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ags/tag3.xml" ContentType="application/vnd.openxmlformats-officedocument.presentationml.tags+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4.xml" ContentType="application/vnd.openxmlformats-officedocument.presentationml.tags+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charts/chart1.xml" ContentType="application/vnd.openxmlformats-officedocument.drawingml.chart+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tags/tag5.xml" ContentType="application/vnd.openxmlformats-officedocument.presentationml.tags+xml"/>
  <Override PartName="/ppt/notesSlides/notesSlide209.xml" ContentType="application/vnd.openxmlformats-officedocument.presentationml.notesSlide+xml"/>
  <Override PartName="/ppt/tags/tag6.xml" ContentType="application/vnd.openxmlformats-officedocument.presentationml.tags+xml"/>
  <Override PartName="/ppt/notesSlides/notesSlide210.xml" ContentType="application/vnd.openxmlformats-officedocument.presentationml.notesSlide+xml"/>
  <Override PartName="/ppt/tags/tag7.xml" ContentType="application/vnd.openxmlformats-officedocument.presentationml.tags+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tags/tag8.xml" ContentType="application/vnd.openxmlformats-officedocument.presentationml.tags+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tags/tag9.xml" ContentType="application/vnd.openxmlformats-officedocument.presentationml.tags+xml"/>
  <Override PartName="/ppt/notesSlides/notesSlide216.xml" ContentType="application/vnd.openxmlformats-officedocument.presentationml.notesSlide+xml"/>
  <Override PartName="/ppt/tags/tag10.xml" ContentType="application/vnd.openxmlformats-officedocument.presentationml.tags+xml"/>
  <Override PartName="/ppt/notesSlides/notesSlide217.xml" ContentType="application/vnd.openxmlformats-officedocument.presentationml.notesSlide+xml"/>
  <Override PartName="/ppt/tags/tag11.xml" ContentType="application/vnd.openxmlformats-officedocument.presentationml.tags+xml"/>
  <Override PartName="/ppt/notesSlides/notesSlide218.xml" ContentType="application/vnd.openxmlformats-officedocument.presentationml.notesSlide+xml"/>
  <Override PartName="/ppt/tags/tag12.xml" ContentType="application/vnd.openxmlformats-officedocument.presentationml.tags+xml"/>
  <Override PartName="/ppt/notesSlides/notesSlide219.xml" ContentType="application/vnd.openxmlformats-officedocument.presentationml.notesSlide+xml"/>
  <Override PartName="/ppt/tags/tag13.xml" ContentType="application/vnd.openxmlformats-officedocument.presentationml.tags+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14.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tags/tag15.xml" ContentType="application/vnd.openxmlformats-officedocument.presentationml.tags+xml"/>
  <Override PartName="/ppt/notesSlides/notesSlide227.xml" ContentType="application/vnd.openxmlformats-officedocument.presentationml.notesSlide+xml"/>
  <Override PartName="/ppt/tags/tag16.xml" ContentType="application/vnd.openxmlformats-officedocument.presentationml.tags+xml"/>
  <Override PartName="/ppt/notesSlides/notesSlide228.xml" ContentType="application/vnd.openxmlformats-officedocument.presentationml.notesSlide+xml"/>
  <Override PartName="/ppt/tags/tag17.xml" ContentType="application/vnd.openxmlformats-officedocument.presentationml.tags+xml"/>
  <Override PartName="/ppt/notesSlides/notesSlide229.xml" ContentType="application/vnd.openxmlformats-officedocument.presentationml.notesSlide+xml"/>
  <Override PartName="/ppt/tags/tag18.xml" ContentType="application/vnd.openxmlformats-officedocument.presentationml.tags+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tags/tag19.xml" ContentType="application/vnd.openxmlformats-officedocument.presentationml.tags+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tags/tag20.xml" ContentType="application/vnd.openxmlformats-officedocument.presentationml.tags+xml"/>
  <Override PartName="/ppt/notesSlides/notesSlide240.xml" ContentType="application/vnd.openxmlformats-officedocument.presentationml.notesSlide+xml"/>
  <Override PartName="/ppt/tags/tag21.xml" ContentType="application/vnd.openxmlformats-officedocument.presentationml.tags+xml"/>
  <Override PartName="/ppt/notesSlides/notesSlide241.xml" ContentType="application/vnd.openxmlformats-officedocument.presentationml.notesSlide+xml"/>
  <Override PartName="/ppt/tags/tag22.xml" ContentType="application/vnd.openxmlformats-officedocument.presentationml.tags+xml"/>
  <Override PartName="/ppt/notesSlides/notesSlide242.xml" ContentType="application/vnd.openxmlformats-officedocument.presentationml.notesSlide+xml"/>
  <Override PartName="/ppt/tags/tag23.xml" ContentType="application/vnd.openxmlformats-officedocument.presentationml.tags+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tags/tag24.xml" ContentType="application/vnd.openxmlformats-officedocument.presentationml.tags+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tags/tag25.xml" ContentType="application/vnd.openxmlformats-officedocument.presentationml.tags+xml"/>
  <Override PartName="/ppt/notesSlides/notesSlide248.xml" ContentType="application/vnd.openxmlformats-officedocument.presentationml.notesSlide+xml"/>
  <Override PartName="/ppt/tags/tag26.xml" ContentType="application/vnd.openxmlformats-officedocument.presentationml.tags+xml"/>
  <Override PartName="/ppt/notesSlides/notesSlide249.xml" ContentType="application/vnd.openxmlformats-officedocument.presentationml.notesSlide+xml"/>
  <Override PartName="/ppt/tags/tag27.xml" ContentType="application/vnd.openxmlformats-officedocument.presentationml.tags+xml"/>
  <Override PartName="/ppt/notesSlides/notesSlide250.xml" ContentType="application/vnd.openxmlformats-officedocument.presentationml.notesSlide+xml"/>
  <Override PartName="/ppt/tags/tag28.xml" ContentType="application/vnd.openxmlformats-officedocument.presentationml.tags+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tags/tag29.xml" ContentType="application/vnd.openxmlformats-officedocument.presentationml.tags+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tags/tag30.xml" ContentType="application/vnd.openxmlformats-officedocument.presentationml.tags+xml"/>
  <Override PartName="/ppt/notesSlides/notesSlide258.xml" ContentType="application/vnd.openxmlformats-officedocument.presentationml.notesSlide+xml"/>
  <Override PartName="/ppt/tags/tag31.xml" ContentType="application/vnd.openxmlformats-officedocument.presentationml.tags+xml"/>
  <Override PartName="/ppt/notesSlides/notesSlide259.xml" ContentType="application/vnd.openxmlformats-officedocument.presentationml.notesSlide+xml"/>
  <Override PartName="/ppt/tags/tag32.xml" ContentType="application/vnd.openxmlformats-officedocument.presentationml.tags+xml"/>
  <Override PartName="/ppt/notesSlides/notesSlide260.xml" ContentType="application/vnd.openxmlformats-officedocument.presentationml.notesSlide+xml"/>
  <Override PartName="/ppt/tags/tag33.xml" ContentType="application/vnd.openxmlformats-officedocument.presentationml.tags+xml"/>
  <Override PartName="/ppt/notesSlides/notesSlide261.xml" ContentType="application/vnd.openxmlformats-officedocument.presentationml.notesSlide+xml"/>
  <Override PartName="/ppt/tags/tag34.xml" ContentType="application/vnd.openxmlformats-officedocument.presentationml.tags+xml"/>
  <Override PartName="/ppt/notesSlides/notesSlide262.xml" ContentType="application/vnd.openxmlformats-officedocument.presentationml.notesSlide+xml"/>
  <Override PartName="/ppt/tags/tag35.xml" ContentType="application/vnd.openxmlformats-officedocument.presentationml.tags+xml"/>
  <Override PartName="/ppt/notesSlides/notesSlide263.xml" ContentType="application/vnd.openxmlformats-officedocument.presentationml.notesSlide+xml"/>
  <Override PartName="/ppt/tags/tag36.xml" ContentType="application/vnd.openxmlformats-officedocument.presentationml.tags+xml"/>
  <Override PartName="/ppt/notesSlides/notesSlide264.xml" ContentType="application/vnd.openxmlformats-officedocument.presentationml.notesSlide+xml"/>
  <Override PartName="/ppt/tags/tag37.xml" ContentType="application/vnd.openxmlformats-officedocument.presentationml.tags+xml"/>
  <Override PartName="/ppt/notesSlides/notesSlide265.xml" ContentType="application/vnd.openxmlformats-officedocument.presentationml.notesSlide+xml"/>
  <Override PartName="/ppt/tags/tag38.xml" ContentType="application/vnd.openxmlformats-officedocument.presentationml.tags+xml"/>
  <Override PartName="/ppt/notesSlides/notesSlide266.xml" ContentType="application/vnd.openxmlformats-officedocument.presentationml.notesSlide+xml"/>
  <Override PartName="/ppt/tags/tag39.xml" ContentType="application/vnd.openxmlformats-officedocument.presentationml.tags+xml"/>
  <Override PartName="/ppt/notesSlides/notesSlide267.xml" ContentType="application/vnd.openxmlformats-officedocument.presentationml.notesSlide+xml"/>
  <Override PartName="/ppt/tags/tag40.xml" ContentType="application/vnd.openxmlformats-officedocument.presentationml.tags+xml"/>
  <Override PartName="/ppt/notesSlides/notesSlide268.xml" ContentType="application/vnd.openxmlformats-officedocument.presentationml.notesSlide+xml"/>
  <Override PartName="/ppt/tags/tag41.xml" ContentType="application/vnd.openxmlformats-officedocument.presentationml.tags+xml"/>
  <Override PartName="/ppt/notesSlides/notesSlide269.xml" ContentType="application/vnd.openxmlformats-officedocument.presentationml.notesSlide+xml"/>
  <Override PartName="/ppt/tags/tag42.xml" ContentType="application/vnd.openxmlformats-officedocument.presentationml.tags+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charts/chart2.xml" ContentType="application/vnd.openxmlformats-officedocument.drawingml.chart+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charts/chart3.xml" ContentType="application/vnd.openxmlformats-officedocument.drawingml.chart+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8" r:id="rId3"/>
    <p:sldMasterId id="2147483749" r:id="rId4"/>
    <p:sldMasterId id="2147483779" r:id="rId5"/>
    <p:sldMasterId id="2147483805" r:id="rId6"/>
  </p:sldMasterIdLst>
  <p:notesMasterIdLst>
    <p:notesMasterId r:id="rId713"/>
  </p:notesMasterIdLst>
  <p:sldIdLst>
    <p:sldId id="256" r:id="rId7"/>
    <p:sldId id="495" r:id="rId8"/>
    <p:sldId id="781" r:id="rId9"/>
    <p:sldId id="779" r:id="rId10"/>
    <p:sldId id="402" r:id="rId11"/>
    <p:sldId id="403" r:id="rId12"/>
    <p:sldId id="503" r:id="rId13"/>
    <p:sldId id="395" r:id="rId14"/>
    <p:sldId id="397" r:id="rId15"/>
    <p:sldId id="398" r:id="rId16"/>
    <p:sldId id="399" r:id="rId17"/>
    <p:sldId id="405" r:id="rId18"/>
    <p:sldId id="408" r:id="rId19"/>
    <p:sldId id="412" r:id="rId20"/>
    <p:sldId id="414" r:id="rId21"/>
    <p:sldId id="416" r:id="rId22"/>
    <p:sldId id="418" r:id="rId23"/>
    <p:sldId id="419" r:id="rId24"/>
    <p:sldId id="422" r:id="rId25"/>
    <p:sldId id="486" r:id="rId26"/>
    <p:sldId id="524" r:id="rId27"/>
    <p:sldId id="515" r:id="rId28"/>
    <p:sldId id="432" r:id="rId29"/>
    <p:sldId id="433" r:id="rId30"/>
    <p:sldId id="787" r:id="rId31"/>
    <p:sldId id="1539" r:id="rId32"/>
    <p:sldId id="438" r:id="rId33"/>
    <p:sldId id="440" r:id="rId34"/>
    <p:sldId id="447" r:id="rId35"/>
    <p:sldId id="449" r:id="rId36"/>
    <p:sldId id="450" r:id="rId37"/>
    <p:sldId id="506" r:id="rId38"/>
    <p:sldId id="521" r:id="rId39"/>
    <p:sldId id="792" r:id="rId40"/>
    <p:sldId id="488" r:id="rId41"/>
    <p:sldId id="455" r:id="rId42"/>
    <p:sldId id="487" r:id="rId43"/>
    <p:sldId id="457" r:id="rId44"/>
    <p:sldId id="460" r:id="rId45"/>
    <p:sldId id="662" r:id="rId46"/>
    <p:sldId id="470" r:id="rId47"/>
    <p:sldId id="473" r:id="rId48"/>
    <p:sldId id="478" r:id="rId49"/>
    <p:sldId id="479" r:id="rId50"/>
    <p:sldId id="482" r:id="rId51"/>
    <p:sldId id="483" r:id="rId52"/>
    <p:sldId id="754" r:id="rId53"/>
    <p:sldId id="493" r:id="rId54"/>
    <p:sldId id="494" r:id="rId55"/>
    <p:sldId id="1385" r:id="rId56"/>
    <p:sldId id="850" r:id="rId57"/>
    <p:sldId id="1393" r:id="rId58"/>
    <p:sldId id="504" r:id="rId59"/>
    <p:sldId id="1395" r:id="rId60"/>
    <p:sldId id="836" r:id="rId61"/>
    <p:sldId id="1396" r:id="rId62"/>
    <p:sldId id="508" r:id="rId63"/>
    <p:sldId id="509" r:id="rId64"/>
    <p:sldId id="510" r:id="rId65"/>
    <p:sldId id="511" r:id="rId66"/>
    <p:sldId id="740" r:id="rId67"/>
    <p:sldId id="741" r:id="rId68"/>
    <p:sldId id="753" r:id="rId69"/>
    <p:sldId id="1398" r:id="rId70"/>
    <p:sldId id="742" r:id="rId71"/>
    <p:sldId id="1402" r:id="rId72"/>
    <p:sldId id="670" r:id="rId73"/>
    <p:sldId id="671" r:id="rId74"/>
    <p:sldId id="672" r:id="rId75"/>
    <p:sldId id="738" r:id="rId76"/>
    <p:sldId id="1406" r:id="rId77"/>
    <p:sldId id="694" r:id="rId78"/>
    <p:sldId id="700" r:id="rId79"/>
    <p:sldId id="701" r:id="rId80"/>
    <p:sldId id="702" r:id="rId81"/>
    <p:sldId id="704" r:id="rId82"/>
    <p:sldId id="705" r:id="rId83"/>
    <p:sldId id="744" r:id="rId84"/>
    <p:sldId id="711" r:id="rId85"/>
    <p:sldId id="844" r:id="rId86"/>
    <p:sldId id="715" r:id="rId87"/>
    <p:sldId id="725" r:id="rId88"/>
    <p:sldId id="1408" r:id="rId89"/>
    <p:sldId id="1411" r:id="rId90"/>
    <p:sldId id="1414" r:id="rId91"/>
    <p:sldId id="1415" r:id="rId92"/>
    <p:sldId id="1416" r:id="rId93"/>
    <p:sldId id="1419" r:id="rId94"/>
    <p:sldId id="530" r:id="rId95"/>
    <p:sldId id="538" r:id="rId96"/>
    <p:sldId id="540" r:id="rId97"/>
    <p:sldId id="539" r:id="rId98"/>
    <p:sldId id="541" r:id="rId99"/>
    <p:sldId id="609" r:id="rId100"/>
    <p:sldId id="624" r:id="rId101"/>
    <p:sldId id="625" r:id="rId102"/>
    <p:sldId id="1440" r:id="rId103"/>
    <p:sldId id="1473" r:id="rId104"/>
    <p:sldId id="1477" r:id="rId105"/>
    <p:sldId id="1478" r:id="rId106"/>
    <p:sldId id="1480" r:id="rId107"/>
    <p:sldId id="526" r:id="rId108"/>
    <p:sldId id="1483" r:id="rId109"/>
    <p:sldId id="1484" r:id="rId110"/>
    <p:sldId id="1485" r:id="rId111"/>
    <p:sldId id="1486" r:id="rId112"/>
    <p:sldId id="1487" r:id="rId113"/>
    <p:sldId id="534" r:id="rId114"/>
    <p:sldId id="1494" r:id="rId115"/>
    <p:sldId id="1496" r:id="rId116"/>
    <p:sldId id="1498" r:id="rId117"/>
    <p:sldId id="1499" r:id="rId118"/>
    <p:sldId id="544" r:id="rId119"/>
    <p:sldId id="545" r:id="rId120"/>
    <p:sldId id="546" r:id="rId121"/>
    <p:sldId id="1503" r:id="rId122"/>
    <p:sldId id="558" r:id="rId123"/>
    <p:sldId id="562" r:id="rId124"/>
    <p:sldId id="565" r:id="rId125"/>
    <p:sldId id="567" r:id="rId126"/>
    <p:sldId id="570" r:id="rId127"/>
    <p:sldId id="1505" r:id="rId128"/>
    <p:sldId id="1506" r:id="rId129"/>
    <p:sldId id="1509" r:id="rId130"/>
    <p:sldId id="1510" r:id="rId131"/>
    <p:sldId id="756" r:id="rId132"/>
    <p:sldId id="757" r:id="rId133"/>
    <p:sldId id="1511" r:id="rId134"/>
    <p:sldId id="749" r:id="rId135"/>
    <p:sldId id="750" r:id="rId136"/>
    <p:sldId id="1515" r:id="rId137"/>
    <p:sldId id="780" r:id="rId138"/>
    <p:sldId id="1518" r:id="rId139"/>
    <p:sldId id="759" r:id="rId140"/>
    <p:sldId id="760" r:id="rId141"/>
    <p:sldId id="761" r:id="rId142"/>
    <p:sldId id="763" r:id="rId143"/>
    <p:sldId id="765" r:id="rId144"/>
    <p:sldId id="766" r:id="rId145"/>
    <p:sldId id="768" r:id="rId146"/>
    <p:sldId id="773" r:id="rId147"/>
    <p:sldId id="774" r:id="rId148"/>
    <p:sldId id="1520" r:id="rId149"/>
    <p:sldId id="1521" r:id="rId150"/>
    <p:sldId id="602" r:id="rId151"/>
    <p:sldId id="605" r:id="rId152"/>
    <p:sldId id="1317" r:id="rId153"/>
    <p:sldId id="1523" r:id="rId154"/>
    <p:sldId id="1524" r:id="rId155"/>
    <p:sldId id="608" r:id="rId156"/>
    <p:sldId id="1318" r:id="rId157"/>
    <p:sldId id="606" r:id="rId158"/>
    <p:sldId id="607" r:id="rId159"/>
    <p:sldId id="636" r:id="rId160"/>
    <p:sldId id="637" r:id="rId161"/>
    <p:sldId id="1526" r:id="rId162"/>
    <p:sldId id="1528" r:id="rId163"/>
    <p:sldId id="1540" r:id="rId164"/>
    <p:sldId id="621" r:id="rId165"/>
    <p:sldId id="1542" r:id="rId166"/>
    <p:sldId id="626" r:id="rId167"/>
    <p:sldId id="1252" r:id="rId168"/>
    <p:sldId id="1290" r:id="rId169"/>
    <p:sldId id="1293" r:id="rId170"/>
    <p:sldId id="1253" r:id="rId171"/>
    <p:sldId id="1254" r:id="rId172"/>
    <p:sldId id="1255" r:id="rId173"/>
    <p:sldId id="1256" r:id="rId174"/>
    <p:sldId id="1258" r:id="rId175"/>
    <p:sldId id="1263" r:id="rId176"/>
    <p:sldId id="1272" r:id="rId177"/>
    <p:sldId id="1280" r:id="rId178"/>
    <p:sldId id="631" r:id="rId179"/>
    <p:sldId id="633" r:id="rId180"/>
    <p:sldId id="1283" r:id="rId181"/>
    <p:sldId id="1390" r:id="rId182"/>
    <p:sldId id="627" r:id="rId183"/>
    <p:sldId id="1567" r:id="rId184"/>
    <p:sldId id="1570" r:id="rId185"/>
    <p:sldId id="1574" r:id="rId186"/>
    <p:sldId id="1575" r:id="rId187"/>
    <p:sldId id="1576" r:id="rId188"/>
    <p:sldId id="1577" r:id="rId189"/>
    <p:sldId id="1578" r:id="rId190"/>
    <p:sldId id="1579" r:id="rId191"/>
    <p:sldId id="1580" r:id="rId192"/>
    <p:sldId id="1583" r:id="rId193"/>
    <p:sldId id="1584" r:id="rId194"/>
    <p:sldId id="1586" r:id="rId195"/>
    <p:sldId id="1587" r:id="rId196"/>
    <p:sldId id="1588" r:id="rId197"/>
    <p:sldId id="1589" r:id="rId198"/>
    <p:sldId id="1590" r:id="rId199"/>
    <p:sldId id="1591" r:id="rId200"/>
    <p:sldId id="1592" r:id="rId201"/>
    <p:sldId id="1593" r:id="rId202"/>
    <p:sldId id="1599" r:id="rId203"/>
    <p:sldId id="1600" r:id="rId204"/>
    <p:sldId id="1601" r:id="rId205"/>
    <p:sldId id="1605" r:id="rId206"/>
    <p:sldId id="1606" r:id="rId207"/>
    <p:sldId id="1607" r:id="rId208"/>
    <p:sldId id="1608" r:id="rId209"/>
    <p:sldId id="1610" r:id="rId210"/>
    <p:sldId id="1611" r:id="rId211"/>
    <p:sldId id="1613" r:id="rId212"/>
    <p:sldId id="1618" r:id="rId213"/>
    <p:sldId id="1620" r:id="rId214"/>
    <p:sldId id="1621" r:id="rId215"/>
    <p:sldId id="1623" r:id="rId216"/>
    <p:sldId id="1625" r:id="rId217"/>
    <p:sldId id="1626" r:id="rId218"/>
    <p:sldId id="1627" r:id="rId219"/>
    <p:sldId id="1628" r:id="rId220"/>
    <p:sldId id="1629" r:id="rId221"/>
    <p:sldId id="1631" r:id="rId222"/>
    <p:sldId id="1632" r:id="rId223"/>
    <p:sldId id="1646" r:id="rId224"/>
    <p:sldId id="501" r:id="rId225"/>
    <p:sldId id="502" r:id="rId226"/>
    <p:sldId id="1648" r:id="rId227"/>
    <p:sldId id="505" r:id="rId228"/>
    <p:sldId id="1650" r:id="rId229"/>
    <p:sldId id="1651" r:id="rId230"/>
    <p:sldId id="1652" r:id="rId231"/>
    <p:sldId id="518" r:id="rId232"/>
    <p:sldId id="1653" r:id="rId233"/>
    <p:sldId id="520" r:id="rId234"/>
    <p:sldId id="1654" r:id="rId235"/>
    <p:sldId id="522" r:id="rId236"/>
    <p:sldId id="523" r:id="rId237"/>
    <p:sldId id="289" r:id="rId238"/>
    <p:sldId id="292" r:id="rId239"/>
    <p:sldId id="1655" r:id="rId240"/>
    <p:sldId id="531" r:id="rId241"/>
    <p:sldId id="532" r:id="rId242"/>
    <p:sldId id="1443" r:id="rId243"/>
    <p:sldId id="1445" r:id="rId244"/>
    <p:sldId id="1659" r:id="rId245"/>
    <p:sldId id="619" r:id="rId246"/>
    <p:sldId id="1661" r:id="rId247"/>
    <p:sldId id="1662" r:id="rId248"/>
    <p:sldId id="1663" r:id="rId249"/>
    <p:sldId id="1664" r:id="rId250"/>
    <p:sldId id="1666" r:id="rId251"/>
    <p:sldId id="1667" r:id="rId252"/>
    <p:sldId id="1669" r:id="rId253"/>
    <p:sldId id="1670" r:id="rId254"/>
    <p:sldId id="1672" r:id="rId255"/>
    <p:sldId id="1673" r:id="rId256"/>
    <p:sldId id="1675" r:id="rId257"/>
    <p:sldId id="1676" r:id="rId258"/>
    <p:sldId id="1678" r:id="rId259"/>
    <p:sldId id="1679" r:id="rId260"/>
    <p:sldId id="1681" r:id="rId261"/>
    <p:sldId id="1683" r:id="rId262"/>
    <p:sldId id="1685" r:id="rId263"/>
    <p:sldId id="568" r:id="rId264"/>
    <p:sldId id="1686" r:id="rId265"/>
    <p:sldId id="571" r:id="rId266"/>
    <p:sldId id="572" r:id="rId267"/>
    <p:sldId id="573" r:id="rId268"/>
    <p:sldId id="574" r:id="rId269"/>
    <p:sldId id="575" r:id="rId270"/>
    <p:sldId id="576" r:id="rId271"/>
    <p:sldId id="577" r:id="rId272"/>
    <p:sldId id="1687" r:id="rId273"/>
    <p:sldId id="1689" r:id="rId274"/>
    <p:sldId id="1691" r:id="rId275"/>
    <p:sldId id="622" r:id="rId276"/>
    <p:sldId id="1692" r:id="rId277"/>
    <p:sldId id="1693" r:id="rId278"/>
    <p:sldId id="1694" r:id="rId279"/>
    <p:sldId id="589" r:id="rId280"/>
    <p:sldId id="592" r:id="rId281"/>
    <p:sldId id="593" r:id="rId282"/>
    <p:sldId id="594" r:id="rId283"/>
    <p:sldId id="596" r:id="rId284"/>
    <p:sldId id="597" r:id="rId285"/>
    <p:sldId id="598" r:id="rId286"/>
    <p:sldId id="599" r:id="rId287"/>
    <p:sldId id="600" r:id="rId288"/>
    <p:sldId id="1696" r:id="rId289"/>
    <p:sldId id="603" r:id="rId290"/>
    <p:sldId id="604" r:id="rId291"/>
    <p:sldId id="1713" r:id="rId292"/>
    <p:sldId id="1714" r:id="rId293"/>
    <p:sldId id="1716" r:id="rId294"/>
    <p:sldId id="1717" r:id="rId295"/>
    <p:sldId id="1718" r:id="rId296"/>
    <p:sldId id="1719" r:id="rId297"/>
    <p:sldId id="1720" r:id="rId298"/>
    <p:sldId id="1388" r:id="rId299"/>
    <p:sldId id="1721" r:id="rId300"/>
    <p:sldId id="581" r:id="rId301"/>
    <p:sldId id="579" r:id="rId302"/>
    <p:sldId id="1723" r:id="rId303"/>
    <p:sldId id="1724" r:id="rId304"/>
    <p:sldId id="1725" r:id="rId305"/>
    <p:sldId id="1726" r:id="rId306"/>
    <p:sldId id="512" r:id="rId307"/>
    <p:sldId id="513" r:id="rId308"/>
    <p:sldId id="514" r:id="rId309"/>
    <p:sldId id="1727" r:id="rId310"/>
    <p:sldId id="516" r:id="rId311"/>
    <p:sldId id="517" r:id="rId312"/>
    <p:sldId id="1728" r:id="rId313"/>
    <p:sldId id="519" r:id="rId314"/>
    <p:sldId id="1730" r:id="rId315"/>
    <p:sldId id="1731" r:id="rId316"/>
    <p:sldId id="580" r:id="rId317"/>
    <p:sldId id="1732" r:id="rId318"/>
    <p:sldId id="1733" r:id="rId319"/>
    <p:sldId id="1734" r:id="rId320"/>
    <p:sldId id="1735" r:id="rId321"/>
    <p:sldId id="527" r:id="rId322"/>
    <p:sldId id="1737" r:id="rId323"/>
    <p:sldId id="529" r:id="rId324"/>
    <p:sldId id="1384" r:id="rId325"/>
    <p:sldId id="1738" r:id="rId326"/>
    <p:sldId id="1739" r:id="rId327"/>
    <p:sldId id="569" r:id="rId328"/>
    <p:sldId id="1790" r:id="rId329"/>
    <p:sldId id="1791" r:id="rId330"/>
    <p:sldId id="358" r:id="rId331"/>
    <p:sldId id="368" r:id="rId332"/>
    <p:sldId id="369" r:id="rId333"/>
    <p:sldId id="373" r:id="rId334"/>
    <p:sldId id="376" r:id="rId335"/>
    <p:sldId id="374" r:id="rId336"/>
    <p:sldId id="1797" r:id="rId337"/>
    <p:sldId id="1798" r:id="rId338"/>
    <p:sldId id="1799" r:id="rId339"/>
    <p:sldId id="1800" r:id="rId340"/>
    <p:sldId id="1804" r:id="rId341"/>
    <p:sldId id="1805" r:id="rId342"/>
    <p:sldId id="1806" r:id="rId343"/>
    <p:sldId id="1807" r:id="rId344"/>
    <p:sldId id="1808" r:id="rId345"/>
    <p:sldId id="382" r:id="rId346"/>
    <p:sldId id="1809" r:id="rId347"/>
    <p:sldId id="1810" r:id="rId348"/>
    <p:sldId id="1811" r:id="rId349"/>
    <p:sldId id="1812" r:id="rId350"/>
    <p:sldId id="1814" r:id="rId351"/>
    <p:sldId id="389" r:id="rId352"/>
    <p:sldId id="390" r:id="rId353"/>
    <p:sldId id="392" r:id="rId354"/>
    <p:sldId id="393" r:id="rId355"/>
    <p:sldId id="396" r:id="rId356"/>
    <p:sldId id="1817" r:id="rId357"/>
    <p:sldId id="401" r:id="rId358"/>
    <p:sldId id="1818" r:id="rId359"/>
    <p:sldId id="1819" r:id="rId360"/>
    <p:sldId id="404" r:id="rId361"/>
    <p:sldId id="1820" r:id="rId362"/>
    <p:sldId id="406" r:id="rId363"/>
    <p:sldId id="407" r:id="rId364"/>
    <p:sldId id="1821" r:id="rId365"/>
    <p:sldId id="409" r:id="rId366"/>
    <p:sldId id="410" r:id="rId367"/>
    <p:sldId id="411" r:id="rId368"/>
    <p:sldId id="1822" r:id="rId369"/>
    <p:sldId id="413" r:id="rId370"/>
    <p:sldId id="1823" r:id="rId371"/>
    <p:sldId id="415" r:id="rId372"/>
    <p:sldId id="417" r:id="rId373"/>
    <p:sldId id="1825" r:id="rId374"/>
    <p:sldId id="1826" r:id="rId375"/>
    <p:sldId id="420" r:id="rId376"/>
    <p:sldId id="421" r:id="rId377"/>
    <p:sldId id="1827" r:id="rId378"/>
    <p:sldId id="424" r:id="rId379"/>
    <p:sldId id="423" r:id="rId380"/>
    <p:sldId id="319" r:id="rId381"/>
    <p:sldId id="1828" r:id="rId382"/>
    <p:sldId id="1829" r:id="rId383"/>
    <p:sldId id="1832" r:id="rId384"/>
    <p:sldId id="1833" r:id="rId385"/>
    <p:sldId id="1835" r:id="rId386"/>
    <p:sldId id="586" r:id="rId387"/>
    <p:sldId id="1836" r:id="rId388"/>
    <p:sldId id="1837" r:id="rId389"/>
    <p:sldId id="1838" r:id="rId390"/>
    <p:sldId id="1839" r:id="rId391"/>
    <p:sldId id="1840" r:id="rId392"/>
    <p:sldId id="1841" r:id="rId393"/>
    <p:sldId id="1842" r:id="rId394"/>
    <p:sldId id="1843" r:id="rId395"/>
    <p:sldId id="1844" r:id="rId396"/>
    <p:sldId id="1846" r:id="rId397"/>
    <p:sldId id="1848" r:id="rId398"/>
    <p:sldId id="1850" r:id="rId399"/>
    <p:sldId id="1852" r:id="rId400"/>
    <p:sldId id="1853" r:id="rId401"/>
    <p:sldId id="1854" r:id="rId402"/>
    <p:sldId id="1855" r:id="rId403"/>
    <p:sldId id="1856" r:id="rId404"/>
    <p:sldId id="1877" r:id="rId405"/>
    <p:sldId id="1878" r:id="rId406"/>
    <p:sldId id="535" r:id="rId407"/>
    <p:sldId id="536" r:id="rId408"/>
    <p:sldId id="537" r:id="rId409"/>
    <p:sldId id="1880" r:id="rId410"/>
    <p:sldId id="1881" r:id="rId411"/>
    <p:sldId id="1882" r:id="rId412"/>
    <p:sldId id="543" r:id="rId413"/>
    <p:sldId id="1883" r:id="rId414"/>
    <p:sldId id="552" r:id="rId415"/>
    <p:sldId id="1888" r:id="rId416"/>
    <p:sldId id="1890" r:id="rId417"/>
    <p:sldId id="1891" r:id="rId418"/>
    <p:sldId id="1893" r:id="rId419"/>
    <p:sldId id="1894" r:id="rId420"/>
    <p:sldId id="2272" r:id="rId421"/>
    <p:sldId id="585" r:id="rId422"/>
    <p:sldId id="1897" r:id="rId423"/>
    <p:sldId id="1898" r:id="rId424"/>
    <p:sldId id="1899" r:id="rId425"/>
    <p:sldId id="1900" r:id="rId426"/>
    <p:sldId id="1902" r:id="rId427"/>
    <p:sldId id="1289" r:id="rId428"/>
    <p:sldId id="1907" r:id="rId429"/>
    <p:sldId id="1909" r:id="rId430"/>
    <p:sldId id="1441" r:id="rId431"/>
    <p:sldId id="1911" r:id="rId432"/>
    <p:sldId id="808" r:id="rId433"/>
    <p:sldId id="377" r:id="rId434"/>
    <p:sldId id="1912" r:id="rId435"/>
    <p:sldId id="1913" r:id="rId436"/>
    <p:sldId id="767" r:id="rId437"/>
    <p:sldId id="1917" r:id="rId438"/>
    <p:sldId id="1943" r:id="rId439"/>
    <p:sldId id="1944" r:id="rId440"/>
    <p:sldId id="1945" r:id="rId441"/>
    <p:sldId id="1947" r:id="rId442"/>
    <p:sldId id="1948" r:id="rId443"/>
    <p:sldId id="1949" r:id="rId444"/>
    <p:sldId id="1950" r:id="rId445"/>
    <p:sldId id="1951" r:id="rId446"/>
    <p:sldId id="547" r:id="rId447"/>
    <p:sldId id="548" r:id="rId448"/>
    <p:sldId id="549" r:id="rId449"/>
    <p:sldId id="550" r:id="rId450"/>
    <p:sldId id="551" r:id="rId451"/>
    <p:sldId id="1952" r:id="rId452"/>
    <p:sldId id="1953" r:id="rId453"/>
    <p:sldId id="810" r:id="rId454"/>
    <p:sldId id="1297" r:id="rId455"/>
    <p:sldId id="1955" r:id="rId456"/>
    <p:sldId id="1957" r:id="rId457"/>
    <p:sldId id="1959" r:id="rId458"/>
    <p:sldId id="1960" r:id="rId459"/>
    <p:sldId id="566" r:id="rId460"/>
    <p:sldId id="769" r:id="rId461"/>
    <p:sldId id="1963" r:id="rId462"/>
    <p:sldId id="1965" r:id="rId463"/>
    <p:sldId id="1966" r:id="rId464"/>
    <p:sldId id="1967" r:id="rId465"/>
    <p:sldId id="1968" r:id="rId466"/>
    <p:sldId id="1969" r:id="rId467"/>
    <p:sldId id="1972" r:id="rId468"/>
    <p:sldId id="578" r:id="rId469"/>
    <p:sldId id="1976" r:id="rId470"/>
    <p:sldId id="1977" r:id="rId471"/>
    <p:sldId id="1978" r:id="rId472"/>
    <p:sldId id="1979" r:id="rId473"/>
    <p:sldId id="1980" r:id="rId474"/>
    <p:sldId id="1981" r:id="rId475"/>
    <p:sldId id="1982" r:id="rId476"/>
    <p:sldId id="1983" r:id="rId477"/>
    <p:sldId id="1285" r:id="rId478"/>
    <p:sldId id="1286" r:id="rId479"/>
    <p:sldId id="1287" r:id="rId480"/>
    <p:sldId id="591" r:id="rId481"/>
    <p:sldId id="2007" r:id="rId482"/>
    <p:sldId id="2008" r:id="rId483"/>
    <p:sldId id="2009" r:id="rId484"/>
    <p:sldId id="595" r:id="rId485"/>
    <p:sldId id="2010" r:id="rId486"/>
    <p:sldId id="2011" r:id="rId487"/>
    <p:sldId id="2013" r:id="rId488"/>
    <p:sldId id="2014" r:id="rId489"/>
    <p:sldId id="2015" r:id="rId490"/>
    <p:sldId id="2016" r:id="rId491"/>
    <p:sldId id="2017" r:id="rId492"/>
    <p:sldId id="2019" r:id="rId493"/>
    <p:sldId id="2020" r:id="rId494"/>
    <p:sldId id="2021" r:id="rId495"/>
    <p:sldId id="611" r:id="rId496"/>
    <p:sldId id="612" r:id="rId497"/>
    <p:sldId id="613" r:id="rId498"/>
    <p:sldId id="614" r:id="rId499"/>
    <p:sldId id="2026" r:id="rId500"/>
    <p:sldId id="2027" r:id="rId501"/>
    <p:sldId id="618" r:id="rId502"/>
    <p:sldId id="2029" r:id="rId503"/>
    <p:sldId id="2031" r:id="rId504"/>
    <p:sldId id="2032" r:id="rId505"/>
    <p:sldId id="782" r:id="rId506"/>
    <p:sldId id="813" r:id="rId507"/>
    <p:sldId id="783" r:id="rId508"/>
    <p:sldId id="785" r:id="rId509"/>
    <p:sldId id="786" r:id="rId510"/>
    <p:sldId id="638" r:id="rId511"/>
    <p:sldId id="635" r:id="rId512"/>
    <p:sldId id="629" r:id="rId513"/>
    <p:sldId id="623" r:id="rId514"/>
    <p:sldId id="2033" r:id="rId515"/>
    <p:sldId id="2034" r:id="rId516"/>
    <p:sldId id="2035" r:id="rId517"/>
    <p:sldId id="2036" r:id="rId518"/>
    <p:sldId id="646" r:id="rId519"/>
    <p:sldId id="644" r:id="rId520"/>
    <p:sldId id="645" r:id="rId521"/>
    <p:sldId id="648" r:id="rId522"/>
    <p:sldId id="812" r:id="rId523"/>
    <p:sldId id="650" r:id="rId524"/>
    <p:sldId id="651" r:id="rId525"/>
    <p:sldId id="652" r:id="rId526"/>
    <p:sldId id="653" r:id="rId527"/>
    <p:sldId id="819" r:id="rId528"/>
    <p:sldId id="654" r:id="rId529"/>
    <p:sldId id="656" r:id="rId530"/>
    <p:sldId id="657" r:id="rId531"/>
    <p:sldId id="658" r:id="rId532"/>
    <p:sldId id="660" r:id="rId533"/>
    <p:sldId id="817" r:id="rId534"/>
    <p:sldId id="2041" r:id="rId535"/>
    <p:sldId id="666" r:id="rId536"/>
    <p:sldId id="667" r:id="rId537"/>
    <p:sldId id="668" r:id="rId538"/>
    <p:sldId id="669" r:id="rId539"/>
    <p:sldId id="655" r:id="rId540"/>
    <p:sldId id="2042" r:id="rId541"/>
    <p:sldId id="1295" r:id="rId542"/>
    <p:sldId id="2043" r:id="rId543"/>
    <p:sldId id="809" r:id="rId544"/>
    <p:sldId id="696" r:id="rId545"/>
    <p:sldId id="2044" r:id="rId546"/>
    <p:sldId id="697" r:id="rId547"/>
    <p:sldId id="699" r:id="rId548"/>
    <p:sldId id="698" r:id="rId549"/>
    <p:sldId id="2047" r:id="rId550"/>
    <p:sldId id="1279" r:id="rId551"/>
    <p:sldId id="2048" r:id="rId552"/>
    <p:sldId id="802" r:id="rId553"/>
    <p:sldId id="1282" r:id="rId554"/>
    <p:sldId id="2049" r:id="rId555"/>
    <p:sldId id="707" r:id="rId556"/>
    <p:sldId id="708" r:id="rId557"/>
    <p:sldId id="674" r:id="rId558"/>
    <p:sldId id="2067" r:id="rId559"/>
    <p:sldId id="2069" r:id="rId560"/>
    <p:sldId id="2075" r:id="rId561"/>
    <p:sldId id="2076" r:id="rId562"/>
    <p:sldId id="2080" r:id="rId563"/>
    <p:sldId id="2081" r:id="rId564"/>
    <p:sldId id="2082" r:id="rId565"/>
    <p:sldId id="2084" r:id="rId566"/>
    <p:sldId id="2085" r:id="rId567"/>
    <p:sldId id="2086" r:id="rId568"/>
    <p:sldId id="2088" r:id="rId569"/>
    <p:sldId id="2089" r:id="rId570"/>
    <p:sldId id="2090" r:id="rId571"/>
    <p:sldId id="2094" r:id="rId572"/>
    <p:sldId id="2096" r:id="rId573"/>
    <p:sldId id="2097" r:id="rId574"/>
    <p:sldId id="2098" r:id="rId575"/>
    <p:sldId id="2099" r:id="rId576"/>
    <p:sldId id="2100" r:id="rId577"/>
    <p:sldId id="716" r:id="rId578"/>
    <p:sldId id="717" r:id="rId579"/>
    <p:sldId id="718" r:id="rId580"/>
    <p:sldId id="719" r:id="rId581"/>
    <p:sldId id="721" r:id="rId582"/>
    <p:sldId id="2101" r:id="rId583"/>
    <p:sldId id="2102" r:id="rId584"/>
    <p:sldId id="2103" r:id="rId585"/>
    <p:sldId id="2104" r:id="rId586"/>
    <p:sldId id="2105" r:id="rId587"/>
    <p:sldId id="2143" r:id="rId588"/>
    <p:sldId id="2144" r:id="rId589"/>
    <p:sldId id="2146" r:id="rId590"/>
    <p:sldId id="2147" r:id="rId591"/>
    <p:sldId id="2148" r:id="rId592"/>
    <p:sldId id="2149" r:id="rId593"/>
    <p:sldId id="2150" r:id="rId594"/>
    <p:sldId id="2151" r:id="rId595"/>
    <p:sldId id="2152" r:id="rId596"/>
    <p:sldId id="2153" r:id="rId597"/>
    <p:sldId id="2154" r:id="rId598"/>
    <p:sldId id="2155" r:id="rId599"/>
    <p:sldId id="2156" r:id="rId600"/>
    <p:sldId id="2157" r:id="rId601"/>
    <p:sldId id="2158" r:id="rId602"/>
    <p:sldId id="2159" r:id="rId603"/>
    <p:sldId id="2160" r:id="rId604"/>
    <p:sldId id="2161" r:id="rId605"/>
    <p:sldId id="2162" r:id="rId606"/>
    <p:sldId id="2164" r:id="rId607"/>
    <p:sldId id="2165" r:id="rId608"/>
    <p:sldId id="2166" r:id="rId609"/>
    <p:sldId id="2167" r:id="rId610"/>
    <p:sldId id="2168" r:id="rId611"/>
    <p:sldId id="2169" r:id="rId612"/>
    <p:sldId id="2170" r:id="rId613"/>
    <p:sldId id="2171" r:id="rId614"/>
    <p:sldId id="2172" r:id="rId615"/>
    <p:sldId id="2173" r:id="rId616"/>
    <p:sldId id="2174" r:id="rId617"/>
    <p:sldId id="2175" r:id="rId618"/>
    <p:sldId id="2176" r:id="rId619"/>
    <p:sldId id="2177" r:id="rId620"/>
    <p:sldId id="2178" r:id="rId621"/>
    <p:sldId id="2179" r:id="rId622"/>
    <p:sldId id="2181" r:id="rId623"/>
    <p:sldId id="2182" r:id="rId624"/>
    <p:sldId id="2183" r:id="rId625"/>
    <p:sldId id="2184" r:id="rId626"/>
    <p:sldId id="661" r:id="rId627"/>
    <p:sldId id="2185" r:id="rId628"/>
    <p:sldId id="663" r:id="rId629"/>
    <p:sldId id="2186" r:id="rId630"/>
    <p:sldId id="665" r:id="rId631"/>
    <p:sldId id="2187" r:id="rId632"/>
    <p:sldId id="2188" r:id="rId633"/>
    <p:sldId id="2189" r:id="rId634"/>
    <p:sldId id="2190" r:id="rId635"/>
    <p:sldId id="2191" r:id="rId636"/>
    <p:sldId id="2194" r:id="rId637"/>
    <p:sldId id="2196" r:id="rId638"/>
    <p:sldId id="2197" r:id="rId639"/>
    <p:sldId id="2198" r:id="rId640"/>
    <p:sldId id="2199" r:id="rId641"/>
    <p:sldId id="2200" r:id="rId642"/>
    <p:sldId id="258" r:id="rId643"/>
    <p:sldId id="555" r:id="rId644"/>
    <p:sldId id="2202" r:id="rId645"/>
    <p:sldId id="2203" r:id="rId646"/>
    <p:sldId id="1995" r:id="rId647"/>
    <p:sldId id="2225" r:id="rId648"/>
    <p:sldId id="2230" r:id="rId649"/>
    <p:sldId id="2273" r:id="rId650"/>
    <p:sldId id="2231" r:id="rId651"/>
    <p:sldId id="2232" r:id="rId652"/>
    <p:sldId id="2235" r:id="rId653"/>
    <p:sldId id="2236" r:id="rId654"/>
    <p:sldId id="2237" r:id="rId655"/>
    <p:sldId id="1961" r:id="rId656"/>
    <p:sldId id="2240" r:id="rId657"/>
    <p:sldId id="2241" r:id="rId658"/>
    <p:sldId id="2242" r:id="rId659"/>
    <p:sldId id="2243" r:id="rId660"/>
    <p:sldId id="2244" r:id="rId661"/>
    <p:sldId id="2245" r:id="rId662"/>
    <p:sldId id="2246" r:id="rId663"/>
    <p:sldId id="2247" r:id="rId664"/>
    <p:sldId id="2248" r:id="rId665"/>
    <p:sldId id="1926" r:id="rId666"/>
    <p:sldId id="1936" r:id="rId667"/>
    <p:sldId id="1937" r:id="rId668"/>
    <p:sldId id="2251" r:id="rId669"/>
    <p:sldId id="2252" r:id="rId670"/>
    <p:sldId id="2253" r:id="rId671"/>
    <p:sldId id="1939" r:id="rId672"/>
    <p:sldId id="1940" r:id="rId673"/>
    <p:sldId id="2254" r:id="rId674"/>
    <p:sldId id="1946" r:id="rId675"/>
    <p:sldId id="2255" r:id="rId676"/>
    <p:sldId id="2256" r:id="rId677"/>
    <p:sldId id="1729" r:id="rId678"/>
    <p:sldId id="2257" r:id="rId679"/>
    <p:sldId id="2258" r:id="rId680"/>
    <p:sldId id="2259" r:id="rId681"/>
    <p:sldId id="2260" r:id="rId682"/>
    <p:sldId id="2261" r:id="rId683"/>
    <p:sldId id="2262" r:id="rId684"/>
    <p:sldId id="1975" r:id="rId685"/>
    <p:sldId id="1985" r:id="rId686"/>
    <p:sldId id="1986" r:id="rId687"/>
    <p:sldId id="2263" r:id="rId688"/>
    <p:sldId id="2264" r:id="rId689"/>
    <p:sldId id="1996" r:id="rId690"/>
    <p:sldId id="1736" r:id="rId691"/>
    <p:sldId id="1745" r:id="rId692"/>
    <p:sldId id="2265" r:id="rId693"/>
    <p:sldId id="1740" r:id="rId694"/>
    <p:sldId id="1741" r:id="rId695"/>
    <p:sldId id="1742" r:id="rId696"/>
    <p:sldId id="1743" r:id="rId697"/>
    <p:sldId id="1941" r:id="rId698"/>
    <p:sldId id="1867" r:id="rId699"/>
    <p:sldId id="2266" r:id="rId700"/>
    <p:sldId id="2267" r:id="rId701"/>
    <p:sldId id="1753" r:id="rId702"/>
    <p:sldId id="2268" r:id="rId703"/>
    <p:sldId id="1754" r:id="rId704"/>
    <p:sldId id="1756" r:id="rId705"/>
    <p:sldId id="1755" r:id="rId706"/>
    <p:sldId id="1757" r:id="rId707"/>
    <p:sldId id="1758" r:id="rId708"/>
    <p:sldId id="2269" r:id="rId709"/>
    <p:sldId id="2270" r:id="rId710"/>
    <p:sldId id="1761" r:id="rId711"/>
    <p:sldId id="2271" r:id="rId7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62" d="100"/>
          <a:sy n="62" d="100"/>
        </p:scale>
        <p:origin x="828" y="40"/>
      </p:cViewPr>
      <p:guideLst/>
    </p:cSldViewPr>
  </p:slideViewPr>
  <p:notesTextViewPr>
    <p:cViewPr>
      <p:scale>
        <a:sx n="1" d="1"/>
        <a:sy n="1" d="1"/>
      </p:scale>
      <p:origin x="0" y="0"/>
    </p:cViewPr>
  </p:notesTextViewPr>
  <p:sorterViewPr>
    <p:cViewPr varScale="1">
      <p:scale>
        <a:sx n="100" d="100"/>
        <a:sy n="100" d="100"/>
      </p:scale>
      <p:origin x="0" y="-34198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671" Type="http://schemas.openxmlformats.org/officeDocument/2006/relationships/slide" Target="slides/slide665.xml"/><Relationship Id="rId21" Type="http://schemas.openxmlformats.org/officeDocument/2006/relationships/slide" Target="slides/slide15.xml"/><Relationship Id="rId324" Type="http://schemas.openxmlformats.org/officeDocument/2006/relationships/slide" Target="slides/slide318.xml"/><Relationship Id="rId531" Type="http://schemas.openxmlformats.org/officeDocument/2006/relationships/slide" Target="slides/slide525.xml"/><Relationship Id="rId629" Type="http://schemas.openxmlformats.org/officeDocument/2006/relationships/slide" Target="slides/slide623.xml"/><Relationship Id="rId170" Type="http://schemas.openxmlformats.org/officeDocument/2006/relationships/slide" Target="slides/slide164.xml"/><Relationship Id="rId268" Type="http://schemas.openxmlformats.org/officeDocument/2006/relationships/slide" Target="slides/slide262.xml"/><Relationship Id="rId475" Type="http://schemas.openxmlformats.org/officeDocument/2006/relationships/slide" Target="slides/slide469.xml"/><Relationship Id="rId682" Type="http://schemas.openxmlformats.org/officeDocument/2006/relationships/slide" Target="slides/slide676.xml"/><Relationship Id="rId32" Type="http://schemas.openxmlformats.org/officeDocument/2006/relationships/slide" Target="slides/slide26.xml"/><Relationship Id="rId128" Type="http://schemas.openxmlformats.org/officeDocument/2006/relationships/slide" Target="slides/slide122.xml"/><Relationship Id="rId335" Type="http://schemas.openxmlformats.org/officeDocument/2006/relationships/slide" Target="slides/slide329.xml"/><Relationship Id="rId542" Type="http://schemas.openxmlformats.org/officeDocument/2006/relationships/slide" Target="slides/slide536.xml"/><Relationship Id="rId181" Type="http://schemas.openxmlformats.org/officeDocument/2006/relationships/slide" Target="slides/slide175.xml"/><Relationship Id="rId402" Type="http://schemas.openxmlformats.org/officeDocument/2006/relationships/slide" Target="slides/slide396.xml"/><Relationship Id="rId279" Type="http://schemas.openxmlformats.org/officeDocument/2006/relationships/slide" Target="slides/slide273.xml"/><Relationship Id="rId486" Type="http://schemas.openxmlformats.org/officeDocument/2006/relationships/slide" Target="slides/slide480.xml"/><Relationship Id="rId693" Type="http://schemas.openxmlformats.org/officeDocument/2006/relationships/slide" Target="slides/slide687.xml"/><Relationship Id="rId707" Type="http://schemas.openxmlformats.org/officeDocument/2006/relationships/slide" Target="slides/slide701.xml"/><Relationship Id="rId43" Type="http://schemas.openxmlformats.org/officeDocument/2006/relationships/slide" Target="slides/slide37.xml"/><Relationship Id="rId139" Type="http://schemas.openxmlformats.org/officeDocument/2006/relationships/slide" Target="slides/slide133.xml"/><Relationship Id="rId346" Type="http://schemas.openxmlformats.org/officeDocument/2006/relationships/slide" Target="slides/slide340.xml"/><Relationship Id="rId553" Type="http://schemas.openxmlformats.org/officeDocument/2006/relationships/slide" Target="slides/slide547.xml"/><Relationship Id="rId192" Type="http://schemas.openxmlformats.org/officeDocument/2006/relationships/slide" Target="slides/slide186.xml"/><Relationship Id="rId206" Type="http://schemas.openxmlformats.org/officeDocument/2006/relationships/slide" Target="slides/slide200.xml"/><Relationship Id="rId413" Type="http://schemas.openxmlformats.org/officeDocument/2006/relationships/slide" Target="slides/slide407.xml"/><Relationship Id="rId497" Type="http://schemas.openxmlformats.org/officeDocument/2006/relationships/slide" Target="slides/slide491.xml"/><Relationship Id="rId620" Type="http://schemas.openxmlformats.org/officeDocument/2006/relationships/slide" Target="slides/slide614.xml"/><Relationship Id="rId357" Type="http://schemas.openxmlformats.org/officeDocument/2006/relationships/slide" Target="slides/slide351.xml"/><Relationship Id="rId54" Type="http://schemas.openxmlformats.org/officeDocument/2006/relationships/slide" Target="slides/slide48.xml"/><Relationship Id="rId217" Type="http://schemas.openxmlformats.org/officeDocument/2006/relationships/slide" Target="slides/slide211.xml"/><Relationship Id="rId564" Type="http://schemas.openxmlformats.org/officeDocument/2006/relationships/slide" Target="slides/slide558.xml"/><Relationship Id="rId424" Type="http://schemas.openxmlformats.org/officeDocument/2006/relationships/slide" Target="slides/slide418.xml"/><Relationship Id="rId631" Type="http://schemas.openxmlformats.org/officeDocument/2006/relationships/slide" Target="slides/slide625.xml"/><Relationship Id="rId270" Type="http://schemas.openxmlformats.org/officeDocument/2006/relationships/slide" Target="slides/slide264.xml"/><Relationship Id="rId65" Type="http://schemas.openxmlformats.org/officeDocument/2006/relationships/slide" Target="slides/slide59.xml"/><Relationship Id="rId130" Type="http://schemas.openxmlformats.org/officeDocument/2006/relationships/slide" Target="slides/slide124.xml"/><Relationship Id="rId368" Type="http://schemas.openxmlformats.org/officeDocument/2006/relationships/slide" Target="slides/slide362.xml"/><Relationship Id="rId575" Type="http://schemas.openxmlformats.org/officeDocument/2006/relationships/slide" Target="slides/slide569.xml"/><Relationship Id="rId228" Type="http://schemas.openxmlformats.org/officeDocument/2006/relationships/slide" Target="slides/slide222.xml"/><Relationship Id="rId435" Type="http://schemas.openxmlformats.org/officeDocument/2006/relationships/slide" Target="slides/slide429.xml"/><Relationship Id="rId642" Type="http://schemas.openxmlformats.org/officeDocument/2006/relationships/slide" Target="slides/slide636.xml"/><Relationship Id="rId281" Type="http://schemas.openxmlformats.org/officeDocument/2006/relationships/slide" Target="slides/slide275.xml"/><Relationship Id="rId502" Type="http://schemas.openxmlformats.org/officeDocument/2006/relationships/slide" Target="slides/slide496.xml"/><Relationship Id="rId76" Type="http://schemas.openxmlformats.org/officeDocument/2006/relationships/slide" Target="slides/slide70.xml"/><Relationship Id="rId141" Type="http://schemas.openxmlformats.org/officeDocument/2006/relationships/slide" Target="slides/slide135.xml"/><Relationship Id="rId379" Type="http://schemas.openxmlformats.org/officeDocument/2006/relationships/slide" Target="slides/slide373.xml"/><Relationship Id="rId586" Type="http://schemas.openxmlformats.org/officeDocument/2006/relationships/slide" Target="slides/slide580.xml"/><Relationship Id="rId7" Type="http://schemas.openxmlformats.org/officeDocument/2006/relationships/slide" Target="slides/slide1.xml"/><Relationship Id="rId239" Type="http://schemas.openxmlformats.org/officeDocument/2006/relationships/slide" Target="slides/slide233.xml"/><Relationship Id="rId446" Type="http://schemas.openxmlformats.org/officeDocument/2006/relationships/slide" Target="slides/slide440.xml"/><Relationship Id="rId653" Type="http://schemas.openxmlformats.org/officeDocument/2006/relationships/slide" Target="slides/slide647.xml"/><Relationship Id="rId292" Type="http://schemas.openxmlformats.org/officeDocument/2006/relationships/slide" Target="slides/slide286.xml"/><Relationship Id="rId306" Type="http://schemas.openxmlformats.org/officeDocument/2006/relationships/slide" Target="slides/slide300.xml"/><Relationship Id="rId87" Type="http://schemas.openxmlformats.org/officeDocument/2006/relationships/slide" Target="slides/slide81.xml"/><Relationship Id="rId513" Type="http://schemas.openxmlformats.org/officeDocument/2006/relationships/slide" Target="slides/slide507.xml"/><Relationship Id="rId597" Type="http://schemas.openxmlformats.org/officeDocument/2006/relationships/slide" Target="slides/slide591.xml"/><Relationship Id="rId152" Type="http://schemas.openxmlformats.org/officeDocument/2006/relationships/slide" Target="slides/slide146.xml"/><Relationship Id="rId457" Type="http://schemas.openxmlformats.org/officeDocument/2006/relationships/slide" Target="slides/slide451.xml"/><Relationship Id="rId664" Type="http://schemas.openxmlformats.org/officeDocument/2006/relationships/slide" Target="slides/slide658.xml"/><Relationship Id="rId14" Type="http://schemas.openxmlformats.org/officeDocument/2006/relationships/slide" Target="slides/slide8.xml"/><Relationship Id="rId317" Type="http://schemas.openxmlformats.org/officeDocument/2006/relationships/slide" Target="slides/slide311.xml"/><Relationship Id="rId524" Type="http://schemas.openxmlformats.org/officeDocument/2006/relationships/slide" Target="slides/slide518.xml"/><Relationship Id="rId98" Type="http://schemas.openxmlformats.org/officeDocument/2006/relationships/slide" Target="slides/slide92.xml"/><Relationship Id="rId163" Type="http://schemas.openxmlformats.org/officeDocument/2006/relationships/slide" Target="slides/slide157.xml"/><Relationship Id="rId370" Type="http://schemas.openxmlformats.org/officeDocument/2006/relationships/slide" Target="slides/slide364.xml"/><Relationship Id="rId230" Type="http://schemas.openxmlformats.org/officeDocument/2006/relationships/slide" Target="slides/slide224.xml"/><Relationship Id="rId468" Type="http://schemas.openxmlformats.org/officeDocument/2006/relationships/slide" Target="slides/slide462.xml"/><Relationship Id="rId675" Type="http://schemas.openxmlformats.org/officeDocument/2006/relationships/slide" Target="slides/slide669.xml"/><Relationship Id="rId25" Type="http://schemas.openxmlformats.org/officeDocument/2006/relationships/slide" Target="slides/slide19.xml"/><Relationship Id="rId328" Type="http://schemas.openxmlformats.org/officeDocument/2006/relationships/slide" Target="slides/slide322.xml"/><Relationship Id="rId535" Type="http://schemas.openxmlformats.org/officeDocument/2006/relationships/slide" Target="slides/slide529.xml"/><Relationship Id="rId174" Type="http://schemas.openxmlformats.org/officeDocument/2006/relationships/slide" Target="slides/slide168.xml"/><Relationship Id="rId381" Type="http://schemas.openxmlformats.org/officeDocument/2006/relationships/slide" Target="slides/slide375.xml"/><Relationship Id="rId602" Type="http://schemas.openxmlformats.org/officeDocument/2006/relationships/slide" Target="slides/slide596.xml"/><Relationship Id="rId241" Type="http://schemas.openxmlformats.org/officeDocument/2006/relationships/slide" Target="slides/slide235.xml"/><Relationship Id="rId479" Type="http://schemas.openxmlformats.org/officeDocument/2006/relationships/slide" Target="slides/slide473.xml"/><Relationship Id="rId686" Type="http://schemas.openxmlformats.org/officeDocument/2006/relationships/slide" Target="slides/slide680.xml"/><Relationship Id="rId36" Type="http://schemas.openxmlformats.org/officeDocument/2006/relationships/slide" Target="slides/slide30.xml"/><Relationship Id="rId339" Type="http://schemas.openxmlformats.org/officeDocument/2006/relationships/slide" Target="slides/slide333.xml"/><Relationship Id="rId546" Type="http://schemas.openxmlformats.org/officeDocument/2006/relationships/slide" Target="slides/slide540.xml"/><Relationship Id="rId101" Type="http://schemas.openxmlformats.org/officeDocument/2006/relationships/slide" Target="slides/slide95.xml"/><Relationship Id="rId185" Type="http://schemas.openxmlformats.org/officeDocument/2006/relationships/slide" Target="slides/slide179.xml"/><Relationship Id="rId406" Type="http://schemas.openxmlformats.org/officeDocument/2006/relationships/slide" Target="slides/slide400.xml"/><Relationship Id="rId392" Type="http://schemas.openxmlformats.org/officeDocument/2006/relationships/slide" Target="slides/slide386.xml"/><Relationship Id="rId613" Type="http://schemas.openxmlformats.org/officeDocument/2006/relationships/slide" Target="slides/slide607.xml"/><Relationship Id="rId697" Type="http://schemas.openxmlformats.org/officeDocument/2006/relationships/slide" Target="slides/slide691.xml"/><Relationship Id="rId252" Type="http://schemas.openxmlformats.org/officeDocument/2006/relationships/slide" Target="slides/slide246.xml"/><Relationship Id="rId47" Type="http://schemas.openxmlformats.org/officeDocument/2006/relationships/slide" Target="slides/slide41.xml"/><Relationship Id="rId112" Type="http://schemas.openxmlformats.org/officeDocument/2006/relationships/slide" Target="slides/slide106.xml"/><Relationship Id="rId557" Type="http://schemas.openxmlformats.org/officeDocument/2006/relationships/slide" Target="slides/slide551.xml"/><Relationship Id="rId196" Type="http://schemas.openxmlformats.org/officeDocument/2006/relationships/slide" Target="slides/slide190.xml"/><Relationship Id="rId417" Type="http://schemas.openxmlformats.org/officeDocument/2006/relationships/slide" Target="slides/slide411.xml"/><Relationship Id="rId624" Type="http://schemas.openxmlformats.org/officeDocument/2006/relationships/slide" Target="slides/slide618.xml"/><Relationship Id="rId263" Type="http://schemas.openxmlformats.org/officeDocument/2006/relationships/slide" Target="slides/slide257.xml"/><Relationship Id="rId470" Type="http://schemas.openxmlformats.org/officeDocument/2006/relationships/slide" Target="slides/slide464.xml"/><Relationship Id="rId58" Type="http://schemas.openxmlformats.org/officeDocument/2006/relationships/slide" Target="slides/slide52.xml"/><Relationship Id="rId123" Type="http://schemas.openxmlformats.org/officeDocument/2006/relationships/slide" Target="slides/slide117.xml"/><Relationship Id="rId330" Type="http://schemas.openxmlformats.org/officeDocument/2006/relationships/slide" Target="slides/slide324.xml"/><Relationship Id="rId568" Type="http://schemas.openxmlformats.org/officeDocument/2006/relationships/slide" Target="slides/slide562.xml"/><Relationship Id="rId428" Type="http://schemas.openxmlformats.org/officeDocument/2006/relationships/slide" Target="slides/slide422.xml"/><Relationship Id="rId635" Type="http://schemas.openxmlformats.org/officeDocument/2006/relationships/slide" Target="slides/slide629.xml"/><Relationship Id="rId274" Type="http://schemas.openxmlformats.org/officeDocument/2006/relationships/slide" Target="slides/slide268.xml"/><Relationship Id="rId481" Type="http://schemas.openxmlformats.org/officeDocument/2006/relationships/slide" Target="slides/slide475.xml"/><Relationship Id="rId702" Type="http://schemas.openxmlformats.org/officeDocument/2006/relationships/slide" Target="slides/slide696.xml"/><Relationship Id="rId69" Type="http://schemas.openxmlformats.org/officeDocument/2006/relationships/slide" Target="slides/slide63.xml"/><Relationship Id="rId134" Type="http://schemas.openxmlformats.org/officeDocument/2006/relationships/slide" Target="slides/slide128.xml"/><Relationship Id="rId579" Type="http://schemas.openxmlformats.org/officeDocument/2006/relationships/slide" Target="slides/slide573.xml"/><Relationship Id="rId341" Type="http://schemas.openxmlformats.org/officeDocument/2006/relationships/slide" Target="slides/slide335.xml"/><Relationship Id="rId439" Type="http://schemas.openxmlformats.org/officeDocument/2006/relationships/slide" Target="slides/slide433.xml"/><Relationship Id="rId646" Type="http://schemas.openxmlformats.org/officeDocument/2006/relationships/slide" Target="slides/slide640.xml"/><Relationship Id="rId201" Type="http://schemas.openxmlformats.org/officeDocument/2006/relationships/slide" Target="slides/slide195.xml"/><Relationship Id="rId285" Type="http://schemas.openxmlformats.org/officeDocument/2006/relationships/slide" Target="slides/slide279.xml"/><Relationship Id="rId506" Type="http://schemas.openxmlformats.org/officeDocument/2006/relationships/slide" Target="slides/slide500.xml"/><Relationship Id="rId492" Type="http://schemas.openxmlformats.org/officeDocument/2006/relationships/slide" Target="slides/slide486.xml"/><Relationship Id="rId713" Type="http://schemas.openxmlformats.org/officeDocument/2006/relationships/notesMaster" Target="notesMasters/notesMaster1.xml"/><Relationship Id="rId145" Type="http://schemas.openxmlformats.org/officeDocument/2006/relationships/slide" Target="slides/slide139.xml"/><Relationship Id="rId352" Type="http://schemas.openxmlformats.org/officeDocument/2006/relationships/slide" Target="slides/slide346.xml"/><Relationship Id="rId212" Type="http://schemas.openxmlformats.org/officeDocument/2006/relationships/slide" Target="slides/slide206.xml"/><Relationship Id="rId657" Type="http://schemas.openxmlformats.org/officeDocument/2006/relationships/slide" Target="slides/slide651.xml"/><Relationship Id="rId296" Type="http://schemas.openxmlformats.org/officeDocument/2006/relationships/slide" Target="slides/slide290.xml"/><Relationship Id="rId517" Type="http://schemas.openxmlformats.org/officeDocument/2006/relationships/slide" Target="slides/slide511.xml"/><Relationship Id="rId60" Type="http://schemas.openxmlformats.org/officeDocument/2006/relationships/slide" Target="slides/slide54.xml"/><Relationship Id="rId156" Type="http://schemas.openxmlformats.org/officeDocument/2006/relationships/slide" Target="slides/slide150.xml"/><Relationship Id="rId363" Type="http://schemas.openxmlformats.org/officeDocument/2006/relationships/slide" Target="slides/slide357.xml"/><Relationship Id="rId570" Type="http://schemas.openxmlformats.org/officeDocument/2006/relationships/slide" Target="slides/slide564.xml"/><Relationship Id="rId223" Type="http://schemas.openxmlformats.org/officeDocument/2006/relationships/slide" Target="slides/slide217.xml"/><Relationship Id="rId430" Type="http://schemas.openxmlformats.org/officeDocument/2006/relationships/slide" Target="slides/slide424.xml"/><Relationship Id="rId668" Type="http://schemas.openxmlformats.org/officeDocument/2006/relationships/slide" Target="slides/slide662.xml"/><Relationship Id="rId18" Type="http://schemas.openxmlformats.org/officeDocument/2006/relationships/slide" Target="slides/slide12.xml"/><Relationship Id="rId528" Type="http://schemas.openxmlformats.org/officeDocument/2006/relationships/slide" Target="slides/slide522.xml"/><Relationship Id="rId167" Type="http://schemas.openxmlformats.org/officeDocument/2006/relationships/slide" Target="slides/slide161.xml"/><Relationship Id="rId374" Type="http://schemas.openxmlformats.org/officeDocument/2006/relationships/slide" Target="slides/slide368.xml"/><Relationship Id="rId581" Type="http://schemas.openxmlformats.org/officeDocument/2006/relationships/slide" Target="slides/slide575.xml"/><Relationship Id="rId71" Type="http://schemas.openxmlformats.org/officeDocument/2006/relationships/slide" Target="slides/slide65.xml"/><Relationship Id="rId234" Type="http://schemas.openxmlformats.org/officeDocument/2006/relationships/slide" Target="slides/slide228.xml"/><Relationship Id="rId679" Type="http://schemas.openxmlformats.org/officeDocument/2006/relationships/slide" Target="slides/slide673.xml"/><Relationship Id="rId2" Type="http://schemas.openxmlformats.org/officeDocument/2006/relationships/slideMaster" Target="slideMasters/slideMaster2.xml"/><Relationship Id="rId29" Type="http://schemas.openxmlformats.org/officeDocument/2006/relationships/slide" Target="slides/slide23.xml"/><Relationship Id="rId441" Type="http://schemas.openxmlformats.org/officeDocument/2006/relationships/slide" Target="slides/slide435.xml"/><Relationship Id="rId539" Type="http://schemas.openxmlformats.org/officeDocument/2006/relationships/slide" Target="slides/slide533.xml"/><Relationship Id="rId40" Type="http://schemas.openxmlformats.org/officeDocument/2006/relationships/slide" Target="slides/slide34.xml"/><Relationship Id="rId136" Type="http://schemas.openxmlformats.org/officeDocument/2006/relationships/slide" Target="slides/slide130.xml"/><Relationship Id="rId178" Type="http://schemas.openxmlformats.org/officeDocument/2006/relationships/slide" Target="slides/slide172.xml"/><Relationship Id="rId301" Type="http://schemas.openxmlformats.org/officeDocument/2006/relationships/slide" Target="slides/slide295.xml"/><Relationship Id="rId343" Type="http://schemas.openxmlformats.org/officeDocument/2006/relationships/slide" Target="slides/slide337.xml"/><Relationship Id="rId550" Type="http://schemas.openxmlformats.org/officeDocument/2006/relationships/slide" Target="slides/slide544.xml"/><Relationship Id="rId82" Type="http://schemas.openxmlformats.org/officeDocument/2006/relationships/slide" Target="slides/slide76.xml"/><Relationship Id="rId203" Type="http://schemas.openxmlformats.org/officeDocument/2006/relationships/slide" Target="slides/slide197.xml"/><Relationship Id="rId385" Type="http://schemas.openxmlformats.org/officeDocument/2006/relationships/slide" Target="slides/slide379.xml"/><Relationship Id="rId592" Type="http://schemas.openxmlformats.org/officeDocument/2006/relationships/slide" Target="slides/slide586.xml"/><Relationship Id="rId606" Type="http://schemas.openxmlformats.org/officeDocument/2006/relationships/slide" Target="slides/slide600.xml"/><Relationship Id="rId648" Type="http://schemas.openxmlformats.org/officeDocument/2006/relationships/slide" Target="slides/slide642.xml"/><Relationship Id="rId245" Type="http://schemas.openxmlformats.org/officeDocument/2006/relationships/slide" Target="slides/slide239.xml"/><Relationship Id="rId287" Type="http://schemas.openxmlformats.org/officeDocument/2006/relationships/slide" Target="slides/slide281.xml"/><Relationship Id="rId410" Type="http://schemas.openxmlformats.org/officeDocument/2006/relationships/slide" Target="slides/slide404.xml"/><Relationship Id="rId452" Type="http://schemas.openxmlformats.org/officeDocument/2006/relationships/slide" Target="slides/slide446.xml"/><Relationship Id="rId494" Type="http://schemas.openxmlformats.org/officeDocument/2006/relationships/slide" Target="slides/slide488.xml"/><Relationship Id="rId508" Type="http://schemas.openxmlformats.org/officeDocument/2006/relationships/slide" Target="slides/slide502.xml"/><Relationship Id="rId715" Type="http://schemas.openxmlformats.org/officeDocument/2006/relationships/viewProps" Target="viewProps.xml"/><Relationship Id="rId105" Type="http://schemas.openxmlformats.org/officeDocument/2006/relationships/slide" Target="slides/slide99.xml"/><Relationship Id="rId147" Type="http://schemas.openxmlformats.org/officeDocument/2006/relationships/slide" Target="slides/slide141.xml"/><Relationship Id="rId312" Type="http://schemas.openxmlformats.org/officeDocument/2006/relationships/slide" Target="slides/slide306.xml"/><Relationship Id="rId354" Type="http://schemas.openxmlformats.org/officeDocument/2006/relationships/slide" Target="slides/slide348.xml"/><Relationship Id="rId51" Type="http://schemas.openxmlformats.org/officeDocument/2006/relationships/slide" Target="slides/slide45.xml"/><Relationship Id="rId93" Type="http://schemas.openxmlformats.org/officeDocument/2006/relationships/slide" Target="slides/slide87.xml"/><Relationship Id="rId189" Type="http://schemas.openxmlformats.org/officeDocument/2006/relationships/slide" Target="slides/slide183.xml"/><Relationship Id="rId396" Type="http://schemas.openxmlformats.org/officeDocument/2006/relationships/slide" Target="slides/slide390.xml"/><Relationship Id="rId561" Type="http://schemas.openxmlformats.org/officeDocument/2006/relationships/slide" Target="slides/slide555.xml"/><Relationship Id="rId617" Type="http://schemas.openxmlformats.org/officeDocument/2006/relationships/slide" Target="slides/slide611.xml"/><Relationship Id="rId659" Type="http://schemas.openxmlformats.org/officeDocument/2006/relationships/slide" Target="slides/slide653.xml"/><Relationship Id="rId214" Type="http://schemas.openxmlformats.org/officeDocument/2006/relationships/slide" Target="slides/slide208.xml"/><Relationship Id="rId256" Type="http://schemas.openxmlformats.org/officeDocument/2006/relationships/slide" Target="slides/slide250.xml"/><Relationship Id="rId298" Type="http://schemas.openxmlformats.org/officeDocument/2006/relationships/slide" Target="slides/slide292.xml"/><Relationship Id="rId421" Type="http://schemas.openxmlformats.org/officeDocument/2006/relationships/slide" Target="slides/slide415.xml"/><Relationship Id="rId463" Type="http://schemas.openxmlformats.org/officeDocument/2006/relationships/slide" Target="slides/slide457.xml"/><Relationship Id="rId519" Type="http://schemas.openxmlformats.org/officeDocument/2006/relationships/slide" Target="slides/slide513.xml"/><Relationship Id="rId670" Type="http://schemas.openxmlformats.org/officeDocument/2006/relationships/slide" Target="slides/slide664.xml"/><Relationship Id="rId116" Type="http://schemas.openxmlformats.org/officeDocument/2006/relationships/slide" Target="slides/slide110.xml"/><Relationship Id="rId158" Type="http://schemas.openxmlformats.org/officeDocument/2006/relationships/slide" Target="slides/slide152.xml"/><Relationship Id="rId323" Type="http://schemas.openxmlformats.org/officeDocument/2006/relationships/slide" Target="slides/slide317.xml"/><Relationship Id="rId530" Type="http://schemas.openxmlformats.org/officeDocument/2006/relationships/slide" Target="slides/slide524.xml"/><Relationship Id="rId20" Type="http://schemas.openxmlformats.org/officeDocument/2006/relationships/slide" Target="slides/slide14.xml"/><Relationship Id="rId62" Type="http://schemas.openxmlformats.org/officeDocument/2006/relationships/slide" Target="slides/slide56.xml"/><Relationship Id="rId365" Type="http://schemas.openxmlformats.org/officeDocument/2006/relationships/slide" Target="slides/slide359.xml"/><Relationship Id="rId572" Type="http://schemas.openxmlformats.org/officeDocument/2006/relationships/slide" Target="slides/slide566.xml"/><Relationship Id="rId628" Type="http://schemas.openxmlformats.org/officeDocument/2006/relationships/slide" Target="slides/slide622.xml"/><Relationship Id="rId225" Type="http://schemas.openxmlformats.org/officeDocument/2006/relationships/slide" Target="slides/slide219.xml"/><Relationship Id="rId267" Type="http://schemas.openxmlformats.org/officeDocument/2006/relationships/slide" Target="slides/slide261.xml"/><Relationship Id="rId432" Type="http://schemas.openxmlformats.org/officeDocument/2006/relationships/slide" Target="slides/slide426.xml"/><Relationship Id="rId474" Type="http://schemas.openxmlformats.org/officeDocument/2006/relationships/slide" Target="slides/slide468.xml"/><Relationship Id="rId127" Type="http://schemas.openxmlformats.org/officeDocument/2006/relationships/slide" Target="slides/slide121.xml"/><Relationship Id="rId681" Type="http://schemas.openxmlformats.org/officeDocument/2006/relationships/slide" Target="slides/slide675.xml"/><Relationship Id="rId31" Type="http://schemas.openxmlformats.org/officeDocument/2006/relationships/slide" Target="slides/slide25.xml"/><Relationship Id="rId73" Type="http://schemas.openxmlformats.org/officeDocument/2006/relationships/slide" Target="slides/slide67.xml"/><Relationship Id="rId169" Type="http://schemas.openxmlformats.org/officeDocument/2006/relationships/slide" Target="slides/slide163.xml"/><Relationship Id="rId334" Type="http://schemas.openxmlformats.org/officeDocument/2006/relationships/slide" Target="slides/slide328.xml"/><Relationship Id="rId376" Type="http://schemas.openxmlformats.org/officeDocument/2006/relationships/slide" Target="slides/slide370.xml"/><Relationship Id="rId541" Type="http://schemas.openxmlformats.org/officeDocument/2006/relationships/slide" Target="slides/slide535.xml"/><Relationship Id="rId583" Type="http://schemas.openxmlformats.org/officeDocument/2006/relationships/slide" Target="slides/slide577.xml"/><Relationship Id="rId639" Type="http://schemas.openxmlformats.org/officeDocument/2006/relationships/slide" Target="slides/slide633.xml"/><Relationship Id="rId4" Type="http://schemas.openxmlformats.org/officeDocument/2006/relationships/slideMaster" Target="slideMasters/slideMaster4.xml"/><Relationship Id="rId180" Type="http://schemas.openxmlformats.org/officeDocument/2006/relationships/slide" Target="slides/slide174.xml"/><Relationship Id="rId236" Type="http://schemas.openxmlformats.org/officeDocument/2006/relationships/slide" Target="slides/slide230.xml"/><Relationship Id="rId278" Type="http://schemas.openxmlformats.org/officeDocument/2006/relationships/slide" Target="slides/slide272.xml"/><Relationship Id="rId401" Type="http://schemas.openxmlformats.org/officeDocument/2006/relationships/slide" Target="slides/slide395.xml"/><Relationship Id="rId443" Type="http://schemas.openxmlformats.org/officeDocument/2006/relationships/slide" Target="slides/slide437.xml"/><Relationship Id="rId650" Type="http://schemas.openxmlformats.org/officeDocument/2006/relationships/slide" Target="slides/slide644.xml"/><Relationship Id="rId303" Type="http://schemas.openxmlformats.org/officeDocument/2006/relationships/slide" Target="slides/slide297.xml"/><Relationship Id="rId485" Type="http://schemas.openxmlformats.org/officeDocument/2006/relationships/slide" Target="slides/slide479.xml"/><Relationship Id="rId692" Type="http://schemas.openxmlformats.org/officeDocument/2006/relationships/slide" Target="slides/slide686.xml"/><Relationship Id="rId706" Type="http://schemas.openxmlformats.org/officeDocument/2006/relationships/slide" Target="slides/slide700.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387" Type="http://schemas.openxmlformats.org/officeDocument/2006/relationships/slide" Target="slides/slide381.xml"/><Relationship Id="rId510" Type="http://schemas.openxmlformats.org/officeDocument/2006/relationships/slide" Target="slides/slide504.xml"/><Relationship Id="rId552" Type="http://schemas.openxmlformats.org/officeDocument/2006/relationships/slide" Target="slides/slide546.xml"/><Relationship Id="rId594" Type="http://schemas.openxmlformats.org/officeDocument/2006/relationships/slide" Target="slides/slide588.xml"/><Relationship Id="rId608" Type="http://schemas.openxmlformats.org/officeDocument/2006/relationships/slide" Target="slides/slide60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412" Type="http://schemas.openxmlformats.org/officeDocument/2006/relationships/slide" Target="slides/slide406.xml"/><Relationship Id="rId107" Type="http://schemas.openxmlformats.org/officeDocument/2006/relationships/slide" Target="slides/slide101.xml"/><Relationship Id="rId289" Type="http://schemas.openxmlformats.org/officeDocument/2006/relationships/slide" Target="slides/slide283.xml"/><Relationship Id="rId454" Type="http://schemas.openxmlformats.org/officeDocument/2006/relationships/slide" Target="slides/slide448.xml"/><Relationship Id="rId496" Type="http://schemas.openxmlformats.org/officeDocument/2006/relationships/slide" Target="slides/slide490.xml"/><Relationship Id="rId661" Type="http://schemas.openxmlformats.org/officeDocument/2006/relationships/slide" Target="slides/slide655.xml"/><Relationship Id="rId717" Type="http://schemas.openxmlformats.org/officeDocument/2006/relationships/tableStyles" Target="tableStyles.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356" Type="http://schemas.openxmlformats.org/officeDocument/2006/relationships/slide" Target="slides/slide350.xml"/><Relationship Id="rId398" Type="http://schemas.openxmlformats.org/officeDocument/2006/relationships/slide" Target="slides/slide392.xml"/><Relationship Id="rId521" Type="http://schemas.openxmlformats.org/officeDocument/2006/relationships/slide" Target="slides/slide515.xml"/><Relationship Id="rId563" Type="http://schemas.openxmlformats.org/officeDocument/2006/relationships/slide" Target="slides/slide557.xml"/><Relationship Id="rId619" Type="http://schemas.openxmlformats.org/officeDocument/2006/relationships/slide" Target="slides/slide61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423" Type="http://schemas.openxmlformats.org/officeDocument/2006/relationships/slide" Target="slides/slide417.xml"/><Relationship Id="rId258" Type="http://schemas.openxmlformats.org/officeDocument/2006/relationships/slide" Target="slides/slide252.xml"/><Relationship Id="rId465" Type="http://schemas.openxmlformats.org/officeDocument/2006/relationships/slide" Target="slides/slide459.xml"/><Relationship Id="rId630" Type="http://schemas.openxmlformats.org/officeDocument/2006/relationships/slide" Target="slides/slide624.xml"/><Relationship Id="rId672" Type="http://schemas.openxmlformats.org/officeDocument/2006/relationships/slide" Target="slides/slide666.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slide" Target="slides/slide319.xml"/><Relationship Id="rId367" Type="http://schemas.openxmlformats.org/officeDocument/2006/relationships/slide" Target="slides/slide361.xml"/><Relationship Id="rId532" Type="http://schemas.openxmlformats.org/officeDocument/2006/relationships/slide" Target="slides/slide526.xml"/><Relationship Id="rId574" Type="http://schemas.openxmlformats.org/officeDocument/2006/relationships/slide" Target="slides/slide568.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434" Type="http://schemas.openxmlformats.org/officeDocument/2006/relationships/slide" Target="slides/slide428.xml"/><Relationship Id="rId476" Type="http://schemas.openxmlformats.org/officeDocument/2006/relationships/slide" Target="slides/slide470.xml"/><Relationship Id="rId641" Type="http://schemas.openxmlformats.org/officeDocument/2006/relationships/slide" Target="slides/slide635.xml"/><Relationship Id="rId683" Type="http://schemas.openxmlformats.org/officeDocument/2006/relationships/slide" Target="slides/slide677.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336" Type="http://schemas.openxmlformats.org/officeDocument/2006/relationships/slide" Target="slides/slide330.xml"/><Relationship Id="rId501" Type="http://schemas.openxmlformats.org/officeDocument/2006/relationships/slide" Target="slides/slide495.xml"/><Relationship Id="rId543" Type="http://schemas.openxmlformats.org/officeDocument/2006/relationships/slide" Target="slides/slide537.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378" Type="http://schemas.openxmlformats.org/officeDocument/2006/relationships/slide" Target="slides/slide372.xml"/><Relationship Id="rId403" Type="http://schemas.openxmlformats.org/officeDocument/2006/relationships/slide" Target="slides/slide397.xml"/><Relationship Id="rId585" Type="http://schemas.openxmlformats.org/officeDocument/2006/relationships/slide" Target="slides/slide579.xml"/><Relationship Id="rId6" Type="http://schemas.openxmlformats.org/officeDocument/2006/relationships/slideMaster" Target="slideMasters/slideMaster6.xml"/><Relationship Id="rId238" Type="http://schemas.openxmlformats.org/officeDocument/2006/relationships/slide" Target="slides/slide232.xml"/><Relationship Id="rId445" Type="http://schemas.openxmlformats.org/officeDocument/2006/relationships/slide" Target="slides/slide439.xml"/><Relationship Id="rId487" Type="http://schemas.openxmlformats.org/officeDocument/2006/relationships/slide" Target="slides/slide481.xml"/><Relationship Id="rId610" Type="http://schemas.openxmlformats.org/officeDocument/2006/relationships/slide" Target="slides/slide604.xml"/><Relationship Id="rId652" Type="http://schemas.openxmlformats.org/officeDocument/2006/relationships/slide" Target="slides/slide646.xml"/><Relationship Id="rId694" Type="http://schemas.openxmlformats.org/officeDocument/2006/relationships/slide" Target="slides/slide688.xml"/><Relationship Id="rId708" Type="http://schemas.openxmlformats.org/officeDocument/2006/relationships/slide" Target="slides/slide702.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slide" Target="slides/slide341.xml"/><Relationship Id="rId512" Type="http://schemas.openxmlformats.org/officeDocument/2006/relationships/slide" Target="slides/slide506.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389" Type="http://schemas.openxmlformats.org/officeDocument/2006/relationships/slide" Target="slides/slide383.xml"/><Relationship Id="rId554" Type="http://schemas.openxmlformats.org/officeDocument/2006/relationships/slide" Target="slides/slide548.xml"/><Relationship Id="rId596" Type="http://schemas.openxmlformats.org/officeDocument/2006/relationships/slide" Target="slides/slide590.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414" Type="http://schemas.openxmlformats.org/officeDocument/2006/relationships/slide" Target="slides/slide408.xml"/><Relationship Id="rId456" Type="http://schemas.openxmlformats.org/officeDocument/2006/relationships/slide" Target="slides/slide450.xml"/><Relationship Id="rId498" Type="http://schemas.openxmlformats.org/officeDocument/2006/relationships/slide" Target="slides/slide492.xml"/><Relationship Id="rId621" Type="http://schemas.openxmlformats.org/officeDocument/2006/relationships/slide" Target="slides/slide615.xml"/><Relationship Id="rId663" Type="http://schemas.openxmlformats.org/officeDocument/2006/relationships/slide" Target="slides/slide657.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23" Type="http://schemas.openxmlformats.org/officeDocument/2006/relationships/slide" Target="slides/slide517.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358" Type="http://schemas.openxmlformats.org/officeDocument/2006/relationships/slide" Target="slides/slide352.xml"/><Relationship Id="rId565" Type="http://schemas.openxmlformats.org/officeDocument/2006/relationships/slide" Target="slides/slide559.xml"/><Relationship Id="rId162" Type="http://schemas.openxmlformats.org/officeDocument/2006/relationships/slide" Target="slides/slide156.xml"/><Relationship Id="rId218" Type="http://schemas.openxmlformats.org/officeDocument/2006/relationships/slide" Target="slides/slide212.xml"/><Relationship Id="rId425" Type="http://schemas.openxmlformats.org/officeDocument/2006/relationships/slide" Target="slides/slide419.xml"/><Relationship Id="rId467" Type="http://schemas.openxmlformats.org/officeDocument/2006/relationships/slide" Target="slides/slide461.xml"/><Relationship Id="rId632" Type="http://schemas.openxmlformats.org/officeDocument/2006/relationships/slide" Target="slides/slide626.xml"/><Relationship Id="rId271" Type="http://schemas.openxmlformats.org/officeDocument/2006/relationships/slide" Target="slides/slide265.xml"/><Relationship Id="rId674" Type="http://schemas.openxmlformats.org/officeDocument/2006/relationships/slide" Target="slides/slide668.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slide" Target="slides/slide321.xml"/><Relationship Id="rId369" Type="http://schemas.openxmlformats.org/officeDocument/2006/relationships/slide" Target="slides/slide363.xml"/><Relationship Id="rId534" Type="http://schemas.openxmlformats.org/officeDocument/2006/relationships/slide" Target="slides/slide528.xml"/><Relationship Id="rId576" Type="http://schemas.openxmlformats.org/officeDocument/2006/relationships/slide" Target="slides/slide570.xml"/><Relationship Id="rId173" Type="http://schemas.openxmlformats.org/officeDocument/2006/relationships/slide" Target="slides/slide167.xml"/><Relationship Id="rId229" Type="http://schemas.openxmlformats.org/officeDocument/2006/relationships/slide" Target="slides/slide223.xml"/><Relationship Id="rId380" Type="http://schemas.openxmlformats.org/officeDocument/2006/relationships/slide" Target="slides/slide374.xml"/><Relationship Id="rId436" Type="http://schemas.openxmlformats.org/officeDocument/2006/relationships/slide" Target="slides/slide430.xml"/><Relationship Id="rId601" Type="http://schemas.openxmlformats.org/officeDocument/2006/relationships/slide" Target="slides/slide595.xml"/><Relationship Id="rId643" Type="http://schemas.openxmlformats.org/officeDocument/2006/relationships/slide" Target="slides/slide637.xml"/><Relationship Id="rId240" Type="http://schemas.openxmlformats.org/officeDocument/2006/relationships/slide" Target="slides/slide234.xml"/><Relationship Id="rId478" Type="http://schemas.openxmlformats.org/officeDocument/2006/relationships/slide" Target="slides/slide472.xml"/><Relationship Id="rId685" Type="http://schemas.openxmlformats.org/officeDocument/2006/relationships/slide" Target="slides/slide679.xml"/><Relationship Id="rId35" Type="http://schemas.openxmlformats.org/officeDocument/2006/relationships/slide" Target="slides/slide29.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38" Type="http://schemas.openxmlformats.org/officeDocument/2006/relationships/slide" Target="slides/slide332.xml"/><Relationship Id="rId503" Type="http://schemas.openxmlformats.org/officeDocument/2006/relationships/slide" Target="slides/slide497.xml"/><Relationship Id="rId545" Type="http://schemas.openxmlformats.org/officeDocument/2006/relationships/slide" Target="slides/slide539.xml"/><Relationship Id="rId587" Type="http://schemas.openxmlformats.org/officeDocument/2006/relationships/slide" Target="slides/slide581.xml"/><Relationship Id="rId710" Type="http://schemas.openxmlformats.org/officeDocument/2006/relationships/slide" Target="slides/slide704.xml"/><Relationship Id="rId8" Type="http://schemas.openxmlformats.org/officeDocument/2006/relationships/slide" Target="slides/slide2.xml"/><Relationship Id="rId142" Type="http://schemas.openxmlformats.org/officeDocument/2006/relationships/slide" Target="slides/slide136.xml"/><Relationship Id="rId184" Type="http://schemas.openxmlformats.org/officeDocument/2006/relationships/slide" Target="slides/slide178.xml"/><Relationship Id="rId391" Type="http://schemas.openxmlformats.org/officeDocument/2006/relationships/slide" Target="slides/slide385.xml"/><Relationship Id="rId405" Type="http://schemas.openxmlformats.org/officeDocument/2006/relationships/slide" Target="slides/slide399.xml"/><Relationship Id="rId447" Type="http://schemas.openxmlformats.org/officeDocument/2006/relationships/slide" Target="slides/slide441.xml"/><Relationship Id="rId612" Type="http://schemas.openxmlformats.org/officeDocument/2006/relationships/slide" Target="slides/slide606.xml"/><Relationship Id="rId251" Type="http://schemas.openxmlformats.org/officeDocument/2006/relationships/slide" Target="slides/slide245.xml"/><Relationship Id="rId489" Type="http://schemas.openxmlformats.org/officeDocument/2006/relationships/slide" Target="slides/slide483.xml"/><Relationship Id="rId654" Type="http://schemas.openxmlformats.org/officeDocument/2006/relationships/slide" Target="slides/slide648.xml"/><Relationship Id="rId696" Type="http://schemas.openxmlformats.org/officeDocument/2006/relationships/slide" Target="slides/slide690.xml"/><Relationship Id="rId46" Type="http://schemas.openxmlformats.org/officeDocument/2006/relationships/slide" Target="slides/slide40.xml"/><Relationship Id="rId293" Type="http://schemas.openxmlformats.org/officeDocument/2006/relationships/slide" Target="slides/slide287.xml"/><Relationship Id="rId307" Type="http://schemas.openxmlformats.org/officeDocument/2006/relationships/slide" Target="slides/slide301.xml"/><Relationship Id="rId349" Type="http://schemas.openxmlformats.org/officeDocument/2006/relationships/slide" Target="slides/slide343.xml"/><Relationship Id="rId514" Type="http://schemas.openxmlformats.org/officeDocument/2006/relationships/slide" Target="slides/slide508.xml"/><Relationship Id="rId556" Type="http://schemas.openxmlformats.org/officeDocument/2006/relationships/slide" Target="slides/slide550.xml"/><Relationship Id="rId88" Type="http://schemas.openxmlformats.org/officeDocument/2006/relationships/slide" Target="slides/slide82.xml"/><Relationship Id="rId111" Type="http://schemas.openxmlformats.org/officeDocument/2006/relationships/slide" Target="slides/slide105.xml"/><Relationship Id="rId153" Type="http://schemas.openxmlformats.org/officeDocument/2006/relationships/slide" Target="slides/slide147.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416" Type="http://schemas.openxmlformats.org/officeDocument/2006/relationships/slide" Target="slides/slide410.xml"/><Relationship Id="rId598" Type="http://schemas.openxmlformats.org/officeDocument/2006/relationships/slide" Target="slides/slide592.xml"/><Relationship Id="rId220" Type="http://schemas.openxmlformats.org/officeDocument/2006/relationships/slide" Target="slides/slide214.xml"/><Relationship Id="rId458" Type="http://schemas.openxmlformats.org/officeDocument/2006/relationships/slide" Target="slides/slide452.xml"/><Relationship Id="rId623" Type="http://schemas.openxmlformats.org/officeDocument/2006/relationships/slide" Target="slides/slide617.xml"/><Relationship Id="rId665" Type="http://schemas.openxmlformats.org/officeDocument/2006/relationships/slide" Target="slides/slide659.xml"/><Relationship Id="rId15" Type="http://schemas.openxmlformats.org/officeDocument/2006/relationships/slide" Target="slides/slide9.xml"/><Relationship Id="rId57" Type="http://schemas.openxmlformats.org/officeDocument/2006/relationships/slide" Target="slides/slide51.xml"/><Relationship Id="rId262" Type="http://schemas.openxmlformats.org/officeDocument/2006/relationships/slide" Target="slides/slide256.xml"/><Relationship Id="rId318" Type="http://schemas.openxmlformats.org/officeDocument/2006/relationships/slide" Target="slides/slide312.xml"/><Relationship Id="rId525" Type="http://schemas.openxmlformats.org/officeDocument/2006/relationships/slide" Target="slides/slide519.xml"/><Relationship Id="rId567" Type="http://schemas.openxmlformats.org/officeDocument/2006/relationships/slide" Target="slides/slide561.xml"/><Relationship Id="rId99" Type="http://schemas.openxmlformats.org/officeDocument/2006/relationships/slide" Target="slides/slide93.xml"/><Relationship Id="rId122" Type="http://schemas.openxmlformats.org/officeDocument/2006/relationships/slide" Target="slides/slide116.xml"/><Relationship Id="rId164" Type="http://schemas.openxmlformats.org/officeDocument/2006/relationships/slide" Target="slides/slide158.xml"/><Relationship Id="rId371" Type="http://schemas.openxmlformats.org/officeDocument/2006/relationships/slide" Target="slides/slide365.xml"/><Relationship Id="rId427" Type="http://schemas.openxmlformats.org/officeDocument/2006/relationships/slide" Target="slides/slide421.xml"/><Relationship Id="rId469" Type="http://schemas.openxmlformats.org/officeDocument/2006/relationships/slide" Target="slides/slide463.xml"/><Relationship Id="rId634" Type="http://schemas.openxmlformats.org/officeDocument/2006/relationships/slide" Target="slides/slide628.xml"/><Relationship Id="rId676" Type="http://schemas.openxmlformats.org/officeDocument/2006/relationships/slide" Target="slides/slide670.xml"/><Relationship Id="rId26" Type="http://schemas.openxmlformats.org/officeDocument/2006/relationships/slide" Target="slides/slide20.xml"/><Relationship Id="rId231" Type="http://schemas.openxmlformats.org/officeDocument/2006/relationships/slide" Target="slides/slide225.xml"/><Relationship Id="rId273" Type="http://schemas.openxmlformats.org/officeDocument/2006/relationships/slide" Target="slides/slide267.xml"/><Relationship Id="rId329" Type="http://schemas.openxmlformats.org/officeDocument/2006/relationships/slide" Target="slides/slide323.xml"/><Relationship Id="rId480" Type="http://schemas.openxmlformats.org/officeDocument/2006/relationships/slide" Target="slides/slide474.xml"/><Relationship Id="rId536" Type="http://schemas.openxmlformats.org/officeDocument/2006/relationships/slide" Target="slides/slide530.xml"/><Relationship Id="rId701" Type="http://schemas.openxmlformats.org/officeDocument/2006/relationships/slide" Target="slides/slide695.xml"/><Relationship Id="rId68" Type="http://schemas.openxmlformats.org/officeDocument/2006/relationships/slide" Target="slides/slide62.xml"/><Relationship Id="rId133" Type="http://schemas.openxmlformats.org/officeDocument/2006/relationships/slide" Target="slides/slide127.xml"/><Relationship Id="rId175" Type="http://schemas.openxmlformats.org/officeDocument/2006/relationships/slide" Target="slides/slide169.xml"/><Relationship Id="rId340" Type="http://schemas.openxmlformats.org/officeDocument/2006/relationships/slide" Target="slides/slide334.xml"/><Relationship Id="rId578" Type="http://schemas.openxmlformats.org/officeDocument/2006/relationships/slide" Target="slides/slide572.xml"/><Relationship Id="rId200" Type="http://schemas.openxmlformats.org/officeDocument/2006/relationships/slide" Target="slides/slide194.xml"/><Relationship Id="rId382" Type="http://schemas.openxmlformats.org/officeDocument/2006/relationships/slide" Target="slides/slide376.xml"/><Relationship Id="rId438" Type="http://schemas.openxmlformats.org/officeDocument/2006/relationships/slide" Target="slides/slide432.xml"/><Relationship Id="rId603" Type="http://schemas.openxmlformats.org/officeDocument/2006/relationships/slide" Target="slides/slide597.xml"/><Relationship Id="rId645" Type="http://schemas.openxmlformats.org/officeDocument/2006/relationships/slide" Target="slides/slide639.xml"/><Relationship Id="rId687" Type="http://schemas.openxmlformats.org/officeDocument/2006/relationships/slide" Target="slides/slide681.xml"/><Relationship Id="rId242" Type="http://schemas.openxmlformats.org/officeDocument/2006/relationships/slide" Target="slides/slide236.xml"/><Relationship Id="rId284" Type="http://schemas.openxmlformats.org/officeDocument/2006/relationships/slide" Target="slides/slide278.xml"/><Relationship Id="rId491" Type="http://schemas.openxmlformats.org/officeDocument/2006/relationships/slide" Target="slides/slide485.xml"/><Relationship Id="rId505" Type="http://schemas.openxmlformats.org/officeDocument/2006/relationships/slide" Target="slides/slide499.xml"/><Relationship Id="rId712" Type="http://schemas.openxmlformats.org/officeDocument/2006/relationships/slide" Target="slides/slide706.xml"/><Relationship Id="rId37" Type="http://schemas.openxmlformats.org/officeDocument/2006/relationships/slide" Target="slides/slide31.xml"/><Relationship Id="rId79" Type="http://schemas.openxmlformats.org/officeDocument/2006/relationships/slide" Target="slides/slide73.xml"/><Relationship Id="rId102" Type="http://schemas.openxmlformats.org/officeDocument/2006/relationships/slide" Target="slides/slide96.xml"/><Relationship Id="rId144" Type="http://schemas.openxmlformats.org/officeDocument/2006/relationships/slide" Target="slides/slide138.xml"/><Relationship Id="rId547" Type="http://schemas.openxmlformats.org/officeDocument/2006/relationships/slide" Target="slides/slide541.xml"/><Relationship Id="rId589" Type="http://schemas.openxmlformats.org/officeDocument/2006/relationships/slide" Target="slides/slide583.xml"/><Relationship Id="rId90" Type="http://schemas.openxmlformats.org/officeDocument/2006/relationships/slide" Target="slides/slide84.xml"/><Relationship Id="rId186" Type="http://schemas.openxmlformats.org/officeDocument/2006/relationships/slide" Target="slides/slide180.xml"/><Relationship Id="rId351" Type="http://schemas.openxmlformats.org/officeDocument/2006/relationships/slide" Target="slides/slide345.xml"/><Relationship Id="rId393" Type="http://schemas.openxmlformats.org/officeDocument/2006/relationships/slide" Target="slides/slide387.xml"/><Relationship Id="rId407" Type="http://schemas.openxmlformats.org/officeDocument/2006/relationships/slide" Target="slides/slide401.xml"/><Relationship Id="rId449" Type="http://schemas.openxmlformats.org/officeDocument/2006/relationships/slide" Target="slides/slide443.xml"/><Relationship Id="rId614" Type="http://schemas.openxmlformats.org/officeDocument/2006/relationships/slide" Target="slides/slide608.xml"/><Relationship Id="rId656" Type="http://schemas.openxmlformats.org/officeDocument/2006/relationships/slide" Target="slides/slide650.xml"/><Relationship Id="rId211" Type="http://schemas.openxmlformats.org/officeDocument/2006/relationships/slide" Target="slides/slide205.xml"/><Relationship Id="rId253" Type="http://schemas.openxmlformats.org/officeDocument/2006/relationships/slide" Target="slides/slide247.xml"/><Relationship Id="rId295" Type="http://schemas.openxmlformats.org/officeDocument/2006/relationships/slide" Target="slides/slide289.xml"/><Relationship Id="rId309" Type="http://schemas.openxmlformats.org/officeDocument/2006/relationships/slide" Target="slides/slide303.xml"/><Relationship Id="rId460" Type="http://schemas.openxmlformats.org/officeDocument/2006/relationships/slide" Target="slides/slide454.xml"/><Relationship Id="rId516" Type="http://schemas.openxmlformats.org/officeDocument/2006/relationships/slide" Target="slides/slide510.xml"/><Relationship Id="rId698" Type="http://schemas.openxmlformats.org/officeDocument/2006/relationships/slide" Target="slides/slide692.xml"/><Relationship Id="rId48" Type="http://schemas.openxmlformats.org/officeDocument/2006/relationships/slide" Target="slides/slide42.xml"/><Relationship Id="rId113" Type="http://schemas.openxmlformats.org/officeDocument/2006/relationships/slide" Target="slides/slide107.xml"/><Relationship Id="rId320" Type="http://schemas.openxmlformats.org/officeDocument/2006/relationships/slide" Target="slides/slide314.xml"/><Relationship Id="rId558" Type="http://schemas.openxmlformats.org/officeDocument/2006/relationships/slide" Target="slides/slide552.xml"/><Relationship Id="rId155" Type="http://schemas.openxmlformats.org/officeDocument/2006/relationships/slide" Target="slides/slide149.xml"/><Relationship Id="rId197" Type="http://schemas.openxmlformats.org/officeDocument/2006/relationships/slide" Target="slides/slide191.xml"/><Relationship Id="rId362" Type="http://schemas.openxmlformats.org/officeDocument/2006/relationships/slide" Target="slides/slide356.xml"/><Relationship Id="rId418" Type="http://schemas.openxmlformats.org/officeDocument/2006/relationships/slide" Target="slides/slide412.xml"/><Relationship Id="rId625" Type="http://schemas.openxmlformats.org/officeDocument/2006/relationships/slide" Target="slides/slide619.xml"/><Relationship Id="rId222" Type="http://schemas.openxmlformats.org/officeDocument/2006/relationships/slide" Target="slides/slide216.xml"/><Relationship Id="rId264" Type="http://schemas.openxmlformats.org/officeDocument/2006/relationships/slide" Target="slides/slide258.xml"/><Relationship Id="rId471" Type="http://schemas.openxmlformats.org/officeDocument/2006/relationships/slide" Target="slides/slide465.xml"/><Relationship Id="rId667" Type="http://schemas.openxmlformats.org/officeDocument/2006/relationships/slide" Target="slides/slide661.xml"/><Relationship Id="rId17" Type="http://schemas.openxmlformats.org/officeDocument/2006/relationships/slide" Target="slides/slide11.xml"/><Relationship Id="rId59" Type="http://schemas.openxmlformats.org/officeDocument/2006/relationships/slide" Target="slides/slide53.xml"/><Relationship Id="rId124" Type="http://schemas.openxmlformats.org/officeDocument/2006/relationships/slide" Target="slides/slide118.xml"/><Relationship Id="rId527" Type="http://schemas.openxmlformats.org/officeDocument/2006/relationships/slide" Target="slides/slide521.xml"/><Relationship Id="rId569" Type="http://schemas.openxmlformats.org/officeDocument/2006/relationships/slide" Target="slides/slide563.xml"/><Relationship Id="rId70" Type="http://schemas.openxmlformats.org/officeDocument/2006/relationships/slide" Target="slides/slide64.xml"/><Relationship Id="rId166" Type="http://schemas.openxmlformats.org/officeDocument/2006/relationships/slide" Target="slides/slide160.xml"/><Relationship Id="rId331" Type="http://schemas.openxmlformats.org/officeDocument/2006/relationships/slide" Target="slides/slide325.xml"/><Relationship Id="rId373" Type="http://schemas.openxmlformats.org/officeDocument/2006/relationships/slide" Target="slides/slide367.xml"/><Relationship Id="rId429" Type="http://schemas.openxmlformats.org/officeDocument/2006/relationships/slide" Target="slides/slide423.xml"/><Relationship Id="rId580" Type="http://schemas.openxmlformats.org/officeDocument/2006/relationships/slide" Target="slides/slide574.xml"/><Relationship Id="rId636" Type="http://schemas.openxmlformats.org/officeDocument/2006/relationships/slide" Target="slides/slide630.xml"/><Relationship Id="rId1" Type="http://schemas.openxmlformats.org/officeDocument/2006/relationships/slideMaster" Target="slideMasters/slideMaster1.xml"/><Relationship Id="rId233" Type="http://schemas.openxmlformats.org/officeDocument/2006/relationships/slide" Target="slides/slide227.xml"/><Relationship Id="rId440" Type="http://schemas.openxmlformats.org/officeDocument/2006/relationships/slide" Target="slides/slide434.xml"/><Relationship Id="rId678" Type="http://schemas.openxmlformats.org/officeDocument/2006/relationships/slide" Target="slides/slide672.xml"/><Relationship Id="rId28" Type="http://schemas.openxmlformats.org/officeDocument/2006/relationships/slide" Target="slides/slide22.xml"/><Relationship Id="rId275" Type="http://schemas.openxmlformats.org/officeDocument/2006/relationships/slide" Target="slides/slide269.xml"/><Relationship Id="rId300" Type="http://schemas.openxmlformats.org/officeDocument/2006/relationships/slide" Target="slides/slide294.xml"/><Relationship Id="rId482" Type="http://schemas.openxmlformats.org/officeDocument/2006/relationships/slide" Target="slides/slide476.xml"/><Relationship Id="rId538" Type="http://schemas.openxmlformats.org/officeDocument/2006/relationships/slide" Target="slides/slide532.xml"/><Relationship Id="rId703" Type="http://schemas.openxmlformats.org/officeDocument/2006/relationships/slide" Target="slides/slide697.xml"/><Relationship Id="rId81" Type="http://schemas.openxmlformats.org/officeDocument/2006/relationships/slide" Target="slides/slide75.xml"/><Relationship Id="rId135" Type="http://schemas.openxmlformats.org/officeDocument/2006/relationships/slide" Target="slides/slide129.xml"/><Relationship Id="rId177" Type="http://schemas.openxmlformats.org/officeDocument/2006/relationships/slide" Target="slides/slide171.xml"/><Relationship Id="rId342" Type="http://schemas.openxmlformats.org/officeDocument/2006/relationships/slide" Target="slides/slide336.xml"/><Relationship Id="rId384" Type="http://schemas.openxmlformats.org/officeDocument/2006/relationships/slide" Target="slides/slide378.xml"/><Relationship Id="rId591" Type="http://schemas.openxmlformats.org/officeDocument/2006/relationships/slide" Target="slides/slide585.xml"/><Relationship Id="rId605" Type="http://schemas.openxmlformats.org/officeDocument/2006/relationships/slide" Target="slides/slide599.xml"/><Relationship Id="rId202" Type="http://schemas.openxmlformats.org/officeDocument/2006/relationships/slide" Target="slides/slide196.xml"/><Relationship Id="rId244" Type="http://schemas.openxmlformats.org/officeDocument/2006/relationships/slide" Target="slides/slide238.xml"/><Relationship Id="rId647" Type="http://schemas.openxmlformats.org/officeDocument/2006/relationships/slide" Target="slides/slide641.xml"/><Relationship Id="rId689" Type="http://schemas.openxmlformats.org/officeDocument/2006/relationships/slide" Target="slides/slide683.xml"/><Relationship Id="rId39" Type="http://schemas.openxmlformats.org/officeDocument/2006/relationships/slide" Target="slides/slide33.xml"/><Relationship Id="rId286" Type="http://schemas.openxmlformats.org/officeDocument/2006/relationships/slide" Target="slides/slide280.xml"/><Relationship Id="rId451" Type="http://schemas.openxmlformats.org/officeDocument/2006/relationships/slide" Target="slides/slide445.xml"/><Relationship Id="rId493" Type="http://schemas.openxmlformats.org/officeDocument/2006/relationships/slide" Target="slides/slide487.xml"/><Relationship Id="rId507" Type="http://schemas.openxmlformats.org/officeDocument/2006/relationships/slide" Target="slides/slide501.xml"/><Relationship Id="rId549" Type="http://schemas.openxmlformats.org/officeDocument/2006/relationships/slide" Target="slides/slide543.xml"/><Relationship Id="rId714" Type="http://schemas.openxmlformats.org/officeDocument/2006/relationships/presProps" Target="presProps.xml"/><Relationship Id="rId50" Type="http://schemas.openxmlformats.org/officeDocument/2006/relationships/slide" Target="slides/slide44.xml"/><Relationship Id="rId104" Type="http://schemas.openxmlformats.org/officeDocument/2006/relationships/slide" Target="slides/slide98.xml"/><Relationship Id="rId146" Type="http://schemas.openxmlformats.org/officeDocument/2006/relationships/slide" Target="slides/slide140.xml"/><Relationship Id="rId188" Type="http://schemas.openxmlformats.org/officeDocument/2006/relationships/slide" Target="slides/slide182.xml"/><Relationship Id="rId311" Type="http://schemas.openxmlformats.org/officeDocument/2006/relationships/slide" Target="slides/slide305.xml"/><Relationship Id="rId353" Type="http://schemas.openxmlformats.org/officeDocument/2006/relationships/slide" Target="slides/slide347.xml"/><Relationship Id="rId395" Type="http://schemas.openxmlformats.org/officeDocument/2006/relationships/slide" Target="slides/slide389.xml"/><Relationship Id="rId409" Type="http://schemas.openxmlformats.org/officeDocument/2006/relationships/slide" Target="slides/slide403.xml"/><Relationship Id="rId560" Type="http://schemas.openxmlformats.org/officeDocument/2006/relationships/slide" Target="slides/slide554.xml"/><Relationship Id="rId92" Type="http://schemas.openxmlformats.org/officeDocument/2006/relationships/slide" Target="slides/slide86.xml"/><Relationship Id="rId213" Type="http://schemas.openxmlformats.org/officeDocument/2006/relationships/slide" Target="slides/slide207.xml"/><Relationship Id="rId420" Type="http://schemas.openxmlformats.org/officeDocument/2006/relationships/slide" Target="slides/slide414.xml"/><Relationship Id="rId616" Type="http://schemas.openxmlformats.org/officeDocument/2006/relationships/slide" Target="slides/slide610.xml"/><Relationship Id="rId658" Type="http://schemas.openxmlformats.org/officeDocument/2006/relationships/slide" Target="slides/slide652.xml"/><Relationship Id="rId255" Type="http://schemas.openxmlformats.org/officeDocument/2006/relationships/slide" Target="slides/slide249.xml"/><Relationship Id="rId297" Type="http://schemas.openxmlformats.org/officeDocument/2006/relationships/slide" Target="slides/slide291.xml"/><Relationship Id="rId462" Type="http://schemas.openxmlformats.org/officeDocument/2006/relationships/slide" Target="slides/slide456.xml"/><Relationship Id="rId518" Type="http://schemas.openxmlformats.org/officeDocument/2006/relationships/slide" Target="slides/slide512.xml"/><Relationship Id="rId115" Type="http://schemas.openxmlformats.org/officeDocument/2006/relationships/slide" Target="slides/slide109.xml"/><Relationship Id="rId157" Type="http://schemas.openxmlformats.org/officeDocument/2006/relationships/slide" Target="slides/slide151.xml"/><Relationship Id="rId322" Type="http://schemas.openxmlformats.org/officeDocument/2006/relationships/slide" Target="slides/slide316.xml"/><Relationship Id="rId364" Type="http://schemas.openxmlformats.org/officeDocument/2006/relationships/slide" Target="slides/slide358.xml"/><Relationship Id="rId61" Type="http://schemas.openxmlformats.org/officeDocument/2006/relationships/slide" Target="slides/slide55.xml"/><Relationship Id="rId199" Type="http://schemas.openxmlformats.org/officeDocument/2006/relationships/slide" Target="slides/slide193.xml"/><Relationship Id="rId571" Type="http://schemas.openxmlformats.org/officeDocument/2006/relationships/slide" Target="slides/slide565.xml"/><Relationship Id="rId627" Type="http://schemas.openxmlformats.org/officeDocument/2006/relationships/slide" Target="slides/slide621.xml"/><Relationship Id="rId669" Type="http://schemas.openxmlformats.org/officeDocument/2006/relationships/slide" Target="slides/slide663.xml"/><Relationship Id="rId19" Type="http://schemas.openxmlformats.org/officeDocument/2006/relationships/slide" Target="slides/slide13.xml"/><Relationship Id="rId224" Type="http://schemas.openxmlformats.org/officeDocument/2006/relationships/slide" Target="slides/slide218.xml"/><Relationship Id="rId266" Type="http://schemas.openxmlformats.org/officeDocument/2006/relationships/slide" Target="slides/slide260.xml"/><Relationship Id="rId431" Type="http://schemas.openxmlformats.org/officeDocument/2006/relationships/slide" Target="slides/slide425.xml"/><Relationship Id="rId473" Type="http://schemas.openxmlformats.org/officeDocument/2006/relationships/slide" Target="slides/slide467.xml"/><Relationship Id="rId529" Type="http://schemas.openxmlformats.org/officeDocument/2006/relationships/slide" Target="slides/slide523.xml"/><Relationship Id="rId680" Type="http://schemas.openxmlformats.org/officeDocument/2006/relationships/slide" Target="slides/slide674.xml"/><Relationship Id="rId30" Type="http://schemas.openxmlformats.org/officeDocument/2006/relationships/slide" Target="slides/slide24.xml"/><Relationship Id="rId126" Type="http://schemas.openxmlformats.org/officeDocument/2006/relationships/slide" Target="slides/slide120.xml"/><Relationship Id="rId168" Type="http://schemas.openxmlformats.org/officeDocument/2006/relationships/slide" Target="slides/slide162.xml"/><Relationship Id="rId333" Type="http://schemas.openxmlformats.org/officeDocument/2006/relationships/slide" Target="slides/slide327.xml"/><Relationship Id="rId540" Type="http://schemas.openxmlformats.org/officeDocument/2006/relationships/slide" Target="slides/slide534.xml"/><Relationship Id="rId72" Type="http://schemas.openxmlformats.org/officeDocument/2006/relationships/slide" Target="slides/slide66.xml"/><Relationship Id="rId375" Type="http://schemas.openxmlformats.org/officeDocument/2006/relationships/slide" Target="slides/slide369.xml"/><Relationship Id="rId582" Type="http://schemas.openxmlformats.org/officeDocument/2006/relationships/slide" Target="slides/slide576.xml"/><Relationship Id="rId638" Type="http://schemas.openxmlformats.org/officeDocument/2006/relationships/slide" Target="slides/slide632.xml"/><Relationship Id="rId3" Type="http://schemas.openxmlformats.org/officeDocument/2006/relationships/slideMaster" Target="slideMasters/slideMaster3.xml"/><Relationship Id="rId235" Type="http://schemas.openxmlformats.org/officeDocument/2006/relationships/slide" Target="slides/slide229.xml"/><Relationship Id="rId277" Type="http://schemas.openxmlformats.org/officeDocument/2006/relationships/slide" Target="slides/slide271.xml"/><Relationship Id="rId400" Type="http://schemas.openxmlformats.org/officeDocument/2006/relationships/slide" Target="slides/slide394.xml"/><Relationship Id="rId442" Type="http://schemas.openxmlformats.org/officeDocument/2006/relationships/slide" Target="slides/slide436.xml"/><Relationship Id="rId484" Type="http://schemas.openxmlformats.org/officeDocument/2006/relationships/slide" Target="slides/slide478.xml"/><Relationship Id="rId705" Type="http://schemas.openxmlformats.org/officeDocument/2006/relationships/slide" Target="slides/slide699.xml"/><Relationship Id="rId137" Type="http://schemas.openxmlformats.org/officeDocument/2006/relationships/slide" Target="slides/slide131.xml"/><Relationship Id="rId302" Type="http://schemas.openxmlformats.org/officeDocument/2006/relationships/slide" Target="slides/slide296.xml"/><Relationship Id="rId344" Type="http://schemas.openxmlformats.org/officeDocument/2006/relationships/slide" Target="slides/slide338.xml"/><Relationship Id="rId691" Type="http://schemas.openxmlformats.org/officeDocument/2006/relationships/slide" Target="slides/slide685.xml"/><Relationship Id="rId41" Type="http://schemas.openxmlformats.org/officeDocument/2006/relationships/slide" Target="slides/slide35.xml"/><Relationship Id="rId83" Type="http://schemas.openxmlformats.org/officeDocument/2006/relationships/slide" Target="slides/slide77.xml"/><Relationship Id="rId179" Type="http://schemas.openxmlformats.org/officeDocument/2006/relationships/slide" Target="slides/slide173.xml"/><Relationship Id="rId386" Type="http://schemas.openxmlformats.org/officeDocument/2006/relationships/slide" Target="slides/slide380.xml"/><Relationship Id="rId551" Type="http://schemas.openxmlformats.org/officeDocument/2006/relationships/slide" Target="slides/slide545.xml"/><Relationship Id="rId593" Type="http://schemas.openxmlformats.org/officeDocument/2006/relationships/slide" Target="slides/slide587.xml"/><Relationship Id="rId607" Type="http://schemas.openxmlformats.org/officeDocument/2006/relationships/slide" Target="slides/slide601.xml"/><Relationship Id="rId649" Type="http://schemas.openxmlformats.org/officeDocument/2006/relationships/slide" Target="slides/slide643.xml"/><Relationship Id="rId190" Type="http://schemas.openxmlformats.org/officeDocument/2006/relationships/slide" Target="slides/slide184.xml"/><Relationship Id="rId204" Type="http://schemas.openxmlformats.org/officeDocument/2006/relationships/slide" Target="slides/slide198.xml"/><Relationship Id="rId246" Type="http://schemas.openxmlformats.org/officeDocument/2006/relationships/slide" Target="slides/slide240.xml"/><Relationship Id="rId288" Type="http://schemas.openxmlformats.org/officeDocument/2006/relationships/slide" Target="slides/slide282.xml"/><Relationship Id="rId411" Type="http://schemas.openxmlformats.org/officeDocument/2006/relationships/slide" Target="slides/slide405.xml"/><Relationship Id="rId453" Type="http://schemas.openxmlformats.org/officeDocument/2006/relationships/slide" Target="slides/slide447.xml"/><Relationship Id="rId509" Type="http://schemas.openxmlformats.org/officeDocument/2006/relationships/slide" Target="slides/slide503.xml"/><Relationship Id="rId660" Type="http://schemas.openxmlformats.org/officeDocument/2006/relationships/slide" Target="slides/slide654.xml"/><Relationship Id="rId106" Type="http://schemas.openxmlformats.org/officeDocument/2006/relationships/slide" Target="slides/slide100.xml"/><Relationship Id="rId313" Type="http://schemas.openxmlformats.org/officeDocument/2006/relationships/slide" Target="slides/slide307.xml"/><Relationship Id="rId495" Type="http://schemas.openxmlformats.org/officeDocument/2006/relationships/slide" Target="slides/slide489.xml"/><Relationship Id="rId716" Type="http://schemas.openxmlformats.org/officeDocument/2006/relationships/theme" Target="theme/theme1.xml"/><Relationship Id="rId10" Type="http://schemas.openxmlformats.org/officeDocument/2006/relationships/slide" Target="slides/slide4.xml"/><Relationship Id="rId52" Type="http://schemas.openxmlformats.org/officeDocument/2006/relationships/slide" Target="slides/slide46.xml"/><Relationship Id="rId94" Type="http://schemas.openxmlformats.org/officeDocument/2006/relationships/slide" Target="slides/slide88.xml"/><Relationship Id="rId148" Type="http://schemas.openxmlformats.org/officeDocument/2006/relationships/slide" Target="slides/slide142.xml"/><Relationship Id="rId355" Type="http://schemas.openxmlformats.org/officeDocument/2006/relationships/slide" Target="slides/slide349.xml"/><Relationship Id="rId397" Type="http://schemas.openxmlformats.org/officeDocument/2006/relationships/slide" Target="slides/slide391.xml"/><Relationship Id="rId520" Type="http://schemas.openxmlformats.org/officeDocument/2006/relationships/slide" Target="slides/slide514.xml"/><Relationship Id="rId562" Type="http://schemas.openxmlformats.org/officeDocument/2006/relationships/slide" Target="slides/slide556.xml"/><Relationship Id="rId618" Type="http://schemas.openxmlformats.org/officeDocument/2006/relationships/slide" Target="slides/slide612.xml"/><Relationship Id="rId215" Type="http://schemas.openxmlformats.org/officeDocument/2006/relationships/slide" Target="slides/slide209.xml"/><Relationship Id="rId257" Type="http://schemas.openxmlformats.org/officeDocument/2006/relationships/slide" Target="slides/slide251.xml"/><Relationship Id="rId422" Type="http://schemas.openxmlformats.org/officeDocument/2006/relationships/slide" Target="slides/slide416.xml"/><Relationship Id="rId464" Type="http://schemas.openxmlformats.org/officeDocument/2006/relationships/slide" Target="slides/slide458.xml"/><Relationship Id="rId299" Type="http://schemas.openxmlformats.org/officeDocument/2006/relationships/slide" Target="slides/slide293.xml"/><Relationship Id="rId63" Type="http://schemas.openxmlformats.org/officeDocument/2006/relationships/slide" Target="slides/slide57.xml"/><Relationship Id="rId159" Type="http://schemas.openxmlformats.org/officeDocument/2006/relationships/slide" Target="slides/slide153.xml"/><Relationship Id="rId366" Type="http://schemas.openxmlformats.org/officeDocument/2006/relationships/slide" Target="slides/slide360.xml"/><Relationship Id="rId573" Type="http://schemas.openxmlformats.org/officeDocument/2006/relationships/slide" Target="slides/slide567.xml"/><Relationship Id="rId226" Type="http://schemas.openxmlformats.org/officeDocument/2006/relationships/slide" Target="slides/slide220.xml"/><Relationship Id="rId433" Type="http://schemas.openxmlformats.org/officeDocument/2006/relationships/slide" Target="slides/slide427.xml"/><Relationship Id="rId640" Type="http://schemas.openxmlformats.org/officeDocument/2006/relationships/slide" Target="slides/slide634.xml"/><Relationship Id="rId74" Type="http://schemas.openxmlformats.org/officeDocument/2006/relationships/slide" Target="slides/slide68.xml"/><Relationship Id="rId377" Type="http://schemas.openxmlformats.org/officeDocument/2006/relationships/slide" Target="slides/slide371.xml"/><Relationship Id="rId500" Type="http://schemas.openxmlformats.org/officeDocument/2006/relationships/slide" Target="slides/slide494.xml"/><Relationship Id="rId584" Type="http://schemas.openxmlformats.org/officeDocument/2006/relationships/slide" Target="slides/slide578.xml"/><Relationship Id="rId5" Type="http://schemas.openxmlformats.org/officeDocument/2006/relationships/slideMaster" Target="slideMasters/slideMaster5.xml"/><Relationship Id="rId237" Type="http://schemas.openxmlformats.org/officeDocument/2006/relationships/slide" Target="slides/slide231.xml"/><Relationship Id="rId444" Type="http://schemas.openxmlformats.org/officeDocument/2006/relationships/slide" Target="slides/slide438.xml"/><Relationship Id="rId651" Type="http://schemas.openxmlformats.org/officeDocument/2006/relationships/slide" Target="slides/slide645.xml"/><Relationship Id="rId290" Type="http://schemas.openxmlformats.org/officeDocument/2006/relationships/slide" Target="slides/slide284.xml"/><Relationship Id="rId304" Type="http://schemas.openxmlformats.org/officeDocument/2006/relationships/slide" Target="slides/slide298.xml"/><Relationship Id="rId388" Type="http://schemas.openxmlformats.org/officeDocument/2006/relationships/slide" Target="slides/slide382.xml"/><Relationship Id="rId511" Type="http://schemas.openxmlformats.org/officeDocument/2006/relationships/slide" Target="slides/slide505.xml"/><Relationship Id="rId609" Type="http://schemas.openxmlformats.org/officeDocument/2006/relationships/slide" Target="slides/slide603.xml"/><Relationship Id="rId85" Type="http://schemas.openxmlformats.org/officeDocument/2006/relationships/slide" Target="slides/slide79.xml"/><Relationship Id="rId150" Type="http://schemas.openxmlformats.org/officeDocument/2006/relationships/slide" Target="slides/slide144.xml"/><Relationship Id="rId595" Type="http://schemas.openxmlformats.org/officeDocument/2006/relationships/slide" Target="slides/slide589.xml"/><Relationship Id="rId248" Type="http://schemas.openxmlformats.org/officeDocument/2006/relationships/slide" Target="slides/slide242.xml"/><Relationship Id="rId455" Type="http://schemas.openxmlformats.org/officeDocument/2006/relationships/slide" Target="slides/slide449.xml"/><Relationship Id="rId662" Type="http://schemas.openxmlformats.org/officeDocument/2006/relationships/slide" Target="slides/slide656.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522" Type="http://schemas.openxmlformats.org/officeDocument/2006/relationships/slide" Target="slides/slide516.xml"/><Relationship Id="rId96" Type="http://schemas.openxmlformats.org/officeDocument/2006/relationships/slide" Target="slides/slide90.xml"/><Relationship Id="rId161" Type="http://schemas.openxmlformats.org/officeDocument/2006/relationships/slide" Target="slides/slide155.xml"/><Relationship Id="rId399" Type="http://schemas.openxmlformats.org/officeDocument/2006/relationships/slide" Target="slides/slide393.xml"/><Relationship Id="rId259" Type="http://schemas.openxmlformats.org/officeDocument/2006/relationships/slide" Target="slides/slide253.xml"/><Relationship Id="rId466" Type="http://schemas.openxmlformats.org/officeDocument/2006/relationships/slide" Target="slides/slide460.xml"/><Relationship Id="rId673" Type="http://schemas.openxmlformats.org/officeDocument/2006/relationships/slide" Target="slides/slide667.xml"/><Relationship Id="rId23" Type="http://schemas.openxmlformats.org/officeDocument/2006/relationships/slide" Target="slides/slide17.xml"/><Relationship Id="rId119" Type="http://schemas.openxmlformats.org/officeDocument/2006/relationships/slide" Target="slides/slide113.xml"/><Relationship Id="rId326" Type="http://schemas.openxmlformats.org/officeDocument/2006/relationships/slide" Target="slides/slide320.xml"/><Relationship Id="rId533" Type="http://schemas.openxmlformats.org/officeDocument/2006/relationships/slide" Target="slides/slide527.xml"/><Relationship Id="rId172" Type="http://schemas.openxmlformats.org/officeDocument/2006/relationships/slide" Target="slides/slide166.xml"/><Relationship Id="rId477" Type="http://schemas.openxmlformats.org/officeDocument/2006/relationships/slide" Target="slides/slide471.xml"/><Relationship Id="rId600" Type="http://schemas.openxmlformats.org/officeDocument/2006/relationships/slide" Target="slides/slide594.xml"/><Relationship Id="rId684" Type="http://schemas.openxmlformats.org/officeDocument/2006/relationships/slide" Target="slides/slide678.xml"/><Relationship Id="rId337" Type="http://schemas.openxmlformats.org/officeDocument/2006/relationships/slide" Target="slides/slide331.xml"/><Relationship Id="rId34" Type="http://schemas.openxmlformats.org/officeDocument/2006/relationships/slide" Target="slides/slide28.xml"/><Relationship Id="rId544" Type="http://schemas.openxmlformats.org/officeDocument/2006/relationships/slide" Target="slides/slide538.xml"/><Relationship Id="rId183" Type="http://schemas.openxmlformats.org/officeDocument/2006/relationships/slide" Target="slides/slide177.xml"/><Relationship Id="rId390" Type="http://schemas.openxmlformats.org/officeDocument/2006/relationships/slide" Target="slides/slide384.xml"/><Relationship Id="rId404" Type="http://schemas.openxmlformats.org/officeDocument/2006/relationships/slide" Target="slides/slide398.xml"/><Relationship Id="rId611" Type="http://schemas.openxmlformats.org/officeDocument/2006/relationships/slide" Target="slides/slide605.xml"/><Relationship Id="rId250" Type="http://schemas.openxmlformats.org/officeDocument/2006/relationships/slide" Target="slides/slide244.xml"/><Relationship Id="rId488" Type="http://schemas.openxmlformats.org/officeDocument/2006/relationships/slide" Target="slides/slide482.xml"/><Relationship Id="rId695" Type="http://schemas.openxmlformats.org/officeDocument/2006/relationships/slide" Target="slides/slide689.xml"/><Relationship Id="rId709" Type="http://schemas.openxmlformats.org/officeDocument/2006/relationships/slide" Target="slides/slide703.xml"/><Relationship Id="rId45" Type="http://schemas.openxmlformats.org/officeDocument/2006/relationships/slide" Target="slides/slide39.xml"/><Relationship Id="rId110" Type="http://schemas.openxmlformats.org/officeDocument/2006/relationships/slide" Target="slides/slide104.xml"/><Relationship Id="rId348" Type="http://schemas.openxmlformats.org/officeDocument/2006/relationships/slide" Target="slides/slide342.xml"/><Relationship Id="rId555" Type="http://schemas.openxmlformats.org/officeDocument/2006/relationships/slide" Target="slides/slide549.xml"/><Relationship Id="rId194" Type="http://schemas.openxmlformats.org/officeDocument/2006/relationships/slide" Target="slides/slide188.xml"/><Relationship Id="rId208" Type="http://schemas.openxmlformats.org/officeDocument/2006/relationships/slide" Target="slides/slide202.xml"/><Relationship Id="rId415" Type="http://schemas.openxmlformats.org/officeDocument/2006/relationships/slide" Target="slides/slide409.xml"/><Relationship Id="rId622" Type="http://schemas.openxmlformats.org/officeDocument/2006/relationships/slide" Target="slides/slide616.xml"/><Relationship Id="rId261" Type="http://schemas.openxmlformats.org/officeDocument/2006/relationships/slide" Target="slides/slide255.xml"/><Relationship Id="rId499" Type="http://schemas.openxmlformats.org/officeDocument/2006/relationships/slide" Target="slides/slide493.xml"/><Relationship Id="rId56" Type="http://schemas.openxmlformats.org/officeDocument/2006/relationships/slide" Target="slides/slide50.xml"/><Relationship Id="rId359" Type="http://schemas.openxmlformats.org/officeDocument/2006/relationships/slide" Target="slides/slide353.xml"/><Relationship Id="rId566" Type="http://schemas.openxmlformats.org/officeDocument/2006/relationships/slide" Target="slides/slide560.xml"/><Relationship Id="rId121" Type="http://schemas.openxmlformats.org/officeDocument/2006/relationships/slide" Target="slides/slide115.xml"/><Relationship Id="rId219" Type="http://schemas.openxmlformats.org/officeDocument/2006/relationships/slide" Target="slides/slide213.xml"/><Relationship Id="rId426" Type="http://schemas.openxmlformats.org/officeDocument/2006/relationships/slide" Target="slides/slide420.xml"/><Relationship Id="rId633" Type="http://schemas.openxmlformats.org/officeDocument/2006/relationships/slide" Target="slides/slide627.xml"/><Relationship Id="rId67" Type="http://schemas.openxmlformats.org/officeDocument/2006/relationships/slide" Target="slides/slide61.xml"/><Relationship Id="rId272" Type="http://schemas.openxmlformats.org/officeDocument/2006/relationships/slide" Target="slides/slide266.xml"/><Relationship Id="rId577" Type="http://schemas.openxmlformats.org/officeDocument/2006/relationships/slide" Target="slides/slide571.xml"/><Relationship Id="rId700" Type="http://schemas.openxmlformats.org/officeDocument/2006/relationships/slide" Target="slides/slide694.xml"/><Relationship Id="rId132" Type="http://schemas.openxmlformats.org/officeDocument/2006/relationships/slide" Target="slides/slide126.xml"/><Relationship Id="rId437" Type="http://schemas.openxmlformats.org/officeDocument/2006/relationships/slide" Target="slides/slide431.xml"/><Relationship Id="rId644" Type="http://schemas.openxmlformats.org/officeDocument/2006/relationships/slide" Target="slides/slide638.xml"/><Relationship Id="rId283" Type="http://schemas.openxmlformats.org/officeDocument/2006/relationships/slide" Target="slides/slide277.xml"/><Relationship Id="rId490" Type="http://schemas.openxmlformats.org/officeDocument/2006/relationships/slide" Target="slides/slide484.xml"/><Relationship Id="rId504" Type="http://schemas.openxmlformats.org/officeDocument/2006/relationships/slide" Target="slides/slide498.xml"/><Relationship Id="rId711" Type="http://schemas.openxmlformats.org/officeDocument/2006/relationships/slide" Target="slides/slide705.xml"/><Relationship Id="rId78" Type="http://schemas.openxmlformats.org/officeDocument/2006/relationships/slide" Target="slides/slide72.xml"/><Relationship Id="rId143" Type="http://schemas.openxmlformats.org/officeDocument/2006/relationships/slide" Target="slides/slide137.xml"/><Relationship Id="rId350" Type="http://schemas.openxmlformats.org/officeDocument/2006/relationships/slide" Target="slides/slide344.xml"/><Relationship Id="rId588" Type="http://schemas.openxmlformats.org/officeDocument/2006/relationships/slide" Target="slides/slide582.xml"/><Relationship Id="rId9" Type="http://schemas.openxmlformats.org/officeDocument/2006/relationships/slide" Target="slides/slide3.xml"/><Relationship Id="rId210" Type="http://schemas.openxmlformats.org/officeDocument/2006/relationships/slide" Target="slides/slide204.xml"/><Relationship Id="rId448" Type="http://schemas.openxmlformats.org/officeDocument/2006/relationships/slide" Target="slides/slide442.xml"/><Relationship Id="rId655" Type="http://schemas.openxmlformats.org/officeDocument/2006/relationships/slide" Target="slides/slide649.xml"/><Relationship Id="rId294" Type="http://schemas.openxmlformats.org/officeDocument/2006/relationships/slide" Target="slides/slide288.xml"/><Relationship Id="rId308" Type="http://schemas.openxmlformats.org/officeDocument/2006/relationships/slide" Target="slides/slide302.xml"/><Relationship Id="rId515" Type="http://schemas.openxmlformats.org/officeDocument/2006/relationships/slide" Target="slides/slide509.xml"/><Relationship Id="rId89" Type="http://schemas.openxmlformats.org/officeDocument/2006/relationships/slide" Target="slides/slide83.xml"/><Relationship Id="rId154" Type="http://schemas.openxmlformats.org/officeDocument/2006/relationships/slide" Target="slides/slide148.xml"/><Relationship Id="rId361" Type="http://schemas.openxmlformats.org/officeDocument/2006/relationships/slide" Target="slides/slide355.xml"/><Relationship Id="rId599" Type="http://schemas.openxmlformats.org/officeDocument/2006/relationships/slide" Target="slides/slide593.xml"/><Relationship Id="rId459" Type="http://schemas.openxmlformats.org/officeDocument/2006/relationships/slide" Target="slides/slide453.xml"/><Relationship Id="rId666" Type="http://schemas.openxmlformats.org/officeDocument/2006/relationships/slide" Target="slides/slide660.xml"/><Relationship Id="rId16" Type="http://schemas.openxmlformats.org/officeDocument/2006/relationships/slide" Target="slides/slide10.xml"/><Relationship Id="rId221" Type="http://schemas.openxmlformats.org/officeDocument/2006/relationships/slide" Target="slides/slide215.xml"/><Relationship Id="rId319" Type="http://schemas.openxmlformats.org/officeDocument/2006/relationships/slide" Target="slides/slide313.xml"/><Relationship Id="rId526" Type="http://schemas.openxmlformats.org/officeDocument/2006/relationships/slide" Target="slides/slide520.xml"/><Relationship Id="rId165" Type="http://schemas.openxmlformats.org/officeDocument/2006/relationships/slide" Target="slides/slide159.xml"/><Relationship Id="rId372" Type="http://schemas.openxmlformats.org/officeDocument/2006/relationships/slide" Target="slides/slide366.xml"/><Relationship Id="rId677" Type="http://schemas.openxmlformats.org/officeDocument/2006/relationships/slide" Target="slides/slide671.xml"/><Relationship Id="rId232" Type="http://schemas.openxmlformats.org/officeDocument/2006/relationships/slide" Target="slides/slide226.xml"/><Relationship Id="rId27" Type="http://schemas.openxmlformats.org/officeDocument/2006/relationships/slide" Target="slides/slide21.xml"/><Relationship Id="rId537" Type="http://schemas.openxmlformats.org/officeDocument/2006/relationships/slide" Target="slides/slide531.xml"/><Relationship Id="rId80" Type="http://schemas.openxmlformats.org/officeDocument/2006/relationships/slide" Target="slides/slide74.xml"/><Relationship Id="rId176" Type="http://schemas.openxmlformats.org/officeDocument/2006/relationships/slide" Target="slides/slide170.xml"/><Relationship Id="rId383" Type="http://schemas.openxmlformats.org/officeDocument/2006/relationships/slide" Target="slides/slide377.xml"/><Relationship Id="rId590" Type="http://schemas.openxmlformats.org/officeDocument/2006/relationships/slide" Target="slides/slide584.xml"/><Relationship Id="rId604" Type="http://schemas.openxmlformats.org/officeDocument/2006/relationships/slide" Target="slides/slide598.xml"/><Relationship Id="rId243" Type="http://schemas.openxmlformats.org/officeDocument/2006/relationships/slide" Target="slides/slide237.xml"/><Relationship Id="rId450" Type="http://schemas.openxmlformats.org/officeDocument/2006/relationships/slide" Target="slides/slide444.xml"/><Relationship Id="rId688" Type="http://schemas.openxmlformats.org/officeDocument/2006/relationships/slide" Target="slides/slide682.xml"/><Relationship Id="rId38" Type="http://schemas.openxmlformats.org/officeDocument/2006/relationships/slide" Target="slides/slide32.xml"/><Relationship Id="rId103" Type="http://schemas.openxmlformats.org/officeDocument/2006/relationships/slide" Target="slides/slide97.xml"/><Relationship Id="rId310" Type="http://schemas.openxmlformats.org/officeDocument/2006/relationships/slide" Target="slides/slide304.xml"/><Relationship Id="rId548" Type="http://schemas.openxmlformats.org/officeDocument/2006/relationships/slide" Target="slides/slide542.xml"/><Relationship Id="rId91" Type="http://schemas.openxmlformats.org/officeDocument/2006/relationships/slide" Target="slides/slide85.xml"/><Relationship Id="rId187" Type="http://schemas.openxmlformats.org/officeDocument/2006/relationships/slide" Target="slides/slide181.xml"/><Relationship Id="rId394" Type="http://schemas.openxmlformats.org/officeDocument/2006/relationships/slide" Target="slides/slide388.xml"/><Relationship Id="rId408" Type="http://schemas.openxmlformats.org/officeDocument/2006/relationships/slide" Target="slides/slide402.xml"/><Relationship Id="rId615" Type="http://schemas.openxmlformats.org/officeDocument/2006/relationships/slide" Target="slides/slide609.xml"/><Relationship Id="rId254" Type="http://schemas.openxmlformats.org/officeDocument/2006/relationships/slide" Target="slides/slide248.xml"/><Relationship Id="rId699" Type="http://schemas.openxmlformats.org/officeDocument/2006/relationships/slide" Target="slides/slide693.xml"/><Relationship Id="rId49" Type="http://schemas.openxmlformats.org/officeDocument/2006/relationships/slide" Target="slides/slide43.xml"/><Relationship Id="rId114" Type="http://schemas.openxmlformats.org/officeDocument/2006/relationships/slide" Target="slides/slide108.xml"/><Relationship Id="rId461" Type="http://schemas.openxmlformats.org/officeDocument/2006/relationships/slide" Target="slides/slide455.xml"/><Relationship Id="rId559" Type="http://schemas.openxmlformats.org/officeDocument/2006/relationships/slide" Target="slides/slide553.xml"/><Relationship Id="rId198" Type="http://schemas.openxmlformats.org/officeDocument/2006/relationships/slide" Target="slides/slide192.xml"/><Relationship Id="rId321" Type="http://schemas.openxmlformats.org/officeDocument/2006/relationships/slide" Target="slides/slide315.xml"/><Relationship Id="rId419" Type="http://schemas.openxmlformats.org/officeDocument/2006/relationships/slide" Target="slides/slide413.xml"/><Relationship Id="rId626" Type="http://schemas.openxmlformats.org/officeDocument/2006/relationships/slide" Target="slides/slide620.xml"/><Relationship Id="rId265" Type="http://schemas.openxmlformats.org/officeDocument/2006/relationships/slide" Target="slides/slide259.xml"/><Relationship Id="rId472" Type="http://schemas.openxmlformats.org/officeDocument/2006/relationships/slide" Target="slides/slide466.xml"/><Relationship Id="rId125" Type="http://schemas.openxmlformats.org/officeDocument/2006/relationships/slide" Target="slides/slide119.xml"/><Relationship Id="rId332" Type="http://schemas.openxmlformats.org/officeDocument/2006/relationships/slide" Target="slides/slide326.xml"/><Relationship Id="rId637" Type="http://schemas.openxmlformats.org/officeDocument/2006/relationships/slide" Target="slides/slide631.xml"/><Relationship Id="rId276" Type="http://schemas.openxmlformats.org/officeDocument/2006/relationships/slide" Target="slides/slide270.xml"/><Relationship Id="rId483" Type="http://schemas.openxmlformats.org/officeDocument/2006/relationships/slide" Target="slides/slide477.xml"/><Relationship Id="rId690" Type="http://schemas.openxmlformats.org/officeDocument/2006/relationships/slide" Target="slides/slide684.xml"/><Relationship Id="rId704" Type="http://schemas.openxmlformats.org/officeDocument/2006/relationships/slide" Target="slides/slide69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OS%20X%20Lion:Users:bryant:ics3:opt:lower-haswel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OS%20X%20Lion:Users:bryant:ics3:opt:cpe-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cat>
            <c:numRef>
              <c:f>Sheet1!$A$2:$A$34</c:f>
              <c:numCache>
                <c:formatCode>General</c:formatCode>
                <c:ptCount val="3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numCache>
            </c:numRef>
          </c:cat>
          <c:val>
            <c:numRef>
              <c:f>Sheet1!$B$2:$B$34</c:f>
              <c:numCache>
                <c:formatCode>General</c:formatCode>
                <c:ptCount val="33"/>
                <c:pt idx="1">
                  <c:v>2241.4</c:v>
                </c:pt>
                <c:pt idx="2">
                  <c:v>2241.5</c:v>
                </c:pt>
                <c:pt idx="3">
                  <c:v>2241.6</c:v>
                </c:pt>
                <c:pt idx="4">
                  <c:v>2241.1</c:v>
                </c:pt>
                <c:pt idx="5">
                  <c:v>2092.5</c:v>
                </c:pt>
                <c:pt idx="6">
                  <c:v>2087.5</c:v>
                </c:pt>
                <c:pt idx="7">
                  <c:v>2087.3000000000002</c:v>
                </c:pt>
                <c:pt idx="8">
                  <c:v>2091.6999999999998</c:v>
                </c:pt>
                <c:pt idx="9">
                  <c:v>1560.2</c:v>
                </c:pt>
                <c:pt idx="10">
                  <c:v>1559.7</c:v>
                </c:pt>
                <c:pt idx="11">
                  <c:v>1560.9</c:v>
                </c:pt>
                <c:pt idx="12">
                  <c:v>1560.6</c:v>
                </c:pt>
                <c:pt idx="13">
                  <c:v>1491.9</c:v>
                </c:pt>
                <c:pt idx="14">
                  <c:v>1490.5</c:v>
                </c:pt>
                <c:pt idx="15">
                  <c:v>1488.9</c:v>
                </c:pt>
                <c:pt idx="16">
                  <c:v>1486.8</c:v>
                </c:pt>
                <c:pt idx="17">
                  <c:v>1199.5999999999999</c:v>
                </c:pt>
                <c:pt idx="18">
                  <c:v>1194.3</c:v>
                </c:pt>
                <c:pt idx="19">
                  <c:v>1185.3</c:v>
                </c:pt>
                <c:pt idx="20">
                  <c:v>1168.5</c:v>
                </c:pt>
                <c:pt idx="21">
                  <c:v>1103.5999999999999</c:v>
                </c:pt>
                <c:pt idx="22">
                  <c:v>1087.2</c:v>
                </c:pt>
                <c:pt idx="23">
                  <c:v>1072.5</c:v>
                </c:pt>
                <c:pt idx="24">
                  <c:v>1068</c:v>
                </c:pt>
                <c:pt idx="25">
                  <c:v>897.35999999999865</c:v>
                </c:pt>
                <c:pt idx="26">
                  <c:v>881.66</c:v>
                </c:pt>
                <c:pt idx="27">
                  <c:v>879.43</c:v>
                </c:pt>
                <c:pt idx="28">
                  <c:v>874.66</c:v>
                </c:pt>
                <c:pt idx="29">
                  <c:v>857.41</c:v>
                </c:pt>
                <c:pt idx="30">
                  <c:v>852.99</c:v>
                </c:pt>
                <c:pt idx="31">
                  <c:v>847.62</c:v>
                </c:pt>
                <c:pt idx="32">
                  <c:v>844.18000000000052</c:v>
                </c:pt>
              </c:numCache>
            </c:numRef>
          </c:val>
          <c:smooth val="0"/>
          <c:extLst>
            <c:ext xmlns:c16="http://schemas.microsoft.com/office/drawing/2014/chart" uri="{C3380CC4-5D6E-409C-BE32-E72D297353CC}">
              <c16:uniqueId val="{00000000-A2AD-4C2C-B5F8-7686A27A2154}"/>
            </c:ext>
          </c:extLst>
        </c:ser>
        <c:dLbls>
          <c:showLegendKey val="0"/>
          <c:showVal val="0"/>
          <c:showCatName val="0"/>
          <c:showSerName val="0"/>
          <c:showPercent val="0"/>
          <c:showBubbleSize val="0"/>
        </c:dLbls>
        <c:marker val="1"/>
        <c:smooth val="0"/>
        <c:axId val="482766200"/>
        <c:axId val="482765808"/>
      </c:lineChart>
      <c:catAx>
        <c:axId val="482766200"/>
        <c:scaling>
          <c:orientation val="minMax"/>
        </c:scaling>
        <c:delete val="0"/>
        <c:axPos val="b"/>
        <c:title>
          <c:tx>
            <c:rich>
              <a:bodyPr/>
              <a:lstStyle/>
              <a:p>
                <a:pPr>
                  <a:defRPr>
                    <a:solidFill>
                      <a:schemeClr val="tx1"/>
                    </a:solidFill>
                  </a:defRPr>
                </a:pPr>
                <a:r>
                  <a:rPr lang="en-US" dirty="0">
                    <a:solidFill>
                      <a:schemeClr val="tx1"/>
                    </a:solidFill>
                  </a:rPr>
                  <a:t>Key Bits</a:t>
                </a:r>
              </a:p>
            </c:rich>
          </c:tx>
          <c:overlay val="0"/>
        </c:title>
        <c:numFmt formatCode="General" sourceLinked="1"/>
        <c:majorTickMark val="out"/>
        <c:minorTickMark val="none"/>
        <c:tickLblPos val="nextTo"/>
        <c:txPr>
          <a:bodyPr/>
          <a:lstStyle/>
          <a:p>
            <a:pPr>
              <a:defRPr>
                <a:solidFill>
                  <a:schemeClr val="tx1"/>
                </a:solidFill>
              </a:defRPr>
            </a:pPr>
            <a:endParaRPr lang="en-US"/>
          </a:p>
        </c:txPr>
        <c:crossAx val="482765808"/>
        <c:crosses val="autoZero"/>
        <c:auto val="1"/>
        <c:lblAlgn val="ctr"/>
        <c:lblOffset val="100"/>
        <c:tickMarkSkip val="1"/>
        <c:noMultiLvlLbl val="0"/>
      </c:catAx>
      <c:valAx>
        <c:axId val="482765808"/>
        <c:scaling>
          <c:orientation val="minMax"/>
        </c:scaling>
        <c:delete val="0"/>
        <c:axPos val="l"/>
        <c:majorGridlines/>
        <c:title>
          <c:tx>
            <c:rich>
              <a:bodyPr rot="-5400000" vert="horz"/>
              <a:lstStyle/>
              <a:p>
                <a:pPr>
                  <a:defRPr>
                    <a:solidFill>
                      <a:schemeClr val="tx1"/>
                    </a:solidFill>
                  </a:defRPr>
                </a:pPr>
                <a:r>
                  <a:rPr lang="en-US" dirty="0">
                    <a:solidFill>
                      <a:schemeClr val="tx1"/>
                    </a:solidFill>
                  </a:rPr>
                  <a:t>Sorting</a:t>
                </a:r>
                <a:r>
                  <a:rPr lang="en-US" baseline="0" dirty="0">
                    <a:solidFill>
                      <a:schemeClr val="tx1"/>
                    </a:solidFill>
                  </a:rPr>
                  <a:t> Rate (</a:t>
                </a:r>
                <a:r>
                  <a:rPr lang="en-US" baseline="0" dirty="0" err="1">
                    <a:solidFill>
                      <a:schemeClr val="tx1"/>
                    </a:solidFill>
                  </a:rPr>
                  <a:t>Mkey</a:t>
                </a:r>
                <a:r>
                  <a:rPr lang="en-US" baseline="0" dirty="0">
                    <a:solidFill>
                      <a:schemeClr val="tx1"/>
                    </a:solidFill>
                  </a:rPr>
                  <a:t>/s)</a:t>
                </a:r>
                <a:endParaRPr lang="en-US" dirty="0">
                  <a:solidFill>
                    <a:schemeClr val="tx1"/>
                  </a:solidFill>
                </a:endParaRPr>
              </a:p>
            </c:rich>
          </c:tx>
          <c:overlay val="0"/>
        </c:title>
        <c:numFmt formatCode="General" sourceLinked="1"/>
        <c:majorTickMark val="out"/>
        <c:minorTickMark val="none"/>
        <c:tickLblPos val="nextTo"/>
        <c:spPr>
          <a:noFill/>
        </c:spPr>
        <c:txPr>
          <a:bodyPr/>
          <a:lstStyle/>
          <a:p>
            <a:pPr>
              <a:defRPr>
                <a:solidFill>
                  <a:schemeClr val="tx1"/>
                </a:solidFill>
              </a:defRPr>
            </a:pPr>
            <a:endParaRPr lang="en-US"/>
          </a:p>
        </c:txPr>
        <c:crossAx val="482766200"/>
        <c:crosses val="autoZero"/>
        <c:crossBetween val="between"/>
      </c:valAx>
    </c:plotArea>
    <c:plotVisOnly val="1"/>
    <c:dispBlanksAs val="gap"/>
    <c:showDLblsOverMax val="0"/>
  </c:chart>
  <c:txPr>
    <a:bodyPr/>
    <a:lstStyle/>
    <a:p>
      <a:pPr>
        <a:defRPr sz="1800">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3842173350582"/>
          <c:y val="7.3107049608355096E-2"/>
          <c:w val="0.82923673997412695"/>
          <c:h val="0.71801566579634502"/>
        </c:manualLayout>
      </c:layout>
      <c:scatterChart>
        <c:scatterStyle val="lineMarker"/>
        <c:varyColors val="0"/>
        <c:ser>
          <c:idx val="0"/>
          <c:order val="0"/>
          <c:tx>
            <c:strRef>
              <c:f>lower!$H$24</c:f>
              <c:strCache>
                <c:ptCount val="1"/>
                <c:pt idx="0">
                  <c:v>lower1</c:v>
                </c:pt>
              </c:strCache>
            </c:strRef>
          </c:tx>
          <c:spPr>
            <a:ln w="25400">
              <a:solidFill>
                <a:srgbClr val="808080"/>
              </a:solidFill>
              <a:prstDash val="solid"/>
            </a:ln>
          </c:spPr>
          <c:marker>
            <c:symbol val="diamond"/>
            <c:size val="7"/>
            <c:spPr>
              <a:solidFill>
                <a:srgbClr val="333333"/>
              </a:solidFill>
              <a:ln>
                <a:solidFill>
                  <a:srgbClr val="333333"/>
                </a:solidFill>
                <a:prstDash val="solid"/>
              </a:ln>
            </c:spPr>
          </c:marker>
          <c:xVal>
            <c:numRef>
              <c:f>lower!$G$25:$G$50</c:f>
              <c:numCache>
                <c:formatCode>General</c:formatCode>
                <c:ptCount val="26"/>
                <c:pt idx="0">
                  <c:v>0</c:v>
                </c:pt>
                <c:pt idx="1">
                  <c:v>20000</c:v>
                </c:pt>
                <c:pt idx="2">
                  <c:v>40000</c:v>
                </c:pt>
                <c:pt idx="3">
                  <c:v>60000</c:v>
                </c:pt>
                <c:pt idx="4">
                  <c:v>80000</c:v>
                </c:pt>
                <c:pt idx="5">
                  <c:v>100000</c:v>
                </c:pt>
                <c:pt idx="6">
                  <c:v>120000</c:v>
                </c:pt>
                <c:pt idx="7">
                  <c:v>140000</c:v>
                </c:pt>
                <c:pt idx="8">
                  <c:v>160000</c:v>
                </c:pt>
                <c:pt idx="9">
                  <c:v>180000</c:v>
                </c:pt>
                <c:pt idx="10">
                  <c:v>200000</c:v>
                </c:pt>
                <c:pt idx="11">
                  <c:v>220000</c:v>
                </c:pt>
                <c:pt idx="12">
                  <c:v>240000</c:v>
                </c:pt>
                <c:pt idx="13">
                  <c:v>260000</c:v>
                </c:pt>
                <c:pt idx="14">
                  <c:v>280000</c:v>
                </c:pt>
                <c:pt idx="15">
                  <c:v>300000</c:v>
                </c:pt>
                <c:pt idx="16">
                  <c:v>320000</c:v>
                </c:pt>
                <c:pt idx="17">
                  <c:v>340000</c:v>
                </c:pt>
                <c:pt idx="18">
                  <c:v>360000</c:v>
                </c:pt>
                <c:pt idx="19">
                  <c:v>380000</c:v>
                </c:pt>
                <c:pt idx="20">
                  <c:v>400000</c:v>
                </c:pt>
                <c:pt idx="21">
                  <c:v>420000</c:v>
                </c:pt>
                <c:pt idx="22">
                  <c:v>440000</c:v>
                </c:pt>
                <c:pt idx="23">
                  <c:v>460000</c:v>
                </c:pt>
                <c:pt idx="24">
                  <c:v>480000</c:v>
                </c:pt>
                <c:pt idx="25">
                  <c:v>500000</c:v>
                </c:pt>
              </c:numCache>
            </c:numRef>
          </c:xVal>
          <c:yVal>
            <c:numRef>
              <c:f>lower!$H$25:$H$50</c:f>
              <c:numCache>
                <c:formatCode>General</c:formatCode>
                <c:ptCount val="26"/>
                <c:pt idx="0">
                  <c:v>0</c:v>
                </c:pt>
                <c:pt idx="1">
                  <c:v>0.38247999999999999</c:v>
                </c:pt>
                <c:pt idx="2">
                  <c:v>1.529026</c:v>
                </c:pt>
                <c:pt idx="3">
                  <c:v>3.439454</c:v>
                </c:pt>
                <c:pt idx="4">
                  <c:v>6.1138879999999887</c:v>
                </c:pt>
                <c:pt idx="5">
                  <c:v>9.5525529999999996</c:v>
                </c:pt>
                <c:pt idx="6">
                  <c:v>13.75432</c:v>
                </c:pt>
                <c:pt idx="7">
                  <c:v>18.721091999999999</c:v>
                </c:pt>
                <c:pt idx="8">
                  <c:v>24.451184000000001</c:v>
                </c:pt>
                <c:pt idx="9">
                  <c:v>30.945739999999901</c:v>
                </c:pt>
                <c:pt idx="10">
                  <c:v>38.204385000000002</c:v>
                </c:pt>
                <c:pt idx="11">
                  <c:v>46.226627999999998</c:v>
                </c:pt>
                <c:pt idx="12">
                  <c:v>55.013938000000003</c:v>
                </c:pt>
                <c:pt idx="13">
                  <c:v>64.564981000000003</c:v>
                </c:pt>
                <c:pt idx="14">
                  <c:v>74.879954999999995</c:v>
                </c:pt>
                <c:pt idx="15">
                  <c:v>85.968007999999998</c:v>
                </c:pt>
                <c:pt idx="16">
                  <c:v>97.809497999999977</c:v>
                </c:pt>
                <c:pt idx="17">
                  <c:v>110.416061</c:v>
                </c:pt>
                <c:pt idx="18">
                  <c:v>123.79652900000001</c:v>
                </c:pt>
                <c:pt idx="19">
                  <c:v>137.93689800000001</c:v>
                </c:pt>
                <c:pt idx="20">
                  <c:v>152.830521</c:v>
                </c:pt>
                <c:pt idx="21">
                  <c:v>168.48597100000001</c:v>
                </c:pt>
                <c:pt idx="22">
                  <c:v>184.916539</c:v>
                </c:pt>
                <c:pt idx="23">
                  <c:v>202.114667</c:v>
                </c:pt>
                <c:pt idx="24">
                  <c:v>220.06251</c:v>
                </c:pt>
                <c:pt idx="25">
                  <c:v>238.807323</c:v>
                </c:pt>
              </c:numCache>
            </c:numRef>
          </c:yVal>
          <c:smooth val="1"/>
          <c:extLst>
            <c:ext xmlns:c16="http://schemas.microsoft.com/office/drawing/2014/chart" uri="{C3380CC4-5D6E-409C-BE32-E72D297353CC}">
              <c16:uniqueId val="{00000000-6227-4821-A727-41710C7E1586}"/>
            </c:ext>
          </c:extLst>
        </c:ser>
        <c:ser>
          <c:idx val="1"/>
          <c:order val="1"/>
          <c:tx>
            <c:strRef>
              <c:f>lower!$I$24</c:f>
              <c:strCache>
                <c:ptCount val="1"/>
                <c:pt idx="0">
                  <c:v>lower2</c:v>
                </c:pt>
              </c:strCache>
            </c:strRef>
          </c:tx>
          <c:spPr>
            <a:ln w="25400">
              <a:solidFill>
                <a:srgbClr val="333333"/>
              </a:solidFill>
              <a:prstDash val="solid"/>
            </a:ln>
          </c:spPr>
          <c:marker>
            <c:symbol val="square"/>
            <c:size val="7"/>
            <c:spPr>
              <a:solidFill>
                <a:srgbClr val="000000"/>
              </a:solidFill>
              <a:ln>
                <a:solidFill>
                  <a:srgbClr val="000000"/>
                </a:solidFill>
                <a:prstDash val="solid"/>
              </a:ln>
            </c:spPr>
          </c:marker>
          <c:xVal>
            <c:numRef>
              <c:f>lower!$G$25:$G$50</c:f>
              <c:numCache>
                <c:formatCode>General</c:formatCode>
                <c:ptCount val="26"/>
                <c:pt idx="0">
                  <c:v>0</c:v>
                </c:pt>
                <c:pt idx="1">
                  <c:v>20000</c:v>
                </c:pt>
                <c:pt idx="2">
                  <c:v>40000</c:v>
                </c:pt>
                <c:pt idx="3">
                  <c:v>60000</c:v>
                </c:pt>
                <c:pt idx="4">
                  <c:v>80000</c:v>
                </c:pt>
                <c:pt idx="5">
                  <c:v>100000</c:v>
                </c:pt>
                <c:pt idx="6">
                  <c:v>120000</c:v>
                </c:pt>
                <c:pt idx="7">
                  <c:v>140000</c:v>
                </c:pt>
                <c:pt idx="8">
                  <c:v>160000</c:v>
                </c:pt>
                <c:pt idx="9">
                  <c:v>180000</c:v>
                </c:pt>
                <c:pt idx="10">
                  <c:v>200000</c:v>
                </c:pt>
                <c:pt idx="11">
                  <c:v>220000</c:v>
                </c:pt>
                <c:pt idx="12">
                  <c:v>240000</c:v>
                </c:pt>
                <c:pt idx="13">
                  <c:v>260000</c:v>
                </c:pt>
                <c:pt idx="14">
                  <c:v>280000</c:v>
                </c:pt>
                <c:pt idx="15">
                  <c:v>300000</c:v>
                </c:pt>
                <c:pt idx="16">
                  <c:v>320000</c:v>
                </c:pt>
                <c:pt idx="17">
                  <c:v>340000</c:v>
                </c:pt>
                <c:pt idx="18">
                  <c:v>360000</c:v>
                </c:pt>
                <c:pt idx="19">
                  <c:v>380000</c:v>
                </c:pt>
                <c:pt idx="20">
                  <c:v>400000</c:v>
                </c:pt>
                <c:pt idx="21">
                  <c:v>420000</c:v>
                </c:pt>
                <c:pt idx="22">
                  <c:v>440000</c:v>
                </c:pt>
                <c:pt idx="23">
                  <c:v>460000</c:v>
                </c:pt>
                <c:pt idx="24">
                  <c:v>480000</c:v>
                </c:pt>
                <c:pt idx="25">
                  <c:v>500000</c:v>
                </c:pt>
              </c:numCache>
            </c:numRef>
          </c:xVal>
          <c:yVal>
            <c:numRef>
              <c:f>lower!$I$25:$I$50</c:f>
              <c:numCache>
                <c:formatCode>General</c:formatCode>
                <c:ptCount val="26"/>
                <c:pt idx="0">
                  <c:v>0</c:v>
                </c:pt>
                <c:pt idx="1">
                  <c:v>3.8000000000000002E-5</c:v>
                </c:pt>
                <c:pt idx="2">
                  <c:v>7.7000000000000001E-5</c:v>
                </c:pt>
                <c:pt idx="3">
                  <c:v>1.15E-4</c:v>
                </c:pt>
                <c:pt idx="4">
                  <c:v>1.5300000000000001E-4</c:v>
                </c:pt>
                <c:pt idx="5">
                  <c:v>1.9100000000000001E-4</c:v>
                </c:pt>
                <c:pt idx="6">
                  <c:v>2.2900000000000001E-4</c:v>
                </c:pt>
                <c:pt idx="7">
                  <c:v>2.6699999999999998E-4</c:v>
                </c:pt>
                <c:pt idx="8">
                  <c:v>3.0600000000000001E-4</c:v>
                </c:pt>
                <c:pt idx="9">
                  <c:v>3.4400000000000001E-4</c:v>
                </c:pt>
                <c:pt idx="10">
                  <c:v>3.8200000000000002E-4</c:v>
                </c:pt>
                <c:pt idx="11">
                  <c:v>4.2000000000000002E-4</c:v>
                </c:pt>
                <c:pt idx="12">
                  <c:v>4.5800000000000002E-4</c:v>
                </c:pt>
                <c:pt idx="13">
                  <c:v>4.9700000000000005E-4</c:v>
                </c:pt>
                <c:pt idx="14">
                  <c:v>5.3499999999999999E-4</c:v>
                </c:pt>
                <c:pt idx="15">
                  <c:v>5.7300000000000005E-4</c:v>
                </c:pt>
                <c:pt idx="16">
                  <c:v>6.11E-4</c:v>
                </c:pt>
                <c:pt idx="17">
                  <c:v>6.4899999999999995E-4</c:v>
                </c:pt>
                <c:pt idx="18">
                  <c:v>6.87E-4</c:v>
                </c:pt>
                <c:pt idx="19">
                  <c:v>7.2599999999999997E-4</c:v>
                </c:pt>
                <c:pt idx="20">
                  <c:v>7.6400000000000003E-4</c:v>
                </c:pt>
                <c:pt idx="21">
                  <c:v>8.0199999999999998E-4</c:v>
                </c:pt>
                <c:pt idx="22">
                  <c:v>8.4000000000000003E-4</c:v>
                </c:pt>
                <c:pt idx="23">
                  <c:v>8.7799999999999998E-4</c:v>
                </c:pt>
                <c:pt idx="24">
                  <c:v>9.1699999999999995E-4</c:v>
                </c:pt>
                <c:pt idx="25">
                  <c:v>9.5500000000000001E-4</c:v>
                </c:pt>
              </c:numCache>
            </c:numRef>
          </c:yVal>
          <c:smooth val="0"/>
          <c:extLst>
            <c:ext xmlns:c16="http://schemas.microsoft.com/office/drawing/2014/chart" uri="{C3380CC4-5D6E-409C-BE32-E72D297353CC}">
              <c16:uniqueId val="{00000001-6227-4821-A727-41710C7E1586}"/>
            </c:ext>
          </c:extLst>
        </c:ser>
        <c:dLbls>
          <c:showLegendKey val="0"/>
          <c:showVal val="0"/>
          <c:showCatName val="0"/>
          <c:showSerName val="0"/>
          <c:showPercent val="0"/>
          <c:showBubbleSize val="0"/>
        </c:dLbls>
        <c:axId val="68293376"/>
        <c:axId val="68295680"/>
      </c:scatterChart>
      <c:valAx>
        <c:axId val="68293376"/>
        <c:scaling>
          <c:orientation val="minMax"/>
          <c:max val="500000"/>
        </c:scaling>
        <c:delete val="0"/>
        <c:axPos val="b"/>
        <c:title>
          <c:tx>
            <c:rich>
              <a:bodyPr/>
              <a:lstStyle/>
              <a:p>
                <a:pPr>
                  <a:defRPr sz="1200" b="1" i="0" u="none" strike="noStrike" baseline="0">
                    <a:solidFill>
                      <a:srgbClr val="000000"/>
                    </a:solidFill>
                    <a:latin typeface="Arial"/>
                    <a:ea typeface="Arial"/>
                    <a:cs typeface="Arial"/>
                  </a:defRPr>
                </a:pPr>
                <a:r>
                  <a:rPr lang="en-US"/>
                  <a:t>String length</a:t>
                </a:r>
              </a:p>
            </c:rich>
          </c:tx>
          <c:layout>
            <c:manualLayout>
              <c:xMode val="edge"/>
              <c:yMode val="edge"/>
              <c:x val="0.46054333764553701"/>
              <c:y val="0.88511749347258495"/>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68295680"/>
        <c:crosses val="autoZero"/>
        <c:crossBetween val="midCat"/>
      </c:valAx>
      <c:valAx>
        <c:axId val="68295680"/>
        <c:scaling>
          <c:orientation val="minMax"/>
          <c:max val="250"/>
        </c:scaling>
        <c:delete val="0"/>
        <c:axPos val="l"/>
        <c:majorGridlines>
          <c:spPr>
            <a:ln w="3175">
              <a:solidFill>
                <a:srgbClr val="000000"/>
              </a:solidFill>
              <a:prstDash val="solid"/>
            </a:ln>
          </c:spPr>
        </c:majorGridlines>
        <c:title>
          <c:tx>
            <c:rich>
              <a:bodyPr/>
              <a:lstStyle/>
              <a:p>
                <a:pPr>
                  <a:defRPr sz="1200" b="1" i="0" u="none" strike="noStrike" baseline="0">
                    <a:solidFill>
                      <a:srgbClr val="000000"/>
                    </a:solidFill>
                    <a:latin typeface="Arial"/>
                    <a:ea typeface="Arial"/>
                    <a:cs typeface="Arial"/>
                  </a:defRPr>
                </a:pPr>
                <a:r>
                  <a:rPr lang="en-US"/>
                  <a:t>CPU seconds</a:t>
                </a:r>
              </a:p>
            </c:rich>
          </c:tx>
          <c:layout>
            <c:manualLayout>
              <c:xMode val="edge"/>
              <c:yMode val="edge"/>
              <c:x val="2.0698576972833099E-2"/>
              <c:y val="0.2872062663185380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68293376"/>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200"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807817589577"/>
          <c:y val="6.3380426983446495E-2"/>
          <c:w val="0.81758957654723097"/>
          <c:h val="0.76995481668779497"/>
        </c:manualLayout>
      </c:layout>
      <c:scatterChart>
        <c:scatterStyle val="lineMarker"/>
        <c:varyColors val="0"/>
        <c:ser>
          <c:idx val="0"/>
          <c:order val="0"/>
          <c:tx>
            <c:strRef>
              <c:f>'cpe2'!$A$3</c:f>
              <c:strCache>
                <c:ptCount val="1"/>
                <c:pt idx="0">
                  <c:v>psum1</c:v>
                </c:pt>
              </c:strCache>
            </c:strRef>
          </c:tx>
          <c:spPr>
            <a:ln w="28575">
              <a:noFill/>
            </a:ln>
          </c:spPr>
          <c:marker>
            <c:symbol val="diamond"/>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'cpe2'!$B$3:$AE$3</c:f>
              <c:numCache>
                <c:formatCode>General</c:formatCode>
                <c:ptCount val="30"/>
                <c:pt idx="1">
                  <c:v>2112.6</c:v>
                </c:pt>
                <c:pt idx="2">
                  <c:v>1451.1</c:v>
                </c:pt>
                <c:pt idx="3">
                  <c:v>1188.5999999999999</c:v>
                </c:pt>
                <c:pt idx="4">
                  <c:v>1218</c:v>
                </c:pt>
                <c:pt idx="5">
                  <c:v>2131.5</c:v>
                </c:pt>
                <c:pt idx="6">
                  <c:v>1247.4000000000001</c:v>
                </c:pt>
                <c:pt idx="7">
                  <c:v>2003.4</c:v>
                </c:pt>
                <c:pt idx="8">
                  <c:v>1190.7</c:v>
                </c:pt>
                <c:pt idx="9">
                  <c:v>1117.2</c:v>
                </c:pt>
                <c:pt idx="10">
                  <c:v>758.1</c:v>
                </c:pt>
                <c:pt idx="11">
                  <c:v>2020.2</c:v>
                </c:pt>
                <c:pt idx="12">
                  <c:v>1629.6</c:v>
                </c:pt>
                <c:pt idx="13">
                  <c:v>1686.3</c:v>
                </c:pt>
                <c:pt idx="14">
                  <c:v>1211.7</c:v>
                </c:pt>
                <c:pt idx="15">
                  <c:v>1568.7</c:v>
                </c:pt>
                <c:pt idx="16">
                  <c:v>1841.7</c:v>
                </c:pt>
                <c:pt idx="17">
                  <c:v>1543.5</c:v>
                </c:pt>
                <c:pt idx="18">
                  <c:v>1358.7</c:v>
                </c:pt>
                <c:pt idx="19">
                  <c:v>2011.8</c:v>
                </c:pt>
                <c:pt idx="20">
                  <c:v>2066.4</c:v>
                </c:pt>
                <c:pt idx="21">
                  <c:v>1373.4</c:v>
                </c:pt>
                <c:pt idx="22">
                  <c:v>1635.9</c:v>
                </c:pt>
                <c:pt idx="23">
                  <c:v>2032.8</c:v>
                </c:pt>
                <c:pt idx="24">
                  <c:v>2058</c:v>
                </c:pt>
                <c:pt idx="25">
                  <c:v>787.5</c:v>
                </c:pt>
                <c:pt idx="26">
                  <c:v>1539.3</c:v>
                </c:pt>
                <c:pt idx="27">
                  <c:v>1285.2</c:v>
                </c:pt>
                <c:pt idx="28">
                  <c:v>905.1</c:v>
                </c:pt>
                <c:pt idx="29">
                  <c:v>1938.3</c:v>
                </c:pt>
              </c:numCache>
            </c:numRef>
          </c:yVal>
          <c:smooth val="0"/>
          <c:extLst>
            <c:ext xmlns:c16="http://schemas.microsoft.com/office/drawing/2014/chart" uri="{C3380CC4-5D6E-409C-BE32-E72D297353CC}">
              <c16:uniqueId val="{00000000-6797-43E3-958A-EF62DD1BCE4A}"/>
            </c:ext>
          </c:extLst>
        </c:ser>
        <c:ser>
          <c:idx val="1"/>
          <c:order val="1"/>
          <c:tx>
            <c:strRef>
              <c:f>'cpe2'!$A$4</c:f>
              <c:strCache>
                <c:ptCount val="1"/>
                <c:pt idx="0">
                  <c:v>psum1i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'cpe2'!$B$4:$AE$4</c:f>
              <c:numCache>
                <c:formatCode>General</c:formatCode>
                <c:ptCount val="30"/>
                <c:pt idx="0">
                  <c:v>367.79</c:v>
                </c:pt>
                <c:pt idx="1">
                  <c:v>2107.4299999999998</c:v>
                </c:pt>
                <c:pt idx="2">
                  <c:v>1449.43</c:v>
                </c:pt>
                <c:pt idx="3">
                  <c:v>1188.03</c:v>
                </c:pt>
                <c:pt idx="4">
                  <c:v>1224.0899999999999</c:v>
                </c:pt>
                <c:pt idx="5">
                  <c:v>2134.4699999999998</c:v>
                </c:pt>
                <c:pt idx="6">
                  <c:v>1242.1199999999999</c:v>
                </c:pt>
                <c:pt idx="7">
                  <c:v>1999.27</c:v>
                </c:pt>
                <c:pt idx="8">
                  <c:v>1188.03</c:v>
                </c:pt>
                <c:pt idx="9">
                  <c:v>1115.92</c:v>
                </c:pt>
                <c:pt idx="10">
                  <c:v>755.38</c:v>
                </c:pt>
                <c:pt idx="11">
                  <c:v>2017.29</c:v>
                </c:pt>
                <c:pt idx="12">
                  <c:v>1629.7</c:v>
                </c:pt>
                <c:pt idx="13">
                  <c:v>1683.79</c:v>
                </c:pt>
                <c:pt idx="14">
                  <c:v>1215.07</c:v>
                </c:pt>
                <c:pt idx="15">
                  <c:v>1575.62</c:v>
                </c:pt>
                <c:pt idx="16">
                  <c:v>1837.02</c:v>
                </c:pt>
                <c:pt idx="17">
                  <c:v>1548.58</c:v>
                </c:pt>
                <c:pt idx="18">
                  <c:v>1359.29</c:v>
                </c:pt>
                <c:pt idx="19">
                  <c:v>2008.28</c:v>
                </c:pt>
                <c:pt idx="20">
                  <c:v>2071.37</c:v>
                </c:pt>
                <c:pt idx="21">
                  <c:v>1377.32</c:v>
                </c:pt>
                <c:pt idx="22">
                  <c:v>1638.72</c:v>
                </c:pt>
                <c:pt idx="23">
                  <c:v>2035.32</c:v>
                </c:pt>
                <c:pt idx="24">
                  <c:v>2062.36</c:v>
                </c:pt>
                <c:pt idx="25">
                  <c:v>791.42999999999938</c:v>
                </c:pt>
                <c:pt idx="26">
                  <c:v>1539.57</c:v>
                </c:pt>
                <c:pt idx="27">
                  <c:v>1287.18</c:v>
                </c:pt>
                <c:pt idx="28">
                  <c:v>899.6</c:v>
                </c:pt>
                <c:pt idx="29">
                  <c:v>1936.17</c:v>
                </c:pt>
              </c:numCache>
            </c:numRef>
          </c:yVal>
          <c:smooth val="0"/>
          <c:extLst>
            <c:ext xmlns:c16="http://schemas.microsoft.com/office/drawing/2014/chart" uri="{C3380CC4-5D6E-409C-BE32-E72D297353CC}">
              <c16:uniqueId val="{00000001-6797-43E3-958A-EF62DD1BCE4A}"/>
            </c:ext>
          </c:extLst>
        </c:ser>
        <c:ser>
          <c:idx val="2"/>
          <c:order val="2"/>
          <c:tx>
            <c:strRef>
              <c:f>'cpe2'!$A$5</c:f>
              <c:strCache>
                <c:ptCount val="1"/>
                <c:pt idx="0">
                  <c:v>psum2</c:v>
                </c:pt>
              </c:strCache>
            </c:strRef>
          </c:tx>
          <c:spPr>
            <a:ln w="28575">
              <a:noFill/>
            </a:ln>
          </c:spPr>
          <c:marker>
            <c:symbol val="triangle"/>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'cpe2'!$B$5:$AE$5</c:f>
              <c:numCache>
                <c:formatCode>General</c:formatCode>
                <c:ptCount val="30"/>
                <c:pt idx="1">
                  <c:v>1535.1</c:v>
                </c:pt>
                <c:pt idx="2">
                  <c:v>1100.4000000000001</c:v>
                </c:pt>
                <c:pt idx="3">
                  <c:v>921.9</c:v>
                </c:pt>
                <c:pt idx="4">
                  <c:v>940.8</c:v>
                </c:pt>
                <c:pt idx="5">
                  <c:v>1545.6</c:v>
                </c:pt>
                <c:pt idx="6">
                  <c:v>949.2</c:v>
                </c:pt>
                <c:pt idx="7">
                  <c:v>1455.3</c:v>
                </c:pt>
                <c:pt idx="8">
                  <c:v>917.7</c:v>
                </c:pt>
                <c:pt idx="9">
                  <c:v>865.2</c:v>
                </c:pt>
                <c:pt idx="10">
                  <c:v>623.70000000000005</c:v>
                </c:pt>
                <c:pt idx="11">
                  <c:v>1467.9</c:v>
                </c:pt>
                <c:pt idx="12">
                  <c:v>1209.5999999999999</c:v>
                </c:pt>
                <c:pt idx="13">
                  <c:v>1253.7</c:v>
                </c:pt>
                <c:pt idx="14">
                  <c:v>936.6</c:v>
                </c:pt>
                <c:pt idx="15">
                  <c:v>1173.9000000000001</c:v>
                </c:pt>
                <c:pt idx="16">
                  <c:v>1352.4</c:v>
                </c:pt>
                <c:pt idx="17">
                  <c:v>1150.8</c:v>
                </c:pt>
                <c:pt idx="18">
                  <c:v>1029</c:v>
                </c:pt>
                <c:pt idx="19">
                  <c:v>1461.6</c:v>
                </c:pt>
                <c:pt idx="20">
                  <c:v>1509.9</c:v>
                </c:pt>
                <c:pt idx="21">
                  <c:v>1039.5</c:v>
                </c:pt>
                <c:pt idx="22">
                  <c:v>1215.9000000000001</c:v>
                </c:pt>
                <c:pt idx="23">
                  <c:v>1478.4</c:v>
                </c:pt>
                <c:pt idx="24">
                  <c:v>1505.7</c:v>
                </c:pt>
                <c:pt idx="25">
                  <c:v>642.6</c:v>
                </c:pt>
                <c:pt idx="26">
                  <c:v>1152.9000000000001</c:v>
                </c:pt>
                <c:pt idx="27">
                  <c:v>987</c:v>
                </c:pt>
                <c:pt idx="28">
                  <c:v>732.9</c:v>
                </c:pt>
                <c:pt idx="29">
                  <c:v>1419.6</c:v>
                </c:pt>
              </c:numCache>
            </c:numRef>
          </c:yVal>
          <c:smooth val="0"/>
          <c:extLst>
            <c:ext xmlns:c16="http://schemas.microsoft.com/office/drawing/2014/chart" uri="{C3380CC4-5D6E-409C-BE32-E72D297353CC}">
              <c16:uniqueId val="{00000002-6797-43E3-958A-EF62DD1BCE4A}"/>
            </c:ext>
          </c:extLst>
        </c:ser>
        <c:ser>
          <c:idx val="3"/>
          <c:order val="3"/>
          <c:tx>
            <c:strRef>
              <c:f>'cpe2'!$A$6</c:f>
              <c:strCache>
                <c:ptCount val="1"/>
                <c:pt idx="0">
                  <c:v>psum2i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'cpe2'!$B$6:$AE$6</c:f>
              <c:numCache>
                <c:formatCode>General</c:formatCode>
                <c:ptCount val="30"/>
                <c:pt idx="0">
                  <c:v>367.66</c:v>
                </c:pt>
                <c:pt idx="1">
                  <c:v>1531.11</c:v>
                </c:pt>
                <c:pt idx="2">
                  <c:v>1091.05</c:v>
                </c:pt>
                <c:pt idx="3">
                  <c:v>916.23</c:v>
                </c:pt>
                <c:pt idx="4">
                  <c:v>940.33999999999912</c:v>
                </c:pt>
                <c:pt idx="5">
                  <c:v>1549.2</c:v>
                </c:pt>
                <c:pt idx="6">
                  <c:v>952.4</c:v>
                </c:pt>
                <c:pt idx="7">
                  <c:v>1458.77</c:v>
                </c:pt>
                <c:pt idx="8">
                  <c:v>916.23</c:v>
                </c:pt>
                <c:pt idx="9">
                  <c:v>868.01</c:v>
                </c:pt>
                <c:pt idx="10">
                  <c:v>626.87</c:v>
                </c:pt>
                <c:pt idx="11">
                  <c:v>1470.83</c:v>
                </c:pt>
                <c:pt idx="12">
                  <c:v>1211.6199999999999</c:v>
                </c:pt>
                <c:pt idx="13">
                  <c:v>1247.79</c:v>
                </c:pt>
                <c:pt idx="14">
                  <c:v>934.31999999999937</c:v>
                </c:pt>
                <c:pt idx="15">
                  <c:v>1175.45</c:v>
                </c:pt>
                <c:pt idx="16">
                  <c:v>1350.27</c:v>
                </c:pt>
                <c:pt idx="17">
                  <c:v>1157.3599999999999</c:v>
                </c:pt>
                <c:pt idx="18">
                  <c:v>1030.77</c:v>
                </c:pt>
                <c:pt idx="19">
                  <c:v>1464.8</c:v>
                </c:pt>
                <c:pt idx="20">
                  <c:v>1507</c:v>
                </c:pt>
                <c:pt idx="21">
                  <c:v>1042.82</c:v>
                </c:pt>
                <c:pt idx="22">
                  <c:v>1217.6400000000001</c:v>
                </c:pt>
                <c:pt idx="23">
                  <c:v>1482.89</c:v>
                </c:pt>
                <c:pt idx="24">
                  <c:v>1500.97</c:v>
                </c:pt>
                <c:pt idx="25">
                  <c:v>650.99</c:v>
                </c:pt>
                <c:pt idx="26">
                  <c:v>1151.33</c:v>
                </c:pt>
                <c:pt idx="27">
                  <c:v>982.54</c:v>
                </c:pt>
                <c:pt idx="28">
                  <c:v>723.32999999999936</c:v>
                </c:pt>
                <c:pt idx="29">
                  <c:v>1416.58</c:v>
                </c:pt>
              </c:numCache>
            </c:numRef>
          </c:yVal>
          <c:smooth val="0"/>
          <c:extLst>
            <c:ext xmlns:c16="http://schemas.microsoft.com/office/drawing/2014/chart" uri="{C3380CC4-5D6E-409C-BE32-E72D297353CC}">
              <c16:uniqueId val="{00000003-6797-43E3-958A-EF62DD1BCE4A}"/>
            </c:ext>
          </c:extLst>
        </c:ser>
        <c:dLbls>
          <c:showLegendKey val="0"/>
          <c:showVal val="0"/>
          <c:showCatName val="0"/>
          <c:showSerName val="0"/>
          <c:showPercent val="0"/>
          <c:showBubbleSize val="0"/>
        </c:dLbls>
        <c:axId val="69033984"/>
        <c:axId val="69035904"/>
      </c:scatterChart>
      <c:valAx>
        <c:axId val="69033984"/>
        <c:scaling>
          <c:orientation val="minMax"/>
          <c:max val="200"/>
        </c:scaling>
        <c:delete val="0"/>
        <c:axPos val="b"/>
        <c:title>
          <c:tx>
            <c:rich>
              <a:bodyPr/>
              <a:lstStyle/>
              <a:p>
                <a:pPr>
                  <a:defRPr sz="1075" b="1" i="0" u="none" strike="noStrike" baseline="0">
                    <a:solidFill>
                      <a:srgbClr val="000000"/>
                    </a:solidFill>
                    <a:latin typeface="Arial"/>
                    <a:ea typeface="Arial"/>
                    <a:cs typeface="Arial"/>
                  </a:defRPr>
                </a:pPr>
                <a:r>
                  <a:rPr lang="en-US" dirty="0"/>
                  <a:t>n Elements</a:t>
                </a:r>
              </a:p>
            </c:rich>
          </c:tx>
          <c:layout>
            <c:manualLayout>
              <c:xMode val="edge"/>
              <c:yMode val="edge"/>
              <c:x val="0.49022801302931601"/>
              <c:y val="0.90845267580988998"/>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5904"/>
        <c:crosses val="autoZero"/>
        <c:crossBetween val="midCat"/>
      </c:valAx>
      <c:valAx>
        <c:axId val="69035904"/>
        <c:scaling>
          <c:orientation val="minMax"/>
        </c:scaling>
        <c:delete val="0"/>
        <c:axPos val="l"/>
        <c:majorGridlines>
          <c:spPr>
            <a:ln w="3175">
              <a:solidFill>
                <a:srgbClr val="000000"/>
              </a:solidFill>
              <a:prstDash val="solid"/>
            </a:ln>
          </c:spPr>
        </c:majorGridlines>
        <c:title>
          <c:tx>
            <c:rich>
              <a:bodyPr/>
              <a:lstStyle/>
              <a:p>
                <a:pPr>
                  <a:defRPr sz="1075" b="1" i="0" u="none" strike="noStrike" baseline="0">
                    <a:solidFill>
                      <a:srgbClr val="000000"/>
                    </a:solidFill>
                    <a:latin typeface="Arial"/>
                    <a:ea typeface="Arial"/>
                    <a:cs typeface="Arial"/>
                  </a:defRPr>
                </a:pPr>
                <a:r>
                  <a:rPr lang="en-US" dirty="0"/>
                  <a:t>Total Cycles</a:t>
                </a:r>
              </a:p>
            </c:rich>
          </c:tx>
          <c:layout>
            <c:manualLayout>
              <c:xMode val="edge"/>
              <c:yMode val="edge"/>
              <c:x val="2.6058631921824098E-2"/>
              <c:y val="0.3896723472946159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3984"/>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tackoverflow.com/questions/15331009/when-to-use-volatile-with-shared-cuda-memory"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docs.nvidia.com/cuda/cuda-runtime-api/index.html" TargetMode="External"/><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devblogs.nvidia.com/parallelforall/unified-memory-in-cuda-6/" TargetMode="External"/><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en.wikipedia.org/wiki/Namespace_(computer_science)" TargetMode="External"/><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41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FF1-5951-4EA0-B508-A0373A1FCC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12267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E83E3-AC3F-44BE-9ACD-466AAA9D0C9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4662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0A776-CAFB-49B7-BB10-810A39B251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pPr algn="l"/>
            <a:r>
              <a:rPr lang="en-US" dirty="0"/>
              <a:t>DN (12/18/2020): “</a:t>
            </a:r>
            <a:r>
              <a:rPr lang="en-US" sz="1800" b="0" i="0" u="none" strike="noStrike" baseline="0" dirty="0">
                <a:latin typeface="PalatinoLinotype-Roman"/>
              </a:rPr>
              <a:t>A shared memory request for a warp does not generate a bank conflict between two threads that access any address within the same 32-bit word (even though the two</a:t>
            </a:r>
          </a:p>
          <a:p>
            <a:pPr algn="l"/>
            <a:r>
              <a:rPr lang="en-US" sz="1800" b="0" i="0" u="none" strike="noStrike" baseline="0" dirty="0">
                <a:latin typeface="PalatinoLinotype-Roman"/>
              </a:rPr>
              <a:t>addresses fall in the same bank). When multiple threads make the same read access, one thread receives the data and then broadcasts it to the other threads. When multiple threads write to the same location, only one thread succeeds in the write; which thread that succeeds is undefined”</a:t>
            </a:r>
            <a:endParaRPr lang="en-US" dirty="0"/>
          </a:p>
        </p:txBody>
      </p:sp>
    </p:spTree>
    <p:extLst>
      <p:ext uri="{BB962C8B-B14F-4D97-AF65-F5344CB8AC3E}">
        <p14:creationId xmlns:p14="http://schemas.microsoft.com/office/powerpoint/2010/main" val="29507481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AEA3-4848-4EFC-AA56-E38F0566E5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9877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2F8C3-5720-4FEE-B890-AC3BABD357A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294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235C3-3CB1-463E-9B05-D6255F89D14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3798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3352538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sz="900" dirty="0"/>
          </a:p>
        </p:txBody>
      </p:sp>
    </p:spTree>
    <p:extLst>
      <p:ext uri="{BB962C8B-B14F-4D97-AF65-F5344CB8AC3E}">
        <p14:creationId xmlns:p14="http://schemas.microsoft.com/office/powerpoint/2010/main" val="803805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this: </a:t>
            </a:r>
            <a:r>
              <a:rPr lang="en-US" dirty="0">
                <a:hlinkClick r:id="rId3"/>
              </a:rPr>
              <a:t>https://stackoverflow.com/questions/15331009/when-to-use-volatile-with-shared-cuda-memory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2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is important about a cache line of 128 bytes?</a:t>
            </a:r>
          </a:p>
          <a:p>
            <a:pPr marL="171450" indent="-171450">
              <a:buFont typeface="Arial" panose="020B0604020202020204" pitchFamily="34" charset="0"/>
              <a:buChar char="•"/>
            </a:pPr>
            <a:r>
              <a:rPr lang="en-US" sz="900" dirty="0"/>
              <a:t>it</a:t>
            </a:r>
            <a:r>
              <a:rPr lang="en-US" sz="900" baseline="0" dirty="0"/>
              <a:t> </a:t>
            </a:r>
            <a:r>
              <a:rPr lang="en-US" sz="900" b="1" baseline="0" dirty="0"/>
              <a:t>maps</a:t>
            </a:r>
            <a:r>
              <a:rPr lang="en-US" sz="900" baseline="0" dirty="0"/>
              <a:t> well in a data transaction for an entire warp:  32 floats or 32 </a:t>
            </a:r>
            <a:r>
              <a:rPr lang="en-US" sz="900" baseline="0" dirty="0" err="1"/>
              <a:t>ints</a:t>
            </a:r>
            <a:endParaRPr lang="en-US" sz="900" baseline="0" dirty="0"/>
          </a:p>
          <a:p>
            <a:pPr marL="171450" indent="-171450">
              <a:buFont typeface="Arial" panose="020B0604020202020204" pitchFamily="34" charset="0"/>
              <a:buChar char="•"/>
            </a:pPr>
            <a:r>
              <a:rPr lang="en-US" sz="900" baseline="0" dirty="0"/>
              <a:t>in one operation services all threads in a warp</a:t>
            </a:r>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dirty="0"/>
              <a:t>You can determine at *compile* time (through flags: -</a:t>
            </a:r>
            <a:r>
              <a:rPr lang="en-US" sz="900" dirty="0" err="1"/>
              <a:t>dlcm</a:t>
            </a:r>
            <a:r>
              <a:rPr lang="en-US" sz="900" dirty="0"/>
              <a:t>=ca/cg) if you double cache [L1 &amp; L2] or only cache [L2 only]</a:t>
            </a:r>
          </a:p>
          <a:p>
            <a:pPr marL="171450" indent="-171450">
              <a:buFont typeface="Arial" panose="020B0604020202020204" pitchFamily="34" charset="0"/>
              <a:buChar char="•"/>
            </a:pPr>
            <a:r>
              <a:rPr lang="en-US" sz="900" dirty="0"/>
              <a:t>If [L1 &amp; L2], a memory access is serviced with a 128-byte memory transaction</a:t>
            </a:r>
          </a:p>
          <a:p>
            <a:pPr marL="171450" indent="-171450">
              <a:buFont typeface="Arial" panose="020B0604020202020204" pitchFamily="34" charset="0"/>
              <a:buChar char="•"/>
            </a:pPr>
            <a:r>
              <a:rPr lang="en-US" sz="900" dirty="0"/>
              <a:t>If [L2 only], a memory access is serviced with a 32-byte memory transaction</a:t>
            </a:r>
          </a:p>
          <a:p>
            <a:pPr marL="171450" indent="-171450">
              <a:buFont typeface="Arial" panose="020B0604020202020204" pitchFamily="34" charset="0"/>
              <a:buChar char="•"/>
            </a:pPr>
            <a:r>
              <a:rPr lang="en-US" sz="900" dirty="0"/>
              <a:t>This can reduce over-fetch in the case of scattered memory accesses</a:t>
            </a:r>
          </a:p>
          <a:p>
            <a:pPr marL="171450" indent="-171450">
              <a:buFont typeface="Arial" panose="020B0604020202020204" pitchFamily="34" charset="0"/>
              <a:buChar char="•"/>
            </a:pPr>
            <a:r>
              <a:rPr lang="en-US" sz="900" dirty="0"/>
              <a:t>Good for irregular pattern access (sparse linear algebra)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7128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We discuss the 1</a:t>
            </a:r>
            <a:r>
              <a:rPr lang="en-US" sz="900" baseline="30000" dirty="0"/>
              <a:t>st</a:t>
            </a:r>
            <a:r>
              <a:rPr lang="en-US" sz="900" dirty="0"/>
              <a:t> one:</a:t>
            </a:r>
          </a:p>
          <a:p>
            <a:pPr marL="171450" indent="-171450">
              <a:buFont typeface="Arial" panose="020B0604020202020204" pitchFamily="34" charset="0"/>
              <a:buChar char="•"/>
            </a:pPr>
            <a:r>
              <a:rPr lang="en-US" sz="900" dirty="0"/>
              <a:t>scheduling is important here</a:t>
            </a:r>
            <a:br>
              <a:rPr lang="en-US" sz="900" dirty="0"/>
            </a:br>
            <a:endParaRPr lang="en-US" sz="900" dirty="0"/>
          </a:p>
          <a:p>
            <a:r>
              <a:rPr lang="en-US" sz="900" dirty="0"/>
              <a:t>We do not discuss</a:t>
            </a:r>
            <a:r>
              <a:rPr lang="en-US" sz="900" baseline="0" dirty="0"/>
              <a:t> the 2</a:t>
            </a:r>
            <a:r>
              <a:rPr lang="en-US" sz="900" baseline="30000" dirty="0"/>
              <a:t>nd</a:t>
            </a:r>
            <a:r>
              <a:rPr lang="en-US" sz="900" baseline="0" dirty="0"/>
              <a:t> one:</a:t>
            </a:r>
            <a:endParaRPr lang="en-US" sz="900" dirty="0"/>
          </a:p>
          <a:p>
            <a:pPr marL="171450" indent="-171450">
              <a:buFont typeface="Arial" panose="020B0604020202020204" pitchFamily="34" charset="0"/>
              <a:buChar char="•"/>
            </a:pPr>
            <a:r>
              <a:rPr lang="en-US" sz="900" dirty="0"/>
              <a:t>physical layout of the memory banks</a:t>
            </a:r>
            <a:r>
              <a:rPr lang="en-US" sz="900" baseline="0" dirty="0"/>
              <a:t> used for L1 cache / </a:t>
            </a:r>
            <a:r>
              <a:rPr lang="en-US" sz="900" baseline="0" dirty="0" err="1"/>
              <a:t>ShMem</a:t>
            </a:r>
            <a:endParaRPr lang="en-US" sz="900" baseline="0" dirty="0"/>
          </a:p>
          <a:p>
            <a:pPr marL="171450" indent="-171450">
              <a:buFont typeface="Arial" panose="020B0604020202020204" pitchFamily="34" charset="0"/>
              <a:buChar char="•"/>
            </a:pPr>
            <a:r>
              <a:rPr lang="en-US" sz="900" baseline="0" dirty="0"/>
              <a:t>bank conflicts</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4802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BBB97-749C-4245-8061-B156C92570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r>
              <a:rPr lang="en-US" sz="900" dirty="0"/>
              <a:t>Recall:  most programs are </a:t>
            </a:r>
            <a:r>
              <a:rPr lang="en-US" sz="900" b="1" dirty="0"/>
              <a:t>memory-bound</a:t>
            </a:r>
            <a:r>
              <a:rPr lang="en-US" sz="900" dirty="0"/>
              <a:t>,  flops are cheap</a:t>
            </a:r>
          </a:p>
          <a:p>
            <a:pPr marL="171450" indent="-171450">
              <a:buFont typeface="Arial" panose="020B0604020202020204" pitchFamily="34" charset="0"/>
              <a:buChar char="•"/>
            </a:pPr>
            <a:r>
              <a:rPr lang="en-US" sz="900" dirty="0"/>
              <a:t>Memory transactions are playing key role in the performance of your code.</a:t>
            </a:r>
            <a:br>
              <a:rPr lang="en-US" sz="900" dirty="0"/>
            </a:br>
            <a:r>
              <a:rPr lang="en-US" sz="900" dirty="0"/>
              <a:t>Getting maximum memory throughput requires you to follow certain access pattern rules.</a:t>
            </a:r>
          </a:p>
          <a:p>
            <a:endParaRPr lang="en-US" sz="900" dirty="0"/>
          </a:p>
          <a:p>
            <a:r>
              <a:rPr lang="en-US" sz="900" b="1" dirty="0"/>
              <a:t>Data “divergence”</a:t>
            </a:r>
            <a:r>
              <a:rPr lang="en-US" sz="900" dirty="0"/>
              <a:t>:   concept similar to thread divergence</a:t>
            </a:r>
          </a:p>
          <a:p>
            <a:pPr marL="171450" indent="-171450">
              <a:buFont typeface="Arial" panose="020B0604020202020204" pitchFamily="34" charset="0"/>
              <a:buChar char="•"/>
            </a:pPr>
            <a:r>
              <a:rPr lang="en-US" sz="900" dirty="0"/>
              <a:t>hardware is optimized for so-called coalesced memory transactions (accessing contiguous blocks of global memory)</a:t>
            </a:r>
          </a:p>
          <a:p>
            <a:pPr marL="171450" indent="-171450">
              <a:buFont typeface="Arial" panose="020B0604020202020204" pitchFamily="34" charset="0"/>
              <a:buChar char="•"/>
            </a:pPr>
            <a:r>
              <a:rPr lang="en-US" sz="900" dirty="0"/>
              <a:t>divergence: neighboring threads access memory locations physically</a:t>
            </a:r>
            <a:r>
              <a:rPr lang="en-US" sz="900" baseline="0" dirty="0"/>
              <a:t> far from each other</a:t>
            </a:r>
            <a:endParaRPr lang="en-US" sz="900" dirty="0"/>
          </a:p>
          <a:p>
            <a:pPr defTabSz="914266">
              <a:defRPr/>
            </a:pPr>
            <a:endParaRPr lang="en-US" sz="900" dirty="0"/>
          </a:p>
          <a:p>
            <a:endParaRPr lang="en-US" sz="900" dirty="0"/>
          </a:p>
        </p:txBody>
      </p:sp>
    </p:spTree>
    <p:extLst>
      <p:ext uri="{BB962C8B-B14F-4D97-AF65-F5344CB8AC3E}">
        <p14:creationId xmlns:p14="http://schemas.microsoft.com/office/powerpoint/2010/main" val="31503476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04691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7F2F9-6797-469F-8C15-EB54F3FE2F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910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261">
              <a:defRPr/>
            </a:pPr>
            <a:r>
              <a:rPr lang="en-US" sz="900" b="0" dirty="0"/>
              <a:t>Mapping threads to data</a:t>
            </a:r>
            <a:r>
              <a:rPr lang="en-US" sz="900" b="0" baseline="0" dirty="0"/>
              <a:t> is not unique.  Some choices are better than others… (from a memory access point of view)</a:t>
            </a:r>
            <a:endParaRPr lang="en-US" sz="900" b="0" dirty="0"/>
          </a:p>
          <a:p>
            <a:pPr defTabSz="881261">
              <a:defRPr/>
            </a:pPr>
            <a:endParaRPr lang="en-US" sz="900" b="0" dirty="0"/>
          </a:p>
          <a:p>
            <a:pPr defTabSz="881261">
              <a:defRPr/>
            </a:pPr>
            <a:r>
              <a:rPr lang="en-US" sz="900" b="0" dirty="0"/>
              <a:t>Must keep in mind how 2-dimensional arrays are stored in C/C++</a:t>
            </a:r>
          </a:p>
          <a:p>
            <a:pPr defTabSz="881261">
              <a:defRPr/>
            </a:pPr>
            <a:endParaRPr lang="en-US" sz="900" b="0" dirty="0"/>
          </a:p>
          <a:p>
            <a:pPr defTabSz="881261">
              <a:defRPr/>
            </a:pPr>
            <a:r>
              <a:rPr lang="en-US" sz="900" b="0" dirty="0"/>
              <a:t>Answer: </a:t>
            </a:r>
            <a:r>
              <a:rPr lang="en-US" sz="900" b="0" dirty="0">
                <a:latin typeface="Consolas" pitchFamily="49" charset="0"/>
                <a:cs typeface="Consolas" pitchFamily="49" charset="0"/>
              </a:rPr>
              <a:t>C[j][i] = A[j][i] + B[j][i]</a:t>
            </a:r>
          </a:p>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817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these scenarios can lead to out-of-bounds access as well. Particularly the last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7503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Example: 3D points</a:t>
            </a:r>
          </a:p>
          <a:p>
            <a:endParaRPr lang="en-US" sz="1050" dirty="0"/>
          </a:p>
          <a:p>
            <a:r>
              <a:rPr lang="en-US" sz="1050" dirty="0" err="1"/>
              <a:t>AoS</a:t>
            </a:r>
            <a:r>
              <a:rPr lang="en-US" sz="1050" baseline="0" dirty="0"/>
              <a:t>: Swiss cheese (many holes </a:t>
            </a:r>
            <a:r>
              <a:rPr lang="en-US" sz="1050" baseline="0" dirty="0">
                <a:sym typeface="Wingdings" panose="05000000000000000000" pitchFamily="2" charset="2"/>
              </a:rPr>
              <a:t> wasted trips to memory)</a:t>
            </a:r>
          </a:p>
          <a:p>
            <a:r>
              <a:rPr lang="en-US" sz="1050" baseline="0" dirty="0" err="1">
                <a:sym typeface="Wingdings" panose="05000000000000000000" pitchFamily="2" charset="2"/>
              </a:rPr>
              <a:t>SoA</a:t>
            </a:r>
            <a:r>
              <a:rPr lang="en-US" sz="1050" baseline="0" dirty="0">
                <a:sym typeface="Wingdings" panose="05000000000000000000" pitchFamily="2" charset="2"/>
              </a:rPr>
              <a:t>: Parmesan (very dense)</a:t>
            </a: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2019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This is what used to be: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*x = j + i;</a:t>
            </a:r>
            <a:endParaRPr lang="en-US" dirty="0">
              <a:solidFill>
                <a:srgbClr val="008000"/>
              </a:solidFill>
              <a:latin typeface="Consolas" pitchFamily="49" charset="0"/>
              <a:cs typeface="Consolas" pitchFamily="49" charset="0"/>
            </a:endParaRPr>
          </a:p>
          <a:p>
            <a:r>
              <a:rPr lang="en-US" dirty="0">
                <a:solidFill>
                  <a:srgbClr val="008000"/>
                </a:solidFill>
                <a:latin typeface="Consolas" pitchFamily="49" charset="0"/>
                <a:cs typeface="Consolas" pitchFamily="49" charset="0"/>
              </a:rPr>
              <a:t>This is now: </a:t>
            </a:r>
            <a:r>
              <a:rPr lang="pl-PL" dirty="0">
                <a:solidFill>
                  <a:prstClr val="black"/>
                </a:solidFill>
                <a:latin typeface="Consolas" pitchFamily="49" charset="0"/>
                <a:cs typeface="Consolas" pitchFamily="49" charset="0"/>
              </a:rPr>
              <a:t> </a:t>
            </a:r>
            <a:r>
              <a:rPr lang="pl-PL" dirty="0">
                <a:solidFill>
                  <a:srgbClr val="0000FF"/>
                </a:solidFill>
                <a:latin typeface="Consolas" pitchFamily="49" charset="0"/>
                <a:cs typeface="Consolas" pitchFamily="49" charset="0"/>
              </a:rPr>
              <a:t>int</a:t>
            </a:r>
            <a:r>
              <a:rPr lang="pl-PL" dirty="0">
                <a:solidFill>
                  <a:prstClr val="black"/>
                </a:solidFill>
                <a:latin typeface="Consolas" pitchFamily="49" charset="0"/>
                <a:cs typeface="Consolas" pitchFamily="49" charset="0"/>
              </a:rPr>
              <a:t> j = atomicAdd(x, 1);    </a:t>
            </a:r>
            <a:r>
              <a:rPr lang="pl-PL" dirty="0">
                <a:solidFill>
                  <a:srgbClr val="008000"/>
                </a:solidFill>
                <a:latin typeface="Consolas" pitchFamily="49" charset="0"/>
                <a:cs typeface="Consolas" pitchFamily="49" charset="0"/>
              </a:rPr>
              <a:t>// j = *x;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40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Fermi:   must have at least 2 blocks to even have a chance to reach 100% occupancy</a:t>
            </a:r>
          </a:p>
          <a:p>
            <a:r>
              <a:rPr lang="en-US" sz="1000" dirty="0"/>
              <a:t>Indeed,</a:t>
            </a:r>
            <a:r>
              <a:rPr lang="en-US" sz="1000" baseline="0" dirty="0"/>
              <a:t> 1024 max. threads/ block </a:t>
            </a:r>
            <a:r>
              <a:rPr lang="en-US" sz="1000" baseline="0" dirty="0">
                <a:sym typeface="Wingdings" panose="05000000000000000000" pitchFamily="2" charset="2"/>
              </a:rPr>
              <a:t> 32 max. warps / block</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5580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Also, each thread can use</a:t>
            </a:r>
            <a:r>
              <a:rPr lang="en-US" sz="1000" baseline="0" dirty="0"/>
              <a:t> a maximum of 256 registers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326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4257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9FA4B-F6D8-44CB-9A56-00AD4B331B63}"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562" name="Rectangle 2"/>
          <p:cNvSpPr>
            <a:spLocks noGrp="1" noRot="1" noChangeAspect="1" noChangeArrowheads="1" noTextEdit="1"/>
          </p:cNvSpPr>
          <p:nvPr>
            <p:ph type="sldImg"/>
          </p:nvPr>
        </p:nvSpPr>
        <p:spPr>
          <a:xfrm>
            <a:off x="2311400" y="525463"/>
            <a:ext cx="4672013" cy="2628900"/>
          </a:xfrm>
          <a:ln/>
        </p:spPr>
      </p:sp>
      <p:sp>
        <p:nvSpPr>
          <p:cNvPr id="1945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0828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err="1"/>
              <a:t>nvcc</a:t>
            </a:r>
            <a:r>
              <a:rPr lang="en-US" sz="900" dirty="0"/>
              <a:t> separates what should run on CPU from GPU code</a:t>
            </a:r>
          </a:p>
          <a:p>
            <a:pPr marL="171450" indent="-171450">
              <a:buFont typeface="Arial" panose="020B0604020202020204" pitchFamily="34" charset="0"/>
              <a:buChar char="•"/>
            </a:pPr>
            <a:r>
              <a:rPr lang="en-US" sz="900" dirty="0"/>
              <a:t>First stage is to translate into PTX code (assembly)</a:t>
            </a:r>
          </a:p>
          <a:p>
            <a:pPr marL="171450" indent="-171450">
              <a:buFont typeface="Arial" panose="020B0604020202020204" pitchFamily="34" charset="0"/>
              <a:buChar char="•"/>
            </a:pPr>
            <a:r>
              <a:rPr lang="en-US" sz="900" dirty="0"/>
              <a:t>PTX is machine independent</a:t>
            </a:r>
          </a:p>
          <a:p>
            <a:pPr marL="171450" indent="-171450">
              <a:buFont typeface="Arial" panose="020B0604020202020204" pitchFamily="34" charset="0"/>
              <a:buChar char="•"/>
            </a:pPr>
            <a:r>
              <a:rPr lang="en-US" sz="900" dirty="0"/>
              <a:t>FORTRAN generates</a:t>
            </a:r>
            <a:r>
              <a:rPr lang="en-US" sz="900" baseline="0" dirty="0"/>
              <a:t> PTX too</a:t>
            </a:r>
            <a:endParaRPr lang="en-US" sz="900" dirty="0"/>
          </a:p>
          <a:p>
            <a:pPr marL="171450" indent="-171450">
              <a:buFont typeface="Arial" panose="020B0604020202020204" pitchFamily="34" charset="0"/>
              <a:buChar char="•"/>
            </a:pPr>
            <a:r>
              <a:rPr lang="en-US" sz="900" dirty="0"/>
              <a:t>Second stage: compile PTX for target GPU</a:t>
            </a:r>
          </a:p>
        </p:txBody>
      </p:sp>
    </p:spTree>
    <p:extLst>
      <p:ext uri="{BB962C8B-B14F-4D97-AF65-F5344CB8AC3E}">
        <p14:creationId xmlns:p14="http://schemas.microsoft.com/office/powerpoint/2010/main" val="5847765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B6AB0-048D-48E4-9FC7-48EDF22E17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r>
              <a:rPr lang="en-US" sz="900" dirty="0"/>
              <a:t>PTX</a:t>
            </a:r>
          </a:p>
          <a:p>
            <a:pPr marL="171450" indent="-171450">
              <a:buFont typeface="Arial" panose="020B0604020202020204" pitchFamily="34" charset="0"/>
              <a:buChar char="•"/>
            </a:pPr>
            <a:r>
              <a:rPr lang="en-US" sz="900" dirty="0"/>
              <a:t>similar to assembly code</a:t>
            </a:r>
            <a:endParaRPr lang="en-US" sz="900" dirty="0">
              <a:cs typeface="Calibri"/>
            </a:endParaRPr>
          </a:p>
          <a:p>
            <a:pPr marL="171450" indent="-171450">
              <a:buFont typeface="Arial" panose="020B0604020202020204" pitchFamily="34" charset="0"/>
              <a:buChar char="•"/>
            </a:pPr>
            <a:r>
              <a:rPr lang="en-US" sz="900" dirty="0"/>
              <a:t>does not contain information on what particular GPU</a:t>
            </a:r>
            <a:r>
              <a:rPr lang="en-US" sz="900" baseline="0" dirty="0"/>
              <a:t> card the code should run (device neutral representation)</a:t>
            </a:r>
          </a:p>
          <a:p>
            <a:pPr marL="171450" indent="-171450">
              <a:buFont typeface="Arial" panose="020B0604020202020204" pitchFamily="34" charset="0"/>
              <a:buChar char="•"/>
            </a:pPr>
            <a:r>
              <a:rPr lang="en-US" sz="900" baseline="0" dirty="0"/>
              <a:t>important to distribute CUDA code to clients without knowing their GPU capability</a:t>
            </a:r>
          </a:p>
          <a:p>
            <a:endParaRPr lang="en-US" sz="900" dirty="0">
              <a:cs typeface="Calibri"/>
            </a:endParaRPr>
          </a:p>
          <a:p>
            <a:r>
              <a:rPr lang="en-US" sz="900"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endParaRPr lang="en-US" dirty="0">
              <a:cs typeface="Calibri"/>
            </a:endParaRPr>
          </a:p>
          <a:p>
            <a:r>
              <a:rPr lang="en-US" sz="900" dirty="0" err="1">
                <a:cs typeface="Calibri"/>
              </a:rPr>
              <a:t>nvcc</a:t>
            </a:r>
            <a:r>
              <a:rPr lang="en-US" sz="900" dirty="0">
                <a:cs typeface="Calibri"/>
              </a:rPr>
              <a:t> is an LLVM-based compiler (like Clang); It generates a subset of LLVM IR called NVVM IR, which is then compiled to PTX assembly.</a:t>
            </a:r>
            <a:endParaRPr lang="en-US" dirty="0">
              <a:cs typeface="Calibri"/>
            </a:endParaRPr>
          </a:p>
          <a:p>
            <a:r>
              <a:rPr lang="en-US" sz="900" dirty="0">
                <a:cs typeface="Calibri"/>
              </a:rPr>
              <a:t>Other CUDA compilers (Fortran, for example) generate this IR, and then the rest of the process acts as normal.</a:t>
            </a:r>
          </a:p>
          <a:p>
            <a:endParaRPr lang="en-US" sz="900" dirty="0">
              <a:cs typeface="Calibri"/>
            </a:endParaRPr>
          </a:p>
        </p:txBody>
      </p:sp>
    </p:spTree>
    <p:extLst>
      <p:ext uri="{BB962C8B-B14F-4D97-AF65-F5344CB8AC3E}">
        <p14:creationId xmlns:p14="http://schemas.microsoft.com/office/powerpoint/2010/main" val="9885558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43981-BE57-438F-BB5C-F91FE015B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r>
              <a:rPr lang="en-US" sz="900" dirty="0" err="1"/>
              <a:t>nvcc</a:t>
            </a:r>
            <a:r>
              <a:rPr lang="en-US" sz="900" dirty="0"/>
              <a:t> can output</a:t>
            </a:r>
          </a:p>
          <a:p>
            <a:pPr marL="171450" indent="-171450">
              <a:buFont typeface="Arial" panose="020B0604020202020204" pitchFamily="34" charset="0"/>
              <a:buChar char="•"/>
            </a:pPr>
            <a:r>
              <a:rPr lang="en-US" sz="900" dirty="0"/>
              <a:t>C</a:t>
            </a:r>
            <a:r>
              <a:rPr lang="en-US" sz="900" baseline="0" dirty="0"/>
              <a:t> code (which must then be compiled with the rest using another tool)</a:t>
            </a:r>
          </a:p>
          <a:p>
            <a:pPr marL="171450" indent="-171450">
              <a:buFont typeface="Arial" panose="020B0604020202020204" pitchFamily="34" charset="0"/>
              <a:buChar char="•"/>
            </a:pPr>
            <a:r>
              <a:rPr lang="en-US" sz="900" baseline="0" dirty="0" err="1"/>
              <a:t>ptx</a:t>
            </a:r>
            <a:r>
              <a:rPr lang="en-US" sz="900" baseline="0" dirty="0"/>
              <a:t> code (device independent)</a:t>
            </a:r>
          </a:p>
          <a:p>
            <a:pPr marL="171450" indent="-171450">
              <a:buFont typeface="Arial" panose="020B0604020202020204" pitchFamily="34" charset="0"/>
              <a:buChar char="•"/>
            </a:pPr>
            <a:r>
              <a:rPr lang="en-US" sz="900" baseline="0" dirty="0"/>
              <a:t>object code (</a:t>
            </a:r>
            <a:r>
              <a:rPr lang="en-US" sz="900" baseline="0" dirty="0" err="1"/>
              <a:t>cubin</a:t>
            </a:r>
            <a:r>
              <a:rPr lang="en-US" sz="900" baseline="0" dirty="0"/>
              <a:t>)</a:t>
            </a:r>
            <a:endParaRPr lang="en-US" sz="900" dirty="0"/>
          </a:p>
        </p:txBody>
      </p:sp>
    </p:spTree>
    <p:extLst>
      <p:ext uri="{BB962C8B-B14F-4D97-AF65-F5344CB8AC3E}">
        <p14:creationId xmlns:p14="http://schemas.microsoft.com/office/powerpoint/2010/main" val="18717393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[Colin] </a:t>
            </a:r>
            <a:r>
              <a:rPr lang="en-US" dirty="0"/>
              <a:t>PTX </a:t>
            </a:r>
            <a:r>
              <a:rPr lang="en-US" b="1" i="1" dirty="0"/>
              <a:t>is</a:t>
            </a:r>
            <a:r>
              <a:rPr lang="en-US" dirty="0"/>
              <a:t> an assembly language. There is a separate assembler called </a:t>
            </a:r>
            <a:r>
              <a:rPr lang="en-US" dirty="0" err="1"/>
              <a:t>ptxas</a:t>
            </a:r>
            <a:r>
              <a:rPr lang="en-US" dirty="0"/>
              <a:t> which is used to build it.</a:t>
            </a:r>
          </a:p>
          <a:p>
            <a:r>
              <a:rPr lang="en-US" dirty="0" err="1"/>
              <a:t>nvcc</a:t>
            </a:r>
            <a:r>
              <a:rPr lang="en-US" dirty="0"/>
              <a:t> is an LLVM-based compiler (like Clang); It generates a subset of LLVM IR called NVVM IR, which is then compiled to PTX assembly.</a:t>
            </a:r>
          </a:p>
          <a:p>
            <a:r>
              <a:rPr lang="en-US" dirty="0"/>
              <a:t>Other CUDA compilers (Fortran, for example) generate this IR, and then the rest of the process acts as normal.</a:t>
            </a:r>
            <a:endParaRPr lang="en-US" dirty="0">
              <a:cs typeface="Calibri"/>
            </a:endParaRPr>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461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Now lets talk about a specific, realistic optimization example.</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74212-0F34-4DD9-A953-1075794C8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517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Describe how algorithm works from perspective of calculating each output element.</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EEDCC-1A83-4554-97D7-006E48C31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81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Here’s a straight-forward implementation of the stencil algorithm in C.</a:t>
            </a:r>
          </a:p>
          <a:p>
            <a:r>
              <a:rPr lang="en-US"/>
              <a:t>RADIUS is relative small, 15 in this example.</a:t>
            </a:r>
          </a:p>
          <a:p>
            <a:r>
              <a:rPr lang="en-US"/>
              <a:t>N is large, 16 Melements</a:t>
            </a:r>
          </a:p>
          <a:p>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545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E9866C-ED30-46CE-8C96-5854384EFF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091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Application optimization process: we identified and parallelized</a:t>
            </a:r>
          </a:p>
          <a:p>
            <a:r>
              <a:rPr lang="en-US"/>
              <a:t>Used CUDA to expose parallelism</a:t>
            </a:r>
          </a:p>
          <a:p>
            <a:r>
              <a:rPr lang="en-US"/>
              <a:t>Used memory checking, debugging tools to get functional correctness</a:t>
            </a:r>
          </a:p>
          <a:p>
            <a:endParaRPr lang="en-US"/>
          </a:p>
          <a:p>
            <a:r>
              <a:rPr lang="en-US"/>
              <a:t>What about optimize?</a:t>
            </a:r>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D9447-C365-4E98-9892-F668F1D1F3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2461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This algorithm can be parallelized. Calculation of each output element is independent of others, so we can have multiple threads working in parallel. Each thread calculates a different output element value.</a:t>
            </a:r>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252343-916B-4FAF-86C5-587FA1446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41410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defTabSz="950398" eaLnBrk="0" hangingPunct="0">
              <a:defRPr/>
            </a:pPr>
            <a:r>
              <a:rPr lang="en-US" dirty="0"/>
              <a:t>General layout… timeline for visualization plus additional information…</a:t>
            </a:r>
          </a:p>
          <a:p>
            <a:endParaRPr lang="en-US" dirty="0"/>
          </a:p>
          <a:p>
            <a:r>
              <a:rPr lang="en-US" dirty="0"/>
              <a:t>Timeline shows GPU and CPU activity</a:t>
            </a:r>
          </a:p>
          <a:p>
            <a:r>
              <a:rPr lang="en-US" dirty="0"/>
              <a:t>Additional information available for kernels and </a:t>
            </a:r>
            <a:r>
              <a:rPr lang="en-US" dirty="0" err="1"/>
              <a:t>memcpys</a:t>
            </a:r>
            <a:endParaRPr lang="en-US" dirty="0"/>
          </a:p>
          <a:p>
            <a:endParaRPr lang="en-US" dirty="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F2951-BA80-4440-A364-09FC3FF05A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839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EC4A59-FC5E-4513-9F33-5E29109C6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775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What if not a PCIe expert… can see that memcpy is taking a lot of time but how do we know if that is an opportunity for optimization or not?</a:t>
            </a: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5775E-8418-4865-84C8-F7820D9B42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710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Transition… accessing the analysis portion of visual profiler is easy. Simply click one button and vp will collect the necessary information to perform the analysis and then present the results.</a:t>
            </a:r>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EC887B-86AE-40AA-809D-0C99D6F1D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03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Best practices information is included, online in the visual profiler</a:t>
            </a:r>
          </a:p>
          <a:p>
            <a:r>
              <a:rPr lang="en-US"/>
              <a:t>Each result has link to get more details Best Practices information…</a:t>
            </a:r>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C0D96-D50E-412F-BF9C-E07C9EE946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8391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Spend some time reading best practices, understanding some additional CUDA features… and we learn that pinned memory can significantly increase memcpy BW</a:t>
            </a:r>
          </a:p>
          <a:p>
            <a:r>
              <a:rPr lang="en-US"/>
              <a:t>Also learn what code modification is needed… very simple in this case</a:t>
            </a:r>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D53C9-23D7-4728-8C78-2DDBC9D6B1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3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D19B-FA27-4B7F-9BDB-999F3AE184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096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265B-C1F9-4276-B70A-3D0F633A6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778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CFE57-FA6A-4D04-9CCB-5B3E86F993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1470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stage s, only thread who’s divisible to 2^s gets to work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478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the number of elements after one stage = number of blocks that were launched to deal with that stage</a:t>
            </a:r>
          </a:p>
          <a:p>
            <a:r>
              <a:rPr lang="en-US" baseline="0" dirty="0"/>
              <a:t>First, threads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threads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7415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case: one thread works, several next to it don’t.</a:t>
            </a:r>
          </a:p>
          <a:p>
            <a:r>
              <a:rPr lang="en-US" baseline="0" dirty="0"/>
              <a:t>Second case: thread A works and A+1 works too, except that it goes far from the memory location where thread A goes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486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a:t>
            </a:r>
          </a:p>
          <a:p>
            <a:r>
              <a:rPr lang="en-US" dirty="0"/>
              <a:t>- First you go half</a:t>
            </a:r>
            <a:r>
              <a:rPr lang="en-US" baseline="0" dirty="0"/>
              <a:t> the size of the block to match a thread with its second operand</a:t>
            </a:r>
          </a:p>
          <a:p>
            <a:r>
              <a:rPr lang="en-US" baseline="0" dirty="0"/>
              <a:t>- Then you go ¼ of the block size</a:t>
            </a:r>
          </a:p>
          <a:p>
            <a:r>
              <a:rPr lang="en-US" baseline="0" dirty="0"/>
              <a:t>- Then you go 1/8 of the block size, 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722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92896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Instead</a:t>
            </a:r>
            <a:r>
              <a:rPr lang="en-US" baseline="0" dirty="0"/>
              <a:t> of </a:t>
            </a:r>
            <a:r>
              <a:rPr lang="en-US" dirty="0"/>
              <a:t>fetching one number, each thread now fetches two numbers.  Therefore,</a:t>
            </a:r>
            <a:r>
              <a:rPr lang="en-US" baseline="0" dirty="0"/>
              <a:t> the number of blocks is ½ of what used to be.</a:t>
            </a:r>
          </a:p>
          <a:p>
            <a:r>
              <a:rPr lang="en-US" baseline="0" dirty="0"/>
              <a:t>DN: A thread T brings from some position and also what used to be one block away.  That’s why you have the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*2</a:t>
            </a:r>
            <a:r>
              <a:rPr lang="en-US" baseline="0" dirty="0"/>
              <a:t>” in the computation of 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3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call the </a:t>
            </a:r>
            <a:r>
              <a:rPr lang="en-US" dirty="0" err="1"/>
              <a:t>warpReduce</a:t>
            </a:r>
            <a:r>
              <a:rPr lang="en-US" baseline="0" dirty="0"/>
              <a:t> function only when you got to one wrap. Reason: you don’t have to synchronize at that 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7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don’t know at compile time the value of “threads” in the “switch” statement but you are covered since for each “case” the compiler generates optimal code since you provided the template argument.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8970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r>
              <a:rPr lang="en-US" baseline="0" dirty="0"/>
              <a:t> you have a relatively small number of blocks.  Therefore, one thread does a lot of ops to shrink the total number of entries that need to be added.</a:t>
            </a:r>
          </a:p>
          <a:p>
            <a:r>
              <a:rPr lang="en-US" baseline="0" dirty="0"/>
              <a:t>Cooked up example, not related to size of warps, typical CUDA block dim, etc.:</a:t>
            </a:r>
          </a:p>
          <a:p>
            <a:r>
              <a:rPr lang="en-US" baseline="0" dirty="0"/>
              <a:t>Say you have 1024 numbers.  You start with 32 blocks, each with 4 threads.  Then, 128 threads total.  It means that a thread in block 11 would have to add two numbers, then two numbers, then two numbers, then two more numbers.  At this point, everything is in shared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8811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B2261-5E39-44CE-A654-8783CF7689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84571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C83A1-2F81-443D-A4C0-B54544F947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r>
              <a:rPr lang="en-US"/>
              <a:t>(Dan): n-1 instead of n adds</a:t>
            </a:r>
          </a:p>
        </p:txBody>
      </p:sp>
    </p:spTree>
    <p:extLst>
      <p:ext uri="{BB962C8B-B14F-4D97-AF65-F5344CB8AC3E}">
        <p14:creationId xmlns:p14="http://schemas.microsoft.com/office/powerpoint/2010/main" val="353850269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48DF14-716B-44D7-9252-B95E0996391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635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87A62-A5C7-4E7B-88D4-C07D0895A8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66835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98A5B-B1DE-4616-B24B-881562B63A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8559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B22C0-C21F-4D73-8B58-E7B4EF97351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40519260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D8702-8316-450A-9DC3-2B00139D7D4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41623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56A26-5935-44BD-9882-7192147AF1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900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6F626E-363B-430A-A50A-850081E9D3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04298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D807F-F9A3-4FED-B64D-CB608CA62C9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675981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47ED-6695-4CF8-9903-66746494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43996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5C299-687D-486D-B9F0-8BEA0C284BA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9998231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9239D-854D-4F6D-8800-1571807282B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56093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B0EAB-0987-467E-BB10-0F1A4EF39D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347991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It only blocks the specified stream processing, at the point at which the </a:t>
            </a:r>
            <a:r>
              <a:rPr lang="en-US" sz="1200" b="0" i="0" kern="1200" dirty="0" err="1">
                <a:solidFill>
                  <a:schemeClr val="tx1"/>
                </a:solidFill>
                <a:effectLst/>
                <a:latin typeface="Arial" pitchFamily="34" charset="0"/>
                <a:ea typeface="+mn-ea"/>
                <a:cs typeface="+mn-cs"/>
              </a:rPr>
              <a:t>WaitEvent</a:t>
            </a:r>
            <a:r>
              <a:rPr lang="en-US" sz="1200" b="0" i="0" kern="1200" dirty="0">
                <a:solidFill>
                  <a:schemeClr val="tx1"/>
                </a:solidFill>
                <a:effectLst/>
                <a:latin typeface="Arial" pitchFamily="34" charset="0"/>
                <a:ea typeface="+mn-ea"/>
                <a:cs typeface="+mn-cs"/>
              </a:rPr>
              <a:t> was inserted into the stream queue. The host processing will continue. You can use </a:t>
            </a:r>
            <a:r>
              <a:rPr lang="en-US" sz="1200" b="0" i="0" u="none" strike="noStrike" kern="1200" dirty="0" err="1">
                <a:solidFill>
                  <a:schemeClr val="tx1"/>
                </a:solidFill>
                <a:effectLst/>
                <a:latin typeface="Arial" pitchFamily="34" charset="0"/>
                <a:ea typeface="+mn-ea"/>
                <a:cs typeface="+mn-cs"/>
                <a:hlinkClick r:id="rId3"/>
              </a:rPr>
              <a:t>cudaStreamSynchronize</a:t>
            </a:r>
            <a:r>
              <a:rPr lang="en-US" sz="1200" b="0" i="0" u="none" strike="noStrike" kern="1200" dirty="0">
                <a:solidFill>
                  <a:schemeClr val="tx1"/>
                </a:solidFill>
                <a:effectLst/>
                <a:latin typeface="Arial" pitchFamily="34" charset="0"/>
                <a:ea typeface="+mn-ea"/>
                <a:cs typeface="+mn-cs"/>
                <a:hlinkClick r:id="rId3"/>
              </a:rPr>
              <a:t>()</a:t>
            </a:r>
            <a:r>
              <a:rPr lang="en-US" sz="1200" b="0" i="0" kern="1200" dirty="0">
                <a:solidFill>
                  <a:schemeClr val="tx1"/>
                </a:solidFill>
                <a:effectLst/>
                <a:latin typeface="Arial" pitchFamily="34" charset="0"/>
                <a:ea typeface="+mn-ea"/>
                <a:cs typeface="+mn-cs"/>
              </a:rPr>
              <a:t> to force the host to wait on completion of the processing in a particular stream.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47221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Overlaps H2D copy with D2H copy.</a:t>
            </a:r>
          </a:p>
          <a:p>
            <a:r>
              <a:rPr lang="en-US" dirty="0"/>
              <a:t>Additionally, it does not start the kernel until H2D data has been copied.</a:t>
            </a:r>
          </a:p>
          <a:p>
            <a:r>
              <a:rPr lang="en-US" dirty="0"/>
              <a:t>Moreover, </a:t>
            </a:r>
            <a:r>
              <a:rPr lang="en-US" dirty="0" err="1"/>
              <a:t>somCPUfunction</a:t>
            </a:r>
            <a:r>
              <a:rPr lang="en-US" dirty="0"/>
              <a:t> is called right away.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4778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74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F6407-0B83-4B0C-8967-41028FCE4DF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8842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2311400" y="525463"/>
            <a:ext cx="4673600" cy="2628900"/>
          </a:xfrm>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800" dirty="0"/>
              <a:t>NVIDIA visual profiler is one tool that is available to help with optimization phase</a:t>
            </a:r>
          </a:p>
          <a:p>
            <a:endParaRPr lang="en-US" sz="800" dirty="0"/>
          </a:p>
          <a:p>
            <a:r>
              <a:rPr lang="en-US" sz="800" dirty="0"/>
              <a:t>As we will see visual profiler does not just produce a lot of data which you must interpret</a:t>
            </a:r>
          </a:p>
          <a:p>
            <a:r>
              <a:rPr lang="en-US" sz="800" dirty="0"/>
              <a:t>Performs automated analysis of your application to identify optimization opportunities</a:t>
            </a:r>
          </a:p>
          <a:p>
            <a:endParaRPr lang="en-US" sz="800" dirty="0"/>
          </a:p>
          <a:p>
            <a:r>
              <a:rPr lang="en-US" sz="800" dirty="0"/>
              <a:t>VP is cross platform (</a:t>
            </a:r>
            <a:r>
              <a:rPr lang="en-US" sz="800" dirty="0" err="1"/>
              <a:t>linux</a:t>
            </a:r>
            <a:r>
              <a:rPr lang="en-US" sz="800" dirty="0"/>
              <a:t>, mac, windows), but on windows you also have option of using Parallel </a:t>
            </a:r>
            <a:r>
              <a:rPr lang="en-US" sz="800" dirty="0" err="1"/>
              <a:t>Nsight</a:t>
            </a:r>
            <a:r>
              <a:rPr lang="en-US" sz="800" dirty="0"/>
              <a:t> for Visual Studio</a:t>
            </a:r>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41DAAB-239E-4D8D-BBF8-EA8B63639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4123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0445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4189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7248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  I don’t follow this?  A</a:t>
            </a:r>
            <a:r>
              <a:rPr lang="en-US" baseline="0" dirty="0"/>
              <a:t> single thread could have done this before.  With our without </a:t>
            </a:r>
            <a:r>
              <a:rPr lang="en-US" baseline="0" dirty="0" err="1"/>
              <a:t>cudaMemcpyHostToDevice</a:t>
            </a:r>
            <a:r>
              <a:rPr lang="en-US" baseline="0" dirty="0"/>
              <a:t> (etc.)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2802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7461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5958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lot of this picked up from </a:t>
            </a:r>
            <a:r>
              <a:rPr lang="en-US" dirty="0">
                <a:hlinkClick r:id="rId3"/>
              </a:rPr>
              <a:t>http://devblogs.nvidia.com/parallelforall/unified-memory-in-cuda-6/</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E32C1-D09C-46B3-B446-ABABC5D9E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22514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Roboto"/>
              </a:rPr>
              <a:t>Address Translation Services (</a:t>
            </a:r>
            <a:r>
              <a:rPr lang="en-US" b="1" i="0" dirty="0">
                <a:solidFill>
                  <a:srgbClr val="5F6368"/>
                </a:solidFill>
                <a:effectLst/>
                <a:latin typeface="Roboto"/>
              </a:rPr>
              <a:t>ATS</a:t>
            </a:r>
            <a:r>
              <a:rPr lang="en-US" b="0" i="0" dirty="0">
                <a:solidFill>
                  <a:srgbClr val="4D5156"/>
                </a:solidFill>
                <a:effectLst/>
                <a:latin typeface="Roboto"/>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1347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NVIDIA website,</a:t>
            </a:r>
            <a:r>
              <a:rPr lang="en-US" baseline="0" dirty="0"/>
              <a:t> Thrust is listed under “Libraries” (https://developer.nvidia.com/gpu-accelerated-libraries).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06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You’ll notice that we use things like </a:t>
            </a:r>
            <a:r>
              <a:rPr lang="en-US" dirty="0"/>
              <a:t>thrust::</a:t>
            </a:r>
            <a:r>
              <a:rPr lang="en-US" dirty="0" err="1"/>
              <a:t>host_vector</a:t>
            </a:r>
            <a:r>
              <a:rPr lang="en-US" sz="1200" b="0" i="0" kern="1200" dirty="0">
                <a:solidFill>
                  <a:schemeClr val="tx1"/>
                </a:solidFill>
                <a:effectLst/>
                <a:latin typeface="Arial" pitchFamily="34" charset="0"/>
                <a:ea typeface="+mn-ea"/>
                <a:cs typeface="+mn-cs"/>
              </a:rPr>
              <a:t> or </a:t>
            </a:r>
            <a:r>
              <a:rPr lang="en-US" dirty="0"/>
              <a:t>thrust::copy</a:t>
            </a:r>
            <a:r>
              <a:rPr lang="en-US" sz="1200" b="0" i="0" kern="1200" dirty="0">
                <a:solidFill>
                  <a:schemeClr val="tx1"/>
                </a:solidFill>
                <a:effectLst/>
                <a:latin typeface="Arial" pitchFamily="34" charset="0"/>
                <a:ea typeface="+mn-ea"/>
                <a:cs typeface="+mn-cs"/>
              </a:rPr>
              <a:t> in our examples. The </a:t>
            </a:r>
            <a:r>
              <a:rPr lang="en-US" dirty="0"/>
              <a:t>thrust::</a:t>
            </a:r>
            <a:r>
              <a:rPr lang="en-US" sz="1200" b="0" i="0" kern="1200" dirty="0">
                <a:solidFill>
                  <a:schemeClr val="tx1"/>
                </a:solidFill>
                <a:effectLst/>
                <a:latin typeface="Arial" pitchFamily="34" charset="0"/>
                <a:ea typeface="+mn-ea"/>
                <a:cs typeface="+mn-cs"/>
              </a:rPr>
              <a:t> part tells the C++ compiler that we want to look inside the </a:t>
            </a:r>
            <a:r>
              <a:rPr lang="en-US" dirty="0"/>
              <a:t>thrust </a:t>
            </a:r>
            <a:r>
              <a:rPr lang="en-US" sz="1200" b="0" i="1" kern="1200" dirty="0">
                <a:solidFill>
                  <a:schemeClr val="tx1"/>
                </a:solidFill>
                <a:effectLst/>
                <a:latin typeface="Arial" pitchFamily="34" charset="0"/>
                <a:ea typeface="+mn-ea"/>
                <a:cs typeface="+mn-cs"/>
              </a:rPr>
              <a:t>namespace</a:t>
            </a:r>
            <a:r>
              <a:rPr lang="en-US" sz="1200" b="0" i="0" kern="1200" dirty="0">
                <a:solidFill>
                  <a:schemeClr val="tx1"/>
                </a:solidFill>
                <a:effectLst/>
                <a:latin typeface="Arial" pitchFamily="34" charset="0"/>
                <a:ea typeface="+mn-ea"/>
                <a:cs typeface="+mn-cs"/>
              </a:rPr>
              <a:t> for a specific function or class. </a:t>
            </a:r>
            <a:r>
              <a:rPr lang="en-US" sz="1200" b="0" i="0" kern="1200" dirty="0">
                <a:solidFill>
                  <a:schemeClr val="tx1"/>
                </a:solidFill>
                <a:effectLst/>
                <a:latin typeface="Arial" pitchFamily="34" charset="0"/>
                <a:ea typeface="+mn-ea"/>
                <a:cs typeface="+mn-cs"/>
                <a:hlinkClick r:id="rId3"/>
              </a:rPr>
              <a:t>Namespaces</a:t>
            </a:r>
            <a:r>
              <a:rPr lang="en-US" sz="1200" b="0" i="0" kern="1200" dirty="0">
                <a:solidFill>
                  <a:schemeClr val="tx1"/>
                </a:solidFill>
                <a:effectLst/>
                <a:latin typeface="Arial" pitchFamily="34" charset="0"/>
                <a:ea typeface="+mn-ea"/>
                <a:cs typeface="+mn-cs"/>
              </a:rPr>
              <a:t> are a nice way to avoid name collisions. For </a:t>
            </a:r>
            <a:r>
              <a:rPr lang="en-US" sz="1200" b="0" i="0" kern="1200" dirty="0" err="1">
                <a:solidFill>
                  <a:schemeClr val="tx1"/>
                </a:solidFill>
                <a:effectLst/>
                <a:latin typeface="Arial" pitchFamily="34" charset="0"/>
                <a:ea typeface="+mn-ea"/>
                <a:cs typeface="+mn-cs"/>
              </a:rPr>
              <a:t>instance,</a:t>
            </a:r>
            <a:r>
              <a:rPr lang="en-US" dirty="0" err="1"/>
              <a:t>thrust</a:t>
            </a:r>
            <a:r>
              <a:rPr lang="en-US" dirty="0"/>
              <a:t>::copy</a:t>
            </a:r>
            <a:r>
              <a:rPr lang="en-US" sz="1200" b="0" i="0" kern="1200" dirty="0">
                <a:solidFill>
                  <a:schemeClr val="tx1"/>
                </a:solidFill>
                <a:effectLst/>
                <a:latin typeface="Arial" pitchFamily="34" charset="0"/>
                <a:ea typeface="+mn-ea"/>
                <a:cs typeface="+mn-cs"/>
              </a:rPr>
              <a:t> is different from </a:t>
            </a:r>
            <a:r>
              <a:rPr lang="en-US" dirty="0" err="1"/>
              <a:t>std</a:t>
            </a:r>
            <a:r>
              <a:rPr lang="en-US" dirty="0"/>
              <a:t>::copy</a:t>
            </a:r>
            <a:r>
              <a:rPr lang="en-US" sz="1200" b="0" i="0" kern="1200" dirty="0">
                <a:solidFill>
                  <a:schemeClr val="tx1"/>
                </a:solidFill>
                <a:effectLst/>
                <a:latin typeface="Arial" pitchFamily="34" charset="0"/>
                <a:ea typeface="+mn-ea"/>
                <a:cs typeface="+mn-cs"/>
              </a:rPr>
              <a:t> provided in the STL. C++ namespaces allow us to distinguish between these two </a:t>
            </a:r>
            <a:r>
              <a:rPr lang="en-US" dirty="0"/>
              <a:t>copy</a:t>
            </a:r>
            <a:r>
              <a:rPr lang="en-US" sz="1200" b="0" i="0" kern="1200" dirty="0">
                <a:solidFill>
                  <a:schemeClr val="tx1"/>
                </a:solidFill>
                <a:effectLst/>
                <a:latin typeface="Arial" pitchFamily="34" charset="0"/>
                <a:ea typeface="+mn-ea"/>
                <a:cs typeface="+mn-cs"/>
              </a:rPr>
              <a:t> functions.</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12187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Thrust provides two </a:t>
            </a:r>
            <a:r>
              <a:rPr lang="en-US" sz="1200" b="1" i="0" u="none" kern="1200" dirty="0">
                <a:solidFill>
                  <a:schemeClr val="tx1"/>
                </a:solidFill>
                <a:effectLst/>
                <a:latin typeface="Arial" pitchFamily="34" charset="0"/>
                <a:ea typeface="+mn-ea"/>
                <a:cs typeface="+mn-cs"/>
              </a:rPr>
              <a:t>vector</a:t>
            </a:r>
            <a:r>
              <a:rPr lang="en-US" sz="1200" b="1" i="0" u="none" kern="1200" baseline="0" dirty="0">
                <a:solidFill>
                  <a:schemeClr val="tx1"/>
                </a:solidFill>
                <a:effectLst/>
                <a:latin typeface="Arial" pitchFamily="34" charset="0"/>
                <a:ea typeface="+mn-ea"/>
                <a:cs typeface="+mn-cs"/>
              </a:rPr>
              <a:t> </a:t>
            </a:r>
            <a:r>
              <a:rPr lang="en-US" sz="1200" b="0" i="0" kern="1200" dirty="0">
                <a:solidFill>
                  <a:schemeClr val="tx1"/>
                </a:solidFill>
                <a:effectLst/>
                <a:latin typeface="Arial" pitchFamily="34" charset="0"/>
                <a:ea typeface="+mn-ea"/>
                <a:cs typeface="+mn-cs"/>
              </a:rPr>
              <a:t>containers, </a:t>
            </a:r>
            <a:r>
              <a:rPr lang="en-US" dirty="0" err="1"/>
              <a:t>host_vector</a:t>
            </a:r>
            <a:r>
              <a:rPr lang="en-US" sz="1200" b="0" i="0" kern="1200" dirty="0">
                <a:solidFill>
                  <a:schemeClr val="tx1"/>
                </a:solidFill>
                <a:effectLst/>
                <a:latin typeface="Arial" pitchFamily="34" charset="0"/>
                <a:ea typeface="+mn-ea"/>
                <a:cs typeface="+mn-cs"/>
              </a:rPr>
              <a:t> and </a:t>
            </a:r>
            <a:r>
              <a:rPr lang="en-US" dirty="0" err="1"/>
              <a:t>device_vector</a:t>
            </a:r>
            <a:r>
              <a:rPr lang="en-US" sz="1200" b="0" i="0" kern="1200" dirty="0">
                <a:solidFill>
                  <a:schemeClr val="tx1"/>
                </a:solidFill>
                <a:effectLst/>
                <a:latin typeface="Arial" pitchFamily="34" charset="0"/>
                <a:ea typeface="+mn-ea"/>
                <a:cs typeface="+mn-cs"/>
              </a:rPr>
              <a:t>.</a:t>
            </a:r>
            <a:br>
              <a:rPr lang="en-US" sz="1200" b="0" i="0" kern="1200" dirty="0">
                <a:solidFill>
                  <a:schemeClr val="tx1"/>
                </a:solidFill>
                <a:effectLst/>
                <a:latin typeface="Arial" pitchFamily="34" charset="0"/>
                <a:ea typeface="+mn-ea"/>
                <a:cs typeface="+mn-cs"/>
              </a:rPr>
            </a:br>
            <a:endParaRPr lang="en-US" sz="1200" b="0" i="0" kern="1200" dirty="0">
              <a:solidFill>
                <a:schemeClr val="tx1"/>
              </a:solidFill>
              <a:effectLst/>
              <a:latin typeface="Arial" pitchFamily="34"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the </a:t>
            </a:r>
            <a:r>
              <a:rPr lang="en-US" b="1" dirty="0"/>
              <a:t>=</a:t>
            </a:r>
            <a:r>
              <a:rPr lang="en-US" sz="1200" b="1" i="0" kern="1200" dirty="0">
                <a:solidFill>
                  <a:schemeClr val="tx1"/>
                </a:solidFill>
                <a:effectLst/>
                <a:latin typeface="Arial" pitchFamily="34" charset="0"/>
                <a:ea typeface="+mn-ea"/>
                <a:cs typeface="+mn-cs"/>
              </a:rPr>
              <a:t> operator </a:t>
            </a:r>
            <a:r>
              <a:rPr lang="en-US" sz="1200" b="0" i="0" kern="1200" dirty="0">
                <a:solidFill>
                  <a:schemeClr val="tx1"/>
                </a:solidFill>
                <a:effectLst/>
                <a:latin typeface="Arial" pitchFamily="34" charset="0"/>
                <a:ea typeface="+mn-ea"/>
                <a:cs typeface="+mn-cs"/>
              </a:rPr>
              <a:t>can be used to copy a </a:t>
            </a:r>
            <a:r>
              <a:rPr lang="en-US" dirty="0" err="1"/>
              <a:t>host_vector</a:t>
            </a:r>
            <a:r>
              <a:rPr lang="en-US" sz="1200" b="0" i="0" kern="1200" dirty="0">
                <a:solidFill>
                  <a:schemeClr val="tx1"/>
                </a:solidFill>
                <a:effectLst/>
                <a:latin typeface="Arial" pitchFamily="34" charset="0"/>
                <a:ea typeface="+mn-ea"/>
                <a:cs typeface="+mn-cs"/>
              </a:rPr>
              <a:t> to a </a:t>
            </a:r>
            <a:r>
              <a:rPr lang="en-US" dirty="0" err="1"/>
              <a:t>device_vector</a:t>
            </a:r>
            <a:r>
              <a:rPr lang="en-US" sz="1200" b="0" i="0" kern="1200" dirty="0">
                <a:solidFill>
                  <a:schemeClr val="tx1"/>
                </a:solidFill>
                <a:effectLst/>
                <a:latin typeface="Arial" pitchFamily="34" charset="0"/>
                <a:ea typeface="+mn-ea"/>
                <a:cs typeface="+mn-cs"/>
              </a:rPr>
              <a:t> (or vice-versa). The </a:t>
            </a:r>
            <a:r>
              <a:rPr lang="en-US" dirty="0"/>
              <a:t>=</a:t>
            </a:r>
            <a:r>
              <a:rPr lang="en-US" sz="1200" b="0" i="0" kern="1200" dirty="0">
                <a:solidFill>
                  <a:schemeClr val="tx1"/>
                </a:solidFill>
                <a:effectLst/>
                <a:latin typeface="Arial" pitchFamily="34" charset="0"/>
                <a:ea typeface="+mn-ea"/>
                <a:cs typeface="+mn-cs"/>
              </a:rPr>
              <a:t> operator can also be used to copy </a:t>
            </a:r>
            <a:r>
              <a:rPr lang="en-US" dirty="0" err="1"/>
              <a:t>host_vector</a:t>
            </a:r>
            <a:r>
              <a:rPr lang="en-US" sz="1200" b="0" i="0" kern="1200" dirty="0">
                <a:solidFill>
                  <a:schemeClr val="tx1"/>
                </a:solidFill>
                <a:effectLst/>
                <a:latin typeface="Arial" pitchFamily="34" charset="0"/>
                <a:ea typeface="+mn-ea"/>
                <a:cs typeface="+mn-cs"/>
              </a:rPr>
              <a:t> to </a:t>
            </a:r>
            <a:r>
              <a:rPr lang="en-US" dirty="0" err="1"/>
              <a:t>host_vector</a:t>
            </a:r>
            <a:r>
              <a:rPr lang="en-US" sz="1200" b="0" i="0" kern="1200" dirty="0">
                <a:solidFill>
                  <a:schemeClr val="tx1"/>
                </a:solidFill>
                <a:effectLst/>
                <a:latin typeface="Arial" pitchFamily="34" charset="0"/>
                <a:ea typeface="+mn-ea"/>
                <a:cs typeface="+mn-cs"/>
              </a:rPr>
              <a:t> or </a:t>
            </a:r>
            <a:r>
              <a:rPr lang="en-US" dirty="0" err="1"/>
              <a:t>device_vector</a:t>
            </a:r>
            <a:r>
              <a:rPr lang="en-US" sz="1200" b="0" i="0" kern="1200" dirty="0">
                <a:solidFill>
                  <a:schemeClr val="tx1"/>
                </a:solidFill>
                <a:effectLst/>
                <a:latin typeface="Arial" pitchFamily="34" charset="0"/>
                <a:ea typeface="+mn-ea"/>
                <a:cs typeface="+mn-cs"/>
              </a:rPr>
              <a:t> to </a:t>
            </a:r>
            <a:r>
              <a:rPr lang="en-US" dirty="0" err="1"/>
              <a:t>device_vector</a:t>
            </a:r>
            <a:r>
              <a:rPr lang="en-US" sz="1200" b="0" i="0" kern="1200" dirty="0">
                <a:solidFill>
                  <a:schemeClr val="tx1"/>
                </a:solidFill>
                <a:effectLst/>
                <a:latin typeface="Arial" pitchFamily="34" charset="0"/>
                <a:ea typeface="+mn-ea"/>
                <a:cs typeface="+mn-cs"/>
              </a:rPr>
              <a:t>. </a:t>
            </a:r>
          </a:p>
          <a:p>
            <a:endParaRPr lang="en-US" sz="1200" b="0" i="0" kern="1200" dirty="0">
              <a:solidFill>
                <a:schemeClr val="tx1"/>
              </a:solidFill>
              <a:effectLst/>
              <a:latin typeface="Arial" pitchFamily="34"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note that individual elements of a </a:t>
            </a:r>
            <a:r>
              <a:rPr lang="en-US" dirty="0" err="1"/>
              <a:t>device_vector</a:t>
            </a:r>
            <a:r>
              <a:rPr lang="en-US" sz="1200" b="0" i="0" kern="1200" dirty="0">
                <a:solidFill>
                  <a:schemeClr val="tx1"/>
                </a:solidFill>
                <a:effectLst/>
                <a:latin typeface="Arial" pitchFamily="34" charset="0"/>
                <a:ea typeface="+mn-ea"/>
                <a:cs typeface="+mn-cs"/>
              </a:rPr>
              <a:t> can be accessed using the </a:t>
            </a:r>
            <a:r>
              <a:rPr lang="en-US" sz="1200" b="1" i="0" kern="1200" dirty="0">
                <a:solidFill>
                  <a:schemeClr val="tx1"/>
                </a:solidFill>
                <a:effectLst/>
                <a:latin typeface="Arial" pitchFamily="34" charset="0"/>
                <a:ea typeface="+mn-ea"/>
                <a:cs typeface="+mn-cs"/>
              </a:rPr>
              <a:t>standard bracket notation</a:t>
            </a:r>
            <a:r>
              <a:rPr lang="en-US" sz="1200" b="0" i="0" kern="1200" dirty="0">
                <a:solidFill>
                  <a:schemeClr val="tx1"/>
                </a:solidFill>
                <a:effectLst/>
                <a:latin typeface="Arial" pitchFamily="34" charset="0"/>
                <a:ea typeface="+mn-ea"/>
                <a:cs typeface="+mn-cs"/>
              </a:rPr>
              <a:t>. However, because each of these accesses requires a call to </a:t>
            </a:r>
            <a:r>
              <a:rPr lang="en-US" dirty="0" err="1"/>
              <a:t>cudaMemcpy</a:t>
            </a:r>
            <a:r>
              <a:rPr lang="en-US" sz="1200" b="0" i="0" kern="1200" dirty="0">
                <a:solidFill>
                  <a:schemeClr val="tx1"/>
                </a:solidFill>
                <a:effectLst/>
                <a:latin typeface="Arial" pitchFamily="34" charset="0"/>
                <a:ea typeface="+mn-ea"/>
                <a:cs typeface="+mn-cs"/>
              </a:rPr>
              <a:t>, </a:t>
            </a:r>
            <a:r>
              <a:rPr lang="en-US" sz="1200" b="1" i="0" kern="1200" dirty="0">
                <a:solidFill>
                  <a:schemeClr val="tx1"/>
                </a:solidFill>
                <a:effectLst/>
                <a:latin typeface="Arial" pitchFamily="34" charset="0"/>
                <a:ea typeface="+mn-ea"/>
                <a:cs typeface="+mn-cs"/>
              </a:rPr>
              <a:t>use sparingly</a:t>
            </a:r>
            <a:r>
              <a:rPr lang="en-US" sz="1200" b="0" i="0" kern="1200" dirty="0">
                <a:solidFill>
                  <a:schemeClr val="tx1"/>
                </a:solidFill>
                <a:effectLst/>
                <a:latin typeface="Arial" pitchFamily="34" charset="0"/>
                <a:ea typeface="+mn-ea"/>
                <a:cs typeface="+mn-cs"/>
              </a:rPr>
              <a:t>. We’ll look at some more efficient techniques later.</a:t>
            </a:r>
          </a:p>
          <a:p>
            <a:endParaRPr lang="en-US" sz="1200" b="0" i="0" kern="1200" dirty="0">
              <a:solidFill>
                <a:schemeClr val="tx1"/>
              </a:solidFill>
              <a:effectLst/>
              <a:latin typeface="Arial" pitchFamily="34" charset="0"/>
              <a:ea typeface="+mn-ea"/>
              <a:cs typeface="+mn-cs"/>
            </a:endParaRPr>
          </a:p>
          <a:p>
            <a:endParaRPr lang="en-US" sz="1200" b="0" i="0" kern="1200" dirty="0">
              <a:solidFill>
                <a:schemeClr val="tx1"/>
              </a:solidFill>
              <a:effectLst/>
              <a:latin typeface="Arial" pitchFamily="34" charset="0"/>
              <a:ea typeface="+mn-ea"/>
              <a:cs typeface="+mn-cs"/>
            </a:endParaRPr>
          </a:p>
          <a:p>
            <a:br>
              <a:rPr lang="en-US" sz="1200" b="0" i="0" kern="1200" dirty="0">
                <a:solidFill>
                  <a:schemeClr val="tx1"/>
                </a:solidFill>
                <a:effectLst/>
                <a:latin typeface="Arial" pitchFamily="34" charset="0"/>
                <a:ea typeface="+mn-ea"/>
                <a:cs typeface="+mn-cs"/>
              </a:rPr>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3369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Another reason to distinguish between iterators and pointers is that iterators can be used to traverse many kinds of data structures. For example, the STL provides a linked list container (</a:t>
            </a:r>
            <a:r>
              <a:rPr lang="en-US" dirty="0" err="1"/>
              <a:t>std</a:t>
            </a:r>
            <a:r>
              <a:rPr lang="en-US" dirty="0"/>
              <a:t>::list</a:t>
            </a:r>
            <a:r>
              <a:rPr lang="en-US" sz="1200" b="0" i="0" kern="1200" dirty="0">
                <a:solidFill>
                  <a:schemeClr val="tx1"/>
                </a:solidFill>
                <a:effectLst/>
                <a:latin typeface="Arial" pitchFamily="34" charset="0"/>
                <a:ea typeface="+mn-ea"/>
                <a:cs typeface="+mn-cs"/>
              </a:rPr>
              <a:t>) that provides bidirectional (but not random access) iterators. Although Thrust does not provide device implementations of such containers, it is </a:t>
            </a:r>
            <a:r>
              <a:rPr lang="en-US" sz="1200" b="1" i="0" kern="1200" dirty="0">
                <a:solidFill>
                  <a:schemeClr val="tx1"/>
                </a:solidFill>
                <a:effectLst/>
                <a:latin typeface="Arial" pitchFamily="34" charset="0"/>
                <a:ea typeface="+mn-ea"/>
                <a:cs typeface="+mn-cs"/>
              </a:rPr>
              <a:t>compatible</a:t>
            </a:r>
            <a:r>
              <a:rPr lang="en-US" sz="1200" b="0" i="0" kern="1200" dirty="0">
                <a:solidFill>
                  <a:schemeClr val="tx1"/>
                </a:solidFill>
                <a:effectLst/>
                <a:latin typeface="Arial" pitchFamily="34" charset="0"/>
                <a:ea typeface="+mn-ea"/>
                <a:cs typeface="+mn-cs"/>
              </a:rPr>
              <a:t> with them.</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This </a:t>
            </a:r>
            <a:r>
              <a:rPr lang="en-US" sz="1200" b="1" i="0" kern="1200" dirty="0">
                <a:solidFill>
                  <a:schemeClr val="tx1"/>
                </a:solidFill>
                <a:effectLst/>
                <a:latin typeface="Arial" pitchFamily="34" charset="0"/>
                <a:ea typeface="+mn-ea"/>
                <a:cs typeface="+mn-cs"/>
              </a:rPr>
              <a:t>eases integration</a:t>
            </a:r>
            <a:br>
              <a:rPr lang="en-US" sz="1200" b="0" i="0" kern="1200" dirty="0">
                <a:solidFill>
                  <a:schemeClr val="tx1"/>
                </a:solidFill>
                <a:effectLst/>
                <a:latin typeface="Arial" pitchFamily="34" charset="0"/>
                <a:ea typeface="+mn-ea"/>
                <a:cs typeface="+mn-cs"/>
              </a:rPr>
            </a:br>
            <a:br>
              <a:rPr lang="en-US" sz="1200" b="0" i="0" kern="1200" dirty="0">
                <a:solidFill>
                  <a:schemeClr val="tx1"/>
                </a:solidFill>
                <a:effectLst/>
                <a:latin typeface="Arial" pitchFamily="34" charset="0"/>
                <a:ea typeface="+mn-ea"/>
                <a:cs typeface="+mn-cs"/>
              </a:rPr>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104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 the case of vector containers, which are really just arrays, iterators can be thought of as pointers to array elements. Therefore, </a:t>
            </a:r>
            <a:r>
              <a:rPr lang="en-US" dirty="0" err="1"/>
              <a:t>H.begin</a:t>
            </a:r>
            <a:r>
              <a:rPr lang="en-US" dirty="0"/>
              <a:t>()</a:t>
            </a:r>
            <a:r>
              <a:rPr lang="en-US" sz="1200" b="0" i="0" kern="1200" dirty="0">
                <a:solidFill>
                  <a:schemeClr val="tx1"/>
                </a:solidFill>
                <a:effectLst/>
                <a:latin typeface="Arial" pitchFamily="34" charset="0"/>
                <a:ea typeface="+mn-ea"/>
                <a:cs typeface="+mn-cs"/>
              </a:rPr>
              <a:t> is an iterator that points to the first element of the array stored inside the </a:t>
            </a:r>
            <a:r>
              <a:rPr lang="en-US" dirty="0"/>
              <a:t>H</a:t>
            </a:r>
            <a:r>
              <a:rPr lang="en-US" sz="1200" b="0" i="0" kern="1200" dirty="0">
                <a:solidFill>
                  <a:schemeClr val="tx1"/>
                </a:solidFill>
                <a:effectLst/>
                <a:latin typeface="Arial" pitchFamily="34" charset="0"/>
                <a:ea typeface="+mn-ea"/>
                <a:cs typeface="+mn-cs"/>
              </a:rPr>
              <a:t> vector. Similarly, </a:t>
            </a:r>
            <a:r>
              <a:rPr lang="en-US" dirty="0" err="1"/>
              <a:t>H.end</a:t>
            </a:r>
            <a:r>
              <a:rPr lang="en-US" dirty="0"/>
              <a:t>()</a:t>
            </a:r>
            <a:r>
              <a:rPr lang="en-US" sz="1200" b="0" i="0" kern="1200" dirty="0">
                <a:solidFill>
                  <a:schemeClr val="tx1"/>
                </a:solidFill>
                <a:effectLst/>
                <a:latin typeface="Arial" pitchFamily="34" charset="0"/>
                <a:ea typeface="+mn-ea"/>
                <a:cs typeface="+mn-cs"/>
              </a:rPr>
              <a:t> points to the element </a:t>
            </a:r>
            <a:r>
              <a:rPr lang="en-US" sz="1200" b="0" i="1" kern="1200" dirty="0">
                <a:solidFill>
                  <a:schemeClr val="tx1"/>
                </a:solidFill>
                <a:effectLst/>
                <a:latin typeface="Arial" pitchFamily="34" charset="0"/>
                <a:ea typeface="+mn-ea"/>
                <a:cs typeface="+mn-cs"/>
              </a:rPr>
              <a:t>one past</a:t>
            </a:r>
            <a:r>
              <a:rPr lang="en-US" sz="1200" b="0" i="0" kern="1200" dirty="0">
                <a:solidFill>
                  <a:schemeClr val="tx1"/>
                </a:solidFill>
                <a:effectLst/>
                <a:latin typeface="Arial" pitchFamily="34" charset="0"/>
                <a:ea typeface="+mn-ea"/>
                <a:cs typeface="+mn-cs"/>
              </a:rPr>
              <a:t> the last element of the </a:t>
            </a:r>
            <a:r>
              <a:rPr lang="en-US" dirty="0"/>
              <a:t>H</a:t>
            </a:r>
            <a:r>
              <a:rPr lang="en-US" sz="1200" b="0" i="0" kern="1200" dirty="0">
                <a:solidFill>
                  <a:schemeClr val="tx1"/>
                </a:solidFill>
                <a:effectLst/>
                <a:latin typeface="Arial" pitchFamily="34" charset="0"/>
                <a:ea typeface="+mn-ea"/>
                <a:cs typeface="+mn-cs"/>
              </a:rPr>
              <a:t> vector.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3526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To extract a raw pointer from a </a:t>
            </a:r>
            <a:r>
              <a:rPr lang="en-US" dirty="0" err="1"/>
              <a:t>device_ptr</a:t>
            </a:r>
            <a:r>
              <a:rPr lang="en-US" sz="1200" b="0" i="0" kern="1200" dirty="0">
                <a:solidFill>
                  <a:schemeClr val="tx1"/>
                </a:solidFill>
                <a:effectLst/>
                <a:latin typeface="Arial" pitchFamily="34" charset="0"/>
                <a:ea typeface="+mn-ea"/>
                <a:cs typeface="+mn-cs"/>
              </a:rPr>
              <a:t> the </a:t>
            </a:r>
            <a:r>
              <a:rPr lang="en-US" dirty="0" err="1"/>
              <a:t>raw_pointer_cast</a:t>
            </a:r>
            <a:r>
              <a:rPr lang="en-US" sz="1200" b="0" i="0" kern="1200" dirty="0">
                <a:solidFill>
                  <a:schemeClr val="tx1"/>
                </a:solidFill>
                <a:effectLst/>
                <a:latin typeface="Arial" pitchFamily="34" charset="0"/>
                <a:ea typeface="+mn-ea"/>
                <a:cs typeface="+mn-cs"/>
              </a:rPr>
              <a:t> should be applied</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8736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Like the STL, Thrust permits using a “raw” pointer as an argument to a Thrust function and it will dispatch the host path of the algorithm. </a:t>
            </a:r>
          </a:p>
          <a:p>
            <a:r>
              <a:rPr lang="en-US" sz="1200" b="0" i="0" kern="1200" dirty="0">
                <a:solidFill>
                  <a:schemeClr val="tx1"/>
                </a:solidFill>
                <a:effectLst/>
                <a:latin typeface="Arial" pitchFamily="34" charset="0"/>
                <a:ea typeface="+mn-ea"/>
                <a:cs typeface="+mn-cs"/>
              </a:rPr>
              <a:t>If the pointer in question is in fact a pointer to device memory then you’ll need to wrap it with </a:t>
            </a:r>
            <a:r>
              <a:rPr lang="en-US" dirty="0"/>
              <a:t>thrust::</a:t>
            </a:r>
            <a:r>
              <a:rPr lang="en-US" dirty="0" err="1"/>
              <a:t>device_ptr</a:t>
            </a:r>
            <a:r>
              <a:rPr lang="en-US" sz="1200" b="0" i="0" kern="1200" dirty="0">
                <a:solidFill>
                  <a:schemeClr val="tx1"/>
                </a:solidFill>
                <a:effectLst/>
                <a:latin typeface="Arial" pitchFamily="34" charset="0"/>
                <a:ea typeface="+mn-ea"/>
                <a:cs typeface="+mn-cs"/>
              </a:rPr>
              <a:t> before calling the function.</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603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Thrust provides a large number of common parallel algorithms. Many of these algorithms have direct analogs in the STL, and when an equivalent STL function exists, we choose the name (e.g. thrust::sort and </a:t>
            </a:r>
            <a:r>
              <a:rPr lang="en-US" sz="1200" b="0" i="0" kern="1200" dirty="0" err="1">
                <a:solidFill>
                  <a:schemeClr val="tx1"/>
                </a:solidFill>
                <a:effectLst/>
                <a:latin typeface="Arial" pitchFamily="34" charset="0"/>
                <a:ea typeface="+mn-ea"/>
                <a:cs typeface="+mn-cs"/>
              </a:rPr>
              <a:t>std</a:t>
            </a:r>
            <a:r>
              <a:rPr lang="en-US" sz="1200" b="0" i="0" kern="1200" dirty="0">
                <a:solidFill>
                  <a:schemeClr val="tx1"/>
                </a:solidFill>
                <a:effectLst/>
                <a:latin typeface="Arial" pitchFamily="34" charset="0"/>
                <a:ea typeface="+mn-ea"/>
                <a:cs typeface="+mn-cs"/>
              </a:rPr>
              <a:t>::sort).</a:t>
            </a:r>
          </a:p>
          <a:p>
            <a:r>
              <a:rPr lang="en-US" sz="1200" b="0" i="0" kern="1200" dirty="0">
                <a:solidFill>
                  <a:schemeClr val="tx1"/>
                </a:solidFill>
                <a:effectLst/>
                <a:latin typeface="Arial" pitchFamily="34" charset="0"/>
                <a:ea typeface="+mn-ea"/>
                <a:cs typeface="+mn-cs"/>
              </a:rPr>
              <a:t>All algorithms in Thrust have implementations for both host and device. Specifically, when a Thrust algorithm is invoked with a host iterator, then the host path is dispatched. Similarly, a device implementation is called when a device iterator is used to define a range.</a:t>
            </a:r>
          </a:p>
          <a:p>
            <a:r>
              <a:rPr lang="en-US" sz="1200" b="0" i="0" kern="1200" dirty="0">
                <a:solidFill>
                  <a:schemeClr val="tx1"/>
                </a:solidFill>
                <a:effectLst/>
                <a:latin typeface="Arial" pitchFamily="34" charset="0"/>
                <a:ea typeface="+mn-ea"/>
                <a:cs typeface="+mn-cs"/>
              </a:rPr>
              <a:t>With the exception of thrust::copy, which can copy data between host and device, all iterator arguments to a Thrust algorithm should live in the same place: either all on the host or all on the device. When this requirement is violated the compiler will produce an error message.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7673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Sorting</a:t>
            </a:r>
            <a:r>
              <a:rPr lang="en-US" baseline="0" dirty="0"/>
              <a:t> 32M unsigned integers (uniformly distributed) with different numbers of occupied key bits</a:t>
            </a:r>
          </a:p>
          <a:p>
            <a:r>
              <a:rPr lang="en-US" baseline="0" dirty="0"/>
              <a:t>For example, Key Bits = 20 means all keys are in the range [0, 2^20)</a:t>
            </a:r>
          </a:p>
          <a:p>
            <a:endParaRPr lang="en-US" baseline="0" dirty="0"/>
          </a:p>
          <a:p>
            <a:r>
              <a:rPr lang="en-US" baseline="0" dirty="0"/>
              <a:t>Reason: dispatched internally as a RADIX sort</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1593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Here,</a:t>
            </a:r>
            <a:r>
              <a:rPr lang="en-US" sz="1200" b="0" i="0" kern="1200" baseline="0" dirty="0">
                <a:solidFill>
                  <a:schemeClr val="tx1"/>
                </a:solidFill>
                <a:effectLst/>
                <a:latin typeface="Arial" pitchFamily="34" charset="0"/>
                <a:ea typeface="+mn-ea"/>
                <a:cs typeface="+mn-cs"/>
              </a:rPr>
              <a:t> </a:t>
            </a:r>
            <a:r>
              <a:rPr lang="en-US" sz="1200" b="1" i="0" kern="1200" baseline="0" dirty="0">
                <a:solidFill>
                  <a:schemeClr val="tx1"/>
                </a:solidFill>
                <a:effectLst/>
                <a:latin typeface="Arial" pitchFamily="34" charset="0"/>
                <a:ea typeface="+mn-ea"/>
                <a:cs typeface="+mn-cs"/>
              </a:rPr>
              <a:t>plus</a:t>
            </a:r>
            <a:r>
              <a:rPr lang="en-US" sz="1200" b="0" i="0" kern="1200" baseline="0" dirty="0">
                <a:solidFill>
                  <a:schemeClr val="tx1"/>
                </a:solidFill>
                <a:effectLst/>
                <a:latin typeface="Arial" pitchFamily="34" charset="0"/>
                <a:ea typeface="+mn-ea"/>
                <a:cs typeface="+mn-cs"/>
              </a:rPr>
              <a:t> is a binary function defined in thrust/</a:t>
            </a:r>
            <a:r>
              <a:rPr lang="en-US" sz="1200" b="0" i="0" kern="1200" baseline="0" dirty="0" err="1">
                <a:solidFill>
                  <a:schemeClr val="tx1"/>
                </a:solidFill>
                <a:effectLst/>
                <a:latin typeface="Arial" pitchFamily="34" charset="0"/>
                <a:ea typeface="+mn-ea"/>
                <a:cs typeface="+mn-cs"/>
              </a:rPr>
              <a:t>functional.h</a:t>
            </a:r>
            <a:br>
              <a:rPr lang="en-US" sz="1200" b="0" i="0" kern="1200" dirty="0">
                <a:solidFill>
                  <a:schemeClr val="tx1"/>
                </a:solidFill>
                <a:effectLst/>
                <a:latin typeface="Arial" pitchFamily="34" charset="0"/>
                <a:ea typeface="+mn-ea"/>
                <a:cs typeface="+mn-cs"/>
              </a:rPr>
            </a:br>
            <a:endParaRPr lang="en-US" sz="1200" b="0" i="0" kern="1200" dirty="0">
              <a:solidFill>
                <a:schemeClr val="tx1"/>
              </a:solidFill>
              <a:effectLst/>
              <a:latin typeface="Arial" pitchFamily="34" charset="0"/>
              <a:ea typeface="+mn-ea"/>
              <a:cs typeface="+mn-cs"/>
            </a:endParaRPr>
          </a:p>
          <a:p>
            <a:br>
              <a:rPr lang="en-US" sz="1200" b="0" i="0" kern="1200" dirty="0">
                <a:solidFill>
                  <a:schemeClr val="tx1"/>
                </a:solidFill>
                <a:effectLst/>
                <a:latin typeface="Arial" pitchFamily="34" charset="0"/>
                <a:ea typeface="+mn-ea"/>
                <a:cs typeface="+mn-cs"/>
              </a:rPr>
            </a:b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0663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 previous examples, we have seen the use of various built-in </a:t>
            </a:r>
            <a:r>
              <a:rPr lang="en-US" sz="1200" b="0" i="0" kern="1200" dirty="0" err="1">
                <a:solidFill>
                  <a:schemeClr val="tx1"/>
                </a:solidFill>
                <a:effectLst/>
                <a:latin typeface="Arial" pitchFamily="34" charset="0"/>
                <a:ea typeface="+mn-ea"/>
                <a:cs typeface="+mn-cs"/>
              </a:rPr>
              <a:t>functors</a:t>
            </a:r>
            <a:r>
              <a:rPr lang="en-US" sz="1200" b="0" i="0" kern="1200" dirty="0">
                <a:solidFill>
                  <a:schemeClr val="tx1"/>
                </a:solidFill>
                <a:effectLst/>
                <a:latin typeface="Arial" pitchFamily="34" charset="0"/>
                <a:ea typeface="+mn-ea"/>
                <a:cs typeface="+mn-cs"/>
              </a:rPr>
              <a:t> (plus, maximum, </a:t>
            </a:r>
            <a:r>
              <a:rPr lang="en-US" sz="1200" b="0" i="0" kern="1200" dirty="0" err="1">
                <a:solidFill>
                  <a:schemeClr val="tx1"/>
                </a:solidFill>
                <a:effectLst/>
                <a:latin typeface="Arial" pitchFamily="34" charset="0"/>
                <a:ea typeface="+mn-ea"/>
                <a:cs typeface="+mn-cs"/>
              </a:rPr>
              <a:t>etc</a:t>
            </a:r>
            <a:r>
              <a:rPr lang="en-US" sz="1200" b="0" i="0" kern="1200" dirty="0">
                <a:solidFill>
                  <a:schemeClr val="tx1"/>
                </a:solidFill>
                <a:effectLst/>
                <a:latin typeface="Arial" pitchFamily="34" charset="0"/>
                <a:ea typeface="+mn-ea"/>
                <a:cs typeface="+mn-cs"/>
              </a:rPr>
              <a:t>).</a:t>
            </a:r>
          </a:p>
          <a:p>
            <a:endParaRPr lang="en-US" sz="1200" b="0" i="0" kern="1200" dirty="0">
              <a:solidFill>
                <a:schemeClr val="tx1"/>
              </a:solidFill>
              <a:effectLst/>
              <a:latin typeface="Arial" pitchFamily="34" charset="0"/>
              <a:ea typeface="+mn-ea"/>
              <a:cs typeface="+mn-cs"/>
            </a:endParaRPr>
          </a:p>
          <a:p>
            <a:r>
              <a:rPr lang="en-US" sz="1200" b="1" i="0" kern="1200" dirty="0" err="1">
                <a:solidFill>
                  <a:schemeClr val="tx1"/>
                </a:solidFill>
                <a:effectLst/>
                <a:latin typeface="Arial" pitchFamily="34" charset="0"/>
                <a:ea typeface="+mn-ea"/>
                <a:cs typeface="+mn-cs"/>
              </a:rPr>
              <a:t>Functors</a:t>
            </a:r>
            <a:r>
              <a:rPr lang="en-US" sz="1200" b="0" i="0" kern="1200" dirty="0">
                <a:solidFill>
                  <a:schemeClr val="tx1"/>
                </a:solidFill>
                <a:effectLst/>
                <a:latin typeface="Arial" pitchFamily="34" charset="0"/>
                <a:ea typeface="+mn-ea"/>
                <a:cs typeface="+mn-cs"/>
              </a:rPr>
              <a:t> in </a:t>
            </a:r>
            <a:r>
              <a:rPr lang="en-US" dirty="0"/>
              <a:t>thrust/</a:t>
            </a:r>
            <a:r>
              <a:rPr lang="en-US" dirty="0" err="1"/>
              <a:t>functional.h</a:t>
            </a:r>
            <a:r>
              <a:rPr lang="en-US" sz="1200" b="0" i="0" kern="1200" dirty="0">
                <a:solidFill>
                  <a:schemeClr val="tx1"/>
                </a:solidFill>
                <a:effectLst/>
                <a:latin typeface="Arial" pitchFamily="34" charset="0"/>
                <a:ea typeface="+mn-ea"/>
                <a:cs typeface="+mn-cs"/>
              </a:rPr>
              <a:t> cover most of the built-in arithmetic and comparison operations.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2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pitchFamily="34" charset="0"/>
                <a:ea typeface="+mn-ea"/>
                <a:cs typeface="+mn-cs"/>
              </a:rPr>
              <a:t>If we want to implement SAXPY with Thrust we have a few options:</a:t>
            </a:r>
          </a:p>
          <a:p>
            <a:r>
              <a:rPr lang="en-US" sz="1200" b="0" i="0" kern="1200" dirty="0">
                <a:solidFill>
                  <a:schemeClr val="tx1"/>
                </a:solidFill>
                <a:effectLst/>
                <a:latin typeface="Arial" pitchFamily="34" charset="0"/>
                <a:ea typeface="+mn-ea"/>
                <a:cs typeface="+mn-cs"/>
              </a:rPr>
              <a:t>The first is to use </a:t>
            </a:r>
            <a:r>
              <a:rPr lang="en-US" sz="1200" b="1" i="0" kern="1200" dirty="0">
                <a:solidFill>
                  <a:schemeClr val="tx1"/>
                </a:solidFill>
                <a:effectLst/>
                <a:latin typeface="Arial" pitchFamily="34" charset="0"/>
                <a:ea typeface="+mn-ea"/>
                <a:cs typeface="+mn-cs"/>
              </a:rPr>
              <a:t>two transformations </a:t>
            </a:r>
            <a:r>
              <a:rPr lang="en-US" sz="1200" b="0" i="0" kern="1200" dirty="0">
                <a:solidFill>
                  <a:schemeClr val="tx1"/>
                </a:solidFill>
                <a:effectLst/>
                <a:latin typeface="Arial" pitchFamily="34" charset="0"/>
                <a:ea typeface="+mn-ea"/>
                <a:cs typeface="+mn-cs"/>
              </a:rPr>
              <a:t>(one addition and one multiplication) </a:t>
            </a:r>
            <a:r>
              <a:rPr lang="en-US" sz="1200" b="1" i="0" kern="1200" dirty="0">
                <a:solidFill>
                  <a:schemeClr val="tx1"/>
                </a:solidFill>
                <a:effectLst/>
                <a:latin typeface="Arial" pitchFamily="34" charset="0"/>
                <a:ea typeface="+mn-ea"/>
                <a:cs typeface="+mn-cs"/>
              </a:rPr>
              <a:t>and a temporary </a:t>
            </a:r>
            <a:r>
              <a:rPr lang="en-US" sz="1200" b="0" i="0" kern="1200" dirty="0">
                <a:solidFill>
                  <a:schemeClr val="tx1"/>
                </a:solidFill>
                <a:effectLst/>
                <a:latin typeface="Arial" pitchFamily="34" charset="0"/>
                <a:ea typeface="+mn-ea"/>
                <a:cs typeface="+mn-cs"/>
              </a:rPr>
              <a:t>vector filled with the value </a:t>
            </a:r>
            <a:r>
              <a:rPr lang="en-US" dirty="0"/>
              <a:t>a</a:t>
            </a:r>
            <a:r>
              <a:rPr lang="en-US" sz="1200" b="0" i="0" kern="1200" dirty="0">
                <a:solidFill>
                  <a:schemeClr val="tx1"/>
                </a:solidFill>
                <a:effectLst/>
                <a:latin typeface="Arial" pitchFamily="34" charset="0"/>
                <a:ea typeface="+mn-ea"/>
                <a:cs typeface="+mn-cs"/>
              </a:rPr>
              <a:t>. </a:t>
            </a:r>
          </a:p>
          <a:p>
            <a:r>
              <a:rPr lang="en-US" sz="1200" b="0" i="0" kern="1200" dirty="0">
                <a:solidFill>
                  <a:schemeClr val="tx1"/>
                </a:solidFill>
                <a:effectLst/>
                <a:latin typeface="Arial" pitchFamily="34" charset="0"/>
                <a:ea typeface="+mn-ea"/>
                <a:cs typeface="+mn-cs"/>
              </a:rPr>
              <a:t>A better choice is to use a </a:t>
            </a:r>
            <a:r>
              <a:rPr lang="en-US" sz="1200" b="1" i="0" kern="1200" dirty="0">
                <a:solidFill>
                  <a:schemeClr val="tx1"/>
                </a:solidFill>
                <a:effectLst/>
                <a:latin typeface="Arial" pitchFamily="34" charset="0"/>
                <a:ea typeface="+mn-ea"/>
                <a:cs typeface="+mn-cs"/>
              </a:rPr>
              <a:t>single transformation </a:t>
            </a:r>
            <a:r>
              <a:rPr lang="en-US" sz="1200" b="0" i="0" kern="1200" dirty="0">
                <a:solidFill>
                  <a:schemeClr val="tx1"/>
                </a:solidFill>
                <a:effectLst/>
                <a:latin typeface="Arial" pitchFamily="34" charset="0"/>
                <a:ea typeface="+mn-ea"/>
                <a:cs typeface="+mn-cs"/>
              </a:rPr>
              <a:t>with a user-defined </a:t>
            </a:r>
            <a:r>
              <a:rPr lang="en-US" sz="1200" b="0" i="0" kern="1200" dirty="0" err="1">
                <a:solidFill>
                  <a:schemeClr val="tx1"/>
                </a:solidFill>
                <a:effectLst/>
                <a:latin typeface="Arial" pitchFamily="34" charset="0"/>
                <a:ea typeface="+mn-ea"/>
                <a:cs typeface="+mn-cs"/>
              </a:rPr>
              <a:t>functor</a:t>
            </a:r>
            <a:r>
              <a:rPr lang="en-US" sz="1200" b="0" i="0" kern="1200" dirty="0">
                <a:solidFill>
                  <a:schemeClr val="tx1"/>
                </a:solidFill>
                <a:effectLst/>
                <a:latin typeface="Arial" pitchFamily="34" charset="0"/>
                <a:ea typeface="+mn-ea"/>
                <a:cs typeface="+mn-cs"/>
              </a:rPr>
              <a:t> that does exactly what we want. </a:t>
            </a:r>
            <a:br>
              <a:rPr lang="en-US" sz="1200" b="0" i="0" kern="1200" dirty="0">
                <a:solidFill>
                  <a:schemeClr val="tx1"/>
                </a:solidFill>
                <a:effectLst/>
                <a:latin typeface="Arial"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3057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built-in </a:t>
            </a:r>
            <a:r>
              <a:rPr lang="en-US" dirty="0" err="1"/>
              <a:t>functors</a:t>
            </a:r>
            <a:r>
              <a:rPr lang="en-US" dirty="0"/>
              <a:t> are not enough, you can define your own.</a:t>
            </a:r>
          </a:p>
          <a:p>
            <a:endParaRPr lang="en-US" dirty="0"/>
          </a:p>
          <a:p>
            <a:r>
              <a:rPr lang="en-US" dirty="0"/>
              <a:t>Here,</a:t>
            </a:r>
            <a:r>
              <a:rPr lang="en-US" baseline="0" dirty="0"/>
              <a:t> note also that we are using a CUDA type (float2)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786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a:t>
            </a:r>
            <a:r>
              <a:rPr lang="en-US" baseline="0" dirty="0"/>
              <a:t> </a:t>
            </a:r>
            <a:r>
              <a:rPr lang="en-US" baseline="0" dirty="0" err="1"/>
              <a:t>functor</a:t>
            </a:r>
            <a:r>
              <a:rPr lang="en-US" baseline="0" dirty="0"/>
              <a:t> objects are useful if:</a:t>
            </a:r>
          </a:p>
          <a:p>
            <a:pPr marL="171450" indent="-171450">
              <a:buFontTx/>
              <a:buChar char="-"/>
            </a:pPr>
            <a:r>
              <a:rPr lang="en-US" baseline="0" dirty="0"/>
              <a:t>Performing a </a:t>
            </a:r>
            <a:r>
              <a:rPr lang="en-US" b="1" baseline="0" dirty="0"/>
              <a:t>“non-standard” operation </a:t>
            </a:r>
            <a:r>
              <a:rPr lang="en-US" baseline="0" dirty="0"/>
              <a:t>(see SAXPY example later)</a:t>
            </a:r>
          </a:p>
          <a:p>
            <a:pPr marL="171450" indent="-171450">
              <a:buFontTx/>
              <a:buChar char="-"/>
            </a:pPr>
            <a:r>
              <a:rPr lang="en-US" baseline="0" dirty="0"/>
              <a:t>Working on </a:t>
            </a:r>
            <a:r>
              <a:rPr lang="en-US" b="1" baseline="0" dirty="0"/>
              <a:t>“non-standard” data </a:t>
            </a:r>
            <a:r>
              <a:rPr lang="en-US" baseline="0" dirty="0"/>
              <a:t>(e.g. float2)</a:t>
            </a:r>
          </a:p>
          <a:p>
            <a:pPr marL="171450" indent="-171450">
              <a:buFontTx/>
              <a:buChar char="-"/>
            </a:pPr>
            <a:endParaRPr lang="en-US" baseline="0" dirty="0"/>
          </a:p>
          <a:p>
            <a:pPr marL="0" indent="0">
              <a:buFontTx/>
              <a:buNone/>
            </a:pPr>
            <a:r>
              <a:rPr lang="en-US" baseline="0" dirty="0"/>
              <a:t>This example uses a custom </a:t>
            </a:r>
            <a:r>
              <a:rPr lang="en-US" baseline="0" dirty="0" err="1"/>
              <a:t>functor</a:t>
            </a:r>
            <a:r>
              <a:rPr lang="en-US" baseline="0" dirty="0"/>
              <a:t> to define one possible definition of “</a:t>
            </a:r>
            <a:r>
              <a:rPr lang="en-US" b="1" baseline="0" dirty="0"/>
              <a:t>less than</a:t>
            </a:r>
            <a:r>
              <a:rPr lang="en-US" baseline="0" dirty="0"/>
              <a:t>” for a </a:t>
            </a:r>
            <a:r>
              <a:rPr lang="en-US" b="1" baseline="0" dirty="0"/>
              <a:t>float2</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6326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a:t>
            </a:r>
            <a:r>
              <a:rPr lang="en-US" dirty="0" err="1"/>
              <a:t>functors</a:t>
            </a:r>
            <a:r>
              <a:rPr lang="en-US" dirty="0"/>
              <a:t> can have </a:t>
            </a:r>
            <a:r>
              <a:rPr lang="en-US" b="1" dirty="0"/>
              <a:t>state</a:t>
            </a:r>
            <a:r>
              <a:rPr lang="en-US" dirty="0"/>
              <a:t>.</a:t>
            </a:r>
          </a:p>
          <a:p>
            <a:endParaRPr lang="en-US" dirty="0"/>
          </a:p>
          <a:p>
            <a:r>
              <a:rPr lang="en-US" dirty="0"/>
              <a:t>Note that this could be implemented more concisely</a:t>
            </a:r>
            <a:r>
              <a:rPr lang="en-US" baseline="0" dirty="0"/>
              <a:t> as:</a:t>
            </a:r>
          </a:p>
          <a:p>
            <a:r>
              <a:rPr lang="en-US" b="1" baseline="0" dirty="0" err="1"/>
              <a:t>int</a:t>
            </a:r>
            <a:r>
              <a:rPr lang="en-US" b="1" baseline="0" dirty="0"/>
              <a:t> result = thrust::</a:t>
            </a:r>
            <a:r>
              <a:rPr lang="en-US" b="1" baseline="0" dirty="0" err="1"/>
              <a:t>count_if</a:t>
            </a:r>
            <a:r>
              <a:rPr lang="en-US" b="1" baseline="0" dirty="0"/>
              <a:t>(</a:t>
            </a:r>
            <a:r>
              <a:rPr lang="en-US" b="1" baseline="0" dirty="0" err="1"/>
              <a:t>vec.begin</a:t>
            </a:r>
            <a:r>
              <a:rPr lang="en-US" b="1" baseline="0" dirty="0"/>
              <a:t>(), </a:t>
            </a:r>
            <a:r>
              <a:rPr lang="en-US" b="1" baseline="0" dirty="0" err="1"/>
              <a:t>vec.end</a:t>
            </a:r>
            <a:r>
              <a:rPr lang="en-US" b="1" baseline="0" dirty="0"/>
              <a:t>(), _1 &gt; 10);</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0147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Copying, Reductions, </a:t>
            </a:r>
            <a:r>
              <a:rPr lang="en-US" dirty="0" err="1"/>
              <a:t>Reorderings</a:t>
            </a:r>
            <a:r>
              <a:rPr lang="en-US" dirty="0"/>
              <a:t>, Scans, Sorting, Transformations,</a:t>
            </a:r>
            <a:r>
              <a:rPr lang="en-US" baseline="0" dirty="0"/>
              <a:t> Set Operations,…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6762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875A0-8466-43A5-AAB6-6831D8D06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20252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 tuple can have a max. number of 10 elements.  Can use hierarchical tuples.  Also, work on </a:t>
            </a:r>
            <a:r>
              <a:rPr lang="en-US" dirty="0" err="1"/>
              <a:t>variadic</a:t>
            </a:r>
            <a:r>
              <a:rPr lang="en-US" baseline="0" dirty="0"/>
              <a:t> template support (not sure if merged in main trunk).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168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Zip operators: take care of reorganizing data for thrust use.</a:t>
            </a:r>
          </a:p>
          <a:p>
            <a:r>
              <a:rPr lang="en-US" dirty="0"/>
              <a:t>We will talk next about fusing operations:  take care of reorganizing computations for thrust use.</a:t>
            </a:r>
          </a:p>
          <a:p>
            <a:endParaRPr lang="en-US" dirty="0"/>
          </a:p>
          <a:p>
            <a:r>
              <a:rPr lang="en-US" dirty="0"/>
              <a:t>Your problem at hand can hit one of two bounds: the FLOP bound or the BANDWIDTH bound (compute-bound, memory-bound)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875A0-8466-43A5-AAB6-6831D8D06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02477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index: compare two, and possibly store an index – therefore, you handle three entities.</a:t>
            </a:r>
          </a:p>
          <a:p>
            <a:r>
              <a:rPr lang="en-US" dirty="0"/>
              <a:t> More precisely: you bring an index, the associated value. If the new index “wins”, then you store it in memory.</a:t>
            </a:r>
          </a:p>
          <a:p>
            <a:endParaRPr lang="en-US" dirty="0"/>
          </a:p>
          <a:p>
            <a:r>
              <a:rPr lang="en-US" dirty="0"/>
              <a:t>Compare how far the</a:t>
            </a:r>
            <a:r>
              <a:rPr lang="en-US" baseline="0" dirty="0"/>
              <a:t> arithmetic intensities are from the values that would leverage the hardware.  On a GTX480 you should be able to perform 8 operations for each byte you bring over.</a:t>
            </a:r>
          </a:p>
          <a:p>
            <a:r>
              <a:rPr lang="en-US" baseline="0" dirty="0"/>
              <a:t>Ternary: w[i] = \alpha x[i] + \beta y[i] + \gamma z[i]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8786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to maximize the work we do for the same amount of data transferred?</a:t>
            </a:r>
          </a:p>
          <a:p>
            <a:endParaRPr lang="en-US" dirty="0"/>
          </a:p>
          <a:p>
            <a:r>
              <a:rPr lang="en-US" dirty="0"/>
              <a:t>Simple</a:t>
            </a:r>
            <a:r>
              <a:rPr lang="en-US" baseline="0" dirty="0"/>
              <a:t> idea…  But powerful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31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Zip iterator:  bring data together</a:t>
            </a:r>
          </a:p>
          <a:p>
            <a:r>
              <a:rPr lang="en-US" dirty="0"/>
              <a:t>Fusing operations: bring operations together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9874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loop fusion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0852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sum of squares.</a:t>
            </a:r>
          </a:p>
          <a:p>
            <a:r>
              <a:rPr lang="en-US" dirty="0"/>
              <a:t>Note a different way of specifying the binary operation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0034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D0D79-ADA5-4536-A57E-CC0D40CCA3C8}" type="slidenum">
              <a:rPr lang="en-US" smtClean="0"/>
              <a:t>413</a:t>
            </a:fld>
            <a:endParaRPr lang="en-US"/>
          </a:p>
        </p:txBody>
      </p:sp>
    </p:spTree>
    <p:extLst>
      <p:ext uri="{BB962C8B-B14F-4D97-AF65-F5344CB8AC3E}">
        <p14:creationId xmlns:p14="http://schemas.microsoft.com/office/powerpoint/2010/main" val="394127736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6292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1619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 Load effective address</a:t>
            </a:r>
          </a:p>
          <a:p>
            <a:r>
              <a:rPr lang="en-US" sz="1200" b="0" i="0" kern="1200" dirty="0">
                <a:solidFill>
                  <a:schemeClr val="tx1"/>
                </a:solidFill>
                <a:effectLst/>
                <a:latin typeface="+mn-lt"/>
                <a:ea typeface="+mn-ea"/>
                <a:cs typeface="+mn-cs"/>
              </a:rPr>
              <a:t>The address generation unit (AGU), sometimes also called address computation unit (ACU), is an execution unit inside central processing units (CPUs) that calculates addresses used by the CPU to access </a:t>
            </a:r>
            <a:r>
              <a:rPr lang="en-US" sz="1200" b="1" i="0" kern="1200" dirty="0">
                <a:solidFill>
                  <a:schemeClr val="tx1"/>
                </a:solidFill>
                <a:effectLst/>
                <a:latin typeface="+mn-lt"/>
                <a:ea typeface="+mn-ea"/>
                <a:cs typeface="+mn-cs"/>
              </a:rPr>
              <a:t>main memory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07544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5687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discussion of HTT:</a:t>
            </a:r>
            <a:r>
              <a:rPr lang="en-US" baseline="0" dirty="0"/>
              <a:t> https://software.intel.com/en-us/articles/performance-insights-to-intel-hyper-threading-technology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9097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92552A-FD9F-4AA8-BAF7-033D20C974A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r>
              <a:rPr lang="en-US" b="1" dirty="0"/>
              <a:t>Script:</a:t>
            </a:r>
          </a:p>
          <a:p>
            <a:r>
              <a:rPr lang="en-US" dirty="0"/>
              <a:t>Take about 5 minutes to build and run the hello world lab.  In this example – we will print “hello world” from several threads.  Run the code several times.  Do you see any issues with the code – do you always get expected results?  Does anyone in the class have weird behavior in terms of the sequence of the words that are printed out?</a:t>
            </a:r>
          </a:p>
          <a:p>
            <a:endParaRPr lang="en-US" dirty="0"/>
          </a:p>
          <a:p>
            <a:r>
              <a:rPr lang="en-US" dirty="0"/>
              <a:t>Since </a:t>
            </a:r>
            <a:r>
              <a:rPr lang="en-US" dirty="0" err="1"/>
              <a:t>printf</a:t>
            </a:r>
            <a:r>
              <a:rPr lang="en-US" dirty="0"/>
              <a:t> is a function of state – it can only print one thing to one screen at a time – some students are likely to see “race conditions” where one </a:t>
            </a:r>
            <a:r>
              <a:rPr lang="en-US" dirty="0" err="1"/>
              <a:t>printf</a:t>
            </a:r>
            <a:r>
              <a:rPr lang="en-US" dirty="0"/>
              <a:t> in a thread is writing over the results of another </a:t>
            </a:r>
            <a:r>
              <a:rPr lang="en-US" dirty="0" err="1"/>
              <a:t>printf</a:t>
            </a:r>
            <a:r>
              <a:rPr lang="en-US" dirty="0"/>
              <a:t> in </a:t>
            </a:r>
            <a:r>
              <a:rPr lang="en-US" dirty="0" err="1"/>
              <a:t>an other</a:t>
            </a:r>
            <a:r>
              <a:rPr lang="en-US" dirty="0"/>
              <a:t> thread.</a:t>
            </a:r>
          </a:p>
        </p:txBody>
      </p:sp>
    </p:spTree>
    <p:extLst>
      <p:ext uri="{BB962C8B-B14F-4D97-AF65-F5344CB8AC3E}">
        <p14:creationId xmlns:p14="http://schemas.microsoft.com/office/powerpoint/2010/main" val="339221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7A45D-FD6D-49DC-9975-0C6C2281181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026" name="Rectangle 2"/>
          <p:cNvSpPr>
            <a:spLocks noGrp="1" noRot="1" noChangeAspect="1" noChangeArrowheads="1" noTextEdit="1"/>
          </p:cNvSpPr>
          <p:nvPr>
            <p:ph type="sldImg"/>
          </p:nvPr>
        </p:nvSpPr>
        <p:spPr>
          <a:xfrm>
            <a:off x="1566863" y="298450"/>
            <a:ext cx="6232525" cy="3506788"/>
          </a:xfrm>
          <a:ln w="12700" cap="flat">
            <a:solidFill>
              <a:schemeClr val="tx1"/>
            </a:solidFill>
          </a:ln>
          <a:extLst>
            <a:ext uri="{909E8E84-426E-40dd-AFC4-6F175D3DCCD1}">
              <a14:hiddenFill xmlns:a14="http://schemas.microsoft.com/office/drawing/2010/main" xmlns="">
                <a:noFill/>
              </a14:hiddenFill>
            </a:ext>
          </a:extLst>
        </p:spPr>
      </p:sp>
      <p:sp>
        <p:nvSpPr>
          <p:cNvPr id="513027" name="Rectangle 3"/>
          <p:cNvSpPr>
            <a:spLocks noGrp="1" noChangeArrowheads="1"/>
          </p:cNvSpPr>
          <p:nvPr>
            <p:ph type="body" idx="1"/>
          </p:nvPr>
        </p:nvSpPr>
        <p:spPr>
          <a:xfrm>
            <a:off x="313374" y="3898900"/>
            <a:ext cx="8985567" cy="3117850"/>
          </a:xfrm>
          <a:noFill/>
          <a:ln/>
        </p:spPr>
        <p:txBody>
          <a:bodyPr lIns="95671" tIns="48648" rIns="95671" bIns="48648"/>
          <a:lstStyle/>
          <a:p>
            <a:r>
              <a:rPr lang="en-US" b="1" dirty="0"/>
              <a:t>Script:</a:t>
            </a:r>
          </a:p>
          <a:p>
            <a:r>
              <a:rPr lang="en-US" dirty="0"/>
              <a:t>OpenMP uses a fork join methodology to implement parallelism.  A master thread, shown in red, begins executing code.  At an OMP PARALLEL directive, the master thread forks other threads to do work.  At a specified point in the code called a barrier, the master thread will wait for all the child threads to finish work before proceeding.  Because we can have multiple parallel regions each created as above, we see that parallelism can be added incrementally.  We can work on one region of code and get it running well as a parallel region and we can simply turn off </a:t>
            </a:r>
            <a:r>
              <a:rPr lang="en-US" dirty="0" err="1"/>
              <a:t>openmp</a:t>
            </a:r>
            <a:r>
              <a:rPr lang="en-US" dirty="0"/>
              <a:t> in other more problematic parallel regions, until we get the desired program </a:t>
            </a:r>
            <a:r>
              <a:rPr lang="en-US" dirty="0" err="1"/>
              <a:t>behaviour</a:t>
            </a:r>
            <a:r>
              <a:rPr lang="en-US" dirty="0"/>
              <a:t>.</a:t>
            </a:r>
          </a:p>
          <a:p>
            <a:endParaRPr lang="en-US" dirty="0"/>
          </a:p>
          <a:p>
            <a:r>
              <a:rPr lang="en-US" dirty="0"/>
              <a:t>That’s the high level overview of OpenMP, now we will look at some of the details to get us started.</a:t>
            </a:r>
          </a:p>
          <a:p>
            <a:endParaRPr lang="en-US" dirty="0"/>
          </a:p>
          <a:p>
            <a:r>
              <a:rPr lang="en-US" b="1" dirty="0"/>
              <a:t>More Background info:</a:t>
            </a:r>
          </a:p>
          <a:p>
            <a:r>
              <a:rPr lang="en-US" dirty="0"/>
              <a:t>In case someone asks if the threads are really created and destroyed between parallel regions – here is some background info:</a:t>
            </a:r>
          </a:p>
          <a:p>
            <a:r>
              <a:rPr lang="en-US" dirty="0"/>
              <a:t>The Intel OpenMP implementation maintains a thread pool to minimize overhead from thread creation. Worker threads are reused from one parallel region to the next. In serial regions, the worker threads either sleep, spin, or spin for a user-specified amount of time before going to sleep. This behavior is controlled by the KMP_BLOCKTIME environment variable or the KMP_SET_BLOCKTIME function, which are described in the compiler documentation. Worker thread behavior in the serial regions can affect application performance. On shared systems, for example, spinning threads consume CPU resources that could be used by other applications. However, there is overhead associated with waking sleeping threads.</a:t>
            </a:r>
          </a:p>
        </p:txBody>
      </p:sp>
    </p:spTree>
    <p:extLst>
      <p:ext uri="{BB962C8B-B14F-4D97-AF65-F5344CB8AC3E}">
        <p14:creationId xmlns:p14="http://schemas.microsoft.com/office/powerpoint/2010/main" val="15221965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2717A-3DF0-4AB1-B905-1310B424A8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074" name="Rectangle 2"/>
          <p:cNvSpPr>
            <a:spLocks noGrp="1" noRot="1" noChangeAspect="1" noChangeArrowheads="1" noTextEdit="1"/>
          </p:cNvSpPr>
          <p:nvPr>
            <p:ph type="sldImg"/>
          </p:nvPr>
        </p:nvSpPr>
        <p:spPr>
          <a:xfrm>
            <a:off x="2238375" y="679450"/>
            <a:ext cx="4881563" cy="2746375"/>
          </a:xfrm>
          <a:ln/>
        </p:spPr>
      </p:sp>
      <p:sp>
        <p:nvSpPr>
          <p:cNvPr id="515075" name="Rectangle 3"/>
          <p:cNvSpPr>
            <a:spLocks noGrp="1" noChangeArrowheads="1"/>
          </p:cNvSpPr>
          <p:nvPr>
            <p:ph type="body" idx="1"/>
          </p:nvPr>
        </p:nvSpPr>
        <p:spPr>
          <a:xfrm>
            <a:off x="320041" y="3536950"/>
            <a:ext cx="8983345" cy="2970530"/>
          </a:xfrm>
        </p:spPr>
        <p:txBody>
          <a:bodyPr/>
          <a:lstStyle/>
          <a:p>
            <a:r>
              <a:rPr lang="en-US" b="1"/>
              <a:t>Script:</a:t>
            </a:r>
          </a:p>
          <a:p>
            <a:r>
              <a:rPr lang="en-US"/>
              <a:t>Most of the constructs we will looking at in OpenMP are compiler directives or pragmas.</a:t>
            </a:r>
          </a:p>
          <a:p>
            <a:r>
              <a:rPr lang="en-US"/>
              <a:t>The C/C++ and Fortran versions of these directives are shown here. </a:t>
            </a:r>
          </a:p>
          <a:p>
            <a:endParaRPr lang="en-US" sz="1700"/>
          </a:p>
          <a:p>
            <a:r>
              <a:rPr lang="en-US" sz="1700"/>
              <a:t>C and C++, the pragmas take the form:</a:t>
            </a:r>
          </a:p>
          <a:p>
            <a:pPr lvl="3">
              <a:lnSpc>
                <a:spcPct val="85000"/>
              </a:lnSpc>
            </a:pPr>
            <a:r>
              <a:rPr lang="en-US" sz="1700">
                <a:solidFill>
                  <a:srgbClr val="FFFF66"/>
                </a:solidFill>
                <a:latin typeface="Courier New" pitchFamily="49" charset="0"/>
              </a:rPr>
              <a:t>#pragma omp </a:t>
            </a:r>
            <a:r>
              <a:rPr lang="en-US" sz="1700" i="1">
                <a:solidFill>
                  <a:srgbClr val="FFFF66"/>
                </a:solidFill>
                <a:latin typeface="Courier New" pitchFamily="49" charset="0"/>
              </a:rPr>
              <a:t>construct [clause [clause] where clauses are optional modifiers</a:t>
            </a:r>
            <a:endParaRPr lang="en-US"/>
          </a:p>
          <a:p>
            <a:endParaRPr lang="en-US"/>
          </a:p>
          <a:p>
            <a:r>
              <a:rPr lang="en-US"/>
              <a:t>Be sure to include “omp.h” if you intend to use any routines from the OpenMP Library.</a:t>
            </a:r>
          </a:p>
          <a:p>
            <a:endParaRPr lang="en-US"/>
          </a:p>
          <a:p>
            <a:r>
              <a:rPr lang="en-US"/>
              <a:t>Now let look at some environment variables that control OpenMP behavior </a:t>
            </a:r>
          </a:p>
          <a:p>
            <a:endParaRPr lang="en-US"/>
          </a:p>
          <a:p>
            <a:r>
              <a:rPr lang="en-US" b="1"/>
              <a:t>Note to Fortran Users:</a:t>
            </a:r>
          </a:p>
          <a:p>
            <a:r>
              <a:rPr lang="en-US"/>
              <a:t>For Fortran, you can also use other sentinel’s (!$OMP), but these must exactly line up on columns 1-5.  Column 6 must be blank or contain a + indicating that this line is a continuation from the previous line.</a:t>
            </a:r>
          </a:p>
          <a:p>
            <a:endParaRPr lang="en-US">
              <a:solidFill>
                <a:srgbClr val="000000"/>
              </a:solidFill>
              <a:latin typeface="Courier New" pitchFamily="49" charset="0"/>
            </a:endParaRPr>
          </a:p>
          <a:p>
            <a:endParaRPr lang="en-US"/>
          </a:p>
        </p:txBody>
      </p:sp>
    </p:spTree>
    <p:extLst>
      <p:ext uri="{BB962C8B-B14F-4D97-AF65-F5344CB8AC3E}">
        <p14:creationId xmlns:p14="http://schemas.microsoft.com/office/powerpoint/2010/main" val="12050734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are more important than others…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18633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FF7EBD-7BD4-4D24-979C-723BA37E349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9458" name="Rectangle 2"/>
          <p:cNvSpPr>
            <a:spLocks noGrp="1" noRot="1" noChangeAspect="1" noChangeArrowheads="1" noTextEdit="1"/>
          </p:cNvSpPr>
          <p:nvPr>
            <p:ph type="sldImg"/>
          </p:nvPr>
        </p:nvSpPr>
        <p:spPr>
          <a:xfrm>
            <a:off x="1566863" y="298450"/>
            <a:ext cx="6232525" cy="3506788"/>
          </a:xfrm>
          <a:ln w="12700" cap="flat">
            <a:solidFill>
              <a:schemeClr val="tx1"/>
            </a:solidFill>
          </a:ln>
          <a:extLst>
            <a:ext uri="{909E8E84-426E-40dd-AFC4-6F175D3DCCD1}">
              <a14:hiddenFill xmlns:a14="http://schemas.microsoft.com/office/drawing/2010/main" xmlns="">
                <a:noFill/>
              </a14:hiddenFill>
            </a:ext>
          </a:extLst>
        </p:spPr>
      </p:sp>
      <p:sp>
        <p:nvSpPr>
          <p:cNvPr id="659459" name="Rectangle 3"/>
          <p:cNvSpPr>
            <a:spLocks noGrp="1" noChangeArrowheads="1"/>
          </p:cNvSpPr>
          <p:nvPr>
            <p:ph type="body" idx="1"/>
          </p:nvPr>
        </p:nvSpPr>
        <p:spPr>
          <a:xfrm>
            <a:off x="313374" y="3898900"/>
            <a:ext cx="8985567" cy="3117850"/>
          </a:xfrm>
          <a:noFill/>
          <a:ln/>
        </p:spPr>
        <p:txBody>
          <a:bodyPr lIns="95671" tIns="48648" rIns="95671" bIns="48648"/>
          <a:lstStyle/>
          <a:p>
            <a:r>
              <a:rPr lang="en-US" b="1"/>
              <a:t>Script:</a:t>
            </a:r>
          </a:p>
          <a:p>
            <a:r>
              <a:rPr lang="en-US"/>
              <a:t>More detail on the API info</a:t>
            </a:r>
          </a:p>
          <a:p>
            <a:endParaRPr lang="en-US"/>
          </a:p>
          <a:p>
            <a:r>
              <a:rPr lang="en-US"/>
              <a:t>Next foil</a:t>
            </a:r>
          </a:p>
          <a:p>
            <a:endParaRPr lang="en-US"/>
          </a:p>
          <a:p>
            <a:r>
              <a:rPr lang="en-US" b="1"/>
              <a:t>Background</a:t>
            </a:r>
          </a:p>
          <a:p>
            <a:endParaRPr lang="en-US"/>
          </a:p>
        </p:txBody>
      </p:sp>
    </p:spTree>
    <p:extLst>
      <p:ext uri="{BB962C8B-B14F-4D97-AF65-F5344CB8AC3E}">
        <p14:creationId xmlns:p14="http://schemas.microsoft.com/office/powerpoint/2010/main" val="54885344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128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62621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2D8AC-5D74-4E41-BC0F-821148849F2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170" name="Rectangle 2"/>
          <p:cNvSpPr>
            <a:spLocks noGrp="1" noChangeArrowheads="1"/>
          </p:cNvSpPr>
          <p:nvPr>
            <p:ph type="body" idx="1"/>
          </p:nvPr>
        </p:nvSpPr>
        <p:spPr>
          <a:xfrm>
            <a:off x="320041" y="3536950"/>
            <a:ext cx="8983345" cy="2970530"/>
          </a:xfrm>
        </p:spPr>
        <p:txBody>
          <a:bodyPr/>
          <a:lstStyle/>
          <a:p>
            <a:r>
              <a:rPr lang="en-US" b="1" dirty="0"/>
              <a:t>Script:</a:t>
            </a:r>
          </a:p>
          <a:p>
            <a:r>
              <a:rPr lang="en-US" dirty="0"/>
              <a:t>A Parallel region is created using the #pragma </a:t>
            </a:r>
            <a:r>
              <a:rPr lang="en-US" dirty="0" err="1"/>
              <a:t>omp</a:t>
            </a:r>
            <a:r>
              <a:rPr lang="en-US" dirty="0"/>
              <a:t> parallel construct.  A master thread creates a pool of worker threads once the master thread crosses this pragma.  On this foil, the creation of the parallel region is highlighted in yellow and includes the pragma and the left curly brace “{“.  The parallel region extends from the left curly brace – to the highlighted yellow right curly brace “}”.  There is an implicit barrier at the right curly brace and that’s the point at which the other worker threads complete execution and either go to sleep or spin or otherwise idle.</a:t>
            </a:r>
          </a:p>
          <a:p>
            <a:endParaRPr lang="en-US" dirty="0"/>
          </a:p>
          <a:p>
            <a:r>
              <a:rPr lang="en-US" dirty="0"/>
              <a:t>Parallel constructs form the foundation of OpenMP parallel execution. Each time an executing thread enters a parallel region, it creates a team of threads and becomes master of that team. This allows parallel execution to take place within that construct by the threads in that team. The following directives are necessary for a parallel region: </a:t>
            </a:r>
          </a:p>
          <a:p>
            <a:r>
              <a:rPr lang="en-US" dirty="0"/>
              <a:t>#pragma </a:t>
            </a:r>
            <a:r>
              <a:rPr lang="en-US" dirty="0" err="1"/>
              <a:t>omp</a:t>
            </a:r>
            <a:r>
              <a:rPr lang="en-US" dirty="0"/>
              <a:t> parallel</a:t>
            </a:r>
          </a:p>
          <a:p>
            <a:endParaRPr lang="en-US" dirty="0"/>
          </a:p>
          <a:p>
            <a:r>
              <a:rPr lang="en-US" dirty="0"/>
              <a:t>A parallel region consists of a structured block of code.  </a:t>
            </a:r>
          </a:p>
          <a:p>
            <a:endParaRPr lang="en-US" dirty="0"/>
          </a:p>
          <a:p>
            <a:r>
              <a:rPr lang="en-US" dirty="0"/>
              <a:t>We see on the left a good example of a structured block of code where there is a single point of entry into the block at the top of the block, and one exit to the block at the bottom – AND no braches out of the block.</a:t>
            </a:r>
          </a:p>
          <a:p>
            <a:endParaRPr lang="en-US" dirty="0"/>
          </a:p>
          <a:p>
            <a:r>
              <a:rPr lang="en-US" dirty="0"/>
              <a:t>Question to class – can someone spot some reasons why this block is unstructured?</a:t>
            </a:r>
          </a:p>
          <a:p>
            <a:endParaRPr lang="en-US" dirty="0"/>
          </a:p>
          <a:p>
            <a:r>
              <a:rPr lang="en-US" dirty="0"/>
              <a:t>Here are a couple of reasons that that block is unstructured – multiple entrances and multiple exits to the block.</a:t>
            </a:r>
          </a:p>
          <a:p>
            <a:endParaRPr lang="en-US" dirty="0"/>
          </a:p>
          <a:p>
            <a:r>
              <a:rPr lang="en-US" dirty="0"/>
              <a:t>We see on the right a bad example  - or an unstructured block of code.</a:t>
            </a:r>
          </a:p>
          <a:p>
            <a:r>
              <a:rPr lang="en-US" dirty="0"/>
              <a:t>Here we have two entries in the block – one from the top of the block and one from the </a:t>
            </a:r>
            <a:r>
              <a:rPr lang="en-US" dirty="0" err="1"/>
              <a:t>goto</a:t>
            </a:r>
            <a:r>
              <a:rPr lang="en-US" dirty="0"/>
              <a:t> more statement which jumps into the block at the label “more:”</a:t>
            </a:r>
          </a:p>
          <a:p>
            <a:endParaRPr lang="en-US" dirty="0"/>
          </a:p>
          <a:p>
            <a:r>
              <a:rPr lang="en-US" dirty="0"/>
              <a:t>Additionally, the bad example has multiple exits from the block:</a:t>
            </a:r>
          </a:p>
          <a:p>
            <a:r>
              <a:rPr lang="en-US" dirty="0"/>
              <a:t>1) From the bottom of the block and one from the </a:t>
            </a:r>
            <a:r>
              <a:rPr lang="en-US" dirty="0" err="1"/>
              <a:t>goto</a:t>
            </a:r>
            <a:r>
              <a:rPr lang="en-US" dirty="0"/>
              <a:t> done statement</a:t>
            </a:r>
          </a:p>
          <a:p>
            <a:endParaRPr lang="en-US" dirty="0"/>
          </a:p>
          <a:p>
            <a:endParaRPr lang="en-US" dirty="0"/>
          </a:p>
        </p:txBody>
      </p:sp>
    </p:spTree>
    <p:extLst>
      <p:ext uri="{BB962C8B-B14F-4D97-AF65-F5344CB8AC3E}">
        <p14:creationId xmlns:p14="http://schemas.microsoft.com/office/powerpoint/2010/main" val="16664639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2B5D1F-EF52-4DBD-AA85-0E941D66035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386988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C55F17-7075-43B5-9C8B-576CAF71BFFA}" type="slidenum">
              <a:rPr lang="en-US"/>
              <a:pPr/>
              <a:t>463</a:t>
            </a:fld>
            <a:endParaRPr lang="en-US"/>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3286020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53C3AB-9777-4C2F-810B-E08ECD47BD9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362" name="Rectangle 2"/>
          <p:cNvSpPr>
            <a:spLocks noGrp="1" noChangeArrowheads="1"/>
          </p:cNvSpPr>
          <p:nvPr>
            <p:ph type="body" idx="1"/>
          </p:nvPr>
        </p:nvSpPr>
        <p:spPr>
          <a:xfrm>
            <a:off x="1277939" y="3474720"/>
            <a:ext cx="7045325" cy="3291840"/>
          </a:xfrm>
          <a:noFill/>
          <a:ln/>
        </p:spPr>
        <p:txBody>
          <a:bodyPr lIns="93977" tIns="46164" rIns="93977" bIns="46164"/>
          <a:lstStyle/>
          <a:p>
            <a:pPr defTabSz="974855">
              <a:lnSpc>
                <a:spcPct val="80000"/>
              </a:lnSpc>
              <a:spcBef>
                <a:spcPct val="0"/>
              </a:spcBef>
            </a:pPr>
            <a:endParaRPr lang="en-US" dirty="0"/>
          </a:p>
        </p:txBody>
      </p:sp>
      <p:sp>
        <p:nvSpPr>
          <p:cNvPr id="527363" name="Rectangle 3"/>
          <p:cNvSpPr>
            <a:spLocks noGrp="1" noRot="1" noChangeAspect="1" noChangeArrowheads="1" noTextEdit="1"/>
          </p:cNvSpPr>
          <p:nvPr>
            <p:ph type="sldImg"/>
          </p:nvPr>
        </p:nvSpPr>
        <p:spPr>
          <a:xfrm>
            <a:off x="2379663" y="555625"/>
            <a:ext cx="4851400" cy="2730500"/>
          </a:xfrm>
          <a:ln w="12700" cap="flat">
            <a:solidFill>
              <a:schemeClr val="tx1"/>
            </a:solidFill>
          </a:ln>
          <a:extLst>
            <a:ext uri="{909E8E84-426E-40dd-AFC4-6F175D3DCCD1}">
              <a14:hiddenFill xmlns="" xmlns:a14="http://schemas.microsoft.com/office/drawing/2010/main">
                <a:noFill/>
              </a14:hiddenFill>
            </a:ext>
          </a:extLst>
        </p:spPr>
      </p:sp>
    </p:spTree>
    <p:extLst>
      <p:ext uri="{BB962C8B-B14F-4D97-AF65-F5344CB8AC3E}">
        <p14:creationId xmlns:p14="http://schemas.microsoft.com/office/powerpoint/2010/main" val="1162970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78E771-9743-4C4A-A161-B9C9936980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410" name="Rectangle 2"/>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692029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4480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D49F58-C774-4C40-B43E-49F1CE5B78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554" name="Rectangle 2"/>
          <p:cNvSpPr>
            <a:spLocks noGrp="1" noRot="1" noChangeAspect="1" noChangeArrowheads="1" noTextEdit="1"/>
          </p:cNvSpPr>
          <p:nvPr>
            <p:ph type="sldImg"/>
          </p:nvPr>
        </p:nvSpPr>
        <p:spPr>
          <a:xfrm>
            <a:off x="1566863" y="298450"/>
            <a:ext cx="6232525" cy="3506788"/>
          </a:xfrm>
          <a:ln w="12700" cap="flat">
            <a:solidFill>
              <a:schemeClr val="tx1"/>
            </a:solidFill>
          </a:ln>
          <a:extLst>
            <a:ext uri="{909E8E84-426E-40dd-AFC4-6F175D3DCCD1}">
              <a14:hiddenFill xmlns:a14="http://schemas.microsoft.com/office/drawing/2010/main" xmlns="">
                <a:noFill/>
              </a14:hiddenFill>
            </a:ext>
          </a:extLst>
        </p:spPr>
      </p:sp>
      <p:sp>
        <p:nvSpPr>
          <p:cNvPr id="535555" name="Rectangle 3"/>
          <p:cNvSpPr>
            <a:spLocks noGrp="1" noChangeArrowheads="1"/>
          </p:cNvSpPr>
          <p:nvPr>
            <p:ph type="body" idx="1"/>
          </p:nvPr>
        </p:nvSpPr>
        <p:spPr>
          <a:xfrm>
            <a:off x="313374" y="3897631"/>
            <a:ext cx="8985567" cy="3119120"/>
          </a:xfrm>
          <a:noFill/>
          <a:ln/>
        </p:spPr>
        <p:txBody>
          <a:bodyPr lIns="95669" tIns="48647" rIns="95669" bIns="48647"/>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89922696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58608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3310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28237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848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6CC2CE-2C81-4439-BDC4-DF2A63F973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pPr>
              <a:lnSpc>
                <a:spcPct val="90000"/>
              </a:lnSpc>
            </a:pPr>
            <a:endParaRPr lang="en-US" dirty="0"/>
          </a:p>
        </p:txBody>
      </p:sp>
    </p:spTree>
    <p:extLst>
      <p:ext uri="{BB962C8B-B14F-4D97-AF65-F5344CB8AC3E}">
        <p14:creationId xmlns:p14="http://schemas.microsoft.com/office/powerpoint/2010/main" val="23655585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1C30C5-754D-4C9E-85DD-A8103A00C8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88756770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r>
              <a:rPr lang="en-US" dirty="0"/>
              <a:t>If you have</a:t>
            </a:r>
            <a:r>
              <a:rPr lang="en-US" baseline="0" dirty="0"/>
              <a:t> only two threads, the approach above not the best…</a:t>
            </a:r>
          </a:p>
          <a:p>
            <a:pPr>
              <a:lnSpc>
                <a:spcPct val="80000"/>
              </a:lnSpc>
            </a:pPr>
            <a:r>
              <a:rPr lang="en-US" baseline="0" dirty="0"/>
              <a:t>Two threads: first compute </a:t>
            </a:r>
            <a:r>
              <a:rPr lang="en-US" baseline="0" dirty="0" err="1"/>
              <a:t>alice</a:t>
            </a:r>
            <a:r>
              <a:rPr lang="en-US" baseline="0" dirty="0"/>
              <a:t> and bob in parallel. Then compute boss(</a:t>
            </a:r>
            <a:r>
              <a:rPr lang="en-US" baseline="0" dirty="0" err="1"/>
              <a:t>a,b</a:t>
            </a:r>
            <a:r>
              <a:rPr lang="en-US" baseline="0" dirty="0"/>
              <a:t>) and </a:t>
            </a:r>
            <a:r>
              <a:rPr lang="en-US" baseline="0" dirty="0" err="1"/>
              <a:t>kate</a:t>
            </a:r>
            <a:r>
              <a:rPr lang="en-US" baseline="0" dirty="0"/>
              <a:t> in parallel. Then do </a:t>
            </a:r>
            <a:r>
              <a:rPr lang="en-US" baseline="0" dirty="0" err="1"/>
              <a:t>bigboss</a:t>
            </a:r>
            <a:r>
              <a:rPr lang="en-US" baseline="0" dirty="0"/>
              <a:t> at the end.</a:t>
            </a:r>
          </a:p>
        </p:txBody>
      </p:sp>
    </p:spTree>
    <p:extLst>
      <p:ext uri="{BB962C8B-B14F-4D97-AF65-F5344CB8AC3E}">
        <p14:creationId xmlns:p14="http://schemas.microsoft.com/office/powerpoint/2010/main" val="277443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25901-D872-4426-AC90-D730790BB2E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9890" name="Rectangle 2"/>
          <p:cNvSpPr>
            <a:spLocks noGrp="1" noRot="1" noChangeAspect="1" noChangeArrowheads="1" noTextEdit="1"/>
          </p:cNvSpPr>
          <p:nvPr>
            <p:ph type="sldImg"/>
          </p:nvPr>
        </p:nvSpPr>
        <p:spPr>
          <a:xfrm>
            <a:off x="2319338" y="530225"/>
            <a:ext cx="4656137" cy="2619375"/>
          </a:xfrm>
          <a:ln/>
        </p:spPr>
      </p:sp>
      <p:sp>
        <p:nvSpPr>
          <p:cNvPr id="549891" name="Rectangle 3"/>
          <p:cNvSpPr>
            <a:spLocks noGrp="1" noChangeArrowheads="1"/>
          </p:cNvSpPr>
          <p:nvPr>
            <p:ph type="body" idx="1"/>
          </p:nvPr>
        </p:nvSpPr>
        <p:spPr>
          <a:xfrm>
            <a:off x="1237369" y="3331157"/>
            <a:ext cx="6821664" cy="3154680"/>
          </a:xfrm>
        </p:spPr>
        <p:txBody>
          <a:bodyPr/>
          <a:lstStyle/>
          <a:p>
            <a:pPr>
              <a:spcBef>
                <a:spcPct val="0"/>
              </a:spcBef>
            </a:pPr>
            <a:endParaRPr lang="en-US" dirty="0"/>
          </a:p>
        </p:txBody>
      </p:sp>
    </p:spTree>
    <p:extLst>
      <p:ext uri="{BB962C8B-B14F-4D97-AF65-F5344CB8AC3E}">
        <p14:creationId xmlns:p14="http://schemas.microsoft.com/office/powerpoint/2010/main" val="317041894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71127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61651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51582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32B90-9D7A-4055-A583-F21A1E4BE8A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1154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4268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42728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51582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35762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714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4B98E-94B1-4065-B865-0D4A5F97A6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pPr marL="190500" indent="-190500">
              <a:lnSpc>
                <a:spcPct val="80000"/>
              </a:lnSpc>
            </a:pPr>
            <a:endParaRPr lang="en-US" dirty="0"/>
          </a:p>
        </p:txBody>
      </p:sp>
    </p:spTree>
    <p:extLst>
      <p:ext uri="{BB962C8B-B14F-4D97-AF65-F5344CB8AC3E}">
        <p14:creationId xmlns:p14="http://schemas.microsoft.com/office/powerpoint/2010/main" val="191929052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4B98E-94B1-4065-B865-0D4A5F97A6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pPr marL="190500" indent="-190500">
              <a:lnSpc>
                <a:spcPct val="80000"/>
              </a:lnSpc>
            </a:pPr>
            <a:endParaRPr lang="en-US" dirty="0"/>
          </a:p>
        </p:txBody>
      </p:sp>
    </p:spTree>
    <p:extLst>
      <p:ext uri="{BB962C8B-B14F-4D97-AF65-F5344CB8AC3E}">
        <p14:creationId xmlns:p14="http://schemas.microsoft.com/office/powerpoint/2010/main" val="228629521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76D51D-0F20-4C56-8BD0-5158D0F87B4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0130"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endParaRPr lang="en-US" dirty="0"/>
          </a:p>
        </p:txBody>
      </p:sp>
      <p:sp>
        <p:nvSpPr>
          <p:cNvPr id="560131" name="Rectangle 3"/>
          <p:cNvSpPr>
            <a:spLocks noGrp="1" noRot="1" noChangeAspect="1" noChangeArrowheads="1" noTextEdit="1"/>
          </p:cNvSpPr>
          <p:nvPr>
            <p:ph type="sldImg"/>
          </p:nvPr>
        </p:nvSpPr>
        <p:spPr>
          <a:xfrm>
            <a:off x="2327275" y="531813"/>
            <a:ext cx="4651375" cy="2617787"/>
          </a:xfrm>
          <a:ln w="12700" cap="flat">
            <a:solidFill>
              <a:schemeClr val="tx1"/>
            </a:solidFill>
          </a:ln>
          <a:extLst>
            <a:ext uri="{909E8E84-426E-40dd-AFC4-6F175D3DCCD1}">
              <a14:hiddenFill xmlns="" xmlns:a14="http://schemas.microsoft.com/office/drawing/2010/main">
                <a:noFill/>
              </a14:hiddenFill>
            </a:ext>
          </a:extLst>
        </p:spPr>
      </p:sp>
    </p:spTree>
    <p:extLst>
      <p:ext uri="{BB962C8B-B14F-4D97-AF65-F5344CB8AC3E}">
        <p14:creationId xmlns:p14="http://schemas.microsoft.com/office/powerpoint/2010/main" val="72574569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9C3DE9-CA12-45C7-AC8F-BF1E3D1986D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2178"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lnSpc>
                <a:spcPct val="80000"/>
              </a:lnSpc>
            </a:pPr>
            <a:endParaRPr lang="en-US" dirty="0"/>
          </a:p>
        </p:txBody>
      </p:sp>
      <p:sp>
        <p:nvSpPr>
          <p:cNvPr id="562179" name="Rectangle 3"/>
          <p:cNvSpPr>
            <a:spLocks noGrp="1" noRot="1" noChangeAspect="1" noChangeArrowheads="1" noTextEdit="1"/>
          </p:cNvSpPr>
          <p:nvPr>
            <p:ph type="sldImg"/>
          </p:nvPr>
        </p:nvSpPr>
        <p:spPr>
          <a:xfrm>
            <a:off x="2327275" y="531813"/>
            <a:ext cx="4651375" cy="2617787"/>
          </a:xfrm>
          <a:ln w="12700" cap="flat">
            <a:solidFill>
              <a:schemeClr val="tx1"/>
            </a:solidFill>
          </a:ln>
          <a:extLst>
            <a:ext uri="{909E8E84-426E-40dd-AFC4-6F175D3DCCD1}">
              <a14:hiddenFill xmlns="" xmlns:a14="http://schemas.microsoft.com/office/drawing/2010/main">
                <a:noFill/>
              </a14:hiddenFill>
            </a:ext>
          </a:extLst>
        </p:spPr>
      </p:sp>
    </p:spTree>
    <p:extLst>
      <p:ext uri="{BB962C8B-B14F-4D97-AF65-F5344CB8AC3E}">
        <p14:creationId xmlns:p14="http://schemas.microsoft.com/office/powerpoint/2010/main" val="287678521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7988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53360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04192-5E24-4ADF-89EE-5FE9E7C89C5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0580272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25810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3F0B25-9058-42E5-9FC9-EEEC75D3AD7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418" name="Rectangle 2"/>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6564934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3F0B25-9058-42E5-9FC9-EEEC75D3AD7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418" name="Rectangle 2"/>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0674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C790B-0EBE-4594-A762-DB920D5D302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1458" name="Rectangle 2"/>
          <p:cNvSpPr>
            <a:spLocks noGrp="1" noChangeArrowheads="1"/>
          </p:cNvSpPr>
          <p:nvPr>
            <p:ph type="body" idx="1"/>
          </p:nvPr>
        </p:nvSpPr>
        <p:spPr>
          <a:xfrm>
            <a:off x="1280160" y="3474720"/>
            <a:ext cx="7040880" cy="3291840"/>
          </a:xfrm>
        </p:spPr>
        <p:txBody>
          <a:bodyPr/>
          <a:lstStyle/>
          <a:p>
            <a:endParaRPr lang="en-US" dirty="0"/>
          </a:p>
        </p:txBody>
      </p:sp>
    </p:spTree>
    <p:extLst>
      <p:ext uri="{BB962C8B-B14F-4D97-AF65-F5344CB8AC3E}">
        <p14:creationId xmlns:p14="http://schemas.microsoft.com/office/powerpoint/2010/main" val="213703099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5D622-E072-4D08-AE16-EA83182126D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466" name="Rectangle 2"/>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7601589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35140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01467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4338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2D1889-B78D-490C-833D-9136EC9636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514" name="Rectangle 2"/>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8494218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66752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46" rtl="0" eaLnBrk="1" fontAlgn="base" latinLnBrk="0" hangingPunct="1">
              <a:lnSpc>
                <a:spcPct val="100000"/>
              </a:lnSpc>
              <a:spcBef>
                <a:spcPct val="0"/>
              </a:spcBef>
              <a:spcAft>
                <a:spcPct val="0"/>
              </a:spcAft>
              <a:buClrTx/>
              <a:buSzTx/>
              <a:buFontTx/>
              <a:buNone/>
              <a:tabLst/>
              <a:defRPr/>
            </a:pPr>
            <a:fld id="{A6821D61-D015-4274-B894-314414003888}"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646" rtl="0" eaLnBrk="1" fontAlgn="base" latinLnBrk="0" hangingPunct="1">
                <a:lnSpc>
                  <a:spcPct val="100000"/>
                </a:lnSpc>
                <a:spcBef>
                  <a:spcPct val="0"/>
                </a:spcBef>
                <a:spcAft>
                  <a:spcPct val="0"/>
                </a:spcAft>
                <a:buClrTx/>
                <a:buSzTx/>
                <a:buFontTx/>
                <a:buNone/>
                <a:tabLst/>
                <a:defRPr/>
              </a:pPr>
              <a:t>507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88189793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84E53-EF4B-43D9-AE97-D3BF0EBAE6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157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21571" name="Rectangle 3"/>
          <p:cNvSpPr>
            <a:spLocks noGrp="1" noChangeArrowheads="1"/>
          </p:cNvSpPr>
          <p:nvPr>
            <p:ph type="body" idx="1"/>
          </p:nvPr>
        </p:nvSpPr>
        <p:spPr>
          <a:xfrm>
            <a:off x="303425" y="3735229"/>
            <a:ext cx="8700311" cy="2989157"/>
          </a:xfrm>
          <a:noFill/>
          <a:ln/>
        </p:spPr>
        <p:txBody>
          <a:bodyPr lIns="92229" tIns="46898" rIns="92229" bIns="46898"/>
          <a:lstStyle/>
          <a:p>
            <a:pPr marL="0" marR="0" lvl="0" indent="0" algn="l" defTabSz="914400" rtl="0" eaLnBrk="1" fontAlgn="auto" latinLnBrk="0" hangingPunct="1">
              <a:lnSpc>
                <a:spcPct val="88000"/>
              </a:lnSpc>
              <a:spcBef>
                <a:spcPts val="0"/>
              </a:spcBef>
              <a:spcAft>
                <a:spcPts val="0"/>
              </a:spcAft>
              <a:buClrTx/>
              <a:buSzTx/>
              <a:buFontTx/>
              <a:buNone/>
              <a:tabLst/>
              <a:defRPr/>
            </a:pPr>
            <a:r>
              <a:rPr lang="en-US" sz="1200" dirty="0"/>
              <a:t>Quick question: how about breaking this into two parallel regions?</a:t>
            </a:r>
          </a:p>
          <a:p>
            <a:pPr marL="0" marR="0" lvl="0" indent="0" algn="l" defTabSz="914400" rtl="0" eaLnBrk="1" fontAlgn="auto" latinLnBrk="0" hangingPunct="1">
              <a:lnSpc>
                <a:spcPct val="88000"/>
              </a:lnSpc>
              <a:spcBef>
                <a:spcPts val="0"/>
              </a:spcBef>
              <a:spcAft>
                <a:spcPts val="0"/>
              </a:spcAft>
              <a:buClrTx/>
              <a:buSzTx/>
              <a:buFontTx/>
              <a:buNone/>
              <a:tabLst/>
              <a:defRPr/>
            </a:pPr>
            <a:r>
              <a:rPr lang="en-US" sz="1200" dirty="0"/>
              <a:t>If we break, then you might have to wake up threads again – might be costly. At a barrier, they spin.</a:t>
            </a:r>
          </a:p>
          <a:p>
            <a:pPr>
              <a:lnSpc>
                <a:spcPct val="88000"/>
              </a:lnSpc>
            </a:pPr>
            <a:endParaRPr lang="en-US" dirty="0"/>
          </a:p>
        </p:txBody>
      </p:sp>
    </p:spTree>
    <p:extLst>
      <p:ext uri="{BB962C8B-B14F-4D97-AF65-F5344CB8AC3E}">
        <p14:creationId xmlns:p14="http://schemas.microsoft.com/office/powerpoint/2010/main" val="125723822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376EB-81C6-47D3-BEDF-EFF8A67DF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7875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4786CB-D36A-4226-A8F6-48EADB79F3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38451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C621E-15B8-42C1-9C7F-572A3DEB647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3782330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9DAD5-3AC8-40DA-8E05-DF86F1C638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283908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599940-50BD-4278-8907-DAF2298812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pPr>
              <a:lnSpc>
                <a:spcPct val="90000"/>
              </a:lnSpc>
            </a:pPr>
            <a:endParaRPr lang="en-US" dirty="0"/>
          </a:p>
        </p:txBody>
      </p:sp>
    </p:spTree>
    <p:extLst>
      <p:ext uri="{BB962C8B-B14F-4D97-AF65-F5344CB8AC3E}">
        <p14:creationId xmlns:p14="http://schemas.microsoft.com/office/powerpoint/2010/main" val="156739866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5D7FB8-DFB3-4725-A756-F2EB9E8CE1A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09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01091"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6621337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5D7FB8-DFB3-4725-A756-F2EB9E8CE1A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09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01091"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49094903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A021E-9FD1-4FDD-869B-869D4B63C54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361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23619"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299268700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A021E-9FD1-4FDD-869B-869D4B63C54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361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23619"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279747140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400F18-0DCB-4F61-9C3A-A0E5CA207CA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1162551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29726-7042-477D-B5F7-65839D35BEE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13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 xmlns:a14="http://schemas.microsoft.com/office/drawing/2010/main">
                <a:noFill/>
              </a14:hiddenFill>
            </a:ext>
          </a:extLst>
        </p:spPr>
      </p:sp>
      <p:sp>
        <p:nvSpPr>
          <p:cNvPr id="603139" name="Rectangle 3"/>
          <p:cNvSpPr>
            <a:spLocks noGrp="1" noChangeArrowheads="1"/>
          </p:cNvSpPr>
          <p:nvPr>
            <p:ph type="body" idx="1"/>
          </p:nvPr>
        </p:nvSpPr>
        <p:spPr>
          <a:xfrm>
            <a:off x="303425" y="3735229"/>
            <a:ext cx="8700311" cy="2989157"/>
          </a:xfrm>
          <a:noFill/>
          <a:ln/>
        </p:spPr>
        <p:txBody>
          <a:bodyPr lIns="92229" tIns="46898" rIns="92229" bIns="46898"/>
          <a:lstStyle/>
          <a:p>
            <a:pPr>
              <a:lnSpc>
                <a:spcPct val="85000"/>
              </a:lnSpc>
            </a:pPr>
            <a:endParaRPr lang="en-US" dirty="0"/>
          </a:p>
        </p:txBody>
      </p:sp>
    </p:spTree>
    <p:extLst>
      <p:ext uri="{BB962C8B-B14F-4D97-AF65-F5344CB8AC3E}">
        <p14:creationId xmlns:p14="http://schemas.microsoft.com/office/powerpoint/2010/main" val="1631024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A9450-537D-41E5-9C3A-946521EFA9A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pPr>
              <a:lnSpc>
                <a:spcPct val="85000"/>
              </a:lnSpc>
            </a:pPr>
            <a:endParaRPr lang="en-US" dirty="0"/>
          </a:p>
        </p:txBody>
      </p:sp>
    </p:spTree>
    <p:extLst>
      <p:ext uri="{BB962C8B-B14F-4D97-AF65-F5344CB8AC3E}">
        <p14:creationId xmlns:p14="http://schemas.microsoft.com/office/powerpoint/2010/main" val="388157038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21885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77122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2820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44044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7899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66929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418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25992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532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clean/dirty: Think of them in relation to what is stored in the main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63776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1319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25125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39173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94148059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are by now obsolete,</a:t>
            </a:r>
            <a:r>
              <a:rPr lang="en-US" baseline="0" dirty="0"/>
              <a:t> but orders of magnitude still relevant.</a:t>
            </a:r>
          </a:p>
          <a:p>
            <a:r>
              <a:rPr lang="en-US" baseline="0" dirty="0"/>
              <a:t> </a:t>
            </a:r>
            <a:endParaRPr lang="en-US" dirty="0"/>
          </a:p>
          <a:p>
            <a:r>
              <a:rPr lang="en-US" b="1" dirty="0"/>
              <a:t>What does this imply?</a:t>
            </a:r>
          </a:p>
          <a:p>
            <a:r>
              <a:rPr lang="en-US" dirty="0"/>
              <a:t>For a frequency of 2GHz, 100ns for a memory access translates into 200 cycles.</a:t>
            </a:r>
          </a:p>
          <a:p>
            <a:r>
              <a:rPr lang="en-US" dirty="0"/>
              <a:t>But in one single cycle, a multi-core CPU, e.g. AMD </a:t>
            </a:r>
            <a:r>
              <a:rPr lang="en-US" dirty="0" err="1"/>
              <a:t>Intralagos</a:t>
            </a:r>
            <a:r>
              <a:rPr lang="en-US" dirty="0"/>
              <a:t>, can perform</a:t>
            </a:r>
            <a:r>
              <a:rPr lang="en-US" baseline="0" dirty="0"/>
              <a:t> 32 fused multiply-add (FMA).</a:t>
            </a:r>
          </a:p>
          <a:p>
            <a:endParaRPr lang="en-US" baseline="0" dirty="0"/>
          </a:p>
          <a:p>
            <a:r>
              <a:rPr lang="en-US" baseline="0" dirty="0"/>
              <a:t>Conclusion: </a:t>
            </a:r>
            <a:r>
              <a:rPr lang="en-US" b="1" baseline="0" dirty="0"/>
              <a:t>performance is dictated by efficiency of memory transactions &lt;-&gt; number crunching is free.</a:t>
            </a:r>
          </a:p>
          <a:p>
            <a:endParaRPr lang="en-US" b="1" baseline="0" dirty="0"/>
          </a:p>
          <a:p>
            <a:r>
              <a:rPr lang="en-US" b="0" baseline="0" dirty="0"/>
              <a:t>Goal:  </a:t>
            </a:r>
            <a:r>
              <a:rPr lang="en-US" b="1" baseline="0" dirty="0"/>
              <a:t>try to keep data in cache</a:t>
            </a:r>
            <a:r>
              <a:rPr lang="en-US" b="0" baseline="0" dirty="0"/>
              <a:t>.   You cannot directly control this, but you can arrange your code to provide good </a:t>
            </a:r>
            <a:r>
              <a:rPr lang="en-US" b="1" baseline="0" dirty="0"/>
              <a:t>temporal and spatial locality</a:t>
            </a:r>
            <a:r>
              <a:rPr lang="en-US" b="0" baseline="0" dirty="0"/>
              <a: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82431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12506882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to maximize the work we do for the same amount of data transferred?</a:t>
            </a:r>
          </a:p>
          <a:p>
            <a:endParaRPr lang="en-US" dirty="0"/>
          </a:p>
          <a:p>
            <a:r>
              <a:rPr lang="en-US" dirty="0"/>
              <a:t>Simple</a:t>
            </a:r>
            <a:r>
              <a:rPr lang="en-US" baseline="0" dirty="0"/>
              <a:t> idea…  But powerful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74876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8059101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63764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628218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8847087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1074485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1577393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28048141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5224274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4582003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320399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5790710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196111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91306010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5489867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6266067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3047785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78431576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230496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w="9525"/>
        </p:spPr>
        <p:txBody>
          <a:bodyPr/>
          <a:lstStyle/>
          <a:p>
            <a:r>
              <a:rPr lang="en-US" sz="1200" dirty="0">
                <a:solidFill>
                  <a:srgbClr val="C00000"/>
                </a:solidFill>
              </a:rPr>
              <a:t>CPE – amount of average effort, per element, to see the sweep through</a:t>
            </a:r>
            <a:endParaRPr lang="en-US" dirty="0"/>
          </a:p>
        </p:txBody>
      </p:sp>
    </p:spTree>
    <p:extLst>
      <p:ext uri="{BB962C8B-B14F-4D97-AF65-F5344CB8AC3E}">
        <p14:creationId xmlns:p14="http://schemas.microsoft.com/office/powerpoint/2010/main" val="221860196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34685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24264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0736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80782216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09597057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4059790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15211704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087223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8958124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5484624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67400120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7176555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95925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448535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2553285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5449339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499706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entury Gothic" charset="0"/>
            </a:endParaRPr>
          </a:p>
        </p:txBody>
      </p:sp>
    </p:spTree>
    <p:extLst>
      <p:ext uri="{BB962C8B-B14F-4D97-AF65-F5344CB8AC3E}">
        <p14:creationId xmlns:p14="http://schemas.microsoft.com/office/powerpoint/2010/main" val="358521856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0545811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9103835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12972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05324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7682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0835322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8479681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5015842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7235417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NEXT TIME YOU DO MPI, GO READ https://computing.llnl.gov/tutorials/mpi/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835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01746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54109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635</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Volta V100,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400" cy="3086100"/>
          </a:xfrm>
          <a:prstGeom prst="rect">
            <a:avLst/>
          </a:prstGeom>
        </p:spPr>
      </p:sp>
      <p:sp>
        <p:nvSpPr>
          <p:cNvPr id="30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DejaVu Sans"/>
              </a:rPr>
              <a:t>Hammad – Updated with newer plots</a:t>
            </a:r>
          </a:p>
        </p:txBody>
      </p:sp>
      <p:sp>
        <p:nvSpPr>
          <p:cNvPr id="310" name="TextShape 3"/>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9342C-98AA-4794-A347-78E1EA06C194}" type="slidenum">
              <a:rPr kumimoji="0" lang="en-US" sz="1200" b="0" i="0" u="none" strike="noStrike" kern="1200" cap="none" spc="-1"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637</a:t>
            </a:fld>
            <a:endParaRPr kumimoji="0" lang="en-US" sz="1200" b="0" i="0" u="none" strike="noStrike" kern="1200" cap="none" spc="-1" normalizeH="0" baseline="0" noProof="0">
              <a:ln>
                <a:noFill/>
              </a:ln>
              <a:solidFill>
                <a:prstClr val="black"/>
              </a:solidFill>
              <a:effectLst/>
              <a:uLnTx/>
              <a:uFillTx/>
              <a:latin typeface="DejaVu Serif"/>
              <a:ea typeface="+mn-ea"/>
              <a:cs typeface="+mn-cs"/>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563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57080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56066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251297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74609"/>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03738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3929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1175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300">
                <a:solidFill>
                  <a:schemeClr val="tx1"/>
                </a:solidFill>
                <a:latin typeface="Times New Roman" pitchFamily="18" charset="0"/>
                <a:cs typeface="Times New Roman" pitchFamily="18" charset="0"/>
              </a:defRPr>
            </a:lvl1pPr>
            <a:lvl2pPr marL="716025" indent="-275394" eaLnBrk="0" hangingPunct="0">
              <a:defRPr sz="2300">
                <a:solidFill>
                  <a:schemeClr val="tx1"/>
                </a:solidFill>
                <a:latin typeface="Times New Roman" pitchFamily="18" charset="0"/>
                <a:cs typeface="Times New Roman" pitchFamily="18" charset="0"/>
              </a:defRPr>
            </a:lvl2pPr>
            <a:lvl3pPr marL="1101577" indent="-220316" eaLnBrk="0" hangingPunct="0">
              <a:defRPr sz="2300">
                <a:solidFill>
                  <a:schemeClr val="tx1"/>
                </a:solidFill>
                <a:latin typeface="Times New Roman" pitchFamily="18" charset="0"/>
                <a:cs typeface="Times New Roman" pitchFamily="18" charset="0"/>
              </a:defRPr>
            </a:lvl3pPr>
            <a:lvl4pPr marL="1542207" indent="-220316" eaLnBrk="0" hangingPunct="0">
              <a:defRPr sz="2300">
                <a:solidFill>
                  <a:schemeClr val="tx1"/>
                </a:solidFill>
                <a:latin typeface="Times New Roman" pitchFamily="18" charset="0"/>
                <a:cs typeface="Times New Roman" pitchFamily="18" charset="0"/>
              </a:defRPr>
            </a:lvl4pPr>
            <a:lvl5pPr marL="1982838" indent="-220316" eaLnBrk="0" hangingPunct="0">
              <a:defRPr sz="2300">
                <a:solidFill>
                  <a:schemeClr val="tx1"/>
                </a:solidFill>
                <a:latin typeface="Times New Roman" pitchFamily="18" charset="0"/>
                <a:cs typeface="Times New Roman" pitchFamily="18" charset="0"/>
              </a:defRPr>
            </a:lvl5pPr>
            <a:lvl6pPr marL="2423468"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6pPr>
            <a:lvl7pPr marL="2864099"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7pPr>
            <a:lvl8pPr marL="3304728"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8pPr>
            <a:lvl9pPr marL="3745359"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178A90F-38A9-4EEA-BFA8-6C2FBFFF3858}" type="slidenum">
              <a:rPr kumimoji="0" lang="en-US" sz="12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648</a:t>
            </a:fld>
            <a:endParaRPr kumimoji="0" lang="en-US" sz="12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94423099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1519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300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8064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1877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78076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80272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69232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44134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8072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01973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60288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266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90737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08077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7914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0843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77904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09994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57403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92770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6174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666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DN: What is this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19633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71627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89563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95793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https://www.howtogeek.com/190014/htg-explains-what-is-the-difference-between-tcp-and-udp/</a:t>
            </a:r>
          </a:p>
          <a:p>
            <a:r>
              <a:rPr lang="en-US" dirty="0"/>
              <a:t>https://support.holmsecurity.com/hc/en-us/articles/212963869-What-is-the-difference-between-TCP-and-UDP-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52717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93530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11479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18036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97491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073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66163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5072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67565"/>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88371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75439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62550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353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DN: What is this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36501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B55995-B104-4692-A892-EA3543C6735F}" type="slidenum">
              <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25602" name="Rectangle 2"/>
          <p:cNvSpPr>
            <a:spLocks noGrp="1" noRot="1" noChangeAspect="1" noChangeArrowheads="1"/>
          </p:cNvSpPr>
          <p:nvPr>
            <p:ph type="sldImg"/>
          </p:nvPr>
        </p:nvSpPr>
        <p:spPr>
          <a:solidFill>
            <a:srgbClr val="FFFFFF"/>
          </a:solidFill>
          <a:ln/>
        </p:spPr>
      </p:sp>
      <p:sp>
        <p:nvSpPr>
          <p:cNvPr id="25603"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420737128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CE274A3-95E0-468F-8E78-6293B71970D8}" type="slidenum">
              <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endParaRPr lang="en-US" dirty="0"/>
          </a:p>
        </p:txBody>
      </p:sp>
    </p:spTree>
    <p:extLst>
      <p:ext uri="{BB962C8B-B14F-4D97-AF65-F5344CB8AC3E}">
        <p14:creationId xmlns:p14="http://schemas.microsoft.com/office/powerpoint/2010/main" val="255853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2607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79715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81665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35436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0FEC486-1E7B-48E9-AEEA-BCE247EC702B}" type="slidenum">
              <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704</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31746" name="Rectangle 2"/>
          <p:cNvSpPr>
            <a:spLocks noGrp="1" noRot="1" noChangeAspect="1" noChangeArrowheads="1"/>
          </p:cNvSpPr>
          <p:nvPr>
            <p:ph type="sldImg"/>
          </p:nvPr>
        </p:nvSpPr>
        <p:spPr>
          <a:solidFill>
            <a:srgbClr val="FFFFFF"/>
          </a:solidFill>
          <a:ln/>
        </p:spPr>
      </p:sp>
      <p:sp>
        <p:nvSpPr>
          <p:cNvPr id="31747"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96794733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79515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onsolas" panose="020B0609020204030204" pitchFamily="49" charset="0"/>
              </a:rPr>
              <a:t>MPI_Issend</a:t>
            </a:r>
            <a:r>
              <a:rPr lang="en-US" dirty="0"/>
              <a:t>:</a:t>
            </a:r>
          </a:p>
          <a:p>
            <a:pPr marL="171450" indent="-171450">
              <a:buFontTx/>
              <a:buChar char="-"/>
            </a:pPr>
            <a:r>
              <a:rPr lang="en-US" dirty="0"/>
              <a:t>Starts a nonblocking synchronous send</a:t>
            </a:r>
          </a:p>
          <a:p>
            <a:pPr marL="171450" indent="-171450">
              <a:buFontTx/>
              <a:buChar char="-"/>
            </a:pPr>
            <a:r>
              <a:rPr lang="en-US" dirty="0"/>
              <a:t>No eager mode for this guy</a:t>
            </a:r>
          </a:p>
          <a:p>
            <a:pPr marL="0" indent="0">
              <a:buFontTx/>
              <a:buNone/>
            </a:pPr>
            <a:endParaRPr lang="en-US" dirty="0"/>
          </a:p>
          <a:p>
            <a:r>
              <a:rPr lang="en-US" dirty="0" err="1">
                <a:latin typeface="Consolas" panose="020B0609020204030204" pitchFamily="49" charset="0"/>
              </a:rPr>
              <a:t>MPI_Ibsend</a:t>
            </a:r>
            <a:r>
              <a:rPr lang="en-US" dirty="0">
                <a:latin typeface="Consolas" panose="020B0609020204030204" pitchFamily="49" charset="0"/>
              </a:rPr>
              <a:t>:</a:t>
            </a:r>
          </a:p>
          <a:p>
            <a:r>
              <a:rPr lang="en-US" dirty="0">
                <a:latin typeface="Consolas" panose="020B0609020204030204" pitchFamily="49" charset="0"/>
              </a:rPr>
              <a:t>- </a:t>
            </a:r>
            <a:r>
              <a:rPr lang="en-US" dirty="0"/>
              <a:t>Starts a nonblocking buffered send; there is no guarantee that the buffer can be re-used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454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904537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618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64914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75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0967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834634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95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9397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8439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41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082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4E725018-5697-4C52-ADE9-4C1ED354D3F1}" type="slidenum">
              <a:rPr lang="en-US" altLang="en-US"/>
              <a:pPr/>
              <a:t>‹#›</a:t>
            </a:fld>
            <a:endParaRPr lang="en-US" altLang="en-US"/>
          </a:p>
        </p:txBody>
      </p:sp>
    </p:spTree>
    <p:extLst>
      <p:ext uri="{BB962C8B-B14F-4D97-AF65-F5344CB8AC3E}">
        <p14:creationId xmlns:p14="http://schemas.microsoft.com/office/powerpoint/2010/main" val="40361003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73ECFD8-5EC6-49FD-9837-172B927B7D47}" type="slidenum">
              <a:rPr lang="en-US" altLang="en-US"/>
              <a:pPr/>
              <a:t>‹#›</a:t>
            </a:fld>
            <a:endParaRPr lang="en-US" altLang="en-US"/>
          </a:p>
        </p:txBody>
      </p:sp>
    </p:spTree>
    <p:extLst>
      <p:ext uri="{BB962C8B-B14F-4D97-AF65-F5344CB8AC3E}">
        <p14:creationId xmlns:p14="http://schemas.microsoft.com/office/powerpoint/2010/main" val="30313718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6" name="Content Placeholder 2"/>
          <p:cNvSpPr>
            <a:spLocks noGrp="1"/>
          </p:cNvSpPr>
          <p:nvPr>
            <p:ph idx="12"/>
          </p:nvPr>
        </p:nvSpPr>
        <p:spPr>
          <a:xfrm>
            <a:off x="610310" y="1599850"/>
            <a:ext cx="11158361" cy="2329206"/>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0310" y="4029067"/>
            <a:ext cx="11158361" cy="2296241"/>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632851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66889CB-F60A-4C2A-81E8-30C53FF816FA}" type="slidenum">
              <a:rPr lang="en-US" altLang="en-US"/>
              <a:pPr/>
              <a:t>‹#›</a:t>
            </a:fld>
            <a:endParaRPr lang="en-US" altLang="en-US"/>
          </a:p>
        </p:txBody>
      </p:sp>
    </p:spTree>
    <p:extLst>
      <p:ext uri="{BB962C8B-B14F-4D97-AF65-F5344CB8AC3E}">
        <p14:creationId xmlns:p14="http://schemas.microsoft.com/office/powerpoint/2010/main" val="7451810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74C55B35-C61C-44BE-B148-85AD522827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3016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1668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6636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756111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95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3621025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147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6677740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3271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149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686227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6939224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0888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3814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6756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1924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58373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6138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470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newTopic">
    <p:spTree>
      <p:nvGrpSpPr>
        <p:cNvPr id="1" name=""/>
        <p:cNvGrpSpPr/>
        <p:nvPr/>
      </p:nvGrpSpPr>
      <p:grpSpPr>
        <a:xfrm>
          <a:off x="0" y="0"/>
          <a:ext cx="0" cy="0"/>
          <a:chOff x="0" y="0"/>
          <a:chExt cx="0" cy="0"/>
        </a:xfrm>
      </p:grpSpPr>
      <p:sp>
        <p:nvSpPr>
          <p:cNvPr id="2" name="Title 1"/>
          <p:cNvSpPr>
            <a:spLocks noGrp="1"/>
          </p:cNvSpPr>
          <p:nvPr>
            <p:ph type="title"/>
          </p:nvPr>
        </p:nvSpPr>
        <p:spPr>
          <a:xfrm>
            <a:off x="216683" y="3540592"/>
            <a:ext cx="10335753" cy="823393"/>
          </a:xfrm>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21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937323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0901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2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00913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782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University of Wisconsin-Madison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6462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245255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387491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5944818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150264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0836945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466900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1950229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6011452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iz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89408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6645348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3545942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6626304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5500291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44060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718091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166512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249682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686595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372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alf_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814848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1995850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012389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9388923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533669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half_banner_empt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823393"/>
          </a:xfrm>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493171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2422069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408360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840374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98658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646173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0701294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553995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70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68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61563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8841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ortExcursion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177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027570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188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1971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116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2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492669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47805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926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5069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48798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7234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424281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32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55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222863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775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379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0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708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068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872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360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6814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674427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174484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95313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9887330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7028115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507253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83985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1935472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99974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0641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051343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66050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7530207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64105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90252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527228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069827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318680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164843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8584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ewTopic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299" y="4009669"/>
            <a:ext cx="7041368" cy="823393"/>
          </a:xfrm>
        </p:spPr>
        <p:txBody>
          <a:bodyPr/>
          <a:lstStyle>
            <a:lvl1pPr>
              <a:defRPr/>
            </a:lvl1pPr>
          </a:lstStyle>
          <a:p>
            <a:r>
              <a:rPr lang="en-US" dirty="0"/>
              <a:t>New Topic Slide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24365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356901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15685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917248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07861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2481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854208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21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85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7058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913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99370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1020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4838977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8926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327759"/>
            <a:ext cx="5631278"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327759"/>
            <a:ext cx="5640435" cy="5129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632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374911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2097729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4993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50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3.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5.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6.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21846133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271947668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35020183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9015905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217121474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8.emf"/></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97.xml"/><Relationship Id="rId1" Type="http://schemas.openxmlformats.org/officeDocument/2006/relationships/slideLayout" Target="../slideLayouts/slideLayout21.xml"/><Relationship Id="rId5" Type="http://schemas.openxmlformats.org/officeDocument/2006/relationships/image" Target="../media/image5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6.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docs.nvidia.com/cuda/pdf/CUDA_C_Programming_Guide.pdf" TargetMode="External"/><Relationship Id="rId1" Type="http://schemas.openxmlformats.org/officeDocument/2006/relationships/slideLayout" Target="../slideLayouts/slideLayout5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0.xml"/></Relationships>
</file>

<file path=ppt/slides/_rels/slide209.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docs.nvidia.com/cuda/cuda-c-best-practices-guide/index.html#abstract" TargetMode="External"/><Relationship Id="rId1" Type="http://schemas.openxmlformats.org/officeDocument/2006/relationships/slideLayout" Target="../slideLayouts/slideLayout3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3.xml"/></Relationships>
</file>

<file path=ppt/slides/_rels/slide2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0.xml"/></Relationships>
</file>

<file path=ppt/slides/_rels/slide2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2.xml"/><Relationship Id="rId1" Type="http://schemas.openxmlformats.org/officeDocument/2006/relationships/slideLayout" Target="../slideLayouts/slideLayout5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4.xml"/><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5.xml"/><Relationship Id="rId1" Type="http://schemas.openxmlformats.org/officeDocument/2006/relationships/slideLayout" Target="../slideLayouts/slideLayout5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0.xml"/></Relationships>
</file>

<file path=ppt/slides/_rels/slide2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7.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8.xml"/><Relationship Id="rId1" Type="http://schemas.openxmlformats.org/officeDocument/2006/relationships/slideLayout" Target="../slideLayouts/slideLayout50.xml"/><Relationship Id="rId4" Type="http://schemas.openxmlformats.org/officeDocument/2006/relationships/image" Target="../media/image72.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0.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1.xml"/><Relationship Id="rId1" Type="http://schemas.openxmlformats.org/officeDocument/2006/relationships/slideLayout" Target="../slideLayouts/slideLayout5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0.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0.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0.xml"/></Relationships>
</file>

<file path=ppt/slides/_rels/slide26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2.bin"/><Relationship Id="rId1" Type="http://schemas.openxmlformats.org/officeDocument/2006/relationships/slideLayout" Target="../slideLayouts/slideLayout50.xml"/></Relationships>
</file>

<file path=ppt/slides/_rels/slide267.xml.rels><?xml version="1.0" encoding="UTF-8" standalone="yes"?>
<Relationships xmlns="http://schemas.openxmlformats.org/package/2006/relationships"><Relationship Id="rId2" Type="http://schemas.openxmlformats.org/officeDocument/2006/relationships/image" Target="../media/image801.png"/><Relationship Id="rId1" Type="http://schemas.openxmlformats.org/officeDocument/2006/relationships/slideLayout" Target="../slideLayouts/slideLayout3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9.xml.rels><?xml version="1.0" encoding="UTF-8" standalone="yes"?>
<Relationships xmlns="http://schemas.openxmlformats.org/package/2006/relationships"><Relationship Id="rId3" Type="http://schemas.openxmlformats.org/officeDocument/2006/relationships/hyperlink" Target="https://uwmadison.box.com/s/q94x9hk4hsp69s7b6agin5ie19v5y3nb" TargetMode="External"/><Relationship Id="rId2" Type="http://schemas.openxmlformats.org/officeDocument/2006/relationships/notesSlide" Target="../notesSlides/notesSlide152.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3.xml"/><Relationship Id="rId1" Type="http://schemas.openxmlformats.org/officeDocument/2006/relationships/slideLayout" Target="../slideLayouts/slideLayout5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0.xml"/></Relationships>
</file>

<file path=ppt/slides/_rels/slide27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55.xml"/><Relationship Id="rId1" Type="http://schemas.openxmlformats.org/officeDocument/2006/relationships/slideLayout" Target="../slideLayouts/slideLayout50.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33.xml"/><Relationship Id="rId1" Type="http://schemas.openxmlformats.org/officeDocument/2006/relationships/tags" Target="../tags/tag3.xml"/><Relationship Id="rId4" Type="http://schemas.openxmlformats.org/officeDocument/2006/relationships/image" Target="../media/image82.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1.xml"/><Relationship Id="rId1" Type="http://schemas.openxmlformats.org/officeDocument/2006/relationships/slideLayout" Target="../slideLayouts/slideLayout33.xml"/><Relationship Id="rId4" Type="http://schemas.openxmlformats.org/officeDocument/2006/relationships/image" Target="../media/image83.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50.xml"/><Relationship Id="rId1" Type="http://schemas.openxmlformats.org/officeDocument/2006/relationships/tags" Target="../tags/tag4.xml"/><Relationship Id="rId4" Type="http://schemas.openxmlformats.org/officeDocument/2006/relationships/image" Target="../media/image84.png"/></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63.xml"/><Relationship Id="rId1" Type="http://schemas.openxmlformats.org/officeDocument/2006/relationships/slideLayout" Target="../slideLayouts/slideLayout50.xml"/><Relationship Id="rId4" Type="http://schemas.openxmlformats.org/officeDocument/2006/relationships/image" Target="../media/image85.emf"/></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50.xml"/></Relationships>
</file>

<file path=ppt/slides/_rels/slide2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NULL"/><Relationship Id="rId1" Type="http://schemas.openxmlformats.org/officeDocument/2006/relationships/slideLayout" Target="../slideLayouts/slideLayout51.xml"/><Relationship Id="rId4" Type="http://schemas.openxmlformats.org/officeDocument/2006/relationships/image" Target="../media/image8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8.xml"/><Relationship Id="rId1" Type="http://schemas.openxmlformats.org/officeDocument/2006/relationships/slideLayout" Target="../slideLayouts/slideLayout21.xml"/><Relationship Id="rId4" Type="http://schemas.openxmlformats.org/officeDocument/2006/relationships/image" Target="NUL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resources.nvidia.com/en-us-grace-cpu/nvidia-grace-hopper" TargetMode="External"/><Relationship Id="rId1" Type="http://schemas.openxmlformats.org/officeDocument/2006/relationships/slideLayout" Target="../slideLayouts/slideLayout23.xml"/><Relationship Id="rId4" Type="http://schemas.openxmlformats.org/officeDocument/2006/relationships/image" Target="../media/image96.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1.xml"/></Relationships>
</file>

<file path=ppt/slides/_rels/slide38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hyperlink" Target="https://en.wikipedia.org/wiki/Sequence_container_(C%2B%2B)#Vector"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1.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7.xml"/><Relationship Id="rId1" Type="http://schemas.openxmlformats.org/officeDocument/2006/relationships/slideLayout" Target="../slideLayouts/slideLayout21.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1.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1.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1.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1.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1.xml"/></Relationships>
</file>

<file path=ppt/slides/_rels/slide3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5.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6.xml"/><Relationship Id="rId1" Type="http://schemas.openxmlformats.org/officeDocument/2006/relationships/slideLayout" Target="../slideLayouts/slideLayout50.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1.xml"/></Relationships>
</file>

<file path=ppt/slides/_rels/slide4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8.xml"/><Relationship Id="rId1" Type="http://schemas.openxmlformats.org/officeDocument/2006/relationships/slideLayout" Target="../slideLayouts/slideLayout6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0.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0.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50.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0.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34.xml"/></Relationships>
</file>

<file path=ppt/slides/_rels/slide412.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34.xml"/></Relationships>
</file>

<file path=ppt/slides/_rels/slide41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00.png"/><Relationship Id="rId7" Type="http://schemas.openxmlformats.org/officeDocument/2006/relationships/image" Target="../media/image102.png"/><Relationship Id="rId2" Type="http://schemas.openxmlformats.org/officeDocument/2006/relationships/notesSlide" Target="../notesSlides/notesSlide203.xml"/><Relationship Id="rId1" Type="http://schemas.openxmlformats.org/officeDocument/2006/relationships/slideLayout" Target="../slideLayouts/slideLayout4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image" Target="../media/image104.png"/></Relationships>
</file>

<file path=ppt/slides/_rels/slide4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00.png"/><Relationship Id="rId1" Type="http://schemas.openxmlformats.org/officeDocument/2006/relationships/slideLayout" Target="../slideLayouts/slideLayout4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15.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3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418.xml.rels><?xml version="1.0" encoding="UTF-8" standalone="yes"?>
<Relationships xmlns="http://schemas.openxmlformats.org/package/2006/relationships"><Relationship Id="rId3" Type="http://schemas.openxmlformats.org/officeDocument/2006/relationships/hyperlink" Target="https://www.newegg.com/asrock-rack-ep2c621d12-ws-intel-xeon-scalable-processors/p/N82E16813140022?Item=N82E16813140022" TargetMode="External"/><Relationship Id="rId2" Type="http://schemas.openxmlformats.org/officeDocument/2006/relationships/image" Target="../media/image109.jpeg"/><Relationship Id="rId1" Type="http://schemas.openxmlformats.org/officeDocument/2006/relationships/slideLayout" Target="../slideLayouts/slideLayout16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5.xml"/><Relationship Id="rId1" Type="http://schemas.openxmlformats.org/officeDocument/2006/relationships/slideLayout" Target="../slideLayouts/slideLayout50.xml"/></Relationships>
</file>

<file path=ppt/slides/_rels/slide4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3.xml"/></Relationships>
</file>

<file path=ppt/slides/_rels/slide4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6.xml"/><Relationship Id="rId1" Type="http://schemas.openxmlformats.org/officeDocument/2006/relationships/slideLayout" Target="../slideLayouts/slideLayout33.xml"/><Relationship Id="rId5" Type="http://schemas.openxmlformats.org/officeDocument/2006/relationships/image" Target="../media/image115.png"/><Relationship Id="rId4" Type="http://schemas.openxmlformats.org/officeDocument/2006/relationships/image" Target="../media/image114.png"/></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5.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65.xml"/><Relationship Id="rId1" Type="http://schemas.openxmlformats.org/officeDocument/2006/relationships/tags" Target="../tags/tag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7.xml.rels><?xml version="1.0" encoding="UTF-8" standalone="yes"?>
<Relationships xmlns="http://schemas.openxmlformats.org/package/2006/relationships"><Relationship Id="rId2" Type="http://schemas.openxmlformats.org/officeDocument/2006/relationships/hyperlink" Target="http://bisqwit.iki.fi/story/howto/openmp/" TargetMode="External"/><Relationship Id="rId1" Type="http://schemas.openxmlformats.org/officeDocument/2006/relationships/slideLayout" Target="../slideLayouts/slideLayout50.xml"/></Relationships>
</file>

<file path=ppt/slides/_rels/slide438.xml.rels><?xml version="1.0" encoding="UTF-8" standalone="yes"?>
<Relationships xmlns="http://schemas.openxmlformats.org/package/2006/relationships"><Relationship Id="rId2" Type="http://schemas.openxmlformats.org/officeDocument/2006/relationships/hyperlink" Target="http://bisqwit.iki.fi/story/howto/openmp/" TargetMode="External"/><Relationship Id="rId1" Type="http://schemas.openxmlformats.org/officeDocument/2006/relationships/slideLayout" Target="../slideLayouts/slideLayout50.xml"/></Relationships>
</file>

<file path=ppt/slides/_rels/slide439.xml.rels><?xml version="1.0" encoding="UTF-8" standalone="yes"?>
<Relationships xmlns="http://schemas.openxmlformats.org/package/2006/relationships"><Relationship Id="rId2" Type="http://schemas.openxmlformats.org/officeDocument/2006/relationships/hyperlink" Target="http://bisqwit.iki.fi/story/howto/openmp/" TargetMode="Externa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33.xml"/><Relationship Id="rId1" Type="http://schemas.openxmlformats.org/officeDocument/2006/relationships/tags" Target="../tags/tag7.xml"/><Relationship Id="rId4" Type="http://schemas.openxmlformats.org/officeDocument/2006/relationships/image" Target="../media/image11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2.xml.rels><?xml version="1.0" encoding="UTF-8" standalone="yes"?>
<Relationships xmlns="http://schemas.openxmlformats.org/package/2006/relationships"><Relationship Id="rId8" Type="http://schemas.openxmlformats.org/officeDocument/2006/relationships/hyperlink" Target="https://msdn.microsoft.com/en-us/library/csa8826y.aspx" TargetMode="External"/><Relationship Id="rId13" Type="http://schemas.openxmlformats.org/officeDocument/2006/relationships/hyperlink" Target="https://msdn.microsoft.com/en-us/library/2z1788dd.aspx" TargetMode="External"/><Relationship Id="rId3" Type="http://schemas.openxmlformats.org/officeDocument/2006/relationships/hyperlink" Target="https://msdn.microsoft.com/en-us/library/8ztckdts.aspx" TargetMode="External"/><Relationship Id="rId7" Type="http://schemas.openxmlformats.org/officeDocument/2006/relationships/hyperlink" Target="https://msdn.microsoft.com/en-us/library/6z19s8e0.aspx" TargetMode="External"/><Relationship Id="rId12" Type="http://schemas.openxmlformats.org/officeDocument/2006/relationships/hyperlink" Target="https://msdn.microsoft.com/en-us/library/9kcw2kxz.aspx" TargetMode="External"/><Relationship Id="rId2" Type="http://schemas.openxmlformats.org/officeDocument/2006/relationships/notesSlide" Target="../notesSlides/notesSlide212.xml"/><Relationship Id="rId1" Type="http://schemas.openxmlformats.org/officeDocument/2006/relationships/slideLayout" Target="../slideLayouts/slideLayout33.xml"/><Relationship Id="rId6" Type="http://schemas.openxmlformats.org/officeDocument/2006/relationships/hyperlink" Target="https://msdn.microsoft.com/en-us/library/sz9sd6et.aspx" TargetMode="External"/><Relationship Id="rId11" Type="http://schemas.openxmlformats.org/officeDocument/2006/relationships/hyperlink" Target="https://msdn.microsoft.com/en-us/library/8k4b1177.aspx" TargetMode="External"/><Relationship Id="rId5" Type="http://schemas.openxmlformats.org/officeDocument/2006/relationships/hyperlink" Target="https://msdn.microsoft.com/en-us/library/b38674ky.aspx" TargetMode="External"/><Relationship Id="rId10" Type="http://schemas.openxmlformats.org/officeDocument/2006/relationships/hyperlink" Target="https://msdn.microsoft.com/en-us/library/68ah4xc7.aspx" TargetMode="External"/><Relationship Id="rId4" Type="http://schemas.openxmlformats.org/officeDocument/2006/relationships/hyperlink" Target="https://msdn.microsoft.com/en-us/library/027bb41s.aspx" TargetMode="External"/><Relationship Id="rId9" Type="http://schemas.openxmlformats.org/officeDocument/2006/relationships/hyperlink" Target="https://msdn.microsoft.com/en-us/library/cbt9k4s0.aspx" TargetMode="External"/></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3.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5.xml"/><Relationship Id="rId4" Type="http://schemas.openxmlformats.org/officeDocument/2006/relationships/image" Target="../media/image121.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ags" Target="../tags/tag10.xml"/></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33.xml"/><Relationship Id="rId1" Type="http://schemas.openxmlformats.org/officeDocument/2006/relationships/tags" Target="../tags/tag11.xml"/></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5.xml"/><Relationship Id="rId1" Type="http://schemas.openxmlformats.org/officeDocument/2006/relationships/tags" Target="../tags/tag12.xml"/></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33.xml"/><Relationship Id="rId1" Type="http://schemas.openxmlformats.org/officeDocument/2006/relationships/tags" Target="../tags/tag13.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3.xml"/></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3.xml"/><Relationship Id="rId1" Type="http://schemas.openxmlformats.org/officeDocument/2006/relationships/tags" Target="../tags/tag14.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3.xml"/></Relationships>
</file>

<file path=ppt/slides/_rels/slide4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26.xml"/><Relationship Id="rId1" Type="http://schemas.openxmlformats.org/officeDocument/2006/relationships/slideLayout" Target="../slideLayouts/slideLayout50.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1.xml"/><Relationship Id="rId1" Type="http://schemas.openxmlformats.org/officeDocument/2006/relationships/tags" Target="../tags/tag15.xml"/></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1.xml"/><Relationship Id="rId1" Type="http://schemas.openxmlformats.org/officeDocument/2006/relationships/tags" Target="../tags/tag1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1.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1.xml"/><Relationship Id="rId1" Type="http://schemas.openxmlformats.org/officeDocument/2006/relationships/slideLayout" Target="../slideLayouts/slideLayout21.xml"/></Relationships>
</file>

<file path=ppt/slides/_rels/slide4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2.xml"/><Relationship Id="rId1" Type="http://schemas.openxmlformats.org/officeDocument/2006/relationships/slideLayout" Target="../slideLayouts/slideLayout21.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1.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1.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1.xml"/></Relationships>
</file>

<file path=ppt/slides/_rels/slide487.xml.rels><?xml version="1.0" encoding="UTF-8" standalone="yes"?>
<Relationships xmlns="http://schemas.openxmlformats.org/package/2006/relationships"><Relationship Id="rId3" Type="http://schemas.openxmlformats.org/officeDocument/2006/relationships/hyperlink" Target="http://www.openmp.org/wp-content/uploads/ntu-vanderpas.pdf"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hyperlink" Target="http://www.openmp.org/wp-content/uploads/ntu-vanderpas.pdf" TargetMode="External"/><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1.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1.xml"/><Relationship Id="rId1" Type="http://schemas.openxmlformats.org/officeDocument/2006/relationships/tags" Target="../tags/tag22.xml"/></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1.xml"/><Relationship Id="rId1" Type="http://schemas.openxmlformats.org/officeDocument/2006/relationships/tags" Target="../tags/tag23.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4.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3.xml"/></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50.xml"/><Relationship Id="rId1" Type="http://schemas.openxmlformats.org/officeDocument/2006/relationships/tags" Target="../tags/tag24.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3.xml"/></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33.xml"/><Relationship Id="rId1" Type="http://schemas.openxmlformats.org/officeDocument/2006/relationships/tags" Target="../tags/tag25.xml"/></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33.xml"/><Relationship Id="rId1" Type="http://schemas.openxmlformats.org/officeDocument/2006/relationships/tags" Target="../tags/tag26.xml"/></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33.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33.xml"/><Relationship Id="rId1" Type="http://schemas.openxmlformats.org/officeDocument/2006/relationships/tags" Target="../tags/tag2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50.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50.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50.xml"/></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149.xml"/><Relationship Id="rId1" Type="http://schemas.openxmlformats.org/officeDocument/2006/relationships/tags" Target="../tags/tag29.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3.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3.xml"/></Relationships>
</file>

<file path=ppt/slides/_rels/slide5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0.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0.xml"/></Relationships>
</file>

<file path=ppt/slides/_rels/slide5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0.xml"/></Relationships>
</file>

<file path=ppt/slides/_rels/slide5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0.xml"/></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50.xml"/><Relationship Id="rId1" Type="http://schemas.openxmlformats.org/officeDocument/2006/relationships/tags" Target="../tags/tag30.xml"/><Relationship Id="rId4" Type="http://schemas.openxmlformats.org/officeDocument/2006/relationships/image" Target="../media/image30.png"/></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33.xml"/><Relationship Id="rId1" Type="http://schemas.openxmlformats.org/officeDocument/2006/relationships/tags" Target="../tags/tag31.xml"/></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50.xml"/><Relationship Id="rId1" Type="http://schemas.openxmlformats.org/officeDocument/2006/relationships/tags" Target="../tags/tag32.xml"/></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33.xml"/><Relationship Id="rId1" Type="http://schemas.openxmlformats.org/officeDocument/2006/relationships/tags" Target="../tags/tag33.xml"/></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50.xml"/><Relationship Id="rId1" Type="http://schemas.openxmlformats.org/officeDocument/2006/relationships/tags" Target="../tags/tag34.xml"/></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33.xml"/><Relationship Id="rId1" Type="http://schemas.openxmlformats.org/officeDocument/2006/relationships/tags" Target="../tags/tag35.xml"/></Relationships>
</file>

<file path=ppt/slides/_rels/slide519.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50.xml"/><Relationship Id="rId1" Type="http://schemas.openxmlformats.org/officeDocument/2006/relationships/tags" Target="../tags/tag36.xml"/><Relationship Id="rId4" Type="http://schemas.openxmlformats.org/officeDocument/2006/relationships/image" Target="../media/image5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50.xml"/><Relationship Id="rId1" Type="http://schemas.openxmlformats.org/officeDocument/2006/relationships/tags" Target="../tags/tag37.xml"/><Relationship Id="rId4" Type="http://schemas.openxmlformats.org/officeDocument/2006/relationships/image" Target="../media/image570.png"/></Relationships>
</file>

<file path=ppt/slides/_rels/slide521.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50.xml"/><Relationship Id="rId1" Type="http://schemas.openxmlformats.org/officeDocument/2006/relationships/tags" Target="../tags/tag3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3.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33.xml"/><Relationship Id="rId1" Type="http://schemas.openxmlformats.org/officeDocument/2006/relationships/tags" Target="../tags/tag39.xml"/></Relationships>
</file>

<file path=ppt/slides/_rels/slide524.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50.xml"/><Relationship Id="rId1" Type="http://schemas.openxmlformats.org/officeDocument/2006/relationships/tags" Target="../tags/tag40.xml"/></Relationships>
</file>

<file path=ppt/slides/_rels/slide525.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50.xml"/><Relationship Id="rId1" Type="http://schemas.openxmlformats.org/officeDocument/2006/relationships/tags" Target="../tags/tag41.xml"/></Relationships>
</file>

<file path=ppt/slides/_rels/slide526.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50.xml"/><Relationship Id="rId1" Type="http://schemas.openxmlformats.org/officeDocument/2006/relationships/tags" Target="../tags/tag42.xml"/></Relationships>
</file>

<file path=ppt/slides/_rels/slide52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58.png"/><Relationship Id="rId1" Type="http://schemas.openxmlformats.org/officeDocument/2006/relationships/slideLayout" Target="../slideLayouts/slideLayout50.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71.xml"/><Relationship Id="rId1" Type="http://schemas.openxmlformats.org/officeDocument/2006/relationships/slideLayout" Target="../slideLayouts/slideLayout33.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3.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3.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3.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3.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840.png"/><Relationship Id="rId1" Type="http://schemas.openxmlformats.org/officeDocument/2006/relationships/slideLayout" Target="../slideLayouts/slideLayout5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8.xml"/><Relationship Id="rId1" Type="http://schemas.openxmlformats.org/officeDocument/2006/relationships/slideLayout" Target="../slideLayouts/slideLayout3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5.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50.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81.xml"/><Relationship Id="rId1" Type="http://schemas.openxmlformats.org/officeDocument/2006/relationships/slideLayout" Target="../slideLayouts/slideLayout3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3.xml"/><Relationship Id="rId1" Type="http://schemas.openxmlformats.org/officeDocument/2006/relationships/slideLayout" Target="../slideLayouts/slideLayout3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3.xml"/></Relationships>
</file>

<file path=ppt/slides/_rels/slide5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5.xml"/><Relationship Id="rId1" Type="http://schemas.openxmlformats.org/officeDocument/2006/relationships/slideLayout" Target="../slideLayouts/slideLayout21.xml"/><Relationship Id="rId4" Type="http://schemas.openxmlformats.org/officeDocument/2006/relationships/image" Target="../media/image143.jpe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86.xml"/><Relationship Id="rId1" Type="http://schemas.openxmlformats.org/officeDocument/2006/relationships/slideLayout" Target="../slideLayouts/slideLayout3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NULL"/><Relationship Id="rId1" Type="http://schemas.openxmlformats.org/officeDocument/2006/relationships/slideLayout" Target="../slideLayouts/slideLayout51.xml"/><Relationship Id="rId4" Type="http://schemas.openxmlformats.org/officeDocument/2006/relationships/image" Target="../media/image145.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50.xml"/></Relationships>
</file>

<file path=ppt/slides/_rels/slide5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45.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3.xml"/></Relationships>
</file>

<file path=ppt/slides/_rels/slide5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1.xml"/></Relationships>
</file>

<file path=ppt/slides/_rels/slide5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2.xml"/><Relationship Id="rId1" Type="http://schemas.openxmlformats.org/officeDocument/2006/relationships/slideLayout" Target="../slideLayouts/slideLayout34.xml"/></Relationships>
</file>

<file path=ppt/slides/_rels/slide5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3.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3.xml"/></Relationships>
</file>

<file path=ppt/slides/_rels/slide5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7.png"/><Relationship Id="rId1" Type="http://schemas.openxmlformats.org/officeDocument/2006/relationships/slideLayout" Target="../slideLayouts/slideLayout50.xml"/></Relationships>
</file>

<file path=ppt/slides/_rels/slide58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95.xml"/><Relationship Id="rId1" Type="http://schemas.openxmlformats.org/officeDocument/2006/relationships/slideLayout" Target="../slideLayouts/slideLayout34.xml"/></Relationships>
</file>

<file path=ppt/slides/_rels/slide5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96.xml"/><Relationship Id="rId1" Type="http://schemas.openxmlformats.org/officeDocument/2006/relationships/slideLayout" Target="../slideLayouts/slideLayout45.xml"/></Relationships>
</file>

<file path=ppt/slides/_rels/slide58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97.xml"/><Relationship Id="rId1" Type="http://schemas.openxmlformats.org/officeDocument/2006/relationships/slideLayout" Target="../slideLayouts/slideLayout34.xml"/></Relationships>
</file>

<file path=ppt/slides/_rels/slide58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98.xml"/><Relationship Id="rId1" Type="http://schemas.openxmlformats.org/officeDocument/2006/relationships/slideLayout" Target="../slideLayouts/slideLayout34.xml"/><Relationship Id="rId4" Type="http://schemas.openxmlformats.org/officeDocument/2006/relationships/chart" Target="../charts/chart2.xml"/></Relationships>
</file>

<file path=ppt/slides/_rels/slide586.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99.xml"/><Relationship Id="rId1" Type="http://schemas.openxmlformats.org/officeDocument/2006/relationships/slideLayout" Target="../slideLayouts/slideLayout34.xml"/></Relationships>
</file>

<file path=ppt/slides/_rels/slide587.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300.xml"/><Relationship Id="rId1" Type="http://schemas.openxmlformats.org/officeDocument/2006/relationships/slideLayout" Target="../slideLayouts/slideLayout33.xml"/></Relationships>
</file>

<file path=ppt/slides/_rels/slide588.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301.xml"/><Relationship Id="rId1" Type="http://schemas.openxmlformats.org/officeDocument/2006/relationships/slideLayout" Target="../slideLayouts/slideLayout33.xml"/></Relationships>
</file>

<file path=ppt/slides/_rels/slide589.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302.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590.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303.xml"/><Relationship Id="rId1" Type="http://schemas.openxmlformats.org/officeDocument/2006/relationships/slideLayout" Target="../slideLayouts/slideLayout3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45.xml"/></Relationships>
</file>

<file path=ppt/slides/_rels/slide59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34.xml"/></Relationships>
</file>

<file path=ppt/slides/_rels/slide59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305.xml"/><Relationship Id="rId1" Type="http://schemas.openxmlformats.org/officeDocument/2006/relationships/slideLayout" Target="../slideLayouts/slideLayout41.xml"/></Relationships>
</file>

<file path=ppt/slides/_rels/slide5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06.xml"/><Relationship Id="rId1" Type="http://schemas.openxmlformats.org/officeDocument/2006/relationships/slideLayout" Target="../slideLayouts/slideLayout46.xml"/><Relationship Id="rId5" Type="http://schemas.openxmlformats.org/officeDocument/2006/relationships/chart" Target="../charts/chart3.xml"/><Relationship Id="rId4" Type="http://schemas.openxmlformats.org/officeDocument/2006/relationships/image" Target="../media/image800.png"/></Relationships>
</file>

<file path=ppt/slides/_rels/slide59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07.xml"/><Relationship Id="rId1" Type="http://schemas.openxmlformats.org/officeDocument/2006/relationships/slideLayout" Target="../slideLayouts/slideLayout50.xml"/></Relationships>
</file>

<file path=ppt/slides/_rels/slide59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08.xml"/><Relationship Id="rId1" Type="http://schemas.openxmlformats.org/officeDocument/2006/relationships/slideLayout" Target="../slideLayouts/slideLayout33.xml"/></Relationships>
</file>

<file path=ppt/slides/_rels/slide59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09.xml"/><Relationship Id="rId1" Type="http://schemas.openxmlformats.org/officeDocument/2006/relationships/slideLayout" Target="../slideLayouts/slideLayout3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01.xml.rels><?xml version="1.0" encoding="UTF-8" standalone="yes"?>
<Relationships xmlns="http://schemas.openxmlformats.org/package/2006/relationships"><Relationship Id="rId2" Type="http://schemas.openxmlformats.org/officeDocument/2006/relationships/image" Target="../media/image1440.png"/><Relationship Id="rId1" Type="http://schemas.openxmlformats.org/officeDocument/2006/relationships/slideLayout" Target="../slideLayouts/slideLayout3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03.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0.xml"/><Relationship Id="rId1" Type="http://schemas.openxmlformats.org/officeDocument/2006/relationships/slideLayout" Target="../slideLayouts/slideLayout33.xml"/><Relationship Id="rId5" Type="http://schemas.openxmlformats.org/officeDocument/2006/relationships/image" Target="../media/image148.png"/><Relationship Id="rId4" Type="http://schemas.openxmlformats.org/officeDocument/2006/relationships/hyperlink" Target="https://www.agner.org/optimize/optimizing_cpp.pdf" TargetMode="Externa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0.xml"/><Relationship Id="rId5" Type="http://schemas.openxmlformats.org/officeDocument/2006/relationships/image" Target="../media/image1610.png"/><Relationship Id="rId4" Type="http://schemas.openxmlformats.org/officeDocument/2006/relationships/image" Target="../media/image1440.png"/></Relationships>
</file>

<file path=ppt/slides/_rels/slide605.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2.xml"/><Relationship Id="rId1" Type="http://schemas.openxmlformats.org/officeDocument/2006/relationships/slideLayout" Target="../slideLayouts/slideLayout50.xml"/></Relationships>
</file>

<file path=ppt/slides/_rels/slide606.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3.xml"/><Relationship Id="rId1" Type="http://schemas.openxmlformats.org/officeDocument/2006/relationships/slideLayout" Target="../slideLayouts/slideLayout33.xml"/></Relationships>
</file>

<file path=ppt/slides/_rels/slide60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4.xml"/><Relationship Id="rId1" Type="http://schemas.openxmlformats.org/officeDocument/2006/relationships/slideLayout" Target="../slideLayouts/slideLayout50.xml"/></Relationships>
</file>

<file path=ppt/slides/_rels/slide60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315.xml"/><Relationship Id="rId1" Type="http://schemas.openxmlformats.org/officeDocument/2006/relationships/slideLayout" Target="../slideLayouts/slideLayout33.xml"/><Relationship Id="rId6" Type="http://schemas.openxmlformats.org/officeDocument/2006/relationships/image" Target="../media/image1440.png"/><Relationship Id="rId5" Type="http://schemas.openxmlformats.org/officeDocument/2006/relationships/image" Target="../media/image1600.png"/><Relationship Id="rId4" Type="http://schemas.openxmlformats.org/officeDocument/2006/relationships/image" Target="../media/image1710.png"/></Relationships>
</file>

<file path=ppt/slides/_rels/slide60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6.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7.xml"/><Relationship Id="rId1" Type="http://schemas.openxmlformats.org/officeDocument/2006/relationships/slideLayout" Target="../slideLayouts/slideLayout50.xml"/></Relationships>
</file>

<file path=ppt/slides/_rels/slide611.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8.xml"/><Relationship Id="rId1" Type="http://schemas.openxmlformats.org/officeDocument/2006/relationships/slideLayout" Target="../slideLayouts/slideLayout33.xml"/></Relationships>
</file>

<file path=ppt/slides/_rels/slide612.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19.xml"/><Relationship Id="rId1" Type="http://schemas.openxmlformats.org/officeDocument/2006/relationships/slideLayout" Target="../slideLayouts/slideLayout50.xml"/></Relationships>
</file>

<file path=ppt/slides/_rels/slide613.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0.xml"/><Relationship Id="rId1" Type="http://schemas.openxmlformats.org/officeDocument/2006/relationships/slideLayout" Target="../slideLayouts/slideLayout33.xml"/></Relationships>
</file>

<file path=ppt/slides/_rels/slide614.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1.xml"/><Relationship Id="rId1" Type="http://schemas.openxmlformats.org/officeDocument/2006/relationships/slideLayout" Target="../slideLayouts/slideLayout50.xml"/></Relationships>
</file>

<file path=ppt/slides/_rels/slide615.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2.xml"/><Relationship Id="rId1" Type="http://schemas.openxmlformats.org/officeDocument/2006/relationships/slideLayout" Target="../slideLayouts/slideLayout50.xml"/></Relationships>
</file>

<file path=ppt/slides/_rels/slide616.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3.xml"/><Relationship Id="rId1" Type="http://schemas.openxmlformats.org/officeDocument/2006/relationships/slideLayout" Target="../slideLayouts/slideLayout3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8.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4.xml"/><Relationship Id="rId1" Type="http://schemas.openxmlformats.org/officeDocument/2006/relationships/slideLayout" Target="../slideLayouts/slideLayout50.xml"/></Relationships>
</file>

<file path=ppt/slides/_rels/slide61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5.xml"/><Relationship Id="rId1" Type="http://schemas.openxmlformats.org/officeDocument/2006/relationships/slideLayout" Target="../slideLayouts/slideLayout33.xml"/><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6.xml"/><Relationship Id="rId1" Type="http://schemas.openxmlformats.org/officeDocument/2006/relationships/slideLayout" Target="../slideLayouts/slideLayout50.xml"/></Relationships>
</file>

<file path=ppt/slides/_rels/slide621.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7.xml"/><Relationship Id="rId1" Type="http://schemas.openxmlformats.org/officeDocument/2006/relationships/slideLayout" Target="../slideLayouts/slideLayout50.xml"/></Relationships>
</file>

<file path=ppt/slides/_rels/slide622.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8.xml"/><Relationship Id="rId1" Type="http://schemas.openxmlformats.org/officeDocument/2006/relationships/slideLayout" Target="../slideLayouts/slideLayout50.xml"/></Relationships>
</file>

<file path=ppt/slides/_rels/slide623.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29.xml"/><Relationship Id="rId1" Type="http://schemas.openxmlformats.org/officeDocument/2006/relationships/slideLayout" Target="../slideLayouts/slideLayout50.xml"/></Relationships>
</file>

<file path=ppt/slides/_rels/slide624.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30.xml"/><Relationship Id="rId1" Type="http://schemas.openxmlformats.org/officeDocument/2006/relationships/slideLayout" Target="../slideLayouts/slideLayout50.xml"/></Relationships>
</file>

<file path=ppt/slides/_rels/slide625.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31.xml"/><Relationship Id="rId1" Type="http://schemas.openxmlformats.org/officeDocument/2006/relationships/slideLayout" Target="../slideLayouts/slideLayout50.xml"/></Relationships>
</file>

<file path=ppt/slides/_rels/slide626.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332.xml"/><Relationship Id="rId1" Type="http://schemas.openxmlformats.org/officeDocument/2006/relationships/slideLayout" Target="../slideLayouts/slideLayout50.xml"/></Relationships>
</file>

<file path=ppt/slides/_rels/slide627.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hyperlink" Target="http://stackoverflow.com/questions/11227809/why-is-processing-a-sorted-array-faster-than-an-unsorted-array" TargetMode="External"/><Relationship Id="rId1" Type="http://schemas.openxmlformats.org/officeDocument/2006/relationships/slideLayout" Target="../slideLayouts/slideLayout33.xml"/></Relationships>
</file>

<file path=ppt/slides/_rels/slide628.xml.rels><?xml version="1.0" encoding="UTF-8" standalone="yes"?>
<Relationships xmlns="http://schemas.openxmlformats.org/package/2006/relationships"><Relationship Id="rId3" Type="http://schemas.openxmlformats.org/officeDocument/2006/relationships/hyperlink" Target="https://www.youtube.com/watch?v=ozc8ceuw-GA" TargetMode="External"/><Relationship Id="rId2" Type="http://schemas.openxmlformats.org/officeDocument/2006/relationships/hyperlink" Target="https://www.youtube.com/watch?v=GG09xSZ32MU" TargetMode="External"/><Relationship Id="rId1" Type="http://schemas.openxmlformats.org/officeDocument/2006/relationships/slideLayout" Target="../slideLayouts/slideLayout35.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35.xml"/><Relationship Id="rId1" Type="http://schemas.openxmlformats.org/officeDocument/2006/relationships/slideLayout" Target="../slideLayouts/slideLayout2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50.xml"/></Relationships>
</file>

<file path=ppt/slides/_rels/slide6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38.xml"/><Relationship Id="rId1" Type="http://schemas.openxmlformats.org/officeDocument/2006/relationships/slideLayout" Target="../slideLayouts/slideLayout21.xml"/><Relationship Id="rId4" Type="http://schemas.openxmlformats.org/officeDocument/2006/relationships/image" Target="../media/image154.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0.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notesSlide" Target="../notesSlides/notesSlide340.xml"/><Relationship Id="rId1" Type="http://schemas.openxmlformats.org/officeDocument/2006/relationships/slideLayout" Target="../slideLayouts/slideLayout50.xml"/><Relationship Id="rId4" Type="http://schemas.openxmlformats.org/officeDocument/2006/relationships/image" Target="../media/image200.png"/></Relationships>
</file>

<file path=ppt/slides/_rels/slide641.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341.xml"/><Relationship Id="rId1" Type="http://schemas.openxmlformats.org/officeDocument/2006/relationships/slideLayout" Target="../slideLayouts/slideLayout33.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45.xml"/><Relationship Id="rId1" Type="http://schemas.openxmlformats.org/officeDocument/2006/relationships/slideLayout" Target="../slideLayouts/slideLayout21.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48.xml"/><Relationship Id="rId1" Type="http://schemas.openxmlformats.org/officeDocument/2006/relationships/slideLayout" Target="../slideLayouts/slideLayout21.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1.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1.xml"/></Relationships>
</file>

<file path=ppt/slides/_rels/slide6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icl.cs.utk.edu/hpcc/hpcc_results_lat_band.cgi?display=opt"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1.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1.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1.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1.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1.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1.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6.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6.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1.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1.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1.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1.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1.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1.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1.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1.xml"/></Relationships>
</file>

<file path=ppt/slides/_rels/slide701.xml.rels><?xml version="1.0" encoding="UTF-8" standalone="yes"?>
<Relationships xmlns="http://schemas.openxmlformats.org/package/2006/relationships"><Relationship Id="rId3" Type="http://schemas.openxmlformats.org/officeDocument/2006/relationships/hyperlink" Target="https://www.mpich.org/static/docs/v3.1/www3/MPI_Waitsome.html" TargetMode="External"/><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1.emf"/><Relationship Id="rId5" Type="http://schemas.openxmlformats.org/officeDocument/2006/relationships/package" Target="../embeddings/Microsoft_Excel_Worksheet.xlsx"/><Relationship Id="rId4" Type="http://schemas.openxmlformats.org/officeDocument/2006/relationships/image" Target="../media/image3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xmlns:a14="http://schemas.microsoft.com/office/drawing/2010/main">
        <mc:Choice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xmlns="">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a:t>
            </a:r>
            <a:r>
              <a:rPr lang="en-US" dirty="0">
                <a:solidFill>
                  <a:srgbClr val="0070C0"/>
                </a:solidFill>
              </a:rPr>
              <a:t>co-processor</a:t>
            </a:r>
            <a:r>
              <a:rPr lang="en-US" dirty="0"/>
              <a:t>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t>
            </a:r>
            <a:r>
              <a:rPr lang="en-US" b="1" dirty="0">
                <a:solidFill>
                  <a:srgbClr val="7030A0"/>
                </a:solidFill>
              </a:rPr>
              <a:t>assigns one [more] block to an SM</a:t>
            </a:r>
            <a:r>
              <a:rPr lang="en-US" dirty="0"/>
              <a:t>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a:t>
            </a:r>
            <a:r>
              <a:rPr lang="en-US" b="1" dirty="0">
                <a:solidFill>
                  <a:srgbClr val="7030A0"/>
                </a:solidFill>
              </a:rPr>
              <a:t>schedules the execution of the threads in a block </a:t>
            </a:r>
            <a:r>
              <a:rPr lang="en-US" dirty="0"/>
              <a:t>onto the SM functional units </a:t>
            </a:r>
          </a:p>
          <a:p>
            <a:pPr lvl="2"/>
            <a:r>
              <a:rPr lang="en-US" dirty="0"/>
              <a:t>This is the more interesting scheduler</a:t>
            </a:r>
          </a:p>
          <a:p>
            <a:pPr marL="914400" lvl="2" indent="0">
              <a:buNone/>
            </a:pP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287902" y="1164584"/>
            <a:ext cx="8999936" cy="4528831"/>
          </a:xfrm>
        </p:spPr>
        <p:txBody>
          <a:bodyPr/>
          <a:lstStyle/>
          <a:p>
            <a:pPr marL="457200" indent="-457200">
              <a:spcBef>
                <a:spcPct val="10000"/>
              </a:spcBef>
            </a:pPr>
            <a:endParaRPr lang="en-US" sz="1800" dirty="0"/>
          </a:p>
          <a:p>
            <a:pPr marL="457200" indent="-457200">
              <a:spcBef>
                <a:spcPct val="10000"/>
              </a:spcBef>
            </a:pPr>
            <a:r>
              <a:rPr lang="en-US" sz="2000" dirty="0">
                <a:solidFill>
                  <a:srgbClr val="C00000"/>
                </a:solidFill>
              </a:rPr>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571500" lvl="1">
              <a:spcBef>
                <a:spcPct val="10000"/>
              </a:spcBef>
            </a:pPr>
            <a:endParaRPr lang="en-US" sz="1800" dirty="0"/>
          </a:p>
          <a:p>
            <a:pPr marL="571500" lvl="1">
              <a:spcBef>
                <a:spcPct val="10000"/>
              </a:spcBef>
            </a:pPr>
            <a:r>
              <a:rPr lang="en-US" sz="1800" dirty="0"/>
              <a:t>The odd warp index are handled by a scheduler, </a:t>
            </a:r>
          </a:p>
          <a:p>
            <a:pPr marL="342900" lvl="1" indent="0">
              <a:spcBef>
                <a:spcPct val="10000"/>
              </a:spcBef>
              <a:buNone/>
            </a:pPr>
            <a:r>
              <a:rPr lang="en-US" sz="1800" dirty="0"/>
              <a:t>     the even ones are handled by the other scheduler</a:t>
            </a:r>
          </a:p>
          <a:p>
            <a:pPr marL="1028700" lvl="2">
              <a:spcBef>
                <a:spcPct val="10000"/>
              </a:spcBef>
            </a:pPr>
            <a:r>
              <a:rPr lang="en-US" sz="1600" dirty="0"/>
              <a:t>No trading warps at run time between schedulers</a:t>
            </a:r>
          </a:p>
          <a:p>
            <a:pPr marL="342900" lvl="1" indent="0">
              <a:spcBef>
                <a:spcPct val="10000"/>
              </a:spcBef>
              <a:buNone/>
            </a:pPr>
            <a:endParaRPr lang="en-US" sz="1800" dirty="0"/>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ED53FAD-61A6-2E74-7E24-9297CE5A0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653" y="3240745"/>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52F8048-43BE-1C53-0537-0D14EE72E050}"/>
              </a:ext>
            </a:extLst>
          </p:cNvPr>
          <p:cNvSpPr txBox="1"/>
          <p:nvPr/>
        </p:nvSpPr>
        <p:spPr>
          <a:xfrm>
            <a:off x="7389600" y="6282913"/>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a:t>
            </a:r>
            <a:r>
              <a:rPr lang="en-US" dirty="0">
                <a:solidFill>
                  <a:srgbClr val="C00000"/>
                </a:solidFill>
              </a:rPr>
              <a:t>no cycle can more than 2 warps be dispatched for execution </a:t>
            </a:r>
            <a:r>
              <a:rPr lang="en-US" dirty="0"/>
              <a:t>on the SM’s functional units </a:t>
            </a:r>
          </a:p>
          <a:p>
            <a:pPr lvl="1"/>
            <a:endParaRPr lang="en-US" dirty="0"/>
          </a:p>
          <a:p>
            <a:r>
              <a:rPr lang="en-US" dirty="0">
                <a:solidFill>
                  <a:srgbClr val="C00000"/>
                </a:solidFill>
              </a:rPr>
              <a:t>Scoreboard is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a:t>
            </a:r>
            <a:r>
              <a:rPr lang="en-US" sz="2000" dirty="0">
                <a:solidFill>
                  <a:srgbClr val="C00000"/>
                </a:solidFill>
              </a:rPr>
              <a:t>might have more than two functional units working</a:t>
            </a:r>
            <a:r>
              <a:rPr lang="en-US" sz="2000" dirty="0"/>
              <a:t>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186488"/>
            <a:ext cx="5652233" cy="319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
        <p:nvSpPr>
          <p:cNvPr id="4" name="TextBox 3">
            <a:extLst>
              <a:ext uri="{FF2B5EF4-FFF2-40B4-BE49-F238E27FC236}">
                <a16:creationId xmlns:a16="http://schemas.microsoft.com/office/drawing/2014/main" id="{ACE620D4-1E79-F848-1614-92D8123A38B1}"/>
              </a:ext>
            </a:extLst>
          </p:cNvPr>
          <p:cNvSpPr txBox="1"/>
          <p:nvPr/>
        </p:nvSpPr>
        <p:spPr>
          <a:xfrm>
            <a:off x="422740" y="2826171"/>
            <a:ext cx="11728450" cy="369332"/>
          </a:xfrm>
          <a:prstGeom prst="rect">
            <a:avLst/>
          </a:prstGeom>
          <a:noFill/>
        </p:spPr>
        <p:txBody>
          <a:bodyPr wrap="square" rtlCol="0">
            <a:spAutoFit/>
          </a:bodyPr>
          <a:lstStyle/>
          <a:p>
            <a:r>
              <a:rPr lang="en-US" dirty="0">
                <a:solidFill>
                  <a:srgbClr val="7030A0"/>
                </a:solidFill>
              </a:rPr>
              <a:t>Threads / Warp = 32 -&gt; each Warp Scheduler can control at most 32 threads – there could be multiple Warp Schedulers</a:t>
            </a:r>
          </a:p>
        </p:txBody>
      </p:sp>
    </p:spTree>
    <p:extLst>
      <p:ext uri="{BB962C8B-B14F-4D97-AF65-F5344CB8AC3E}">
        <p14:creationId xmlns:p14="http://schemas.microsoft.com/office/powerpoint/2010/main" val="4079156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00B050"/>
                </a:solidFill>
              </a:rPr>
              <a:t>Ineligible</a:t>
            </a:r>
            <a:r>
              <a:rPr lang="en-US" dirty="0"/>
              <a:t> Warp (a subset of the </a:t>
            </a:r>
            <a:r>
              <a:rPr lang="en-US" dirty="0">
                <a:solidFill>
                  <a:srgbClr val="00B050"/>
                </a:solidFill>
              </a:rPr>
              <a:t>Active Warps, waiting on data or functional units</a:t>
            </a:r>
            <a:r>
              <a:rPr lang="en-US" dirty="0"/>
              <a:t>)</a:t>
            </a:r>
          </a:p>
          <a:p>
            <a:pPr lvl="2"/>
            <a:r>
              <a:rPr lang="en-US" dirty="0"/>
              <a:t>Another possible sub-state: </a:t>
            </a:r>
            <a:r>
              <a:rPr lang="en-US" dirty="0">
                <a:solidFill>
                  <a:srgbClr val="00B050"/>
                </a:solidFill>
              </a:rPr>
              <a:t>Eligible</a:t>
            </a:r>
            <a:r>
              <a:rPr lang="en-US" dirty="0"/>
              <a:t> Warps (a subset of the </a:t>
            </a:r>
            <a:r>
              <a:rPr lang="en-US" dirty="0">
                <a:solidFill>
                  <a:srgbClr val="00B050"/>
                </a:solidFill>
              </a:rPr>
              <a:t>Active</a:t>
            </a:r>
            <a:r>
              <a:rPr lang="en-US" dirty="0"/>
              <a:t> Warps)</a:t>
            </a:r>
          </a:p>
          <a:p>
            <a:pPr lvl="2"/>
            <a:r>
              <a:rPr lang="en-US" dirty="0"/>
              <a:t>Another possible sub-state: </a:t>
            </a:r>
            <a:r>
              <a:rPr lang="en-US" dirty="0">
                <a:solidFill>
                  <a:srgbClr val="00B050"/>
                </a:solidFill>
              </a:rPr>
              <a:t>Issued</a:t>
            </a:r>
            <a:r>
              <a:rPr lang="en-US" dirty="0"/>
              <a:t> Warps (</a:t>
            </a:r>
            <a:r>
              <a:rPr lang="en-US" dirty="0">
                <a:solidFill>
                  <a:srgbClr val="00B050"/>
                </a:solidFill>
              </a:rPr>
              <a:t>formerly Eligible, now executing</a:t>
            </a:r>
            <a:r>
              <a:rPr lang="en-US" dirty="0"/>
              <a:t>)</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232899"/>
            <a:ext cx="11474450" cy="4866276"/>
          </a:xfrm>
        </p:spPr>
        <p:txBody>
          <a:bodyPr>
            <a:normAutofit lnSpcReduction="10000"/>
          </a:bodyPr>
          <a:lstStyle/>
          <a:p>
            <a:endParaRPr lang="en-US" sz="1800" dirty="0"/>
          </a:p>
          <a:p>
            <a:r>
              <a:rPr lang="en-US" sz="20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2000" dirty="0">
                <a:solidFill>
                  <a:srgbClr val="7030A0"/>
                </a:solidFill>
              </a:rPr>
              <a:t>Max Threads / SM = 2048</a:t>
            </a:r>
            <a:r>
              <a:rPr lang="en-US" sz="2000" dirty="0"/>
              <a:t>, </a:t>
            </a:r>
            <a:r>
              <a:rPr lang="en-US" sz="2000" dirty="0">
                <a:solidFill>
                  <a:srgbClr val="7030A0"/>
                </a:solidFill>
              </a:rPr>
              <a:t>Max Threads / Block = 32</a:t>
            </a:r>
            <a:r>
              <a:rPr lang="en-US" sz="2000" dirty="0"/>
              <a:t>, so 2048 / 32 = 64 blocks -&gt; 64 &gt; </a:t>
            </a:r>
            <a:r>
              <a:rPr lang="en-US" sz="2000" dirty="0">
                <a:solidFill>
                  <a:srgbClr val="7030A0"/>
                </a:solidFill>
              </a:rPr>
              <a:t>32 = Max Blocks / SM</a:t>
            </a:r>
          </a:p>
          <a:p>
            <a:pPr marL="0" indent="0">
              <a:buNone/>
            </a:pPr>
            <a:r>
              <a:rPr lang="en-US" sz="2000" dirty="0"/>
              <a:t>                                                    Max Threads / Block = 128, so 2048 / 128 = 16 blocks -&gt; 16 &lt; 32 -&gt; all used</a:t>
            </a:r>
          </a:p>
          <a:p>
            <a:endParaRPr lang="en-US" sz="2000" dirty="0"/>
          </a:p>
          <a:p>
            <a:r>
              <a:rPr lang="en-US" sz="2000" dirty="0"/>
              <a:t>Many threads per block provide SM with many warps to switch between </a:t>
            </a:r>
          </a:p>
          <a:p>
            <a:pPr lvl="1"/>
            <a:r>
              <a:rPr lang="en-US" sz="1800" dirty="0"/>
              <a:t>This is how the GPU hides memory access latency</a:t>
            </a:r>
          </a:p>
          <a:p>
            <a:pPr lvl="2"/>
            <a:endParaRPr lang="en-US" sz="1100" dirty="0"/>
          </a:p>
          <a:p>
            <a:r>
              <a:rPr lang="en-US" sz="2000" dirty="0"/>
              <a:t>Resource like amount of </a:t>
            </a:r>
            <a:r>
              <a:rPr lang="en-US" sz="2000" dirty="0" err="1"/>
              <a:t>ShMem</a:t>
            </a:r>
            <a:r>
              <a:rPr lang="en-US" sz="2000" dirty="0"/>
              <a:t> &amp; size of </a:t>
            </a:r>
            <a:r>
              <a:rPr lang="en-US" sz="2000" dirty="0" err="1"/>
              <a:t>RegFile</a:t>
            </a:r>
            <a:r>
              <a:rPr lang="en-US" sz="20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F17E25C0-BCFC-F7CC-1026-6255AC51B9B7}"/>
              </a:ext>
            </a:extLst>
          </p:cNvPr>
          <p:cNvCxnSpPr/>
          <p:nvPr/>
        </p:nvCxnSpPr>
        <p:spPr>
          <a:xfrm>
            <a:off x="3770616" y="3544867"/>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5D82769-A36D-BEB1-DB07-47A4F3446C1D}"/>
              </a:ext>
            </a:extLst>
          </p:cNvPr>
          <p:cNvCxnSpPr/>
          <p:nvPr/>
        </p:nvCxnSpPr>
        <p:spPr>
          <a:xfrm>
            <a:off x="3803048" y="4378503"/>
            <a:ext cx="3773184" cy="2257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185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a:t>
            </a:r>
            <a:r>
              <a:rPr lang="en-US" sz="2000" dirty="0">
                <a:solidFill>
                  <a:srgbClr val="C00000"/>
                </a:solidFill>
              </a:rPr>
              <a:t>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pPr marL="0" indent="0">
              <a:buNone/>
            </a:pPr>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a:t>
            </a:r>
          </a:p>
          <a:p>
            <a:pPr marL="457200" lvl="1" indent="0">
              <a:buNone/>
            </a:pPr>
            <a:r>
              <a:rPr lang="en-US" dirty="0">
                <a:latin typeface="Arial" pitchFamily="34" charset="0"/>
              </a:rPr>
              <a:t>     host application</a:t>
            </a:r>
          </a:p>
          <a:p>
            <a:endParaRPr lang="en-US" dirty="0"/>
          </a:p>
          <a:p>
            <a:pPr marL="0" indent="0">
              <a:buNone/>
            </a:pP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255181" y="1232898"/>
            <a:ext cx="7232582" cy="5178907"/>
          </a:xfrm>
        </p:spPr>
        <p:txBody>
          <a:bodyPr>
            <a:normAutofit lnSpcReduction="10000"/>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400" dirty="0"/>
              <a:t>8K registers in each SM in G80</a:t>
            </a:r>
          </a:p>
          <a:p>
            <a:pPr lvl="1"/>
            <a:r>
              <a:rPr lang="en-US" sz="1400" dirty="0"/>
              <a:t>16K on Tesla</a:t>
            </a:r>
          </a:p>
          <a:p>
            <a:pPr lvl="1"/>
            <a:r>
              <a:rPr lang="en-US" sz="1400" dirty="0"/>
              <a:t>32K on Fermi</a:t>
            </a:r>
          </a:p>
          <a:p>
            <a:pPr lvl="1"/>
            <a:r>
              <a:rPr lang="en-US" sz="1400" dirty="0"/>
              <a:t>64K on Kepler and Maxwell, Pascal, Volta, and Ampere</a:t>
            </a:r>
          </a:p>
          <a:p>
            <a:pPr marL="457200" lvl="1" indent="0">
              <a:buNone/>
            </a:pPr>
            <a:endParaRPr lang="en-US" sz="1200" dirty="0"/>
          </a:p>
          <a:p>
            <a:r>
              <a:rPr lang="en-US" sz="1800" dirty="0"/>
              <a:t>Registers are </a:t>
            </a:r>
            <a:r>
              <a:rPr lang="en-US" sz="1800" u="sng" dirty="0"/>
              <a:t>dynamically partitioned</a:t>
            </a:r>
            <a:r>
              <a:rPr lang="en-US" sz="1800" dirty="0"/>
              <a:t> across all Blocks assigned to the SM</a:t>
            </a:r>
          </a:p>
          <a:p>
            <a:pPr lvl="1"/>
            <a:r>
              <a:rPr lang="en-US" sz="1600" dirty="0">
                <a:solidFill>
                  <a:srgbClr val="00B050"/>
                </a:solidFill>
              </a:rPr>
              <a:t>Registers are always evenly split between blocks</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600" dirty="0">
                <a:solidFill>
                  <a:srgbClr val="C00000"/>
                </a:solidFill>
              </a:rPr>
              <a:t>IMPORTANT</a:t>
            </a:r>
            <a:r>
              <a:rPr lang="en-US" sz="1600" dirty="0"/>
              <a:t>: A thread can have assigned by the compiler up to 255 registers</a:t>
            </a:r>
          </a:p>
          <a:p>
            <a:endParaRPr lang="en-US" sz="1900" dirty="0"/>
          </a:p>
          <a:p>
            <a:r>
              <a:rPr lang="en-US" sz="1900" dirty="0"/>
              <a:t>There is </a:t>
            </a:r>
            <a:r>
              <a:rPr lang="en-US" sz="1900" dirty="0">
                <a:solidFill>
                  <a:srgbClr val="0070C0"/>
                </a:solidFill>
              </a:rPr>
              <a:t>no parsimony</a:t>
            </a:r>
            <a:r>
              <a:rPr lang="en-US" sz="1900" dirty="0"/>
              <a:t> in usage of a register</a:t>
            </a:r>
          </a:p>
          <a:p>
            <a:pPr lvl="1"/>
            <a:r>
              <a:rPr lang="en-US" sz="1600" dirty="0"/>
              <a:t>Any data type that requires less then or equal to 4 bytes eats up a register</a:t>
            </a:r>
          </a:p>
          <a:p>
            <a:pPr lvl="1"/>
            <a:r>
              <a:rPr lang="en-US" sz="1600" dirty="0"/>
              <a:t>One char thus eats up an entire register</a:t>
            </a:r>
          </a:p>
          <a:p>
            <a:pPr lvl="1"/>
            <a:endParaRPr lang="en-US" sz="1600" dirty="0"/>
          </a:p>
        </p:txBody>
      </p:sp>
      <p:sp>
        <p:nvSpPr>
          <p:cNvPr id="207876" name="Rectangle 4"/>
          <p:cNvSpPr>
            <a:spLocks noChangeArrowheads="1"/>
          </p:cNvSpPr>
          <p:nvPr/>
        </p:nvSpPr>
        <p:spPr bwMode="auto">
          <a:xfrm>
            <a:off x="8173563" y="1468439"/>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8173563" y="1468439"/>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8173563" y="2611439"/>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8173563" y="3754439"/>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8173563" y="4897439"/>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9926163" y="1468439"/>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9926163" y="1468439"/>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9926163" y="2992439"/>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9926163" y="4516439"/>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8021163" y="1011240"/>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9910288" y="990602"/>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8325963" y="6172201"/>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a:t>
            </a:r>
            <a:r>
              <a:rPr lang="en-US" sz="1800" dirty="0">
                <a:solidFill>
                  <a:srgbClr val="C00000"/>
                </a:solidFill>
              </a:rPr>
              <a:t>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solidFill>
                  <a:srgbClr val="C00000"/>
                </a:solidFill>
              </a:rPr>
              <a:t>Register</a:t>
            </a:r>
            <a:r>
              <a:rPr lang="en-US" sz="1800" dirty="0"/>
              <a:t> spill, if too many registers are needed for computation (“high register pressure”)</a:t>
            </a:r>
          </a:p>
          <a:p>
            <a:pPr marL="682625" lvl="1" indent="-333375"/>
            <a:r>
              <a:rPr lang="en-US" sz="1800" dirty="0"/>
              <a:t>The </a:t>
            </a:r>
            <a:r>
              <a:rPr lang="en-US" sz="1800" dirty="0">
                <a:solidFill>
                  <a:srgbClr val="C00000"/>
                </a:solidFill>
              </a:rPr>
              <a:t>stack</a:t>
            </a:r>
            <a:r>
              <a:rPr lang="en-US" sz="1800" dirty="0"/>
              <a:t>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b="1" dirty="0">
                <a:solidFill>
                  <a:srgbClr val="C00000"/>
                </a:solidFill>
              </a:rPr>
              <a:t>Local memory has the same latency as global memory, </a:t>
            </a:r>
            <a:r>
              <a:rPr lang="en-US" sz="1800" b="1" i="1" dirty="0">
                <a:solidFill>
                  <a:srgbClr val="C00000"/>
                </a:solidFill>
              </a:rPr>
              <a:t>unless</a:t>
            </a:r>
            <a:r>
              <a:rPr lang="en-US" sz="1800" b="1" dirty="0">
                <a:solidFill>
                  <a:srgbClr val="C00000"/>
                </a:solidFill>
              </a:rPr>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027416"/>
            <a:ext cx="11269851" cy="5423753"/>
          </a:xfrm>
        </p:spPr>
        <p:txBody>
          <a:bodyPr/>
          <a:lstStyle/>
          <a:p>
            <a:pPr marL="457200" indent="-457200">
              <a:tabLst>
                <a:tab pos="6861175" algn="l"/>
              </a:tabLst>
            </a:pPr>
            <a:r>
              <a:rPr lang="en-US" sz="1800" dirty="0"/>
              <a:t>Register – dedicated HW on chip - single cycle	NOTE: you don’t have control over this</a:t>
            </a:r>
          </a:p>
          <a:p>
            <a:pPr marL="457200" indent="-457200">
              <a:tabLst>
                <a:tab pos="6861175" algn="l"/>
              </a:tabLst>
            </a:pPr>
            <a:r>
              <a:rPr lang="en-US" sz="1800" dirty="0"/>
              <a:t>Cache/Shared Memory – dedicated HW on chip – a few cycles	NOTE: </a:t>
            </a:r>
            <a:r>
              <a:rPr lang="en-US" sz="1800" b="1" dirty="0">
                <a:solidFill>
                  <a:srgbClr val="C00000"/>
                </a:solidFill>
              </a:rPr>
              <a:t>physically, like L1 cache</a:t>
            </a:r>
            <a:endParaRPr lang="en-US" sz="1800" dirty="0"/>
          </a:p>
          <a:p>
            <a:pPr marL="457200" indent="-457200"/>
            <a:r>
              <a:rPr lang="en-US" sz="1800" dirty="0"/>
              <a:t>Local Memory – DRAM, (if not in cache - *slow*; if cached – relatively fast)</a:t>
            </a:r>
          </a:p>
          <a:p>
            <a:pPr marL="457200" indent="-457200"/>
            <a:r>
              <a:rPr lang="en-US" sz="1800" dirty="0"/>
              <a:t>Global Memory – DRAM, no cache - *slow*; cached, is fast…</a:t>
            </a:r>
          </a:p>
          <a:p>
            <a:pPr marL="457200" indent="-457200"/>
            <a:r>
              <a:rPr lang="en-US" sz="1800" dirty="0"/>
              <a:t>Constant Memory – DRAM, cached, 10s…100s of cycles, depending on cache locality</a:t>
            </a:r>
          </a:p>
          <a:p>
            <a:pPr marL="457200" indent="-457200"/>
            <a:r>
              <a:rPr lang="en-US" sz="1800" dirty="0"/>
              <a:t>Texture Memory – DRAM, cached, 10s…100s of cycles, depending on cache locality</a:t>
            </a:r>
          </a:p>
          <a:p>
            <a:pPr marL="457200" indent="-457200"/>
            <a:r>
              <a:rPr lang="en-US" sz="1800" dirty="0"/>
              <a:t>Instruction Memory (invisible) – DRAM, cached</a:t>
            </a:r>
          </a:p>
        </p:txBody>
      </p:sp>
      <p:graphicFrame>
        <p:nvGraphicFramePr>
          <p:cNvPr id="2" name="Group 72">
            <a:extLst>
              <a:ext uri="{FF2B5EF4-FFF2-40B4-BE49-F238E27FC236}">
                <a16:creationId xmlns:a16="http://schemas.microsoft.com/office/drawing/2014/main" id="{BC0FFFB6-9268-2758-1B82-64C2E518F5BE}"/>
              </a:ext>
            </a:extLst>
          </p:cNvPr>
          <p:cNvGraphicFramePr>
            <a:graphicFrameLocks noGrp="1"/>
          </p:cNvGraphicFramePr>
          <p:nvPr>
            <p:extLst>
              <p:ext uri="{D42A27DB-BD31-4B8C-83A1-F6EECF244321}">
                <p14:modId xmlns:p14="http://schemas.microsoft.com/office/powerpoint/2010/main" val="3957120664"/>
              </p:ext>
            </p:extLst>
          </p:nvPr>
        </p:nvGraphicFramePr>
        <p:xfrm>
          <a:off x="2058920" y="3803172"/>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74">
            <a:extLst>
              <a:ext uri="{FF2B5EF4-FFF2-40B4-BE49-F238E27FC236}">
                <a16:creationId xmlns:a16="http://schemas.microsoft.com/office/drawing/2014/main" id="{3F40B6E8-C157-6219-6FE9-04D93EEC4BC3}"/>
              </a:ext>
            </a:extLst>
          </p:cNvPr>
          <p:cNvSpPr>
            <a:spLocks noChangeArrowheads="1"/>
          </p:cNvSpPr>
          <p:nvPr/>
        </p:nvSpPr>
        <p:spPr bwMode="auto">
          <a:xfrm>
            <a:off x="3049461" y="5875812"/>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Off-chip means on the GPU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high latency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961664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rgbClr val="0070C0"/>
                </a:solidFill>
              </a:rPr>
              <a:t>Partition</a:t>
            </a:r>
            <a:r>
              <a:rPr lang="en-US" sz="1800" dirty="0">
                <a:solidFill>
                  <a:schemeClr val="accent2"/>
                </a:solidFill>
              </a:rPr>
              <a:t> </a:t>
            </a:r>
            <a:r>
              <a:rPr lang="en-US" sz="1800" dirty="0"/>
              <a:t>data</a:t>
            </a:r>
            <a:r>
              <a:rPr lang="en-US" sz="1800" dirty="0">
                <a:solidFill>
                  <a:schemeClr val="accent2"/>
                </a:solidFill>
              </a:rPr>
              <a:t> </a:t>
            </a:r>
            <a:r>
              <a:rPr lang="en-US" sz="1800" dirty="0"/>
              <a:t>into </a:t>
            </a:r>
            <a:r>
              <a:rPr lang="en-US" sz="1800" dirty="0">
                <a:solidFill>
                  <a:srgbClr val="0070C0"/>
                </a:solidFill>
              </a:rPr>
              <a:t>data subsets</a:t>
            </a:r>
            <a:r>
              <a:rPr lang="en-US" sz="1800" dirty="0">
                <a:solidFill>
                  <a:schemeClr val="accent2"/>
                </a:solidFill>
              </a:rPr>
              <a:t>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rgbClr val="0070C0"/>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73092230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0070C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Object 6">
            <a:extLst>
              <a:ext uri="{FF2B5EF4-FFF2-40B4-BE49-F238E27FC236}">
                <a16:creationId xmlns:a16="http://schemas.microsoft.com/office/drawing/2014/main" id="{7047E92E-2CCD-65AC-11E3-177BB2CDA850}"/>
              </a:ext>
            </a:extLst>
          </p:cNvPr>
          <p:cNvGraphicFramePr>
            <a:graphicFrameLocks noChangeAspect="1"/>
          </p:cNvGraphicFramePr>
          <p:nvPr>
            <p:extLst>
              <p:ext uri="{D42A27DB-BD31-4B8C-83A1-F6EECF244321}">
                <p14:modId xmlns:p14="http://schemas.microsoft.com/office/powerpoint/2010/main" val="1411676933"/>
              </p:ext>
            </p:extLst>
          </p:nvPr>
        </p:nvGraphicFramePr>
        <p:xfrm>
          <a:off x="5971055" y="1050539"/>
          <a:ext cx="5487112" cy="4919091"/>
        </p:xfrm>
        <a:graphic>
          <a:graphicData uri="http://schemas.openxmlformats.org/presentationml/2006/ole">
            <mc:AlternateContent xmlns:mc="http://schemas.openxmlformats.org/markup-compatibility/2006">
              <mc:Choice xmlns:v="urn:schemas-microsoft-com:vml" Requires="v">
                <p:oleObj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55" y="1050539"/>
                        <a:ext cx="5487112" cy="4919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73963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DC562D2-035F-389C-BAB2-617A8CC3FE27}"/>
              </a:ext>
            </a:extLst>
          </p:cNvPr>
          <p:cNvSpPr/>
          <p:nvPr/>
        </p:nvSpPr>
        <p:spPr>
          <a:xfrm>
            <a:off x="308225" y="2208944"/>
            <a:ext cx="5013788" cy="6369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 name="Rectangle 4">
            <a:extLst>
              <a:ext uri="{FF2B5EF4-FFF2-40B4-BE49-F238E27FC236}">
                <a16:creationId xmlns:a16="http://schemas.microsoft.com/office/drawing/2014/main" id="{4D7AA7D7-C64C-3CCA-50B7-590FF86935A6}"/>
              </a:ext>
            </a:extLst>
          </p:cNvPr>
          <p:cNvSpPr/>
          <p:nvPr/>
        </p:nvSpPr>
        <p:spPr>
          <a:xfrm>
            <a:off x="6554912" y="6082301"/>
            <a:ext cx="4037744" cy="359596"/>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20590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r>
              <a:rPr lang="en-US" sz="3200" dirty="0"/>
              <a:t>Synchronization Function </a:t>
            </a:r>
            <a:r>
              <a:rPr lang="en-US" sz="2700" dirty="0">
                <a:solidFill>
                  <a:srgbClr val="FFC000"/>
                </a:solidFill>
              </a:rPr>
              <a:t>[Rule of Thumb: Try hard to use shared memory]</a:t>
            </a:r>
            <a:endParaRPr lang="en-US" sz="3200"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110055" y="1078787"/>
            <a:ext cx="11236271" cy="5225149"/>
          </a:xfrm>
        </p:spPr>
        <p:txBody>
          <a:bodyPr>
            <a:normAutofit lnSpcReduction="10000"/>
          </a:bodyPr>
          <a:lstStyle/>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a:p>
            <a:pPr marL="914400" lvl="1" indent="-457200"/>
            <a:endParaRPr lang="en-US" sz="1600" dirty="0"/>
          </a:p>
          <a:p>
            <a:pPr marL="457200" indent="-457200"/>
            <a:r>
              <a:rPr lang="en-US" sz="2000" dirty="0"/>
              <a:t>Be very cautious when using a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syncthreads</a:t>
            </a:r>
            <a:r>
              <a:rPr lang="en-US" sz="2000" dirty="0">
                <a:latin typeface="Courier New" panose="02070309020205020404" pitchFamily="49" charset="0"/>
                <a:cs typeface="Courier New" panose="02070309020205020404" pitchFamily="49" charset="0"/>
              </a:rPr>
              <a:t>()</a:t>
            </a:r>
            <a:r>
              <a:rPr lang="en-US" sz="2000" dirty="0"/>
              <a:t> in a conditional</a:t>
            </a:r>
          </a:p>
          <a:p>
            <a:pPr marL="914400" lvl="1" indent="-457200"/>
            <a:r>
              <a:rPr lang="en-US" sz="1600" dirty="0"/>
              <a:t>The actual behavior is not clear</a:t>
            </a:r>
          </a:p>
          <a:p>
            <a:pPr marL="914400" lvl="1" indent="-457200"/>
            <a:r>
              <a:rPr lang="en-US" sz="1600" dirty="0"/>
              <a:t>Some difference between the Programming Guide and what happens in reality</a:t>
            </a:r>
          </a:p>
          <a:p>
            <a:pPr marL="914400" lvl="1" indent="-457200"/>
            <a:endParaRPr lang="en-US" sz="1600" dirty="0"/>
          </a:p>
          <a:p>
            <a:pPr marL="457200" indent="-457200"/>
            <a:r>
              <a:rPr lang="en-US" sz="2000" dirty="0">
                <a:solidFill>
                  <a:srgbClr val="0070C0"/>
                </a:solidFill>
              </a:rPr>
              <a:t>If you, as a thread, use data that can also be used by another </a:t>
            </a:r>
          </a:p>
          <a:p>
            <a:pPr marL="0" indent="0">
              <a:buNone/>
            </a:pPr>
            <a:r>
              <a:rPr lang="en-US" sz="2000" dirty="0">
                <a:solidFill>
                  <a:srgbClr val="0070C0"/>
                </a:solidFill>
              </a:rPr>
              <a:t>        thread in</a:t>
            </a:r>
            <a:r>
              <a:rPr lang="en-US" sz="2000" dirty="0"/>
              <a:t> </a:t>
            </a:r>
            <a:r>
              <a:rPr lang="en-US" sz="2000" dirty="0">
                <a:solidFill>
                  <a:srgbClr val="C00000"/>
                </a:solidFill>
              </a:rPr>
              <a:t>your block</a:t>
            </a:r>
            <a:r>
              <a:rPr lang="en-US" sz="2000" dirty="0"/>
              <a:t>, </a:t>
            </a:r>
            <a:r>
              <a:rPr lang="en-US" sz="2000" dirty="0">
                <a:solidFill>
                  <a:srgbClr val="0070C0"/>
                </a:solidFill>
              </a:rPr>
              <a:t>then you should consider using shared memory</a:t>
            </a:r>
            <a:endParaRPr lang="en-US" dirty="0">
              <a:solidFill>
                <a:srgbClr val="0070C0"/>
              </a:solidFill>
            </a:endParaRPr>
          </a:p>
          <a:p>
            <a:pPr marL="914400" lvl="1" indent="-457200"/>
            <a:endParaRPr lang="en-US" sz="1600" dirty="0"/>
          </a:p>
          <a:p>
            <a:pPr marL="914400" lvl="1" indent="-457200"/>
            <a:endParaRPr lang="en-US" sz="1600" dirty="0"/>
          </a:p>
        </p:txBody>
      </p:sp>
      <p:sp>
        <p:nvSpPr>
          <p:cNvPr id="9" name="Rectangle 8">
            <a:extLst>
              <a:ext uri="{FF2B5EF4-FFF2-40B4-BE49-F238E27FC236}">
                <a16:creationId xmlns:a16="http://schemas.microsoft.com/office/drawing/2014/main" id="{F1D352DD-61AF-867F-9AC0-E7AA1F4755EE}"/>
              </a:ext>
            </a:extLst>
          </p:cNvPr>
          <p:cNvSpPr/>
          <p:nvPr/>
        </p:nvSpPr>
        <p:spPr>
          <a:xfrm>
            <a:off x="7941673" y="4301885"/>
            <a:ext cx="4140272"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lang="en-US" sz="900" b="1" dirty="0">
                <a:solidFill>
                  <a:srgbClr val="000000"/>
                </a:solidFill>
                <a:latin typeface="Consolas" panose="020B0609020204030204" pitchFamily="49" charset="0"/>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05466560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6406" y="1182069"/>
            <a:ext cx="10222685"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 (</a:t>
            </a:r>
            <a:r>
              <a:rPr lang="en-US" sz="1800" b="1" dirty="0" err="1">
                <a:solidFill>
                  <a:srgbClr val="0070C0"/>
                </a:solidFill>
                <a:latin typeface="Consolas" pitchFamily="49" charset="0"/>
                <a:cs typeface="Consolas" pitchFamily="49" charset="0"/>
              </a:rPr>
              <a:t>shMemArray</a:t>
            </a:r>
            <a:r>
              <a:rPr lang="en-US" sz="1800" dirty="0"/>
              <a:t>)</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__device__ or __global__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extern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Size of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determined through the execution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You can use </a:t>
            </a:r>
            <a:r>
              <a:rPr kumimoji="0" lang="en-US" sz="16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shMemArray</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 you wish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invoke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MyFunc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Dg,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Ns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way: Dynamically, via CUDA Driver API</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feature, uses API function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cuFuncSetSharedSize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not discussed here</a:t>
            </a:r>
          </a:p>
        </p:txBody>
      </p:sp>
      <p:sp>
        <p:nvSpPr>
          <p:cNvPr id="5" name="Rectangle 4"/>
          <p:cNvSpPr/>
          <p:nvPr/>
        </p:nvSpPr>
        <p:spPr>
          <a:xfrm>
            <a:off x="4032659" y="5091514"/>
            <a:ext cx="354406" cy="32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8968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Memory Layout: All GPU units communicate to global memory through L2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3501" y="6627168"/>
            <a:ext cx="68480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6" name="Group 5"/>
          <p:cNvGrpSpPr/>
          <p:nvPr/>
        </p:nvGrpSpPr>
        <p:grpSpPr>
          <a:xfrm>
            <a:off x="2308927" y="260193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0</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SM</a:t>
              </a:r>
              <a:r>
                <a:rPr kumimoji="0" lang="en-US" sz="1800" b="1" i="0" u="none" strike="noStrike" kern="1200" cap="none" spc="0" normalizeH="0" baseline="-25000" noProof="0" dirty="0">
                  <a:ln>
                    <a:noFill/>
                  </a:ln>
                  <a:solidFill>
                    <a:srgbClr val="000000"/>
                  </a:solidFill>
                  <a:effectLst/>
                  <a:uLnTx/>
                  <a:uFillTx/>
                  <a:latin typeface="Calibri" panose="020F0502020204030204"/>
                  <a:ea typeface="+mn-ea"/>
                  <a:cs typeface="+mn-cs"/>
                </a:rPr>
                <a:t>N-1</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83BC1458-A876-4C62-87BE-9518AECCE8EE}"/>
              </a:ext>
            </a:extLst>
          </p:cNvPr>
          <p:cNvSpPr txBox="1"/>
          <p:nvPr/>
        </p:nvSpPr>
        <p:spPr>
          <a:xfrm>
            <a:off x="6957663" y="6519446"/>
            <a:ext cx="49295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Note: shared memory is not cached (visible in pic as well)</a:t>
            </a:r>
          </a:p>
        </p:txBody>
      </p:sp>
      <p:sp>
        <p:nvSpPr>
          <p:cNvPr id="10" name="Content Placeholder 2">
            <a:extLst>
              <a:ext uri="{FF2B5EF4-FFF2-40B4-BE49-F238E27FC236}">
                <a16:creationId xmlns:a16="http://schemas.microsoft.com/office/drawing/2014/main" id="{89F3BB66-15CB-2B48-028B-5BFC7D8AF79A}"/>
              </a:ext>
            </a:extLst>
          </p:cNvPr>
          <p:cNvSpPr txBox="1">
            <a:spLocks/>
          </p:cNvSpPr>
          <p:nvPr/>
        </p:nvSpPr>
        <p:spPr>
          <a:xfrm>
            <a:off x="115564" y="962475"/>
            <a:ext cx="11960872" cy="493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cache: one big mem pool available to </a:t>
            </a:r>
            <a:r>
              <a:rPr lang="en-US" sz="2000" b="1" dirty="0">
                <a:solidFill>
                  <a:srgbClr val="C00000"/>
                </a:solidFill>
              </a:rPr>
              <a:t>all</a:t>
            </a:r>
            <a:r>
              <a:rPr lang="en-US" sz="2000" dirty="0"/>
              <a:t> SMs (sometimes called “uniform cache”; uniformly available)</a:t>
            </a:r>
          </a:p>
          <a:p>
            <a:pPr>
              <a:lnSpc>
                <a:spcPct val="100000"/>
              </a:lnSpc>
            </a:pPr>
            <a:endParaRPr lang="en-US" sz="2000" dirty="0"/>
          </a:p>
          <a:p>
            <a:pPr>
              <a:lnSpc>
                <a:spcPct val="100000"/>
              </a:lnSpc>
            </a:pPr>
            <a:r>
              <a:rPr lang="en-US" sz="2000" dirty="0"/>
              <a:t>Keep in mind: </a:t>
            </a:r>
            <a:r>
              <a:rPr lang="en-US" sz="2000" b="1" dirty="0">
                <a:solidFill>
                  <a:srgbClr val="C00000"/>
                </a:solidFill>
              </a:rPr>
              <a:t>L2 is not on the SM, it is on the GPU</a:t>
            </a:r>
          </a:p>
          <a:p>
            <a:pPr lvl="1">
              <a:lnSpc>
                <a:spcPct val="100000"/>
              </a:lnSpc>
            </a:pPr>
            <a:r>
              <a:rPr lang="en-US" sz="1800" dirty="0"/>
              <a:t>On the CPU core: L1:L2 ratio is 1:8; On the GPU SM: L1:L2 ratio is 1:1.7</a:t>
            </a:r>
          </a:p>
          <a:p>
            <a:pPr lvl="2">
              <a:lnSpc>
                <a:spcPct val="100000"/>
              </a:lnSpc>
            </a:pPr>
            <a:endParaRPr lang="en-US" sz="1600" dirty="0"/>
          </a:p>
        </p:txBody>
      </p:sp>
    </p:spTree>
    <p:extLst>
      <p:ext uri="{BB962C8B-B14F-4D97-AF65-F5344CB8AC3E}">
        <p14:creationId xmlns:p14="http://schemas.microsoft.com/office/powerpoint/2010/main" val="15106318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L1 Cache vs. Shared Memory</a:t>
            </a:r>
          </a:p>
        </p:txBody>
      </p:sp>
      <p:sp>
        <p:nvSpPr>
          <p:cNvPr id="3" name="Content Placeholder 2"/>
          <p:cNvSpPr>
            <a:spLocks noGrp="1"/>
          </p:cNvSpPr>
          <p:nvPr>
            <p:ph idx="1"/>
          </p:nvPr>
        </p:nvSpPr>
        <p:spPr/>
        <p:txBody>
          <a:bodyPr/>
          <a:lstStyle/>
          <a:p>
            <a:r>
              <a:rPr lang="en-US" sz="2000" dirty="0"/>
              <a:t>Starting w/ Fermi architecture, you can adjust how much shared memory and how much cache</a:t>
            </a:r>
          </a:p>
          <a:p>
            <a:pPr lvl="1"/>
            <a:r>
              <a:rPr lang="en-US" sz="1600" dirty="0"/>
              <a:t>A zero-sum game; they share the physical banks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Example, Fermi: you can go 48/16 or 16/48 KB for Shared Mem/Cache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1</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Cache &amp; Little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Cache handled for you by the scheduler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No control over it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Can’t have too many blocks of threads running if blocks use Shared Mem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OPTION 2</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you choose to go w/ “Lots of Shared Mem &amp; Little Cache”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Good in tiling, you have full control</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Shared Mem pretty cumbersome to manage</a:t>
            </a:r>
          </a:p>
        </p:txBody>
      </p:sp>
    </p:spTree>
    <p:extLst>
      <p:ext uri="{BB962C8B-B14F-4D97-AF65-F5344CB8AC3E}">
        <p14:creationId xmlns:p14="http://schemas.microsoft.com/office/powerpoint/2010/main" val="326317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microarchitecture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a:p>
          <a:p>
            <a:pPr marL="457200" indent="-457200"/>
            <a:r>
              <a:rPr lang="en-US" sz="2200" dirty="0"/>
              <a:t>GPU 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a:p>
          <a:p>
            <a:pPr marL="457200" indent="-457200">
              <a:lnSpc>
                <a:spcPct val="80000"/>
              </a:lnSpc>
            </a:pPr>
            <a:r>
              <a:rPr lang="en-US" sz="2200" u="sng" dirty="0"/>
              <a:t>Each</a:t>
            </a:r>
            <a:r>
              <a:rPr lang="en-US" sz="2200" dirty="0"/>
              <a:t> SM has </a:t>
            </a:r>
            <a:r>
              <a:rPr lang="en-US" sz="2200" dirty="0" err="1"/>
              <a:t>ShMem</a:t>
            </a:r>
            <a:r>
              <a:rPr lang="en-US" sz="2200" dirty="0"/>
              <a:t> organized in 32 Memory banks</a:t>
            </a:r>
          </a:p>
          <a:p>
            <a:pPr marL="974725" lvl="1" indent="-403225"/>
            <a:endParaRPr lang="en-US" sz="2200" dirty="0"/>
          </a:p>
          <a:p>
            <a:pPr marL="457200" indent="-457200">
              <a:lnSpc>
                <a:spcPct val="80000"/>
              </a:lnSpc>
            </a:pPr>
            <a:r>
              <a:rPr lang="en-US" sz="2200" dirty="0"/>
              <a:t>Successive 32-bit words map to successive banks </a:t>
            </a:r>
          </a:p>
          <a:p>
            <a:pPr marL="457200" lvl="1" indent="0">
              <a:lnSpc>
                <a:spcPct val="80000"/>
              </a:lnSpc>
              <a:buNone/>
            </a:pPr>
            <a:endParaRPr lang="en-US" sz="2200" dirty="0"/>
          </a:p>
          <a:p>
            <a:pPr marL="457200" indent="-457200">
              <a:lnSpc>
                <a:spcPct val="80000"/>
              </a:lnSpc>
            </a:pPr>
            <a:r>
              <a:rPr lang="en-US" sz="2200" dirty="0"/>
              <a:t>Each bank has a bandwidth of 32 bits per clock cycle</a:t>
            </a:r>
          </a:p>
          <a:p>
            <a:pPr marL="0" indent="0">
              <a:lnSpc>
                <a:spcPct val="80000"/>
              </a:lnSpc>
              <a:buNone/>
            </a:pPr>
            <a:endParaRPr lang="en-US" sz="2000" dirty="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35926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a:t>
            </a:r>
            <a:endParaRPr lang="en-US" sz="1200" dirty="0"/>
          </a:p>
        </p:txBody>
      </p:sp>
      <mc:AlternateContent xmlns:mc="http://schemas.openxmlformats.org/markup-compatibility/2006" xmlns:a14="http://schemas.microsoft.com/office/drawing/2010/main">
        <mc:Choice Requires="a14">
          <p:sp>
            <p:nvSpPr>
              <p:cNvPr id="218115" name="Rectangle 3"/>
              <p:cNvSpPr>
                <a:spLocks noGrp="1" noChangeArrowheads="1"/>
              </p:cNvSpPr>
              <p:nvPr>
                <p:ph type="body" sz="half" idx="4294967295"/>
              </p:nvPr>
            </p:nvSpPr>
            <p:spPr>
              <a:xfrm>
                <a:off x="135116" y="946869"/>
                <a:ext cx="8229601" cy="5816193"/>
              </a:xfrm>
            </p:spPr>
            <p:txBody>
              <a:bodyPr>
                <a:normAutofit/>
              </a:bodyPr>
              <a:lstStyle/>
              <a:p>
                <a:pPr>
                  <a:lnSpc>
                    <a:spcPct val="80000"/>
                  </a:lnSpc>
                </a:pPr>
                <a:r>
                  <a:rPr lang="en-US" sz="1800" dirty="0" err="1"/>
                  <a:t>ShMem</a:t>
                </a:r>
                <a:r>
                  <a:rPr lang="en-US" sz="1800" dirty="0"/>
                  <a:t> and L1 cache draw on the same physical memory inside an SM</a:t>
                </a:r>
              </a:p>
              <a:p>
                <a:pPr lvl="1">
                  <a:lnSpc>
                    <a:spcPct val="80000"/>
                  </a:lnSpc>
                </a:pPr>
                <a:r>
                  <a:rPr lang="en-US" sz="1600" dirty="0"/>
                  <a:t>The cache: managed by the CUDA runtime</a:t>
                </a:r>
              </a:p>
              <a:p>
                <a:pPr lvl="1">
                  <a:lnSpc>
                    <a:spcPct val="80000"/>
                  </a:lnSpc>
                </a:pPr>
                <a:r>
                  <a:rPr lang="en-US" sz="1600" dirty="0" err="1"/>
                  <a:t>ShMem</a:t>
                </a:r>
                <a:r>
                  <a:rPr lang="en-US" sz="1600" dirty="0"/>
                  <a:t>: managed by you (scratchpad memory) </a:t>
                </a:r>
              </a:p>
              <a:p>
                <a:pPr marL="227013" indent="-227013">
                  <a:lnSpc>
                    <a:spcPct val="80000"/>
                  </a:lnSpc>
                </a:pPr>
                <a:r>
                  <a:rPr lang="en-US" sz="1800" dirty="0"/>
                  <a:t>The 32 </a:t>
                </a:r>
                <a:r>
                  <a:rPr lang="en-US" sz="1800" dirty="0" err="1"/>
                  <a:t>ShMem</a:t>
                </a:r>
                <a:r>
                  <a:rPr lang="en-US" sz="1800" dirty="0"/>
                  <a:t> banks organized like benches in a movie theater</a:t>
                </a:r>
              </a:p>
              <a:p>
                <a:pPr marL="974725" lvl="1" indent="-403225">
                  <a:lnSpc>
                    <a:spcPct val="80000"/>
                  </a:lnSpc>
                </a:pPr>
                <a:r>
                  <a:rPr lang="en-US" sz="1600" dirty="0"/>
                  <a:t>You have multiple rows of benches in one bank (</a:t>
                </a:r>
                <a:r>
                  <a:rPr lang="en-US" sz="1600" dirty="0">
                    <a:solidFill>
                      <a:srgbClr val="0070C0"/>
                    </a:solidFill>
                  </a:rPr>
                  <a:t>one bank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one column</a:t>
                </a:r>
                <a:r>
                  <a:rPr lang="en-US" sz="1600" dirty="0"/>
                  <a:t>)</a:t>
                </a:r>
              </a:p>
              <a:p>
                <a:pPr marL="974725" lvl="1" indent="-403225">
                  <a:lnSpc>
                    <a:spcPct val="80000"/>
                  </a:lnSpc>
                </a:pPr>
                <a:r>
                  <a:rPr lang="en-US" sz="1600" dirty="0"/>
                  <a:t>Each row has 32 benches separated; each bench belongs to a long column</a:t>
                </a:r>
              </a:p>
              <a:p>
                <a:pPr marL="974725" lvl="1" indent="-403225">
                  <a:lnSpc>
                    <a:spcPct val="80000"/>
                  </a:lnSpc>
                </a:pPr>
                <a:r>
                  <a:rPr lang="en-US" sz="1600" dirty="0"/>
                  <a:t>A bank: a column of benches in the movie theater, perpendicular to screen </a:t>
                </a:r>
              </a:p>
              <a:p>
                <a:pPr marL="974725" lvl="1" indent="-403225">
                  <a:lnSpc>
                    <a:spcPct val="80000"/>
                  </a:lnSpc>
                </a:pPr>
                <a:r>
                  <a:rPr lang="en-US" sz="1600" dirty="0"/>
                  <a:t>In each bench you can “seat” a family of four bytes (32 bits total)</a:t>
                </a:r>
              </a:p>
              <a:p>
                <a:pPr marL="227013" indent="-227013"/>
                <a:r>
                  <a:rPr lang="en-US" sz="1800" dirty="0"/>
                  <a:t>Each bank has a bandwidth of 32 bits per two </a:t>
                </a:r>
                <a:r>
                  <a:rPr lang="en-US" sz="1800" dirty="0">
                    <a:solidFill>
                      <a:srgbClr val="0070C0"/>
                    </a:solidFill>
                  </a:rPr>
                  <a:t>clock cycles</a:t>
                </a:r>
              </a:p>
            </p:txBody>
          </p:sp>
        </mc:Choice>
        <mc:Fallback xmlns="">
          <p:sp>
            <p:nvSpPr>
              <p:cNvPr id="218115" name="Rectangle 3"/>
              <p:cNvSpPr>
                <a:spLocks noGrp="1" noRot="1" noChangeAspect="1" noMove="1" noResize="1" noEditPoints="1" noAdjustHandles="1" noChangeArrowheads="1" noChangeShapeType="1" noTextEdit="1"/>
              </p:cNvSpPr>
              <p:nvPr>
                <p:ph type="body" sz="half" idx="4294967295"/>
              </p:nvPr>
            </p:nvSpPr>
            <p:spPr>
              <a:xfrm>
                <a:off x="135116" y="946869"/>
                <a:ext cx="8229601" cy="5816193"/>
              </a:xfrm>
              <a:blipFill>
                <a:blip r:embed="rId3"/>
                <a:stretch>
                  <a:fillRect l="-444" t="-1363"/>
                </a:stretch>
              </a:blipFill>
            </p:spPr>
            <p:txBody>
              <a:bodyPr/>
              <a:lstStyle/>
              <a:p>
                <a:r>
                  <a:rPr lang="en-US">
                    <a:noFill/>
                  </a:rPr>
                  <a:t> </a:t>
                </a:r>
              </a:p>
            </p:txBody>
          </p:sp>
        </mc:Fallback>
      </mc:AlternateContent>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I</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Multithreaded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rPr>
                <a:t>Instruction Buffer</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R</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F</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mn-cs"/>
                </a:rPr>
                <a:t>D</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L</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itchFamily="34" charset="0"/>
                  <a:ea typeface="+mn-ea"/>
                  <a:cs typeface="+mn-cs"/>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itchFamily="34" charset="0"/>
                  <a:ea typeface="+mn-ea"/>
                  <a:cs typeface="+mn-cs"/>
                </a:rPr>
                <a:t>Shared</a:t>
              </a:r>
              <a:endParaRPr kumimoji="0" lang="en-US" sz="2000" b="0" i="0" u="none" strike="noStrike" kern="1200" cap="none" spc="0" normalizeH="0" baseline="0" noProof="0" dirty="0">
                <a:ln>
                  <a:noFill/>
                </a:ln>
                <a:solidFill>
                  <a:prstClr val="white"/>
                </a:solidFill>
                <a:effectLst/>
                <a:uLnTx/>
                <a:uFillTx/>
                <a:latin typeface="Arial" pitchFamily="34" charset="0"/>
                <a:ea typeface="+mn-ea"/>
                <a:cs typeface="+mn-cs"/>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mn-cs"/>
                </a:rPr>
                <a:t>Mem</a:t>
              </a:r>
              <a:endParaRPr kumimoji="0" lang="en-US" sz="20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Operand Select</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MAD</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t>SFU</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3941180" y="3153070"/>
            <a:ext cx="5204296" cy="3211531"/>
            <a:chOff x="2439099" y="3055706"/>
            <a:chExt cx="5204296" cy="3211531"/>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2439099" y="4509882"/>
              <a:ext cx="10761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screen of the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movie theater</a:t>
              </a:r>
            </a:p>
          </p:txBody>
        </p:sp>
        <p:sp>
          <p:nvSpPr>
            <p:cNvPr id="5" name="Rectangle 4"/>
            <p:cNvSpPr/>
            <p:nvPr/>
          </p:nvSpPr>
          <p:spPr>
            <a:xfrm>
              <a:off x="4854753" y="3055706"/>
              <a:ext cx="2788642"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are 32 columns of benches (banks);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column is very deep (many benches)</a:t>
              </a:r>
            </a:p>
          </p:txBody>
        </p:sp>
      </p:grpSp>
      <p:sp>
        <p:nvSpPr>
          <p:cNvPr id="6" name="Right Brace 5"/>
          <p:cNvSpPr/>
          <p:nvPr/>
        </p:nvSpPr>
        <p:spPr>
          <a:xfrm>
            <a:off x="8289013" y="3629901"/>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p:cNvCxnSpPr>
            <a:cxnSpLocks/>
          </p:cNvCxnSpPr>
          <p:nvPr/>
        </p:nvCxnSpPr>
        <p:spPr>
          <a:xfrm flipV="1">
            <a:off x="8729842" y="4754360"/>
            <a:ext cx="1923172" cy="208479"/>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D21B83A5-7A55-4F31-8B20-E8CBFCB5E38C}"/>
              </a:ext>
            </a:extLst>
          </p:cNvPr>
          <p:cNvSpPr/>
          <p:nvPr/>
        </p:nvSpPr>
        <p:spPr>
          <a:xfrm>
            <a:off x="4775749" y="4672779"/>
            <a:ext cx="232677" cy="17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4738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normAutofit/>
          </a:bodyPr>
          <a:lstStyle/>
          <a:p>
            <a:endParaRPr lang="en-US" sz="2000" dirty="0"/>
          </a:p>
          <a:p>
            <a:r>
              <a:rPr lang="en-US" sz="2000" dirty="0"/>
              <a:t>When reading in four-byte words, 32 threads </a:t>
            </a:r>
            <a:r>
              <a:rPr lang="en-US" sz="2000" b="1" dirty="0"/>
              <a:t>in a warp</a:t>
            </a:r>
            <a:r>
              <a:rPr lang="en-US" sz="2000" dirty="0"/>
              <a:t> attempt to access shared memory simultaneously</a:t>
            </a:r>
          </a:p>
          <a:p>
            <a:r>
              <a:rPr lang="en-US" sz="2000" dirty="0"/>
              <a:t>Bank conflict: two different threads access *different* words in different rows of the </a:t>
            </a:r>
            <a:r>
              <a:rPr lang="en-US" sz="2000" b="1" dirty="0"/>
              <a:t>same bank</a:t>
            </a:r>
          </a:p>
          <a:p>
            <a:r>
              <a:rPr lang="en-US" sz="2000" dirty="0"/>
              <a:t>Note that there is no conflict if different threads access any bytes within the same word (same row)</a:t>
            </a:r>
          </a:p>
          <a:p>
            <a:r>
              <a:rPr lang="en-US" sz="2000" dirty="0"/>
              <a:t>Bank conflicts enforce the hardware to serialize a </a:t>
            </a:r>
            <a:r>
              <a:rPr lang="en-US" sz="2000" dirty="0" err="1"/>
              <a:t>ShMem</a:t>
            </a:r>
            <a:r>
              <a:rPr lang="en-US" sz="2000" dirty="0"/>
              <a:t> access, which adversely impacts bandwidth</a:t>
            </a:r>
          </a:p>
          <a:p>
            <a:r>
              <a:rPr lang="en-US" sz="2000" dirty="0"/>
              <a:t>If multiple threads make the same </a:t>
            </a:r>
            <a:r>
              <a:rPr lang="en-US" sz="2000" dirty="0" err="1"/>
              <a:t>ShMem</a:t>
            </a:r>
            <a:r>
              <a:rPr lang="en-US" sz="2000" dirty="0"/>
              <a:t> read access, one thread receives the data &amp; then broadcasts it to the other threads. </a:t>
            </a:r>
          </a:p>
          <a:p>
            <a:r>
              <a:rPr lang="en-US" sz="2000" dirty="0"/>
              <a:t>When multiple threads write to the same </a:t>
            </a:r>
            <a:r>
              <a:rPr lang="en-US" sz="2000" dirty="0" err="1"/>
              <a:t>ShMem</a:t>
            </a:r>
            <a:r>
              <a:rPr lang="en-US" sz="2000" dirty="0"/>
              <a:t> location, only one thread succeeds in the write; which thread that succeeds is undefined</a:t>
            </a:r>
          </a:p>
          <a:p>
            <a:pPr marL="0" indent="0">
              <a:buNone/>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85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dirty="0"/>
              <a:t>Shared Memory Bank Conflicts</a:t>
            </a:r>
          </a:p>
        </p:txBody>
      </p:sp>
      <p:sp>
        <p:nvSpPr>
          <p:cNvPr id="232451" name="Rectangle 3"/>
          <p:cNvSpPr>
            <a:spLocks noGrp="1" noChangeArrowheads="1"/>
          </p:cNvSpPr>
          <p:nvPr>
            <p:ph type="body" idx="4294967295"/>
          </p:nvPr>
        </p:nvSpPr>
        <p:spPr>
          <a:xfrm>
            <a:off x="615175" y="1284270"/>
            <a:ext cx="11101039" cy="4979425"/>
          </a:xfrm>
        </p:spPr>
        <p:txBody>
          <a:bodyPr>
            <a:normAutofit fontScale="92500" lnSpcReduction="10000"/>
          </a:bodyPr>
          <a:lstStyle/>
          <a:p>
            <a:pPr marL="339725" indent="-339725"/>
            <a:r>
              <a:rPr lang="en-US" sz="2200" dirty="0"/>
              <a:t>No bank conflicts:</a:t>
            </a:r>
          </a:p>
          <a:p>
            <a:pPr marL="574675" lvl="1"/>
            <a:r>
              <a:rPr lang="en-US" sz="1900" dirty="0"/>
              <a:t>Shared memory access is fast, but not quite as fast as register access</a:t>
            </a:r>
          </a:p>
          <a:p>
            <a:pPr marL="574675" lvl="1"/>
            <a:r>
              <a:rPr lang="en-US" sz="1900" dirty="0"/>
              <a:t>On the bright side, latency is roughly 100x lower than global memory latency</a:t>
            </a:r>
          </a:p>
          <a:p>
            <a:pPr marL="806450" lvl="1" indent="-457200"/>
            <a:endParaRPr lang="en-US" sz="1600" dirty="0"/>
          </a:p>
          <a:p>
            <a:pPr marL="339725" indent="-339725"/>
            <a:r>
              <a:rPr lang="en-US" sz="2200" dirty="0" err="1"/>
              <a:t>ShMem</a:t>
            </a:r>
            <a:r>
              <a:rPr lang="en-US" sz="2200" dirty="0"/>
              <a:t> operation, the fast case:</a:t>
            </a:r>
          </a:p>
          <a:p>
            <a:pPr marL="574675" lvl="1"/>
            <a:r>
              <a:rPr lang="en-US" sz="1900" dirty="0"/>
              <a:t>If all threads of a warp access different banks, there is no bank conflict</a:t>
            </a:r>
          </a:p>
          <a:p>
            <a:pPr marL="574675" lvl="1"/>
            <a:r>
              <a:rPr lang="en-US" sz="1900" dirty="0"/>
              <a:t>If all threads of a warp access an identical address for a fetch operation, there is no bank conflict (broadcast)</a:t>
            </a:r>
          </a:p>
          <a:p>
            <a:pPr marL="806450" lvl="1" indent="-457200"/>
            <a:endParaRPr lang="en-US" sz="1600" dirty="0"/>
          </a:p>
          <a:p>
            <a:pPr marL="339725" indent="-339725"/>
            <a:r>
              <a:rPr lang="en-US" sz="2200" dirty="0" err="1"/>
              <a:t>ShMem</a:t>
            </a:r>
            <a:r>
              <a:rPr lang="en-US" sz="2200" dirty="0"/>
              <a:t> memory operation, the slow case:</a:t>
            </a:r>
          </a:p>
          <a:p>
            <a:pPr marL="574675" lvl="1"/>
            <a:r>
              <a:rPr lang="en-US" sz="1900" dirty="0"/>
              <a:t>Worst case: 32 threads access 32 different words in the same bank</a:t>
            </a:r>
          </a:p>
          <a:p>
            <a:pPr marL="574675" lvl="1"/>
            <a:r>
              <a:rPr lang="en-US" sz="1900" dirty="0"/>
              <a:t>Must serialize all the accesses</a:t>
            </a:r>
          </a:p>
          <a:p>
            <a:pPr marL="574675" lvl="1"/>
            <a:r>
              <a:rPr lang="en-US" sz="1900" dirty="0"/>
              <a:t>In general, cost = max # of simultaneous accesses to a single bank</a:t>
            </a:r>
          </a:p>
          <a:p>
            <a:pPr marL="574675" lvl="1"/>
            <a:endParaRPr lang="en-US" sz="1600" dirty="0"/>
          </a:p>
          <a:p>
            <a:pPr marL="282575" indent="-282575"/>
            <a:r>
              <a:rPr lang="en-US" sz="2200" dirty="0"/>
              <a:t>An allotted chunk of shared memory starts at an address that is at least a multiple of 128 (if not 256)</a:t>
            </a:r>
            <a:endParaRPr lang="en-US" sz="1800" dirty="0"/>
          </a:p>
          <a:p>
            <a:pPr marL="282575" lvl="1" indent="-282575">
              <a:buClr>
                <a:schemeClr val="tx2"/>
              </a:buClr>
            </a:pPr>
            <a:r>
              <a:rPr lang="en-US" sz="2200" dirty="0"/>
              <a:t>Bank you work with = </a:t>
            </a:r>
            <a:r>
              <a:rPr lang="en-US" sz="2200" dirty="0">
                <a:solidFill>
                  <a:srgbClr val="0070C0"/>
                </a:solidFill>
              </a:rPr>
              <a:t>(address of offset) % 32</a:t>
            </a:r>
          </a:p>
          <a:p>
            <a:pPr marL="282575" lvl="1" indent="-282575">
              <a:buClr>
                <a:schemeClr val="tx2"/>
              </a:buClr>
            </a:pPr>
            <a:r>
              <a:rPr lang="en-US" sz="2200" dirty="0"/>
              <a:t>IMPORTANT: There is </a:t>
            </a:r>
            <a:r>
              <a:rPr lang="en-US" sz="2200" b="1" dirty="0">
                <a:solidFill>
                  <a:srgbClr val="C00000"/>
                </a:solidFill>
              </a:rPr>
              <a:t>no such thing as “bank conflicts” between threads belonging to different warps</a:t>
            </a:r>
          </a:p>
          <a:p>
            <a:pPr marL="282575" lvl="1" indent="-282575">
              <a:buClr>
                <a:schemeClr val="tx2"/>
              </a:buClr>
            </a:pPr>
            <a:endParaRPr lang="en-US" sz="2200" dirty="0">
              <a:solidFill>
                <a:srgbClr val="C00000"/>
              </a:solidFill>
            </a:endParaRPr>
          </a:p>
          <a:p>
            <a:pPr marL="574675" lvl="1"/>
            <a:endParaRPr 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4303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8" name="Rectangle 4"/>
          <p:cNvSpPr>
            <a:spLocks noGrp="1" noChangeArrowheads="1"/>
          </p:cNvSpPr>
          <p:nvPr>
            <p:ph type="body" sz="half" idx="4294967295"/>
          </p:nvPr>
        </p:nvSpPr>
        <p:spPr>
          <a:xfrm>
            <a:off x="181366" y="943083"/>
            <a:ext cx="3589867" cy="702205"/>
          </a:xfrm>
          <a:noFill/>
          <a:ln>
            <a:solidFill>
              <a:schemeClr val="tx1"/>
            </a:solidFill>
          </a:ln>
        </p:spPr>
        <p:txBody>
          <a:bodyPr/>
          <a:lstStyle/>
          <a:p>
            <a:pPr marL="457200" indent="-457200"/>
            <a:r>
              <a:rPr lang="en-US" sz="1800" dirty="0"/>
              <a:t>No Bank Conflicts</a:t>
            </a:r>
          </a:p>
          <a:p>
            <a:pPr marL="974725" lvl="1" indent="-403225"/>
            <a:r>
              <a:rPr lang="en-US" sz="1600" dirty="0"/>
              <a:t>Random 1:1 Permutation</a:t>
            </a:r>
          </a:p>
        </p:txBody>
      </p:sp>
      <p:grpSp>
        <p:nvGrpSpPr>
          <p:cNvPr id="226347" name="Group 43"/>
          <p:cNvGrpSpPr>
            <a:grpSpLocks/>
          </p:cNvGrpSpPr>
          <p:nvPr/>
        </p:nvGrpSpPr>
        <p:grpSpPr bwMode="auto">
          <a:xfrm>
            <a:off x="147499" y="1774669"/>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BDCFA8C-610C-D792-EE42-D2F6E22C57EE}"/>
              </a:ext>
            </a:extLst>
          </p:cNvPr>
          <p:cNvSpPr/>
          <p:nvPr/>
        </p:nvSpPr>
        <p:spPr>
          <a:xfrm>
            <a:off x="4087318" y="923056"/>
            <a:ext cx="696767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Bank Conflicts: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Light" panose="020F0302020204030204"/>
                <a:ea typeface="+mn-ea"/>
                <a:cs typeface="+mn-cs"/>
              </a:rPr>
              <a:t>A case in which only the even banks end up being accessed, and </a:t>
            </a:r>
            <a:r>
              <a:rPr kumimoji="0" lang="en-US" sz="2000" b="1" i="0" u="none" strike="noStrike" kern="1200" cap="none" spc="0" normalizeH="0" baseline="0" noProof="0" dirty="0">
                <a:ln>
                  <a:noFill/>
                </a:ln>
                <a:solidFill>
                  <a:srgbClr val="C00000"/>
                </a:solidFill>
                <a:effectLst/>
                <a:uLnTx/>
                <a:uFillTx/>
                <a:latin typeface="Calibri Light" panose="020F0302020204030204"/>
                <a:ea typeface="+mn-ea"/>
                <a:cs typeface="+mn-cs"/>
              </a:rPr>
              <a:t>the warps access different words in each bank</a:t>
            </a:r>
          </a:p>
        </p:txBody>
      </p:sp>
      <p:pic>
        <p:nvPicPr>
          <p:cNvPr id="4" name="Picture 2" descr="C:\Users\negrut\Academic\Classes\ME964\SupportMaterial\NVIDAmaterial\steveRennichMemJuly2011\Capture7.PNG">
            <a:extLst>
              <a:ext uri="{FF2B5EF4-FFF2-40B4-BE49-F238E27FC236}">
                <a16:creationId xmlns:a16="http://schemas.microsoft.com/office/drawing/2014/main" id="{D1CABC79-763A-119C-256C-98E18B32F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8" t="24817" r="49722" b="14103"/>
          <a:stretch/>
        </p:blipFill>
        <p:spPr bwMode="auto">
          <a:xfrm>
            <a:off x="4124357" y="1942052"/>
            <a:ext cx="4047065" cy="3390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negrut\Academic\Classes\ME964\SupportMaterial\NVIDAmaterial\steveRennichMemJuly2011\Capture8Multicast.PNG">
            <a:extLst>
              <a:ext uri="{FF2B5EF4-FFF2-40B4-BE49-F238E27FC236}">
                <a16:creationId xmlns:a16="http://schemas.microsoft.com/office/drawing/2014/main" id="{D6897E2D-C443-BB37-AF2E-9A002E92B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1" t="27120" r="50004" b="15235"/>
          <a:stretch/>
        </p:blipFill>
        <p:spPr bwMode="auto">
          <a:xfrm>
            <a:off x="7649087" y="4956357"/>
            <a:ext cx="2359057" cy="1914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363007C-F86F-11E8-4221-30767F69598E}"/>
              </a:ext>
            </a:extLst>
          </p:cNvPr>
          <p:cNvGrpSpPr/>
          <p:nvPr/>
        </p:nvGrpSpPr>
        <p:grpSpPr>
          <a:xfrm>
            <a:off x="9991878" y="4943138"/>
            <a:ext cx="2229636" cy="1914862"/>
            <a:chOff x="6096000" y="2806390"/>
            <a:chExt cx="3928533" cy="3277275"/>
          </a:xfrm>
        </p:grpSpPr>
        <p:pic>
          <p:nvPicPr>
            <p:cNvPr id="7" name="Picture 2" descr="C:\Users\negrut\Academic\Classes\ME964\SupportMaterial\NVIDAmaterial\steveRennichMemJuly2011\Capture8Multicast.PNG">
              <a:extLst>
                <a:ext uri="{FF2B5EF4-FFF2-40B4-BE49-F238E27FC236}">
                  <a16:creationId xmlns:a16="http://schemas.microsoft.com/office/drawing/2014/main" id="{B6F4A32B-DD32-ABB3-F8BE-4DBB0FAC5C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C70D3F-E883-A3FB-C76B-0A883C3D830F}"/>
                </a:ext>
              </a:extLst>
            </p:cNvPr>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3">
            <a:extLst>
              <a:ext uri="{FF2B5EF4-FFF2-40B4-BE49-F238E27FC236}">
                <a16:creationId xmlns:a16="http://schemas.microsoft.com/office/drawing/2014/main" id="{7A31E23D-E438-999F-8DAB-2A9C6707A540}"/>
              </a:ext>
            </a:extLst>
          </p:cNvPr>
          <p:cNvSpPr txBox="1">
            <a:spLocks noChangeArrowheads="1"/>
          </p:cNvSpPr>
          <p:nvPr/>
        </p:nvSpPr>
        <p:spPr bwMode="auto">
          <a:xfrm>
            <a:off x="8264817" y="2567402"/>
            <a:ext cx="3690524" cy="2632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marR="0" lvl="0" indent="-4572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lang="en-US" sz="2200" dirty="0">
                <a:solidFill>
                  <a:prstClr val="black"/>
                </a:solidFill>
                <a:latin typeface="Calibri" panose="020F0502020204030204"/>
              </a:rPr>
              <a:t>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 conflict scenarios, </a:t>
            </a:r>
            <a:r>
              <a:rPr kumimoji="0" lang="en-US" sz="2200" b="0" i="0" u="sng" strike="noStrike" kern="1200" cap="none" spc="0" normalizeH="0" baseline="0" noProof="0" dirty="0">
                <a:ln>
                  <a:noFill/>
                </a:ln>
                <a:solidFill>
                  <a:srgbClr val="0070C0"/>
                </a:solidFill>
                <a:effectLst/>
                <a:uLnTx/>
                <a:uFillTx/>
                <a:latin typeface="Calibri" panose="020F0502020204030204"/>
                <a:ea typeface="+mn-ea"/>
                <a:cs typeface="+mn-cs"/>
              </a:rPr>
              <a:t>reading</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operations:</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Broadcast: all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a bank</a:t>
            </a:r>
          </a:p>
          <a:p>
            <a:pPr marL="806450" marR="0" lvl="1" indent="-457200"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Multicast: several threads in a warp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access the same word in the same bank</a:t>
            </a:r>
          </a:p>
        </p:txBody>
      </p:sp>
      <p:sp>
        <p:nvSpPr>
          <p:cNvPr id="10" name="TextBox 9">
            <a:extLst>
              <a:ext uri="{FF2B5EF4-FFF2-40B4-BE49-F238E27FC236}">
                <a16:creationId xmlns:a16="http://schemas.microsoft.com/office/drawing/2014/main" id="{575C75C1-D025-60C2-4F7D-9721E5DF8361}"/>
              </a:ext>
            </a:extLst>
          </p:cNvPr>
          <p:cNvSpPr txBox="1"/>
          <p:nvPr/>
        </p:nvSpPr>
        <p:spPr>
          <a:xfrm>
            <a:off x="181366" y="5465135"/>
            <a:ext cx="7208262" cy="923330"/>
          </a:xfrm>
          <a:prstGeom prst="rect">
            <a:avLst/>
          </a:prstGeom>
          <a:noFill/>
        </p:spPr>
        <p:txBody>
          <a:bodyPr wrap="square" rtlCol="0">
            <a:spAutoFit/>
          </a:bodyPr>
          <a:lstStyle/>
          <a:p>
            <a:r>
              <a:rPr lang="en-US" b="1" dirty="0">
                <a:solidFill>
                  <a:srgbClr val="00B050"/>
                </a:solidFill>
              </a:rPr>
              <a:t>Avoid Conflicts: arranging the access in sequential way not parallel way </a:t>
            </a:r>
            <a:r>
              <a:rPr lang="en-US" dirty="0"/>
              <a:t>-- however, </a:t>
            </a:r>
            <a:r>
              <a:rPr lang="en-US" b="1" dirty="0">
                <a:solidFill>
                  <a:srgbClr val="00B050"/>
                </a:solidFill>
              </a:rPr>
              <a:t>sequential way is slow </a:t>
            </a:r>
            <a:r>
              <a:rPr lang="en-US" dirty="0"/>
              <a:t>as the next access needs to wait for its predecessor to finish before it starts</a:t>
            </a:r>
          </a:p>
        </p:txBody>
      </p:sp>
    </p:spTree>
    <p:extLst>
      <p:ext uri="{BB962C8B-B14F-4D97-AF65-F5344CB8AC3E}">
        <p14:creationId xmlns:p14="http://schemas.microsoft.com/office/powerpoint/2010/main" val="37912293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dirty="0"/>
              <a:t>Linear Addressing, Data types and bank conflicts</a:t>
            </a:r>
          </a:p>
        </p:txBody>
      </p:sp>
      <p:sp>
        <p:nvSpPr>
          <p:cNvPr id="236547" name="Rectangle 3"/>
          <p:cNvSpPr>
            <a:spLocks noGrp="1" noChangeArrowheads="1"/>
          </p:cNvSpPr>
          <p:nvPr>
            <p:ph type="body" idx="4294967295"/>
          </p:nvPr>
        </p:nvSpPr>
        <p:spPr>
          <a:xfrm>
            <a:off x="0" y="1371599"/>
            <a:ext cx="7721600" cy="5150543"/>
          </a:xfrm>
        </p:spPr>
        <p:txBody>
          <a:bodyPr>
            <a:normAutofit fontScale="92500" lnSpcReduction="10000"/>
          </a:bodyPr>
          <a:lstStyle/>
          <a:p>
            <a:pPr marL="457200" indent="-457200"/>
            <a:r>
              <a:rPr lang="en-US" sz="2000" dirty="0"/>
              <a:t>No conflicts if </a:t>
            </a:r>
            <a:r>
              <a:rPr lang="en-US" sz="2000" dirty="0">
                <a:solidFill>
                  <a:srgbClr val="0070C0"/>
                </a:solidFill>
                <a:latin typeface="Consolas" pitchFamily="49" charset="0"/>
                <a:cs typeface="Consolas" pitchFamily="49" charset="0"/>
              </a:rPr>
              <a:t>s</a:t>
            </a:r>
            <a:r>
              <a:rPr lang="en-US" sz="2000" dirty="0"/>
              <a:t> shares no common factors with the number of banks </a:t>
            </a:r>
          </a:p>
          <a:p>
            <a:pPr marL="0" indent="0">
              <a:buNone/>
            </a:pPr>
            <a:r>
              <a:rPr lang="en-US" sz="2000" dirty="0">
                <a:solidFill>
                  <a:srgbClr val="FF00FF"/>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[256]; </a:t>
            </a:r>
          </a:p>
          <a:p>
            <a:pPr marL="0" indent="0">
              <a:buNone/>
            </a:pPr>
            <a:r>
              <a:rPr lang="en-US" sz="1600" dirty="0">
                <a:solidFill>
                  <a:srgbClr val="0000FF"/>
                </a:solidFill>
                <a:latin typeface="Consolas" pitchFamily="49" charset="0"/>
                <a:cs typeface="Consolas" pitchFamily="49" charset="0"/>
              </a:rPr>
              <a:t>     float</a:t>
            </a:r>
            <a:r>
              <a:rPr lang="en-US" sz="1600" dirty="0">
                <a:solidFill>
                  <a:prstClr val="black"/>
                </a:solidFill>
                <a:latin typeface="Consolas" pitchFamily="49" charset="0"/>
                <a:cs typeface="Consolas" pitchFamily="49" charset="0"/>
              </a:rPr>
              <a:t> foo = </a:t>
            </a:r>
            <a:r>
              <a:rPr lang="en-US" sz="1600" dirty="0" err="1">
                <a:solidFill>
                  <a:prstClr val="black"/>
                </a:solidFill>
                <a:latin typeface="Consolas" pitchFamily="49" charset="0"/>
                <a:cs typeface="Consolas" pitchFamily="49" charset="0"/>
              </a:rPr>
              <a:t>sharedM</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baseIndex</a:t>
            </a:r>
            <a:r>
              <a:rPr lang="en-US" sz="1600" dirty="0">
                <a:solidFill>
                  <a:prstClr val="black"/>
                </a:solidFill>
                <a:latin typeface="Consolas" pitchFamily="49" charset="0"/>
                <a:cs typeface="Consolas" pitchFamily="49" charset="0"/>
              </a:rPr>
              <a:t> + s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pPr marL="457200" indent="-457200"/>
            <a:endParaRPr lang="en-US" sz="2000" dirty="0"/>
          </a:p>
          <a:p>
            <a:pPr marL="457200" indent="-457200"/>
            <a:r>
              <a:rPr lang="en-US" sz="2000" dirty="0"/>
              <a:t>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0" indent="0">
              <a:buNone/>
            </a:pPr>
            <a:r>
              <a:rPr lang="en-US" sz="2000" dirty="0">
                <a:latin typeface="Consolas" pitchFamily="49" charset="0"/>
                <a:cs typeface="Consolas" pitchFamily="49" charset="0"/>
              </a:rPr>
              <a:t>    </a:t>
            </a: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a:t>
            </a:r>
            <a:r>
              <a:rPr lang="en-US" sz="2000" b="1" dirty="0">
                <a:solidFill>
                  <a:srgbClr val="C00000"/>
                </a:solidFill>
              </a:rPr>
              <a:t>different</a:t>
            </a:r>
            <a:r>
              <a:rPr lang="en-US" sz="2000" dirty="0"/>
              <a: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char</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a:t>
            </a:r>
            <a:r>
              <a:rPr lang="en-US" sz="1600" b="1" dirty="0">
                <a:solidFill>
                  <a:srgbClr val="C00000"/>
                </a:solidFill>
                <a:latin typeface="Consolas" pitchFamily="49" charset="0"/>
                <a:cs typeface="Consolas" pitchFamily="49" charset="0"/>
              </a:rPr>
              <a:t>short</a:t>
            </a:r>
            <a:r>
              <a:rPr lang="en-US" sz="1600" dirty="0">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71725" y="3881063"/>
            <a:ext cx="2286000" cy="0"/>
          </a:xfrm>
          <a:prstGeom prst="line">
            <a:avLst/>
          </a:prstGeom>
          <a:noFill/>
          <a:ln w="9525">
            <a:solidFill>
              <a:schemeClr val="tx1"/>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549" name="Group 5"/>
          <p:cNvGrpSpPr>
            <a:grpSpLocks/>
          </p:cNvGrpSpPr>
          <p:nvPr/>
        </p:nvGrpSpPr>
        <p:grpSpPr bwMode="auto">
          <a:xfrm>
            <a:off x="8447925" y="1518863"/>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47925" y="4109663"/>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mn-cs"/>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itchFamily="34" charset="0"/>
                    <a:ea typeface="+mn-ea"/>
                    <a:cs typeface="+mn-cs"/>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32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a:t>
            </a:r>
            <a:r>
              <a:rPr lang="en-US" b="1" dirty="0">
                <a:solidFill>
                  <a:srgbClr val="FFC000"/>
                </a:solidFill>
              </a:rPr>
              <a:t>Parallel</a:t>
            </a:r>
            <a:r>
              <a:rPr lang="en-US" dirty="0"/>
              <a:t> Computing (not only GPU)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a:t>
                </a:r>
                <a:r>
                  <a:rPr lang="en-US" u="sng" dirty="0"/>
                  <a:t>sam</a:t>
                </a:r>
                <a:r>
                  <a:rPr lang="en-US" dirty="0"/>
                  <a:t>e memory entry</a:t>
                </a:r>
              </a:p>
              <a:p>
                <a:pPr lvl="1"/>
                <a:r>
                  <a:rPr lang="en-US" dirty="0"/>
                  <a:t>For program’s correctness, the </a:t>
                </a:r>
                <a:r>
                  <a:rPr lang="en-US" i="1" dirty="0"/>
                  <a:t>programmer’s expectation</a:t>
                </a:r>
                <a:r>
                  <a:rPr lang="en-US" dirty="0"/>
                  <a:t>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R</a:t>
                </a:r>
                <a:r>
                  <a:rPr lang="en-US" dirty="0">
                    <a:solidFill>
                      <a:srgbClr val="0070C0"/>
                    </a:solidFill>
                  </a:rPr>
                  <a:t>ead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R</a:t>
                </a:r>
                <a:r>
                  <a:rPr lang="en-US" dirty="0">
                    <a:solidFill>
                      <a:srgbClr val="0070C0"/>
                    </a:solidFill>
                  </a:rPr>
                  <a:t>ead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solidFill>
                      <a:srgbClr val="0070C0"/>
                    </a:solidFill>
                  </a:rPr>
                  <a:t> 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solidFill>
                          <a:srgbClr val="0070C0"/>
                        </a:solidFill>
                        <a:latin typeface="Cambria Math" panose="02040503050406030204" pitchFamily="18" charset="0"/>
                      </a:rPr>
                      <m:t>𝑗</m:t>
                    </m:r>
                  </m:oMath>
                </a14:m>
                <a:r>
                  <a:rPr lang="en-US" dirty="0">
                    <a:solidFill>
                      <a:srgbClr val="0070C0"/>
                    </a:solidFill>
                  </a:rPr>
                  <a:t> ought to </a:t>
                </a:r>
                <a:r>
                  <a:rPr lang="en-US" u="sng" dirty="0">
                    <a:solidFill>
                      <a:srgbClr val="0070C0"/>
                    </a:solidFill>
                  </a:rPr>
                  <a:t>W</a:t>
                </a:r>
                <a:r>
                  <a:rPr lang="en-US" dirty="0">
                    <a:solidFill>
                      <a:srgbClr val="0070C0"/>
                    </a:solidFill>
                  </a:rPr>
                  <a:t>rite only </a:t>
                </a:r>
                <a:r>
                  <a:rPr lang="en-US" u="sng" dirty="0">
                    <a:solidFill>
                      <a:srgbClr val="0070C0"/>
                    </a:solidFill>
                  </a:rPr>
                  <a:t>A</a:t>
                </a:r>
                <a:r>
                  <a:rPr lang="en-US" dirty="0">
                    <a:solidFill>
                      <a:srgbClr val="0070C0"/>
                    </a:solidFill>
                  </a:rPr>
                  <a:t>fter the </a:t>
                </a:r>
                <a:r>
                  <a:rPr lang="en-US" u="sng" dirty="0">
                    <a:solidFill>
                      <a:srgbClr val="0070C0"/>
                    </a:solidFill>
                  </a:rPr>
                  <a:t>W</a:t>
                </a:r>
                <a:r>
                  <a:rPr lang="en-US" dirty="0">
                    <a:solidFill>
                      <a:srgbClr val="0070C0"/>
                    </a:solidFill>
                  </a:rPr>
                  <a:t>rite by </a:t>
                </a:r>
                <a14:m>
                  <m:oMath xmlns:m="http://schemas.openxmlformats.org/officeDocument/2006/math">
                    <m:r>
                      <a:rPr lang="en-US" i="1" dirty="0" smtClean="0">
                        <a:solidFill>
                          <a:srgbClr val="0070C0"/>
                        </a:solidFill>
                        <a:latin typeface="Cambria Math" panose="02040503050406030204" pitchFamily="18" charset="0"/>
                      </a:rPr>
                      <m:t>𝑖</m:t>
                    </m:r>
                  </m:oMath>
                </a14:m>
                <a:r>
                  <a:rPr lang="en-US" dirty="0"/>
                  <a:t> </a:t>
                </a:r>
                <a:r>
                  <a:rPr lang="en-US" dirty="0">
                    <a:solidFill>
                      <a:srgbClr val="0070C0"/>
                    </a:solidFill>
                  </a:rPr>
                  <a:t>occurred</a:t>
                </a:r>
                <a:r>
                  <a:rPr lang="en-US" dirty="0"/>
                  <a:t>”</a:t>
                </a:r>
              </a:p>
              <a:p>
                <a:pPr lvl="2"/>
                <a:r>
                  <a:rPr lang="en-US" dirty="0"/>
                  <a:t>How things go wrong: </a:t>
                </a:r>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a:t>
                </a:r>
              </a:p>
              <a:p>
                <a:pPr lvl="3"/>
                <a:r>
                  <a:rPr lang="en-US" dirty="0"/>
                  <a:t>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b="-2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61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bottom line</a:t>
            </a:r>
          </a:p>
        </p:txBody>
      </p:sp>
      <p:sp>
        <p:nvSpPr>
          <p:cNvPr id="3" name="Content Placeholder 2"/>
          <p:cNvSpPr>
            <a:spLocks noGrp="1"/>
          </p:cNvSpPr>
          <p:nvPr>
            <p:ph idx="1"/>
          </p:nvPr>
        </p:nvSpPr>
        <p:spPr/>
        <p:txBody>
          <a:bodyPr/>
          <a:lstStyle/>
          <a:p>
            <a:endParaRPr lang="en-US" dirty="0"/>
          </a:p>
          <a:p>
            <a:r>
              <a:rPr lang="en-US" dirty="0"/>
              <a:t>Parallel computing: previous slide, two threads led to race conditions – in absence of special measures, there is no way to know who executes what and when</a:t>
            </a:r>
          </a:p>
          <a:p>
            <a:pPr lvl="1"/>
            <a:r>
              <a:rPr lang="en-US" dirty="0"/>
              <a:t>A matter of “</a:t>
            </a:r>
            <a:r>
              <a:rPr lang="en-US" dirty="0">
                <a:solidFill>
                  <a:srgbClr val="C00000"/>
                </a:solidFill>
              </a:rPr>
              <a:t>thread racing</a:t>
            </a:r>
            <a:r>
              <a:rPr lang="en-US" dirty="0"/>
              <a:t>”, or “</a:t>
            </a:r>
            <a:r>
              <a:rPr lang="en-US" dirty="0">
                <a:solidFill>
                  <a:srgbClr val="C00000"/>
                </a:solidFill>
              </a:rPr>
              <a:t>race conditions</a:t>
            </a:r>
            <a:r>
              <a:rPr lang="en-US" dirty="0"/>
              <a:t>”</a:t>
            </a:r>
          </a:p>
          <a:p>
            <a:endParaRPr lang="en-US" dirty="0"/>
          </a:p>
          <a:p>
            <a:endParaRPr lang="en-US" dirty="0"/>
          </a:p>
          <a:p>
            <a:r>
              <a:rPr lang="en-US" dirty="0"/>
              <a:t>“special measures”, example: use of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endParaRPr lang="en-US" dirty="0"/>
          </a:p>
          <a:p>
            <a:endParaRPr lang="en-US" dirty="0"/>
          </a:p>
          <a:p>
            <a:r>
              <a:rPr lang="en-US" dirty="0"/>
              <a:t>Can we at least say something about the </a:t>
            </a:r>
            <a:r>
              <a:rPr lang="en-US" dirty="0">
                <a:solidFill>
                  <a:srgbClr val="00B050"/>
                </a:solidFill>
              </a:rPr>
              <a:t>order in which memory operations</a:t>
            </a:r>
            <a:r>
              <a:rPr lang="en-US" dirty="0"/>
              <a:t> are carried out?</a:t>
            </a:r>
          </a:p>
          <a:p>
            <a:pPr lvl="1"/>
            <a:r>
              <a:rPr lang="en-US" dirty="0"/>
              <a:t>A matter of “</a:t>
            </a:r>
            <a:r>
              <a:rPr lang="en-US" dirty="0">
                <a:solidFill>
                  <a:srgbClr val="C00000"/>
                </a:solidFill>
              </a:rPr>
              <a:t>sequence of memory ops</a:t>
            </a:r>
            <a:r>
              <a:rPr lang="en-US" dirty="0"/>
              <a:t>”, pertains </a:t>
            </a:r>
            <a:r>
              <a:rPr lang="en-US" u="sng" dirty="0"/>
              <a:t>one</a:t>
            </a:r>
            <a:r>
              <a:rPr lang="en-US" dirty="0"/>
              <a:t> thread (with side effects when a 2</a:t>
            </a:r>
            <a:r>
              <a:rPr lang="en-US" baseline="30000" dirty="0"/>
              <a:t>nd</a:t>
            </a:r>
            <a:r>
              <a:rPr lang="en-US" dirty="0"/>
              <a:t> thread present)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813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function, backdrop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18615" y="1498546"/>
            <a:ext cx="11754770" cy="4910137"/>
          </a:xfrm>
        </p:spPr>
        <p:txBody>
          <a:bodyPr>
            <a:normAutofit/>
          </a:bodyPr>
          <a:lstStyle/>
          <a:p>
            <a:pPr marL="457200" indent="-457200"/>
            <a:endParaRPr lang="en-US" sz="2800" dirty="0"/>
          </a:p>
          <a:p>
            <a:pPr marL="457200" indent="-457200"/>
            <a:r>
              <a:rPr lang="en-US" sz="2800" dirty="0"/>
              <a:t>What we have just learned:</a:t>
            </a:r>
          </a:p>
          <a:p>
            <a:pPr marL="914400" lvl="1" indent="-457200"/>
            <a:r>
              <a:rPr lang="en-US" dirty="0"/>
              <a:t>If a memory transaction was posted, it does not imply that it has been completed before another memory transaction that follows it</a:t>
            </a:r>
          </a:p>
          <a:p>
            <a:pPr marL="457200" indent="-457200"/>
            <a:endParaRPr lang="en-US" sz="2800" dirty="0"/>
          </a:p>
          <a:p>
            <a:pPr marL="457200" indent="-457200"/>
            <a:endParaRPr lang="en-US" sz="2800" dirty="0"/>
          </a:p>
          <a:p>
            <a:pPr marL="457200" indent="-457200"/>
            <a:r>
              <a:rPr lang="en-US" sz="2800" dirty="0"/>
              <a:t>Need a guarantee that memory transaction has completed </a:t>
            </a:r>
            <a:r>
              <a:rPr lang="en-US" sz="2800" u="sng" dirty="0">
                <a:solidFill>
                  <a:srgbClr val="C00000"/>
                </a:solidFill>
              </a:rPr>
              <a:t>before</a:t>
            </a:r>
            <a:r>
              <a:rPr lang="en-US" sz="2800" dirty="0"/>
              <a:t> another one is started</a:t>
            </a:r>
          </a:p>
          <a:p>
            <a:pPr marL="806450" lvl="1" indent="-457200"/>
            <a:r>
              <a:rPr lang="en-US" dirty="0"/>
              <a:t>Comes through functionality associated w/ </a:t>
            </a:r>
            <a:r>
              <a:rPr lang="en-US" dirty="0" err="1">
                <a:latin typeface="Courier New" panose="02070309020205020404" pitchFamily="49" charset="0"/>
                <a:cs typeface="Courier New" panose="02070309020205020404" pitchFamily="49" charset="0"/>
              </a:rPr>
              <a:t>threadfence</a:t>
            </a:r>
            <a:r>
              <a:rPr lang="en-US" dirty="0"/>
              <a:t> calls</a:t>
            </a:r>
          </a:p>
          <a:p>
            <a:pPr marL="457200" indent="-457200"/>
            <a:endParaRPr lang="en-US" sz="2800" dirty="0"/>
          </a:p>
          <a:p>
            <a:pPr marL="457200" indent="-457200"/>
            <a:endParaRPr lang="en-US" sz="2800" dirty="0"/>
          </a:p>
        </p:txBody>
      </p:sp>
    </p:spTree>
    <p:extLst>
      <p:ext uri="{BB962C8B-B14F-4D97-AF65-F5344CB8AC3E}">
        <p14:creationId xmlns:p14="http://schemas.microsoft.com/office/powerpoint/2010/main" val="125440173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The CUDA </a:t>
            </a:r>
            <a:r>
              <a:rPr lang="en-US" sz="3200" dirty="0">
                <a:solidFill>
                  <a:srgbClr val="FFC000"/>
                </a:solidFill>
                <a:latin typeface="Courier New" panose="02070309020205020404" pitchFamily="49" charset="0"/>
                <a:cs typeface="Courier New" panose="02070309020205020404" pitchFamily="49" charset="0"/>
              </a:rPr>
              <a:t>__</a:t>
            </a:r>
            <a:r>
              <a:rPr lang="en-US" sz="3200" dirty="0" err="1">
                <a:solidFill>
                  <a:srgbClr val="FFC000"/>
                </a:solidFill>
                <a:latin typeface="Courier New" panose="02070309020205020404" pitchFamily="49" charset="0"/>
                <a:cs typeface="Courier New" panose="02070309020205020404" pitchFamily="49" charset="0"/>
              </a:rPr>
              <a:t>threadfence</a:t>
            </a:r>
            <a:r>
              <a:rPr lang="en-US" sz="3200" dirty="0"/>
              <a:t> family of functions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296391" y="996593"/>
            <a:ext cx="11458167" cy="5609690"/>
          </a:xfrm>
        </p:spPr>
        <p:txBody>
          <a:bodyPr>
            <a:normAutofit fontScale="85000" lnSpcReduction="20000"/>
          </a:bodyPr>
          <a:lstStyle/>
          <a:p>
            <a:r>
              <a:rPr lang="en-US" b="1" dirty="0"/>
              <a:t>Goal: Need a guarantee that memory transaction has completed </a:t>
            </a:r>
            <a:r>
              <a:rPr lang="en-US" b="1" u="sng" dirty="0">
                <a:solidFill>
                  <a:srgbClr val="C00000"/>
                </a:solidFill>
              </a:rPr>
              <a:t>before</a:t>
            </a:r>
            <a:r>
              <a:rPr lang="en-US" b="1" dirty="0"/>
              <a:t> another one is started</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threadfence_block</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the kernel by the calling thread pauses until all its </a:t>
            </a:r>
            <a:r>
              <a:rPr lang="en-US" sz="2000" dirty="0">
                <a:solidFill>
                  <a:srgbClr val="0070C0"/>
                </a:solidFill>
              </a:rPr>
              <a:t>global</a:t>
            </a:r>
            <a:r>
              <a:rPr lang="en-US" sz="2000" dirty="0"/>
              <a:t> and </a:t>
            </a:r>
            <a:r>
              <a:rPr lang="en-US" sz="2000" dirty="0">
                <a:solidFill>
                  <a:srgbClr val="0070C0"/>
                </a:solidFill>
              </a:rPr>
              <a:t>shared memory outstanding writes </a:t>
            </a:r>
            <a:r>
              <a:rPr lang="en-US" sz="2000" dirty="0"/>
              <a:t>are visible to all threads in block</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threadfence</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Execution of kernel by a calling thread ensures its </a:t>
            </a:r>
            <a:r>
              <a:rPr lang="en-US" sz="2000" dirty="0">
                <a:solidFill>
                  <a:srgbClr val="0070C0"/>
                </a:solidFill>
              </a:rPr>
              <a:t>global</a:t>
            </a:r>
            <a:r>
              <a:rPr lang="en-US" sz="2000" dirty="0"/>
              <a:t> and </a:t>
            </a:r>
            <a:r>
              <a:rPr lang="en-US" sz="2000" dirty="0">
                <a:solidFill>
                  <a:srgbClr val="0070C0"/>
                </a:solidFill>
              </a:rPr>
              <a:t>shared memory</a:t>
            </a:r>
            <a:r>
              <a:rPr lang="en-US" sz="2000" dirty="0"/>
              <a:t> outstanding writes are visible to all threads in block AND all other threads in flight for global data</a:t>
            </a:r>
          </a:p>
          <a:p>
            <a:pPr marL="457200" indent="-457200"/>
            <a:endParaRPr lang="en-US" sz="2000" dirty="0"/>
          </a:p>
          <a:p>
            <a:pPr marL="0" indent="0">
              <a:buNone/>
            </a:pPr>
            <a:r>
              <a:rPr lang="en-US" sz="2000" b="1" dirty="0">
                <a:latin typeface="Courier New" panose="02070309020205020404" pitchFamily="49" charset="0"/>
                <a:cs typeface="Courier New" panose="02070309020205020404" pitchFamily="49" charset="0"/>
              </a:rPr>
              <a:t>__</a:t>
            </a:r>
            <a:r>
              <a:rPr lang="en-US" sz="2000" b="1" dirty="0" err="1">
                <a:latin typeface="Courier New" panose="02070309020205020404" pitchFamily="49" charset="0"/>
                <a:cs typeface="Courier New" panose="02070309020205020404" pitchFamily="49" charset="0"/>
              </a:rPr>
              <a:t>threadfance_system</a:t>
            </a:r>
            <a:r>
              <a:rPr lang="en-US" sz="2000" b="1" dirty="0">
                <a:latin typeface="Courier New" panose="02070309020205020404" pitchFamily="49" charset="0"/>
                <a:cs typeface="Courier New" panose="02070309020205020404" pitchFamily="49" charset="0"/>
              </a:rPr>
              <a:t>();</a:t>
            </a:r>
            <a:endParaRPr lang="en-US" sz="1300" dirty="0"/>
          </a:p>
          <a:p>
            <a:pPr marL="457200" indent="-457200"/>
            <a:r>
              <a:rPr lang="en-US" sz="2000" dirty="0"/>
              <a:t>A thread stops in its execution of the kernel until global and shared memory accesses prior to the </a:t>
            </a:r>
            <a:r>
              <a:rPr lang="en-US" sz="2000" dirty="0">
                <a:latin typeface="Consolas" panose="020B0609020204030204" pitchFamily="49" charset="0"/>
              </a:rPr>
              <a:t>__</a:t>
            </a:r>
            <a:r>
              <a:rPr lang="en-US" sz="2000" dirty="0" err="1">
                <a:latin typeface="Consolas" panose="020B0609020204030204" pitchFamily="49" charset="0"/>
              </a:rPr>
              <a:t>threadfance_system</a:t>
            </a:r>
            <a:r>
              <a:rPr lang="en-US" sz="2000" dirty="0">
                <a:latin typeface="Consolas" panose="020B0609020204030204" pitchFamily="49" charset="0"/>
              </a:rPr>
              <a:t>()</a:t>
            </a:r>
            <a:r>
              <a:rPr lang="en-US" sz="2000" dirty="0"/>
              <a:t> are visible to </a:t>
            </a:r>
          </a:p>
          <a:p>
            <a:pPr marL="914400" lvl="1" indent="-457200"/>
            <a:r>
              <a:rPr lang="en-US" sz="1600" dirty="0"/>
              <a:t>all threads in the block for </a:t>
            </a:r>
            <a:r>
              <a:rPr lang="en-US" sz="1600" dirty="0" err="1"/>
              <a:t>ShMem</a:t>
            </a:r>
            <a:r>
              <a:rPr lang="en-US" sz="1600" dirty="0"/>
              <a:t> accesses</a:t>
            </a:r>
          </a:p>
          <a:p>
            <a:pPr marL="914400" lvl="1" indent="-457200"/>
            <a:r>
              <a:rPr lang="en-US" sz="1600" dirty="0"/>
              <a:t>all threads in the device for global memory accesses,</a:t>
            </a:r>
          </a:p>
          <a:p>
            <a:pPr marL="914400" lvl="1" indent="-457200"/>
            <a:r>
              <a:rPr lang="en-US" sz="1600" dirty="0"/>
              <a:t>host threads for page-locked host memory accesses</a:t>
            </a:r>
          </a:p>
          <a:p>
            <a:pPr marL="457200" indent="-457200"/>
            <a:endParaRPr lang="en-US" sz="2000" dirty="0"/>
          </a:p>
          <a:p>
            <a:pPr marL="457200" indent="-457200"/>
            <a:r>
              <a:rPr lang="en-US" sz="2000" u="sng" dirty="0"/>
              <a:t>NOTE</a:t>
            </a:r>
            <a:r>
              <a:rPr lang="en-US" sz="2000" dirty="0"/>
              <a:t>: memory fences are </a:t>
            </a:r>
            <a:r>
              <a:rPr lang="en-US" sz="2000" b="1" dirty="0">
                <a:solidFill>
                  <a:srgbClr val="C00000"/>
                </a:solidFill>
              </a:rPr>
              <a:t>NOT a synchronization mechanism</a:t>
            </a:r>
          </a:p>
          <a:p>
            <a:pPr marL="914400" lvl="1" indent="-457200"/>
            <a:r>
              <a:rPr lang="en-US" sz="1600" dirty="0"/>
              <a:t>Not all threads should reach the fence function for the thread calling the fence to be allowed to move past the fence</a:t>
            </a:r>
          </a:p>
          <a:p>
            <a:pPr marL="914400" lvl="1" indent="-457200"/>
            <a:r>
              <a:rPr lang="en-US" sz="1600" dirty="0"/>
              <a:t>It’s just </a:t>
            </a:r>
            <a:r>
              <a:rPr lang="en-US" sz="1600" dirty="0">
                <a:solidFill>
                  <a:srgbClr val="0070C0"/>
                </a:solidFill>
              </a:rPr>
              <a:t>a way to enforce that memory transactions for ONE thread can be seen by other threads</a:t>
            </a:r>
          </a:p>
        </p:txBody>
      </p:sp>
    </p:spTree>
    <p:extLst>
      <p:ext uri="{BB962C8B-B14F-4D97-AF65-F5344CB8AC3E}">
        <p14:creationId xmlns:p14="http://schemas.microsoft.com/office/powerpoint/2010/main" val="425412959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nitty-gritty, has to do with enforcing ordering…</a:t>
            </a:r>
          </a:p>
        </p:txBody>
      </p:sp>
      <p:sp>
        <p:nvSpPr>
          <p:cNvPr id="6" name="Content Placeholder 5"/>
          <p:cNvSpPr>
            <a:spLocks noGrp="1"/>
          </p:cNvSpPr>
          <p:nvPr>
            <p:ph idx="1"/>
          </p:nvPr>
        </p:nvSpPr>
        <p:spPr/>
        <p:txBody>
          <a:bodyPr/>
          <a:lstStyle/>
          <a:p>
            <a:r>
              <a:rPr lang="en-US" dirty="0"/>
              <a:t>The fine print, for </a:t>
            </a:r>
            <a:r>
              <a:rPr lang="en-US" dirty="0">
                <a:solidFill>
                  <a:srgbClr val="0070C0"/>
                </a:solidFill>
              </a:rPr>
              <a:t>__</a:t>
            </a:r>
            <a:r>
              <a:rPr lang="en-US" dirty="0" err="1">
                <a:solidFill>
                  <a:srgbClr val="0070C0"/>
                </a:solidFill>
                <a:latin typeface="Consolas" panose="020B0609020204030204" pitchFamily="49" charset="0"/>
              </a:rPr>
              <a:t>threadfence_block</a:t>
            </a:r>
            <a:r>
              <a:rPr lang="en-US" dirty="0">
                <a:solidFill>
                  <a:srgbClr val="0070C0"/>
                </a:solidFill>
                <a:latin typeface="Consolas" panose="020B0609020204030204" pitchFamily="49" charset="0"/>
              </a:rPr>
              <a:t>()</a:t>
            </a:r>
            <a:r>
              <a:rPr lang="en-US" dirty="0"/>
              <a:t>, two statements:</a:t>
            </a:r>
          </a:p>
          <a:p>
            <a:endParaRPr lang="en-US" dirty="0"/>
          </a:p>
          <a:p>
            <a:pPr lvl="1"/>
            <a:r>
              <a:rPr lang="en-US" dirty="0"/>
              <a:t>All writes to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observed by all threads in the block of the calling thread as occurring </a:t>
            </a:r>
            <a:r>
              <a:rPr lang="en-US" dirty="0">
                <a:solidFill>
                  <a:srgbClr val="FF0000"/>
                </a:solidFill>
              </a:rPr>
              <a:t>before</a:t>
            </a:r>
            <a:r>
              <a:rPr lang="en-US" dirty="0"/>
              <a:t> all writes to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pPr lvl="1"/>
            <a:r>
              <a:rPr lang="en-US" dirty="0"/>
              <a:t>All reads from all memory made by the calling thread </a:t>
            </a:r>
            <a:r>
              <a:rPr lang="en-US" dirty="0">
                <a:solidFill>
                  <a:srgbClr val="FF0000"/>
                </a:solidFill>
              </a:rPr>
              <a:t>before</a:t>
            </a:r>
            <a:r>
              <a:rPr lang="en-US" dirty="0"/>
              <a:t>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r>
              <a:rPr lang="en-US" dirty="0"/>
              <a:t> are ordered </a:t>
            </a:r>
            <a:r>
              <a:rPr lang="en-US" dirty="0">
                <a:solidFill>
                  <a:srgbClr val="FF0000"/>
                </a:solidFill>
              </a:rPr>
              <a:t>before</a:t>
            </a:r>
            <a:r>
              <a:rPr lang="en-US" dirty="0"/>
              <a:t> all reads from all memory made by the calling thread after the call to </a:t>
            </a:r>
            <a:r>
              <a:rPr lang="en-US" dirty="0">
                <a:latin typeface="Consolas" panose="020B0609020204030204" pitchFamily="49" charset="0"/>
              </a:rPr>
              <a:t>__</a:t>
            </a:r>
            <a:r>
              <a:rPr lang="en-US" dirty="0" err="1">
                <a:latin typeface="Consolas" panose="020B0609020204030204" pitchFamily="49" charset="0"/>
              </a:rPr>
              <a:t>threadfence_block</a:t>
            </a:r>
            <a:r>
              <a:rPr lang="en-US" dirty="0">
                <a:latin typeface="Consolas" panose="020B0609020204030204" pitchFamily="49" charset="0"/>
              </a:rPr>
              <a:t>()</a:t>
            </a:r>
            <a:endParaRPr lang="en-US" dirty="0"/>
          </a:p>
          <a:p>
            <a:pPr lvl="1"/>
            <a:endParaRPr lang="en-US" dirty="0"/>
          </a:p>
          <a:p>
            <a:pPr lvl="1"/>
            <a:endParaRPr lang="en-US" dirty="0"/>
          </a:p>
          <a:p>
            <a:r>
              <a:rPr lang="en-US" dirty="0"/>
              <a:t>Similar semantics for </a:t>
            </a:r>
            <a:r>
              <a:rPr lang="en-US" dirty="0">
                <a:solidFill>
                  <a:srgbClr val="0070C0"/>
                </a:solidFill>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&amp; </a:t>
            </a:r>
            <a:r>
              <a:rPr lang="en-US" dirty="0">
                <a:solidFill>
                  <a:srgbClr val="0070C0"/>
                </a:solidFill>
              </a:rPr>
              <a:t>__</a:t>
            </a:r>
            <a:r>
              <a:rPr lang="en-US" dirty="0" err="1">
                <a:solidFill>
                  <a:srgbClr val="0070C0"/>
                </a:solidFill>
                <a:latin typeface="Consolas" panose="020B0609020204030204" pitchFamily="49" charset="0"/>
              </a:rPr>
              <a:t>threadfence_system</a:t>
            </a:r>
            <a:r>
              <a:rPr lang="en-US" dirty="0">
                <a:solidFill>
                  <a:srgbClr val="0070C0"/>
                </a:solidFill>
                <a:latin typeface="Consolas" panose="020B0609020204030204" pitchFamily="49" charset="0"/>
              </a:rPr>
              <a:t>()</a:t>
            </a:r>
            <a:r>
              <a:rPr lang="en-US" dirty="0"/>
              <a: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a:xfrm>
                <a:off x="147344" y="6602336"/>
                <a:ext cx="877123" cy="205819"/>
              </a:xfrm>
            </p:spPr>
            <p:txBody>
              <a:bodyPr/>
              <a:lstStyle/>
              <a:p>
                <a:r>
                  <a:rPr lang="en-US" dirty="0"/>
                  <a:t>[</a:t>
                </a:r>
                <a:r>
                  <a:rPr lang="en-US" dirty="0">
                    <a:hlinkClick r:id="rId2"/>
                  </a:rPr>
                  <a:t>NVIDIA CUDA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xfrm>
                <a:off x="147344" y="6602336"/>
                <a:ext cx="877123" cy="20581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477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a:t>
            </a:r>
          </a:p>
        </p:txBody>
      </p:sp>
      <p:sp>
        <p:nvSpPr>
          <p:cNvPr id="6" name="Content Placeholder 5"/>
          <p:cNvSpPr>
            <a:spLocks noGrp="1"/>
          </p:cNvSpPr>
          <p:nvPr>
            <p:ph idx="1"/>
          </p:nvPr>
        </p:nvSpPr>
        <p:spPr>
          <a:xfrm>
            <a:off x="147344" y="1296041"/>
            <a:ext cx="11960872" cy="5132230"/>
          </a:xfrm>
        </p:spPr>
        <p:txBody>
          <a:bodyPr>
            <a:normAutofit fontScale="92500" lnSpcReduction="10000"/>
          </a:bodyPr>
          <a:lstStyle/>
          <a:p>
            <a:r>
              <a:rPr lang="en-US" dirty="0"/>
              <a:t>Backdrop</a:t>
            </a:r>
          </a:p>
          <a:p>
            <a:pPr lvl="1"/>
            <a:r>
              <a:rPr lang="en-US" dirty="0"/>
              <a:t>Thread_1 executes </a:t>
            </a:r>
            <a:r>
              <a:rPr lang="en-US" dirty="0" err="1">
                <a:latin typeface="Consolas" panose="020B0609020204030204" pitchFamily="49" charset="0"/>
              </a:rPr>
              <a:t>writeXY</a:t>
            </a:r>
            <a:r>
              <a:rPr lang="en-US" dirty="0">
                <a:latin typeface="Consolas" panose="020B0609020204030204" pitchFamily="49" charset="0"/>
              </a:rPr>
              <a:t>()</a:t>
            </a:r>
          </a:p>
          <a:p>
            <a:pPr lvl="1"/>
            <a:r>
              <a:rPr lang="en-US" dirty="0"/>
              <a:t>Thread_2 executes </a:t>
            </a:r>
            <a:r>
              <a:rPr lang="en-US" dirty="0" err="1">
                <a:latin typeface="Consolas" panose="020B0609020204030204" pitchFamily="49" charset="0"/>
              </a:rPr>
              <a:t>readXY</a:t>
            </a:r>
            <a:r>
              <a:rPr lang="en-US" dirty="0">
                <a:latin typeface="Consolas" panose="020B0609020204030204" pitchFamily="49" charset="0"/>
              </a:rPr>
              <a:t>()</a:t>
            </a:r>
          </a:p>
          <a:p>
            <a:endParaRPr lang="en-US" dirty="0"/>
          </a:p>
          <a:p>
            <a:r>
              <a:rPr lang="en-US" dirty="0"/>
              <a:t>Sequential: all </a:t>
            </a:r>
            <a:r>
              <a:rPr lang="en-US" dirty="0">
                <a:solidFill>
                  <a:srgbClr val="C00000"/>
                </a:solidFill>
              </a:rPr>
              <a:t>in-order</a:t>
            </a:r>
          </a:p>
          <a:p>
            <a:r>
              <a:rPr lang="en-US" dirty="0"/>
              <a:t>Relaxed: some reordering are allowed</a:t>
            </a:r>
          </a:p>
          <a:p>
            <a:r>
              <a:rPr lang="en-US" dirty="0"/>
              <a:t>Weak: all </a:t>
            </a:r>
            <a:r>
              <a:rPr lang="en-US" dirty="0">
                <a:solidFill>
                  <a:srgbClr val="C00000"/>
                </a:solidFill>
              </a:rPr>
              <a:t>arbitrarily reordered</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874420" y="939286"/>
            <a:ext cx="4127080" cy="289310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volatile</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 Y =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C2CD4"/>
                </a:solidFill>
                <a:effectLst/>
                <a:uLnTx/>
                <a:uFillTx/>
                <a:latin typeface="Consolas" panose="020B0609020204030204" pitchFamily="49" charset="0"/>
                <a:ea typeface="+mn-ea"/>
                <a:cs typeface="+mn-cs"/>
              </a:rPr>
              <a:t>__device__</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readXY</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5A91B7-9A9C-477B-6147-EC4E8D91138A}"/>
              </a:ext>
            </a:extLst>
          </p:cNvPr>
          <p:cNvSpPr txBox="1"/>
          <p:nvPr/>
        </p:nvSpPr>
        <p:spPr>
          <a:xfrm>
            <a:off x="5171354" y="183958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1: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9" name="Straight Arrow Connector 8">
            <a:extLst>
              <a:ext uri="{FF2B5EF4-FFF2-40B4-BE49-F238E27FC236}">
                <a16:creationId xmlns:a16="http://schemas.microsoft.com/office/drawing/2014/main" id="{AED824D6-83C4-56EB-6681-50C0EE73A52E}"/>
              </a:ext>
            </a:extLst>
          </p:cNvPr>
          <p:cNvCxnSpPr>
            <a:cxnSpLocks/>
          </p:cNvCxnSpPr>
          <p:nvPr/>
        </p:nvCxnSpPr>
        <p:spPr>
          <a:xfrm>
            <a:off x="7490332" y="2067005"/>
            <a:ext cx="908317"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FF886A-EA39-4C91-BE47-947A7C94B7FC}"/>
              </a:ext>
            </a:extLst>
          </p:cNvPr>
          <p:cNvCxnSpPr>
            <a:cxnSpLocks/>
            <a:endCxn id="3" idx="2"/>
          </p:cNvCxnSpPr>
          <p:nvPr/>
        </p:nvCxnSpPr>
        <p:spPr>
          <a:xfrm flipV="1">
            <a:off x="3055364" y="2264312"/>
            <a:ext cx="3283964" cy="3297647"/>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59E923-106C-76FF-061A-357778852494}"/>
              </a:ext>
            </a:extLst>
          </p:cNvPr>
          <p:cNvSpPr txBox="1"/>
          <p:nvPr/>
        </p:nvSpPr>
        <p:spPr>
          <a:xfrm>
            <a:off x="5354913" y="3479170"/>
            <a:ext cx="2335947" cy="424732"/>
          </a:xfrm>
          <a:prstGeom prst="rect">
            <a:avLst/>
          </a:prstGeom>
          <a:solidFill>
            <a:schemeClr val="accent4">
              <a:lumMod val="20000"/>
              <a:lumOff val="80000"/>
            </a:schemeClr>
          </a:solidFill>
        </p:spPr>
        <p:txBody>
          <a:bodyPr wrap="square">
            <a:spAutoFit/>
          </a:bodyPr>
          <a:lstStyle/>
          <a:p>
            <a:pPr marL="457200" marR="0" lvl="1" indent="-457200" algn="r" defTabSz="914400" rtl="0" eaLnBrk="1" fontAlgn="auto" latinLnBrk="0" hangingPunct="1">
              <a:lnSpc>
                <a:spcPct val="90000"/>
              </a:lnSpc>
              <a:spcBef>
                <a:spcPts val="5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 2: Also, insert a fence here to prevent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A=20</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B=1</a:t>
            </a:r>
          </a:p>
        </p:txBody>
      </p:sp>
      <p:cxnSp>
        <p:nvCxnSpPr>
          <p:cNvPr id="14" name="Straight Arrow Connector 13">
            <a:extLst>
              <a:ext uri="{FF2B5EF4-FFF2-40B4-BE49-F238E27FC236}">
                <a16:creationId xmlns:a16="http://schemas.microsoft.com/office/drawing/2014/main" id="{AC8B9EB5-0E28-0F89-DABA-D55F9D716CA2}"/>
              </a:ext>
            </a:extLst>
          </p:cNvPr>
          <p:cNvCxnSpPr>
            <a:cxnSpLocks/>
          </p:cNvCxnSpPr>
          <p:nvPr/>
        </p:nvCxnSpPr>
        <p:spPr>
          <a:xfrm flipV="1">
            <a:off x="7673891" y="3378830"/>
            <a:ext cx="640233" cy="32776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4667A8-24B6-2736-5128-18DFA2C8028C}"/>
              </a:ext>
            </a:extLst>
          </p:cNvPr>
          <p:cNvCxnSpPr>
            <a:cxnSpLocks/>
            <a:endCxn id="13" idx="1"/>
          </p:cNvCxnSpPr>
          <p:nvPr/>
        </p:nvCxnSpPr>
        <p:spPr>
          <a:xfrm>
            <a:off x="4933150" y="3691536"/>
            <a:ext cx="421763"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9663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b="1" dirty="0">
                <a:solidFill>
                  <a:srgbClr val="FFC000"/>
                </a:solidFill>
                <a:latin typeface="Consolas" panose="020B0609020204030204" pitchFamily="49" charset="0"/>
                <a:cs typeface="Courier New" panose="02070309020205020404" pitchFamily="49" charset="0"/>
              </a:rPr>
              <a:t>volatile</a:t>
            </a:r>
            <a:r>
              <a:rPr lang="en-US" dirty="0"/>
              <a:t> qualifier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6976" y="1466937"/>
            <a:ext cx="11832956" cy="4631646"/>
          </a:xfrm>
        </p:spPr>
        <p:txBody>
          <a:bodyPr>
            <a:normAutofit lnSpcReduction="10000"/>
          </a:bodyPr>
          <a:lstStyle/>
          <a:p>
            <a:endParaRPr lang="en-US" sz="2000" dirty="0"/>
          </a:p>
          <a:p>
            <a:r>
              <a:rPr lang="en-US" dirty="0"/>
              <a:t>From CUDA Programming Guide</a:t>
            </a:r>
          </a:p>
          <a:p>
            <a:pPr lvl="1"/>
            <a:r>
              <a:rPr lang="en-US" dirty="0"/>
              <a:t>Compiler is “free to optimize reads and writes to global or shared memory” provided</a:t>
            </a:r>
          </a:p>
          <a:p>
            <a:pPr lvl="2"/>
            <a:r>
              <a:rPr lang="en-US" dirty="0"/>
              <a:t>It respects the memory ordering semantics of memory fence functions</a:t>
            </a:r>
          </a:p>
          <a:p>
            <a:pPr lvl="2"/>
            <a:r>
              <a:rPr lang="en-US" dirty="0"/>
              <a:t>It respects memory visibility semantics of synchronization functions</a:t>
            </a:r>
          </a:p>
          <a:p>
            <a:pPr lvl="1"/>
            <a:endParaRPr lang="en-US" dirty="0"/>
          </a:p>
          <a:p>
            <a:pPr lvl="1"/>
            <a:r>
              <a:rPr lang="en-US" dirty="0"/>
              <a:t>What is the compiler allowed to do?</a:t>
            </a:r>
          </a:p>
          <a:p>
            <a:pPr lvl="2"/>
            <a:r>
              <a:rPr lang="en-US" dirty="0"/>
              <a:t>Example: store global reads into registers or L1 cache to speed up the computation</a:t>
            </a:r>
          </a:p>
          <a:p>
            <a:pPr lvl="1"/>
            <a:endParaRPr lang="en-US" dirty="0"/>
          </a:p>
          <a:p>
            <a:pPr lvl="1"/>
            <a:r>
              <a:rPr lang="en-US" dirty="0"/>
              <a:t>These “behind your back” optimizations disabled using the </a:t>
            </a:r>
            <a:r>
              <a:rPr lang="en-US" dirty="0">
                <a:solidFill>
                  <a:srgbClr val="0070C0"/>
                </a:solidFill>
                <a:latin typeface="Consolas" panose="020B0609020204030204" pitchFamily="49" charset="0"/>
                <a:cs typeface="Courier New" panose="02070309020205020404" pitchFamily="49" charset="0"/>
              </a:rPr>
              <a:t>volatile</a:t>
            </a:r>
            <a:r>
              <a:rPr lang="en-US" dirty="0"/>
              <a:t> keyword</a:t>
            </a:r>
          </a:p>
          <a:p>
            <a:pPr lvl="1"/>
            <a:endParaRPr lang="en-US" dirty="0"/>
          </a:p>
          <a:p>
            <a:pPr lvl="1"/>
            <a:r>
              <a:rPr lang="en-US" dirty="0"/>
              <a:t>CUDA: “If a variable located in global or shared memory is declared as </a:t>
            </a:r>
            <a:r>
              <a:rPr lang="en-US" dirty="0">
                <a:solidFill>
                  <a:srgbClr val="0070C0"/>
                </a:solidFill>
                <a:latin typeface="Consolas" panose="020B0609020204030204" pitchFamily="49" charset="0"/>
                <a:cs typeface="Courier New" panose="02070309020205020404" pitchFamily="49" charset="0"/>
              </a:rPr>
              <a:t>volatile</a:t>
            </a:r>
            <a:r>
              <a:rPr lang="en-US" dirty="0"/>
              <a:t>, the compiler assumes that its value can be changed or used at any time by another thread and therefore any reference to this variable compiles to an actual memory read or write instruction.”</a:t>
            </a:r>
          </a:p>
        </p:txBody>
      </p:sp>
      <p:sp>
        <p:nvSpPr>
          <p:cNvPr id="5" name="Rectangle 4"/>
          <p:cNvSpPr/>
          <p:nvPr/>
        </p:nvSpPr>
        <p:spPr>
          <a:xfrm>
            <a:off x="0" y="6642099"/>
            <a:ext cx="128592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CUDA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044187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650A-4E73-4C61-B861-20BABA7507CC}"/>
              </a:ext>
            </a:extLst>
          </p:cNvPr>
          <p:cNvSpPr>
            <a:spLocks noGrp="1"/>
          </p:cNvSpPr>
          <p:nvPr>
            <p:ph type="title"/>
          </p:nvPr>
        </p:nvSpPr>
        <p:spPr/>
        <p:txBody>
          <a:bodyPr/>
          <a:lstStyle/>
          <a:p>
            <a:r>
              <a:rPr lang="en-US" dirty="0"/>
              <a:t>The </a:t>
            </a:r>
            <a:r>
              <a:rPr lang="en-US" dirty="0">
                <a:solidFill>
                  <a:srgbClr val="FFC000"/>
                </a:solidFill>
                <a:latin typeface="Consolas" panose="020B0609020204030204" pitchFamily="49" charset="0"/>
              </a:rPr>
              <a:t>volatile</a:t>
            </a:r>
            <a:r>
              <a:rPr lang="en-US" dirty="0"/>
              <a:t> qualifier: how things go south, </a:t>
            </a:r>
            <a:r>
              <a:rPr lang="en-US" dirty="0" err="1"/>
              <a:t>ShMem</a:t>
            </a:r>
            <a:r>
              <a:rPr lang="en-US" dirty="0"/>
              <a:t> example</a:t>
            </a:r>
          </a:p>
        </p:txBody>
      </p:sp>
      <p:sp>
        <p:nvSpPr>
          <p:cNvPr id="5" name="Content Placeholder 4">
            <a:extLst>
              <a:ext uri="{FF2B5EF4-FFF2-40B4-BE49-F238E27FC236}">
                <a16:creationId xmlns:a16="http://schemas.microsoft.com/office/drawing/2014/main" id="{7F1EF400-6290-46E1-9F62-69E9D92D51B9}"/>
              </a:ext>
            </a:extLst>
          </p:cNvPr>
          <p:cNvSpPr>
            <a:spLocks noGrp="1"/>
          </p:cNvSpPr>
          <p:nvPr>
            <p:ph idx="1"/>
          </p:nvPr>
        </p:nvSpPr>
        <p:spPr/>
        <p:txBody>
          <a:bodyPr>
            <a:normAutofit fontScale="92500" lnSpcReduction="20000"/>
          </a:bodyPr>
          <a:lstStyle/>
          <a:p>
            <a:endParaRPr lang="en-US" dirty="0"/>
          </a:p>
          <a:p>
            <a:r>
              <a:rPr lang="en-US" dirty="0"/>
              <a:t>To speed execution, compiler places a variable that should make it into </a:t>
            </a:r>
            <a:r>
              <a:rPr lang="en-US" dirty="0" err="1"/>
              <a:t>ShMem</a:t>
            </a:r>
            <a:r>
              <a:rPr lang="en-US" dirty="0"/>
              <a:t> into a register</a:t>
            </a:r>
          </a:p>
          <a:p>
            <a:endParaRPr lang="en-US" dirty="0"/>
          </a:p>
          <a:p>
            <a:r>
              <a:rPr lang="en-US" dirty="0"/>
              <a:t>A register is specific to a thread; another thread cannot see what’s stored in that register</a:t>
            </a:r>
          </a:p>
          <a:p>
            <a:endParaRPr lang="en-US" dirty="0"/>
          </a:p>
          <a:p>
            <a:r>
              <a:rPr lang="en-US" dirty="0"/>
              <a:t>Perhaps your code relies on thread B reading something that was deposited in </a:t>
            </a:r>
            <a:r>
              <a:rPr lang="en-US" dirty="0" err="1"/>
              <a:t>ShMem</a:t>
            </a:r>
            <a:r>
              <a:rPr lang="en-US" dirty="0"/>
              <a:t> by thread A</a:t>
            </a:r>
          </a:p>
          <a:p>
            <a:endParaRPr lang="en-US" dirty="0"/>
          </a:p>
          <a:p>
            <a:r>
              <a:rPr lang="en-US" dirty="0"/>
              <a:t>Thread A’s variable didn’t make it all the way to the </a:t>
            </a:r>
            <a:r>
              <a:rPr lang="en-US" dirty="0" err="1"/>
              <a:t>ShMem</a:t>
            </a:r>
            <a:r>
              <a:rPr lang="en-US" dirty="0"/>
              <a:t> since the compiler wrote that variable in a register, to speed up the computation</a:t>
            </a:r>
          </a:p>
          <a:p>
            <a:pPr lvl="1"/>
            <a:r>
              <a:rPr lang="en-US" dirty="0">
                <a:latin typeface="Consolas" panose="020B0609020204030204" pitchFamily="49" charset="0"/>
              </a:rPr>
              <a:t>volatile</a:t>
            </a:r>
            <a:r>
              <a:rPr lang="en-US" dirty="0"/>
              <a:t> prevents the compiler from playing these games and forces any variable to be written to the location in the memory where it ought to be stored – no funny business</a:t>
            </a:r>
          </a:p>
          <a:p>
            <a:endParaRPr lang="en-US" dirty="0"/>
          </a:p>
          <a:p>
            <a:r>
              <a:rPr lang="en-US" dirty="0"/>
              <a:t>Note: if in your kernel you do not expect any thread B to read from </a:t>
            </a:r>
            <a:r>
              <a:rPr lang="en-US" dirty="0" err="1"/>
              <a:t>ShMem</a:t>
            </a:r>
            <a:r>
              <a:rPr lang="en-US" dirty="0"/>
              <a:t> values deposited by thread A, then there is no need to use </a:t>
            </a:r>
            <a:r>
              <a:rPr lang="en-US" dirty="0">
                <a:latin typeface="Consolas" panose="020B0609020204030204" pitchFamily="49" charset="0"/>
              </a:rPr>
              <a:t>volatile</a:t>
            </a:r>
          </a:p>
        </p:txBody>
      </p:sp>
      <p:sp>
        <p:nvSpPr>
          <p:cNvPr id="3" name="Slide Number Placeholder 2">
            <a:extLst>
              <a:ext uri="{FF2B5EF4-FFF2-40B4-BE49-F238E27FC236}">
                <a16:creationId xmlns:a16="http://schemas.microsoft.com/office/drawing/2014/main" id="{871C7E35-CF3A-44DA-AD60-63EC2D2985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080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FFC000"/>
                </a:solidFill>
                <a:latin typeface="Consolas" panose="020B0609020204030204" pitchFamily="49" charset="0"/>
                <a:cs typeface="Courier New" panose="02070309020205020404" pitchFamily="49" charset="0"/>
              </a:rPr>
              <a:t>volatile</a:t>
            </a:r>
            <a:r>
              <a:rPr lang="en-US" dirty="0"/>
              <a:t> vs. </a:t>
            </a:r>
            <a:r>
              <a:rPr lang="en-US" dirty="0">
                <a:solidFill>
                  <a:srgbClr val="FFC000"/>
                </a:solidFill>
                <a:latin typeface="Consolas" panose="020B0609020204030204" pitchFamily="49" charset="0"/>
              </a:rPr>
              <a:t>__</a:t>
            </a:r>
            <a:r>
              <a:rPr lang="en-US" dirty="0" err="1">
                <a:solidFill>
                  <a:srgbClr val="FFC000"/>
                </a:solidFill>
                <a:latin typeface="Consolas" panose="020B0609020204030204" pitchFamily="49" charset="0"/>
              </a:rPr>
              <a:t>threadfence</a:t>
            </a:r>
            <a:r>
              <a:rPr lang="en-US" dirty="0">
                <a:solidFill>
                  <a:srgbClr val="FFC000"/>
                </a:solidFill>
                <a:latin typeface="Consolas" panose="020B0609020204030204" pitchFamily="49" charset="0"/>
              </a:rPr>
              <a:t>()</a:t>
            </a:r>
            <a:r>
              <a:rPr lang="en-US" dirty="0"/>
              <a:t>: how different?</a:t>
            </a:r>
          </a:p>
        </p:txBody>
      </p:sp>
      <p:sp>
        <p:nvSpPr>
          <p:cNvPr id="4" name="Content Placeholder 3"/>
          <p:cNvSpPr>
            <a:spLocks noGrp="1"/>
          </p:cNvSpPr>
          <p:nvPr>
            <p:ph idx="1"/>
          </p:nvPr>
        </p:nvSpPr>
        <p:spPr/>
        <p:txBody>
          <a:bodyPr/>
          <a:lstStyle/>
          <a:p>
            <a:endParaRPr lang="en-US" dirty="0"/>
          </a:p>
          <a:p>
            <a:r>
              <a:rPr lang="en-US" dirty="0">
                <a:solidFill>
                  <a:srgbClr val="0070C0"/>
                </a:solidFill>
                <a:latin typeface="Consolas" panose="020B0609020204030204" pitchFamily="49" charset="0"/>
              </a:rPr>
              <a:t>volatile</a:t>
            </a:r>
            <a:r>
              <a:rPr lang="en-US" dirty="0"/>
              <a:t> applies </a:t>
            </a:r>
            <a:r>
              <a:rPr lang="en-US" dirty="0">
                <a:solidFill>
                  <a:srgbClr val="FF0000"/>
                </a:solidFill>
              </a:rPr>
              <a:t>equally well to sequential computing</a:t>
            </a:r>
          </a:p>
          <a:p>
            <a:pPr lvl="1"/>
            <a:r>
              <a:rPr lang="en-US" dirty="0"/>
              <a:t>Not an appendage of CUDA, exists in the standard C</a:t>
            </a:r>
          </a:p>
          <a:p>
            <a:pPr lvl="1"/>
            <a:r>
              <a:rPr lang="en-US" dirty="0"/>
              <a:t>Like a wall, each thread runs its own, touches that wall and stops until all threads have touched the wall</a:t>
            </a:r>
          </a:p>
          <a:p>
            <a:pPr lvl="1"/>
            <a:r>
              <a:rPr lang="en-US" dirty="0"/>
              <a:t>When waiting at the wall, all finished results are visible to all threads</a:t>
            </a:r>
          </a:p>
          <a:p>
            <a:endParaRPr lang="en-US" dirty="0"/>
          </a:p>
          <a:p>
            <a:r>
              <a:rPr lang="en-US" dirty="0">
                <a:solidFill>
                  <a:srgbClr val="0070C0"/>
                </a:solidFill>
                <a:latin typeface="Consolas" panose="020B0609020204030204" pitchFamily="49" charset="0"/>
              </a:rPr>
              <a:t>__</a:t>
            </a:r>
            <a:r>
              <a:rPr lang="en-US" dirty="0" err="1">
                <a:solidFill>
                  <a:srgbClr val="0070C0"/>
                </a:solidFill>
                <a:latin typeface="Consolas" panose="020B0609020204030204" pitchFamily="49" charset="0"/>
              </a:rPr>
              <a:t>threadfence</a:t>
            </a:r>
            <a:r>
              <a:rPr lang="en-US" dirty="0">
                <a:solidFill>
                  <a:srgbClr val="0070C0"/>
                </a:solidFill>
                <a:latin typeface="Consolas" panose="020B0609020204030204" pitchFamily="49" charset="0"/>
              </a:rPr>
              <a:t>()</a:t>
            </a:r>
            <a:r>
              <a:rPr lang="en-US" dirty="0"/>
              <a:t> </a:t>
            </a:r>
            <a:r>
              <a:rPr lang="en-US" dirty="0">
                <a:solidFill>
                  <a:srgbClr val="FF0000"/>
                </a:solidFill>
              </a:rPr>
              <a:t>specific to parallel computing </a:t>
            </a:r>
          </a:p>
          <a:p>
            <a:pPr lvl="1"/>
            <a:r>
              <a:rPr lang="en-US" dirty="0"/>
              <a:t>Although this particular syntax is specific to CUDA, the idea of a memory fence is not</a:t>
            </a:r>
          </a:p>
          <a:p>
            <a:pPr lvl="1"/>
            <a:r>
              <a:rPr lang="en-US" dirty="0"/>
              <a:t>Work towards each thread</a:t>
            </a:r>
          </a:p>
          <a:p>
            <a:pPr lvl="1"/>
            <a:r>
              <a:rPr lang="en-US" dirty="0"/>
              <a:t>The process after the fence can access all data in this thread before the fence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9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GPU Cache Line</a:t>
            </a:r>
          </a:p>
        </p:txBody>
      </p:sp>
      <p:sp>
        <p:nvSpPr>
          <p:cNvPr id="3" name="Content Placeholder 2"/>
          <p:cNvSpPr>
            <a:spLocks noGrp="1"/>
          </p:cNvSpPr>
          <p:nvPr>
            <p:ph idx="1"/>
          </p:nvPr>
        </p:nvSpPr>
        <p:spPr/>
        <p:txBody>
          <a:bodyPr/>
          <a:lstStyle/>
          <a:p>
            <a:endParaRPr lang="en-US" sz="2000" dirty="0"/>
          </a:p>
          <a:p>
            <a:r>
              <a:rPr lang="en-US" sz="2000" dirty="0"/>
              <a:t>All global memory accesses are cached</a:t>
            </a:r>
          </a:p>
          <a:p>
            <a:pPr lvl="1"/>
            <a:endParaRPr lang="en-US" sz="1600" dirty="0"/>
          </a:p>
          <a:p>
            <a:pPr lvl="1"/>
            <a:endParaRPr lang="en-US" sz="1600" dirty="0"/>
          </a:p>
          <a:p>
            <a:r>
              <a:rPr lang="en-US" sz="2000" dirty="0"/>
              <a:t>A cache line is </a:t>
            </a:r>
            <a:r>
              <a:rPr lang="en-US" sz="2000" b="1" dirty="0">
                <a:solidFill>
                  <a:srgbClr val="C00000"/>
                </a:solidFill>
              </a:rPr>
              <a:t>128 bytes</a:t>
            </a:r>
          </a:p>
          <a:p>
            <a:pPr marL="574675" lvl="1"/>
            <a:r>
              <a:rPr lang="en-US" sz="1800" dirty="0"/>
              <a:t>It maps to a 128-byte aligned segment in global memory</a:t>
            </a:r>
          </a:p>
          <a:p>
            <a:pPr marL="574675" lvl="1"/>
            <a:r>
              <a:rPr lang="en-US" sz="1800" dirty="0"/>
              <a:t>Note: it so happens that 128 bytes = 32 (warp size) * 4 bytes</a:t>
            </a:r>
          </a:p>
          <a:p>
            <a:pPr marL="574675" lvl="1"/>
            <a:r>
              <a:rPr lang="en-US" sz="1800" dirty="0"/>
              <a:t>In other words, 32 floats or 32 </a:t>
            </a:r>
            <a:r>
              <a:rPr lang="en-US" sz="1800" dirty="0" err="1">
                <a:latin typeface="Consolas" panose="020B0609020204030204" pitchFamily="49" charset="0"/>
              </a:rPr>
              <a:t>int</a:t>
            </a:r>
            <a:r>
              <a:rPr lang="en-US" sz="1800" dirty="0" err="1"/>
              <a:t>s</a:t>
            </a:r>
            <a:r>
              <a:rPr lang="en-US" sz="1800" dirty="0"/>
              <a:t> fit in one cache line (and can be brought in L2 or L1 in one trip)</a:t>
            </a:r>
            <a:endParaRPr lang="en-US" sz="2400" dirty="0">
              <a:solidFill>
                <a:srgbClr val="C00000"/>
              </a:solidFill>
            </a:endParaRPr>
          </a:p>
          <a:p>
            <a:endParaRPr lang="en-US" sz="2000" dirty="0"/>
          </a:p>
          <a:p>
            <a:endParaRPr lang="en-US" sz="2000" dirty="0"/>
          </a:p>
          <a:p>
            <a:r>
              <a:rPr lang="en-US" sz="2000" dirty="0"/>
              <a:t>If the size of the type accessed by each thread is more than 4 bytes, a memory request by a warp is first split into separate 128-byte memory requests that are issued independently</a:t>
            </a:r>
          </a:p>
          <a:p>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04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Access Issues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23747" y="1676400"/>
            <a:ext cx="11537794" cy="4411663"/>
          </a:xfrm>
        </p:spPr>
        <p:txBody>
          <a:bodyPr>
            <a:normAutofit fontScale="92500" lnSpcReduction="20000"/>
          </a:bodyPr>
          <a:lstStyle/>
          <a:p>
            <a:r>
              <a:rPr lang="en-US" dirty="0"/>
              <a:t>Issue 1: Not all </a:t>
            </a:r>
            <a:r>
              <a:rPr lang="en-US" dirty="0">
                <a:solidFill>
                  <a:srgbClr val="0070C0"/>
                </a:solidFill>
              </a:rPr>
              <a:t>global</a:t>
            </a:r>
            <a:r>
              <a:rPr lang="en-US" dirty="0"/>
              <a:t> memory accesses are equally efficient</a:t>
            </a:r>
          </a:p>
          <a:p>
            <a:pPr lvl="1"/>
            <a:r>
              <a:rPr lang="en-US" dirty="0"/>
              <a:t>How can you optimize memory access?</a:t>
            </a:r>
          </a:p>
          <a:p>
            <a:pPr lvl="1"/>
            <a:r>
              <a:rPr lang="en-US" dirty="0"/>
              <a:t>Question is highly relevant (for fast execution)</a:t>
            </a:r>
          </a:p>
          <a:p>
            <a:endParaRPr lang="en-US" dirty="0"/>
          </a:p>
          <a:p>
            <a:endParaRPr lang="en-US" dirty="0"/>
          </a:p>
          <a:p>
            <a:r>
              <a:rPr lang="en-US" dirty="0"/>
              <a:t>Issue 2: Not all </a:t>
            </a:r>
            <a:r>
              <a:rPr lang="en-US" dirty="0">
                <a:solidFill>
                  <a:srgbClr val="0070C0"/>
                </a:solidFill>
              </a:rPr>
              <a:t>shared</a:t>
            </a:r>
            <a:r>
              <a:rPr lang="en-US" dirty="0"/>
              <a:t> memory accesses are equally efficient</a:t>
            </a:r>
          </a:p>
          <a:p>
            <a:pPr lvl="1"/>
            <a:r>
              <a:rPr lang="en-US" dirty="0"/>
              <a:t>How can we optimize shared memory accesses?</a:t>
            </a:r>
          </a:p>
          <a:p>
            <a:pPr lvl="1"/>
            <a:r>
              <a:rPr lang="en-US" dirty="0"/>
              <a:t>Moderately relevant question</a:t>
            </a:r>
          </a:p>
          <a:p>
            <a:pPr lvl="1"/>
            <a:r>
              <a:rPr lang="en-US" dirty="0"/>
              <a:t>Discussed already (bottom line: avoid bank conflicts)</a:t>
            </a:r>
          </a:p>
          <a:p>
            <a:pPr lvl="1"/>
            <a:endParaRPr lang="en-US" dirty="0"/>
          </a:p>
          <a:p>
            <a:endParaRPr lang="en-US" dirty="0"/>
          </a:p>
          <a:p>
            <a:endParaRPr lang="en-US" dirty="0"/>
          </a:p>
          <a:p>
            <a:r>
              <a:rPr lang="en-US" dirty="0"/>
              <a:t>NOTE: Getting global memory access right has higher priority</a:t>
            </a:r>
            <a:endParaRPr lang="en-US" sz="2000" dirty="0"/>
          </a:p>
        </p:txBody>
      </p:sp>
    </p:spTree>
    <p:extLst>
      <p:ext uri="{BB962C8B-B14F-4D97-AF65-F5344CB8AC3E}">
        <p14:creationId xmlns:p14="http://schemas.microsoft.com/office/powerpoint/2010/main" val="3154239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“Divergence”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Concept is similar to thread divergence and often conflated</a:t>
            </a:r>
          </a:p>
          <a:p>
            <a:endParaRPr lang="en-US" sz="1900" dirty="0"/>
          </a:p>
          <a:p>
            <a:endParaRPr lang="en-US" sz="1900" dirty="0"/>
          </a:p>
          <a:p>
            <a:r>
              <a:rPr lang="en-US" sz="2000" dirty="0"/>
              <a:t>Hardware is optimized for accessing contiguous blocks of global memory when performing loads and stores</a:t>
            </a:r>
          </a:p>
          <a:p>
            <a:endParaRPr lang="en-US" sz="1900" dirty="0"/>
          </a:p>
          <a:p>
            <a:endParaRPr lang="en-US" sz="1900" dirty="0"/>
          </a:p>
          <a:p>
            <a:r>
              <a:rPr lang="en-US" sz="1900" dirty="0"/>
              <a:t>“block of global memory”: a 128-byte aligned chunk of 128 byte of memory</a:t>
            </a:r>
          </a:p>
          <a:p>
            <a:pPr lvl="1"/>
            <a:r>
              <a:rPr lang="en-US" sz="1500" dirty="0"/>
              <a:t>Becomes a GPU cache line, once it gets read in L2 (and possibly L1)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0873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en-US" sz="3200" dirty="0"/>
              <a:t>Global Memory Access</a:t>
            </a:r>
          </a:p>
        </p:txBody>
      </p:sp>
      <p:sp>
        <p:nvSpPr>
          <p:cNvPr id="1044483" name="Rectangle 3"/>
          <p:cNvSpPr>
            <a:spLocks noGrp="1" noChangeArrowheads="1"/>
          </p:cNvSpPr>
          <p:nvPr>
            <p:ph idx="1"/>
          </p:nvPr>
        </p:nvSpPr>
        <p:spPr/>
        <p:txBody>
          <a:bodyPr/>
          <a:lstStyle/>
          <a:p>
            <a:endParaRPr lang="en-US" sz="2000" dirty="0"/>
          </a:p>
          <a:p>
            <a:r>
              <a:rPr lang="en-US" sz="2000" dirty="0"/>
              <a:t>Two attributes of a global memory access are relevant when fetching data into shared memory and/or registers</a:t>
            </a:r>
          </a:p>
          <a:p>
            <a:endParaRPr lang="en-US" sz="2000" dirty="0"/>
          </a:p>
          <a:p>
            <a:pPr lvl="1"/>
            <a:r>
              <a:rPr lang="en-US" sz="1800" dirty="0"/>
              <a:t>Attribute 1: The </a:t>
            </a:r>
            <a:r>
              <a:rPr lang="en-US" sz="1800" b="1" dirty="0">
                <a:solidFill>
                  <a:srgbClr val="C00000"/>
                </a:solidFill>
              </a:rPr>
              <a:t>layout of the access </a:t>
            </a:r>
            <a:r>
              <a:rPr lang="en-US" sz="1800" dirty="0"/>
              <a:t>to global memory (the pattern of the access) </a:t>
            </a:r>
          </a:p>
          <a:p>
            <a:pPr lvl="1"/>
            <a:endParaRPr lang="en-US" sz="1800" dirty="0"/>
          </a:p>
          <a:p>
            <a:pPr lvl="1"/>
            <a:r>
              <a:rPr lang="en-US" sz="1800" dirty="0"/>
              <a:t>Attribute 2: The </a:t>
            </a:r>
            <a:r>
              <a:rPr lang="en-US" sz="1800" b="1" dirty="0">
                <a:solidFill>
                  <a:srgbClr val="C00000"/>
                </a:solidFill>
              </a:rPr>
              <a:t>alignment</a:t>
            </a:r>
            <a:r>
              <a:rPr lang="en-US" sz="1800" dirty="0"/>
              <a:t> of the data you try to fetch from global memory</a:t>
            </a:r>
          </a:p>
          <a:p>
            <a:pPr lvl="1"/>
            <a:endParaRPr lang="en-US" sz="1800" dirty="0"/>
          </a:p>
          <a:p>
            <a:pPr lvl="1"/>
            <a:endParaRPr lang="en-US" sz="1800" dirty="0"/>
          </a:p>
          <a:p>
            <a:pPr lvl="1"/>
            <a:endParaRPr lang="en-US" sz="1800" dirty="0"/>
          </a:p>
          <a:p>
            <a:pPr lvl="1"/>
            <a:endParaRPr lang="en-US" sz="1800" dirty="0"/>
          </a:p>
          <a:p>
            <a:r>
              <a:rPr lang="en-US" sz="2000" u="sng" dirty="0"/>
              <a:t>IMPORTANT</a:t>
            </a:r>
            <a:r>
              <a:rPr lang="en-US" sz="2000" dirty="0"/>
              <a:t>:</a:t>
            </a:r>
          </a:p>
          <a:p>
            <a:pPr lvl="1"/>
            <a:r>
              <a:rPr lang="en-US" sz="1600" dirty="0"/>
              <a:t>The two attributes in red should be interpreted in the context of a </a:t>
            </a:r>
            <a:r>
              <a:rPr lang="en-US" sz="1600" dirty="0">
                <a:solidFill>
                  <a:srgbClr val="0070C0"/>
                </a:solidFill>
              </a:rPr>
              <a:t>global memory transaction</a:t>
            </a:r>
            <a:r>
              <a:rPr lang="en-US" sz="1600" dirty="0"/>
              <a:t> carried out by </a:t>
            </a:r>
            <a:r>
              <a:rPr lang="en-US" sz="1600" b="1" dirty="0">
                <a:solidFill>
                  <a:srgbClr val="FF0000"/>
                </a:solidFill>
              </a:rPr>
              <a:t>one warp </a:t>
            </a:r>
            <a:r>
              <a:rPr lang="en-US" sz="1600" dirty="0"/>
              <a:t>of threads</a:t>
            </a:r>
          </a:p>
          <a:p>
            <a:pPr lvl="2"/>
            <a:r>
              <a:rPr lang="en-US" sz="1400" dirty="0"/>
              <a:t>That is, not by one thread, not all threads in a block, not all threads in a grid, etc. But one </a:t>
            </a:r>
            <a:r>
              <a:rPr lang="en-US" sz="1400" u="sng" dirty="0"/>
              <a:t>warp of threads</a:t>
            </a:r>
          </a:p>
          <a:p>
            <a:pPr marL="344487" lvl="1" indent="0">
              <a:buNone/>
            </a:pP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175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layout of the access</a:t>
            </a:r>
            <a:r>
              <a:rPr lang="en-US" sz="3200" dirty="0"/>
              <a:t>” attribute</a:t>
            </a:r>
          </a:p>
        </p:txBody>
      </p:sp>
      <p:sp>
        <p:nvSpPr>
          <p:cNvPr id="1052675" name="Rectangle 3"/>
          <p:cNvSpPr>
            <a:spLocks noGrp="1" noChangeArrowheads="1"/>
          </p:cNvSpPr>
          <p:nvPr>
            <p:ph idx="1"/>
          </p:nvPr>
        </p:nvSpPr>
        <p:spPr/>
        <p:txBody>
          <a:bodyPr/>
          <a:lstStyle/>
          <a:p>
            <a:endParaRPr lang="en-US" sz="2000" dirty="0"/>
          </a:p>
          <a:p>
            <a:r>
              <a:rPr lang="en-US" sz="2000" dirty="0"/>
              <a:t>The basic idea: </a:t>
            </a:r>
          </a:p>
          <a:p>
            <a:pPr lvl="1"/>
            <a:r>
              <a:rPr lang="en-US" sz="1800" dirty="0"/>
              <a:t>Suppose each thread in a warp accesses a global memory address for a load operation at some point in the execution of the kernel</a:t>
            </a:r>
          </a:p>
          <a:p>
            <a:pPr lvl="2"/>
            <a:endParaRPr lang="en-US" sz="1500" dirty="0"/>
          </a:p>
          <a:p>
            <a:pPr lvl="1"/>
            <a:r>
              <a:rPr lang="en-US" sz="1800" dirty="0"/>
              <a:t>These threads can access global memory data that is either </a:t>
            </a:r>
            <a:r>
              <a:rPr lang="en-US" sz="1800" dirty="0">
                <a:solidFill>
                  <a:srgbClr val="0070C0"/>
                </a:solidFill>
              </a:rPr>
              <a:t>(a)</a:t>
            </a:r>
            <a:r>
              <a:rPr lang="en-US" sz="1800" dirty="0"/>
              <a:t> neatly grouped, or </a:t>
            </a:r>
            <a:r>
              <a:rPr lang="en-US" sz="1800" dirty="0">
                <a:solidFill>
                  <a:srgbClr val="0070C0"/>
                </a:solidFill>
              </a:rPr>
              <a:t>(b)</a:t>
            </a:r>
            <a:r>
              <a:rPr lang="en-US" sz="1800" dirty="0"/>
              <a:t> scattered all over the place</a:t>
            </a:r>
          </a:p>
          <a:p>
            <a:pPr lvl="2"/>
            <a:endParaRPr lang="en-US" sz="1500" dirty="0"/>
          </a:p>
          <a:p>
            <a:pPr lvl="1"/>
            <a:r>
              <a:rPr lang="en-US" sz="1800" dirty="0"/>
              <a:t>Case (a) is called a “</a:t>
            </a:r>
            <a:r>
              <a:rPr lang="en-US" sz="1800" dirty="0">
                <a:solidFill>
                  <a:srgbClr val="C00000"/>
                </a:solidFill>
              </a:rPr>
              <a:t>coalesced memory access</a:t>
            </a:r>
            <a:r>
              <a:rPr lang="en-US" sz="1800" dirty="0"/>
              <a:t>” </a:t>
            </a:r>
          </a:p>
          <a:p>
            <a:pPr lvl="2"/>
            <a:r>
              <a:rPr lang="en-US" sz="1700" dirty="0"/>
              <a:t>If you end up with (b) this will adversely impact the effective bandwidth of your program</a:t>
            </a:r>
          </a:p>
          <a:p>
            <a:pPr lvl="2"/>
            <a:endParaRPr lang="en-US" sz="1500" dirty="0"/>
          </a:p>
          <a:p>
            <a:pPr lvl="1"/>
            <a:endParaRPr lang="en-US" sz="1800" dirty="0"/>
          </a:p>
          <a:p>
            <a:pPr lvl="1"/>
            <a:r>
              <a:rPr lang="en-US" sz="1800" dirty="0"/>
              <a:t>Analogy</a:t>
            </a:r>
          </a:p>
          <a:p>
            <a:pPr lvl="2"/>
            <a:r>
              <a:rPr lang="en-US" sz="1700" dirty="0"/>
              <a:t>It’s one thing to get the timber I need from one forest</a:t>
            </a:r>
          </a:p>
          <a:p>
            <a:pPr lvl="2"/>
            <a:r>
              <a:rPr lang="en-US" sz="1700" dirty="0"/>
              <a:t>Alternatively, in case I need timber from different forests several trips will be in order to get what I need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1795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r>
              <a:rPr lang="en-US" sz="3200" dirty="0"/>
              <a:t>Comment, on the “</a:t>
            </a:r>
            <a:r>
              <a:rPr lang="en-US" sz="3200" dirty="0">
                <a:solidFill>
                  <a:srgbClr val="FFC000"/>
                </a:solidFill>
              </a:rPr>
              <a:t>alignment</a:t>
            </a:r>
            <a:r>
              <a:rPr lang="en-US" sz="3200" dirty="0"/>
              <a:t>” attribute</a:t>
            </a:r>
          </a:p>
        </p:txBody>
      </p:sp>
      <p:sp>
        <p:nvSpPr>
          <p:cNvPr id="1052675" name="Rectangle 3"/>
          <p:cNvSpPr>
            <a:spLocks noGrp="1" noChangeArrowheads="1"/>
          </p:cNvSpPr>
          <p:nvPr>
            <p:ph idx="1"/>
          </p:nvPr>
        </p:nvSpPr>
        <p:spPr/>
        <p:txBody>
          <a:bodyPr/>
          <a:lstStyle/>
          <a:p>
            <a:endParaRPr lang="en-US" sz="2000" dirty="0"/>
          </a:p>
          <a:p>
            <a:endParaRPr lang="en-US" sz="2000" dirty="0"/>
          </a:p>
          <a:p>
            <a:endParaRPr lang="en-US" sz="2000" dirty="0"/>
          </a:p>
          <a:p>
            <a:r>
              <a:rPr lang="en-US" sz="2000" dirty="0"/>
              <a:t>Fact: Any address of memory allocated in device memory with </a:t>
            </a:r>
            <a:r>
              <a:rPr lang="en-US" sz="2000" dirty="0" err="1">
                <a:latin typeface="Consolas" panose="020B0609020204030204" pitchFamily="49" charset="0"/>
              </a:rPr>
              <a:t>cudaMalloc</a:t>
            </a:r>
            <a:r>
              <a:rPr lang="en-US" sz="2000" dirty="0"/>
              <a:t> is a multiple of 256</a:t>
            </a:r>
          </a:p>
          <a:p>
            <a:endParaRPr lang="en-US" sz="2000" dirty="0"/>
          </a:p>
          <a:p>
            <a:endParaRPr lang="en-US" sz="2000" dirty="0"/>
          </a:p>
          <a:p>
            <a:endParaRPr lang="en-US" sz="2000" dirty="0"/>
          </a:p>
          <a:p>
            <a:r>
              <a:rPr lang="en-US" sz="2000" dirty="0"/>
              <a:t>The “alignment” component of this story: </a:t>
            </a:r>
          </a:p>
          <a:p>
            <a:pPr lvl="1"/>
            <a:r>
              <a:rPr lang="en-US" sz="1600" dirty="0"/>
              <a:t>It’s great when all threads in a warp access data inside only one memory block</a:t>
            </a:r>
          </a:p>
          <a:p>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9380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Hitting the jackpot/winning the lottery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Best memory accesses are simultaneously: (1) coalesced and (2) properly aligned</a:t>
            </a:r>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1162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important?</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In </a:t>
            </a:r>
            <a:r>
              <a:rPr lang="en-US" sz="2000" dirty="0">
                <a:solidFill>
                  <a:srgbClr val="C00000"/>
                </a:solidFill>
              </a:rPr>
              <a:t>Scenario B</a:t>
            </a:r>
            <a:r>
              <a:rPr lang="en-US" sz="2000" dirty="0"/>
              <a:t> you have half the effective bandwidth you get in </a:t>
            </a:r>
            <a:r>
              <a:rPr lang="en-US" sz="2000" dirty="0">
                <a:solidFill>
                  <a:srgbClr val="C00000"/>
                </a:solidFill>
              </a:rPr>
              <a:t>Scenario A</a:t>
            </a:r>
          </a:p>
          <a:p>
            <a:pPr lvl="1"/>
            <a:r>
              <a:rPr lang="en-US" sz="1800" dirty="0"/>
              <a:t>Just because of the alignment of your data access</a:t>
            </a:r>
          </a:p>
          <a:p>
            <a:pPr marL="0" indent="0">
              <a:buNone/>
            </a:pPr>
            <a:endParaRPr lang="en-US" sz="2000" dirty="0"/>
          </a:p>
          <a:p>
            <a:r>
              <a:rPr lang="en-US" sz="2000" dirty="0"/>
              <a:t>If your code is memory bound and dominated by this type of access, you might see a sizeable slow down…</a:t>
            </a:r>
          </a:p>
          <a:p>
            <a:pPr lvl="1"/>
            <a:r>
              <a:rPr lang="en-US" sz="1600" dirty="0"/>
              <a:t>However, the slowdown is not by a factor of 2, since the memory transactions are pipelined too</a:t>
            </a:r>
          </a:p>
          <a:p>
            <a:endParaRPr lang="en-US" sz="2000" dirty="0"/>
          </a:p>
          <a:p>
            <a:r>
              <a:rPr lang="en-US" sz="2000" dirty="0"/>
              <a:t>The moral of the story:</a:t>
            </a:r>
          </a:p>
          <a:p>
            <a:pPr lvl="1"/>
            <a:r>
              <a:rPr lang="en-US" sz="1800" dirty="0"/>
              <a:t>When you reach out to fetch data from global memory, </a:t>
            </a:r>
            <a:r>
              <a:rPr lang="en-US" sz="1800" dirty="0">
                <a:solidFill>
                  <a:srgbClr val="0070C0"/>
                </a:solidFill>
              </a:rPr>
              <a:t>visualize how a </a:t>
            </a:r>
            <a:r>
              <a:rPr lang="en-US" sz="1800" b="1" u="sng" dirty="0">
                <a:solidFill>
                  <a:srgbClr val="0070C0"/>
                </a:solidFill>
              </a:rPr>
              <a:t>warp of threads</a:t>
            </a:r>
            <a:r>
              <a:rPr lang="en-US" sz="1800" dirty="0">
                <a:solidFill>
                  <a:srgbClr val="0070C0"/>
                </a:solidFill>
              </a:rPr>
              <a:t> reaches out for access</a:t>
            </a:r>
            <a:r>
              <a:rPr lang="en-US" sz="1800" dirty="0"/>
              <a:t>.  </a:t>
            </a:r>
          </a:p>
          <a:p>
            <a:pPr lvl="2"/>
            <a:r>
              <a:rPr lang="en-US" sz="1600" dirty="0"/>
              <a:t>Is the access coalesced and well aligned?</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B7A2347-A680-2907-E1F2-7E66C5E7CF13}"/>
              </a:ext>
            </a:extLst>
          </p:cNvPr>
          <p:cNvPicPr>
            <a:picLocks noChangeAspect="1"/>
          </p:cNvPicPr>
          <p:nvPr/>
        </p:nvPicPr>
        <p:blipFill rotWithShape="1">
          <a:blip r:embed="rId2"/>
          <a:srcRect b="51715"/>
          <a:stretch/>
        </p:blipFill>
        <p:spPr>
          <a:xfrm>
            <a:off x="0" y="747710"/>
            <a:ext cx="5726545" cy="2303715"/>
          </a:xfrm>
          <a:prstGeom prst="rect">
            <a:avLst/>
          </a:prstGeom>
        </p:spPr>
      </p:pic>
      <p:pic>
        <p:nvPicPr>
          <p:cNvPr id="6" name="Picture 5">
            <a:extLst>
              <a:ext uri="{FF2B5EF4-FFF2-40B4-BE49-F238E27FC236}">
                <a16:creationId xmlns:a16="http://schemas.microsoft.com/office/drawing/2014/main" id="{E4FF7EA2-9AB4-8431-7AB8-F812796864F0}"/>
              </a:ext>
            </a:extLst>
          </p:cNvPr>
          <p:cNvPicPr>
            <a:picLocks noChangeAspect="1"/>
          </p:cNvPicPr>
          <p:nvPr/>
        </p:nvPicPr>
        <p:blipFill rotWithShape="1">
          <a:blip r:embed="rId2"/>
          <a:srcRect l="6749" t="48286" r="7385" b="3517"/>
          <a:stretch/>
        </p:blipFill>
        <p:spPr>
          <a:xfrm>
            <a:off x="6318606" y="823394"/>
            <a:ext cx="4693699" cy="2195020"/>
          </a:xfrm>
          <a:prstGeom prst="rect">
            <a:avLst/>
          </a:prstGeom>
        </p:spPr>
      </p:pic>
      <p:sp>
        <p:nvSpPr>
          <p:cNvPr id="7" name="TextBox 6">
            <a:extLst>
              <a:ext uri="{FF2B5EF4-FFF2-40B4-BE49-F238E27FC236}">
                <a16:creationId xmlns:a16="http://schemas.microsoft.com/office/drawing/2014/main" id="{A37D1EA1-0C1A-8B74-AD8A-0D30EFF54FD7}"/>
              </a:ext>
            </a:extLst>
          </p:cNvPr>
          <p:cNvSpPr txBox="1"/>
          <p:nvPr/>
        </p:nvSpPr>
        <p:spPr>
          <a:xfrm>
            <a:off x="5370375" y="1458187"/>
            <a:ext cx="904125" cy="646331"/>
          </a:xfrm>
          <a:prstGeom prst="rect">
            <a:avLst/>
          </a:prstGeom>
          <a:noFill/>
        </p:spPr>
        <p:txBody>
          <a:bodyPr wrap="square" rtlCol="0">
            <a:spAutoFit/>
          </a:bodyPr>
          <a:lstStyle/>
          <a:p>
            <a:r>
              <a:rPr lang="zh-CN" altLang="en-US" dirty="0"/>
              <a:t>← </a:t>
            </a:r>
            <a:r>
              <a:rPr lang="en-US" altLang="zh-CN" dirty="0"/>
              <a:t>A</a:t>
            </a:r>
          </a:p>
          <a:p>
            <a:r>
              <a:rPr lang="zh-CN" altLang="en-US" dirty="0"/>
              <a:t>      </a:t>
            </a:r>
            <a:r>
              <a:rPr lang="en-US" altLang="zh-CN" dirty="0"/>
              <a:t>B </a:t>
            </a:r>
            <a:r>
              <a:rPr lang="zh-CN" altLang="en-US" dirty="0"/>
              <a:t>→</a:t>
            </a:r>
            <a:endParaRPr lang="en-US" dirty="0"/>
          </a:p>
        </p:txBody>
      </p:sp>
    </p:spTree>
    <p:extLst>
      <p:ext uri="{BB962C8B-B14F-4D97-AF65-F5344CB8AC3E}">
        <p14:creationId xmlns:p14="http://schemas.microsoft.com/office/powerpoint/2010/main" val="41577976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the effective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If you need data from multiple 128 byte-memory blocks, effective bandwidth goes down</a:t>
                </a:r>
              </a:p>
              <a:p>
                <a:pPr lvl="1"/>
                <a:r>
                  <a:rPr lang="en-US" dirty="0"/>
                  <a:t>However, latency is not </a:t>
                </a:r>
              </a:p>
              <a:p>
                <a:endParaRPr lang="en-US" dirty="0"/>
              </a:p>
              <a:p>
                <a:r>
                  <a:rPr lang="en-US" dirty="0"/>
                  <a:t>Reduction in effective bandwidth (assuming caching doesn’t come into play)</a:t>
                </a:r>
              </a:p>
              <a:p>
                <a:pPr lvl="1"/>
                <a:r>
                  <a:rPr lang="en-US" dirty="0"/>
                  <a:t>Reduction equal to the number of 128-byte memory blocks you are hitting on</a:t>
                </a:r>
              </a:p>
              <a:p>
                <a:endParaRPr lang="en-US" dirty="0"/>
              </a:p>
              <a:p>
                <a:endParaRPr lang="en-US" dirty="0"/>
              </a:p>
              <a:p>
                <a:r>
                  <a:rPr lang="en-US" dirty="0"/>
                  <a:t>Side effect: if you work with type </a:t>
                </a:r>
                <a:r>
                  <a:rPr lang="en-US" dirty="0">
                    <a:solidFill>
                      <a:srgbClr val="0070C0"/>
                    </a:solidFill>
                    <a:latin typeface="Consolas" panose="020B0609020204030204" pitchFamily="49" charset="0"/>
                  </a:rPr>
                  <a:t>double</a:t>
                </a:r>
                <a:r>
                  <a:rPr lang="en-US" dirty="0"/>
                  <a:t>, effective bandwidth halves (vs. </a:t>
                </a:r>
                <a:r>
                  <a:rPr lang="en-US" dirty="0">
                    <a:latin typeface="Consolas" panose="020B0609020204030204" pitchFamily="49" charset="0"/>
                  </a:rPr>
                  <a:t>float</a:t>
                </a:r>
                <a:r>
                  <a:rPr lang="en-US" dirty="0"/>
                  <a:t> or </a:t>
                </a:r>
                <a:r>
                  <a:rPr lang="en-US" dirty="0">
                    <a:latin typeface="Consolas" panose="020B0609020204030204" pitchFamily="49" charset="0"/>
                  </a:rPr>
                  <a:t>int</a:t>
                </a:r>
                <a:r>
                  <a:rPr lang="en-US" dirty="0"/>
                  <a:t>)</a:t>
                </a:r>
              </a:p>
              <a:p>
                <a:pPr lvl="1"/>
                <a:r>
                  <a:rPr lang="en-US" dirty="0">
                    <a:latin typeface="Consolas" panose="020B0609020204030204" pitchFamily="49" charset="0"/>
                  </a:rPr>
                  <a:t>float</a:t>
                </a:r>
                <a:r>
                  <a:rPr lang="en-US" dirty="0"/>
                  <a:t> &amp; </a:t>
                </a:r>
                <a:r>
                  <a:rPr lang="en-US" dirty="0">
                    <a:latin typeface="Consolas" panose="020B0609020204030204" pitchFamily="49" charset="0"/>
                  </a:rPr>
                  <a:t>int</a:t>
                </a:r>
                <a:r>
                  <a:rPr lang="en-US" dirty="0"/>
                  <a:t>: 4 bytes (4 </a:t>
                </a:r>
                <a14:m>
                  <m:oMath xmlns:m="http://schemas.openxmlformats.org/officeDocument/2006/math">
                    <m:r>
                      <a:rPr lang="en-US" b="0" i="1" smtClean="0">
                        <a:latin typeface="Cambria Math" panose="02040503050406030204" pitchFamily="18" charset="0"/>
                      </a:rPr>
                      <m:t>×</m:t>
                    </m:r>
                  </m:oMath>
                </a14:m>
                <a:r>
                  <a:rPr lang="en-US" dirty="0"/>
                  <a:t>32 threads/warp = 128 bytes)</a:t>
                </a:r>
              </a:p>
              <a:p>
                <a:pPr lvl="1"/>
                <a:r>
                  <a:rPr lang="en-US" dirty="0">
                    <a:latin typeface="Consolas" panose="020B0609020204030204" pitchFamily="49" charset="0"/>
                  </a:rPr>
                  <a:t>double</a:t>
                </a:r>
                <a:r>
                  <a:rPr lang="en-US" dirty="0"/>
                  <a:t>: 8 bytes (8 </a:t>
                </a:r>
                <a14:m>
                  <m:oMath xmlns:m="http://schemas.openxmlformats.org/officeDocument/2006/math">
                    <m:r>
                      <a:rPr lang="en-US" i="1">
                        <a:latin typeface="Cambria Math" panose="02040503050406030204" pitchFamily="18" charset="0"/>
                      </a:rPr>
                      <m:t>×</m:t>
                    </m:r>
                  </m:oMath>
                </a14:m>
                <a:r>
                  <a:rPr lang="en-US" dirty="0"/>
                  <a:t>32 threads/warp = 256 bytes </a:t>
                </a:r>
                <a14:m>
                  <m:oMath xmlns:m="http://schemas.openxmlformats.org/officeDocument/2006/math">
                    <m:r>
                      <a:rPr lang="en-US" i="1">
                        <a:latin typeface="Cambria Math" panose="02040503050406030204" pitchFamily="18" charset="0"/>
                      </a:rPr>
                      <m:t>→</m:t>
                    </m:r>
                  </m:oMath>
                </a14:m>
                <a:r>
                  <a:rPr lang="en-US" dirty="0"/>
                  <a:t> likely hitting at least 2 mem. blocks)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06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Test Your Understanding</a:t>
            </a:r>
          </a:p>
        </p:txBody>
      </p:sp>
      <p:sp>
        <p:nvSpPr>
          <p:cNvPr id="3" name="Content Placeholder 2"/>
          <p:cNvSpPr>
            <a:spLocks noGrp="1"/>
          </p:cNvSpPr>
          <p:nvPr>
            <p:ph idx="1"/>
          </p:nvPr>
        </p:nvSpPr>
        <p:spPr/>
        <p:txBody>
          <a:bodyPr/>
          <a:lstStyle/>
          <a:p>
            <a:r>
              <a:rPr lang="en-US" sz="1800" dirty="0"/>
              <a:t>Given that the x field of a thread index changes the fastest, is the array indexing scheme on the previous slide good or bad?</a:t>
            </a:r>
          </a:p>
          <a:p>
            <a:pPr lvl="1"/>
            <a:r>
              <a:rPr lang="en-US" sz="1400" dirty="0"/>
              <a:t>HINT: think how threads are mapped into a set of 1D sequence of consecutive IDs</a:t>
            </a:r>
          </a:p>
          <a:p>
            <a:endParaRPr lang="en-US" sz="1800" dirty="0"/>
          </a:p>
          <a:p>
            <a:r>
              <a:rPr lang="en-US" sz="1800" dirty="0"/>
              <a:t>The “good or bad” refers to how data is accessed in the device’s global memory </a:t>
            </a:r>
          </a:p>
          <a:p>
            <a:endParaRPr lang="en-US" sz="1800" dirty="0"/>
          </a:p>
          <a:p>
            <a:endParaRPr lang="en-US" sz="1800" dirty="0"/>
          </a:p>
          <a:p>
            <a:r>
              <a:rPr lang="en-US" sz="1800" dirty="0"/>
              <a:t>In other words should we have</a:t>
            </a:r>
          </a:p>
          <a:p>
            <a:endParaRPr lang="en-US" sz="1800" dirty="0"/>
          </a:p>
          <a:p>
            <a:endParaRPr lang="en-US" sz="1800" dirty="0"/>
          </a:p>
          <a:p>
            <a:pPr marL="0" indent="0">
              <a:buNone/>
            </a:pPr>
            <a:r>
              <a:rPr lang="en-US" sz="1800" dirty="0"/>
              <a:t>or…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9260" y="4240752"/>
            <a:ext cx="3603872" cy="369332"/>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C[i][j] = A[i][j] + B[i][j]</a:t>
            </a:r>
          </a:p>
        </p:txBody>
      </p:sp>
      <p:sp>
        <p:nvSpPr>
          <p:cNvPr id="6" name="Rectangle 5"/>
          <p:cNvSpPr/>
          <p:nvPr/>
        </p:nvSpPr>
        <p:spPr>
          <a:xfrm>
            <a:off x="1919029" y="5155152"/>
            <a:ext cx="3603872"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C[j][i] = A[j][i] + B[j][i]</a:t>
            </a:r>
          </a:p>
        </p:txBody>
      </p:sp>
      <p:pic>
        <p:nvPicPr>
          <p:cNvPr id="8" name="Picture 2">
            <a:extLst>
              <a:ext uri="{FF2B5EF4-FFF2-40B4-BE49-F238E27FC236}">
                <a16:creationId xmlns:a16="http://schemas.microsoft.com/office/drawing/2014/main" id="{346EF526-7245-4769-BBB9-274B7F43DE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12"/>
          <a:stretch/>
        </p:blipFill>
        <p:spPr bwMode="auto">
          <a:xfrm>
            <a:off x="6593413" y="3063926"/>
            <a:ext cx="5330331" cy="3092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3C979203-F7A1-8B1C-B255-C29D56C9F244}"/>
              </a:ext>
            </a:extLst>
          </p:cNvPr>
          <p:cNvSpPr/>
          <p:nvPr/>
        </p:nvSpPr>
        <p:spPr>
          <a:xfrm>
            <a:off x="6883685" y="3760342"/>
            <a:ext cx="1910994" cy="39041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71899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on Accessing Global Memory in CUDA</a:t>
            </a:r>
          </a:p>
        </p:txBody>
      </p:sp>
      <p:sp>
        <p:nvSpPr>
          <p:cNvPr id="3" name="Content Placeholder 2"/>
          <p:cNvSpPr>
            <a:spLocks noGrp="1"/>
          </p:cNvSpPr>
          <p:nvPr>
            <p:ph idx="1"/>
          </p:nvPr>
        </p:nvSpPr>
        <p:spPr/>
        <p:txBody>
          <a:bodyPr>
            <a:normAutofit fontScale="92500" lnSpcReduction="10000"/>
          </a:bodyPr>
          <a:lstStyle/>
          <a:p>
            <a:r>
              <a:rPr lang="en-US" dirty="0"/>
              <a:t>Assume </a:t>
            </a:r>
            <a:r>
              <a:rPr lang="en-US" dirty="0" err="1">
                <a:latin typeface="Courier New" panose="02070309020205020404" pitchFamily="49" charset="0"/>
                <a:cs typeface="Courier New" panose="02070309020205020404" pitchFamily="49" charset="0"/>
              </a:rPr>
              <a:t>dA</a:t>
            </a:r>
            <a:r>
              <a:rPr lang="en-US" dirty="0"/>
              <a:t> is a device array, holding </a:t>
            </a:r>
            <a:r>
              <a:rPr lang="en-US" dirty="0" err="1">
                <a:latin typeface="Courier New" panose="02070309020205020404" pitchFamily="49" charset="0"/>
                <a:cs typeface="Courier New" panose="02070309020205020404" pitchFamily="49" charset="0"/>
              </a:rPr>
              <a:t>int</a:t>
            </a:r>
            <a:r>
              <a:rPr lang="en-US" dirty="0" err="1"/>
              <a:t>s</a:t>
            </a:r>
            <a:r>
              <a:rPr lang="en-US" dirty="0"/>
              <a:t> </a:t>
            </a:r>
          </a:p>
          <a:p>
            <a:r>
              <a:rPr lang="en-US" dirty="0"/>
              <a:t>Assume </a:t>
            </a:r>
            <a:r>
              <a:rPr lang="en-US" dirty="0">
                <a:latin typeface="Courier New" panose="02070309020205020404" pitchFamily="49" charset="0"/>
                <a:cs typeface="Courier New" panose="02070309020205020404" pitchFamily="49" charset="0"/>
              </a:rPr>
              <a:t>z[]</a:t>
            </a:r>
            <a:r>
              <a:rPr lang="en-US" dirty="0"/>
              <a:t> is an array of </a:t>
            </a:r>
            <a:r>
              <a:rPr lang="en-US" dirty="0">
                <a:latin typeface="Consolas" panose="020B0609020204030204" pitchFamily="49" charset="0"/>
              </a:rPr>
              <a:t>unsigned </a:t>
            </a:r>
            <a:r>
              <a:rPr lang="en-US" dirty="0" err="1">
                <a:latin typeface="Courier New" panose="02070309020205020404" pitchFamily="49" charset="0"/>
                <a:cs typeface="Courier New" panose="02070309020205020404" pitchFamily="49" charset="0"/>
              </a:rPr>
              <a:t>int</a:t>
            </a:r>
            <a:r>
              <a:rPr lang="en-US" dirty="0" err="1"/>
              <a:t>s</a:t>
            </a:r>
            <a:endParaRPr lang="en-US" dirty="0"/>
          </a:p>
          <a:p>
            <a:endParaRPr lang="en-US" dirty="0"/>
          </a:p>
          <a:p>
            <a:r>
              <a:rPr lang="en-US" dirty="0"/>
              <a:t>Which of these global memory accesses are good/bad? Why?</a:t>
            </a: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err="1">
                <a:solidFill>
                  <a:srgbClr val="00B050"/>
                </a:solidFill>
                <a:latin typeface="Consolas" panose="020B0609020204030204" pitchFamily="49" charset="0"/>
                <a:cs typeface="Courier New" panose="02070309020205020404" pitchFamily="49" charset="0"/>
              </a:rPr>
              <a:t>threadIdx.x</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come coalesced (1,2,3,…) -&gt; good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almost coalesced (1,3,5,…) -&gt; good, but not as good as 1</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7*threadIdx.x+2</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diverged (2,9,16,…) -&gt; bad</a:t>
            </a:r>
          </a:p>
          <a:p>
            <a:pPr marL="801687" lvl="1" indent="-457200">
              <a:buFont typeface="+mj-lt"/>
              <a:buAutoNum type="arabicPeriod"/>
            </a:pPr>
            <a:endParaRPr lang="en-US" dirty="0">
              <a:latin typeface="Consolas" panose="020B0609020204030204" pitchFamily="49" charset="0"/>
            </a:endParaRPr>
          </a:p>
          <a:p>
            <a:pPr marL="801687" lvl="1" indent="-457200">
              <a:buFont typeface="+mj-lt"/>
              <a:buAutoNum type="arabicPeriod"/>
            </a:pPr>
            <a:r>
              <a:rPr lang="en-US" dirty="0" err="1">
                <a:latin typeface="Consolas" panose="020B0609020204030204" pitchFamily="49" charset="0"/>
                <a:cs typeface="Courier New" panose="02070309020205020404" pitchFamily="49" charset="0"/>
              </a:rPr>
              <a:t>dA</a:t>
            </a:r>
            <a:r>
              <a:rPr lang="en-US" dirty="0">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z[</a:t>
            </a:r>
            <a:r>
              <a:rPr lang="en-US" dirty="0" err="1">
                <a:solidFill>
                  <a:srgbClr val="00B050"/>
                </a:solidFill>
                <a:latin typeface="Consolas" panose="020B0609020204030204" pitchFamily="49" charset="0"/>
                <a:cs typeface="Courier New" panose="02070309020205020404" pitchFamily="49" charset="0"/>
              </a:rPr>
              <a:t>threadIdx.x</a:t>
            </a:r>
            <a:r>
              <a:rPr lang="en-US" dirty="0">
                <a:solidFill>
                  <a:srgbClr val="00B050"/>
                </a:solidFill>
                <a:latin typeface="Consolas" panose="020B0609020204030204" pitchFamily="49" charset="0"/>
                <a:cs typeface="Courier New" panose="02070309020205020404" pitchFamily="49" charset="0"/>
              </a:rPr>
              <a:t>]</a:t>
            </a:r>
            <a:r>
              <a:rPr lang="en-US" dirty="0">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-&gt; cannot determine as we don’t know z[]</a:t>
            </a:r>
          </a:p>
          <a:p>
            <a:pPr>
              <a:lnSpc>
                <a:spcPct val="100000"/>
              </a:lnSpc>
            </a:pPr>
            <a:endParaRPr lang="en-US" dirty="0"/>
          </a:p>
          <a:p>
            <a:pPr>
              <a:lnSpc>
                <a:spcPct val="100000"/>
              </a:lnSpc>
            </a:pPr>
            <a:r>
              <a:rPr lang="en-US" u="sng" dirty="0"/>
              <a:t>NOTE</a:t>
            </a:r>
            <a:r>
              <a:rPr lang="en-US" dirty="0"/>
              <a:t>: When answering 1-4 above, imagine you’re a thread and try to understand what the other 31 threads in the warp do when the warp executes the memory instruction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387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Avoid Bad Memory Accesses?</a:t>
            </a:r>
          </a:p>
        </p:txBody>
      </p:sp>
      <p:sp>
        <p:nvSpPr>
          <p:cNvPr id="3" name="Content Placeholder 2"/>
          <p:cNvSpPr>
            <a:spLocks noGrp="1"/>
          </p:cNvSpPr>
          <p:nvPr>
            <p:ph idx="1"/>
          </p:nvPr>
        </p:nvSpPr>
        <p:spPr/>
        <p:txBody>
          <a:bodyPr/>
          <a:lstStyle/>
          <a:p>
            <a:pPr lvl="1"/>
            <a:endParaRPr lang="en-US" sz="1600" dirty="0"/>
          </a:p>
          <a:p>
            <a:r>
              <a:rPr lang="en-US" sz="2000" dirty="0"/>
              <a:t>Design your data structures in a way that leads to advantageous memory accesses</a:t>
            </a:r>
          </a:p>
          <a:p>
            <a:pPr lvl="1"/>
            <a:r>
              <a:rPr lang="en-US" sz="1600" dirty="0"/>
              <a:t>Choosing a design: done before you write any line of code</a:t>
            </a:r>
          </a:p>
          <a:p>
            <a:pPr lvl="1"/>
            <a:r>
              <a:rPr lang="en-US" sz="1600" dirty="0"/>
              <a:t>Reflect on your algorithm</a:t>
            </a:r>
          </a:p>
          <a:p>
            <a:pPr lvl="2"/>
            <a:r>
              <a:rPr lang="en-US" sz="1300" dirty="0"/>
              <a:t>What data it needs, how much of it, where you read from/write to, how often</a:t>
            </a:r>
          </a:p>
          <a:p>
            <a:endParaRPr lang="en-US" sz="2000" dirty="0"/>
          </a:p>
          <a:p>
            <a:r>
              <a:rPr lang="en-US" sz="2000" dirty="0"/>
              <a:t>A good data structure choice for parallel computing could be quite different than a good data structure choice for sequential computing</a:t>
            </a:r>
          </a:p>
          <a:p>
            <a:endParaRPr lang="en-US" sz="2000" dirty="0"/>
          </a:p>
          <a:p>
            <a:r>
              <a:rPr lang="en-US" sz="2000" dirty="0"/>
              <a:t>In the beginning, as we get going, we learn programming thinking about </a:t>
            </a:r>
            <a:r>
              <a:rPr lang="en-US" sz="2000" dirty="0">
                <a:solidFill>
                  <a:srgbClr val="0070C0"/>
                </a:solidFill>
              </a:rPr>
              <a:t>correctness </a:t>
            </a:r>
          </a:p>
          <a:p>
            <a:pPr lvl="1"/>
            <a:r>
              <a:rPr lang="en-US" sz="1600" dirty="0"/>
              <a:t>Then, we get wiser. Other aspects to consider when writing code:</a:t>
            </a:r>
          </a:p>
          <a:p>
            <a:pPr lvl="2"/>
            <a:r>
              <a:rPr lang="en-US" sz="1400" dirty="0">
                <a:solidFill>
                  <a:srgbClr val="0070C0"/>
                </a:solidFill>
              </a:rPr>
              <a:t>speed of execution</a:t>
            </a:r>
            <a:r>
              <a:rPr lang="en-US" sz="1400" dirty="0"/>
              <a:t> &amp; </a:t>
            </a:r>
            <a:r>
              <a:rPr lang="en-US" sz="1400" dirty="0">
                <a:solidFill>
                  <a:srgbClr val="0070C0"/>
                </a:solidFill>
              </a:rPr>
              <a:t>convenience/productivity</a:t>
            </a:r>
            <a:r>
              <a:rPr lang="en-US" sz="1400" dirty="0"/>
              <a:t> &amp; </a:t>
            </a:r>
            <a:r>
              <a:rPr lang="en-US" sz="1400" dirty="0">
                <a:solidFill>
                  <a:srgbClr val="0070C0"/>
                </a:solidFill>
              </a:rPr>
              <a:t>code legacy</a:t>
            </a:r>
            <a:r>
              <a:rPr lang="en-US" sz="1400" dirty="0"/>
              <a:t> &amp; </a:t>
            </a:r>
            <a:r>
              <a:rPr lang="en-US" sz="1400" dirty="0">
                <a:solidFill>
                  <a:srgbClr val="0070C0"/>
                </a:solidFill>
              </a:rPr>
              <a:t>large team development </a:t>
            </a:r>
            <a:r>
              <a:rPr lang="en-US" sz="1400" dirty="0"/>
              <a:t>&amp;</a:t>
            </a:r>
            <a:r>
              <a:rPr lang="en-US" sz="1400" dirty="0">
                <a:solidFill>
                  <a:srgbClr val="0070C0"/>
                </a:solidFill>
              </a:rPr>
              <a:t> portability</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0821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to Data Organization</a:t>
            </a:r>
          </a:p>
        </p:txBody>
      </p:sp>
      <p:sp>
        <p:nvSpPr>
          <p:cNvPr id="3" name="Content Placeholder 2"/>
          <p:cNvSpPr>
            <a:spLocks noGrp="1"/>
          </p:cNvSpPr>
          <p:nvPr>
            <p:ph idx="1"/>
          </p:nvPr>
        </p:nvSpPr>
        <p:spPr/>
        <p:txBody>
          <a:bodyPr/>
          <a:lstStyle/>
          <a:p>
            <a:endParaRPr lang="en-US" sz="2000" dirty="0"/>
          </a:p>
          <a:p>
            <a:r>
              <a:rPr lang="en-US" sz="2000" dirty="0"/>
              <a:t>Say you use in your program complex data constructs that could be organized using C-structures</a:t>
            </a:r>
          </a:p>
          <a:p>
            <a:endParaRPr lang="en-US" sz="2000" dirty="0"/>
          </a:p>
          <a:p>
            <a:r>
              <a:rPr lang="en-US" sz="2000" dirty="0"/>
              <a:t>For GPU computing, how is it more advantageous to store data in global memory?</a:t>
            </a:r>
          </a:p>
          <a:p>
            <a:pPr lvl="1"/>
            <a:r>
              <a:rPr lang="en-US" sz="1800" dirty="0"/>
              <a:t>Alternative A: as an array of structures (</a:t>
            </a:r>
            <a:r>
              <a:rPr lang="en-US" sz="1800" dirty="0" err="1"/>
              <a:t>AoS</a:t>
            </a:r>
            <a:r>
              <a:rPr lang="en-US" sz="1800" dirty="0"/>
              <a:t>)</a:t>
            </a:r>
          </a:p>
          <a:p>
            <a:pPr lvl="1"/>
            <a:r>
              <a:rPr lang="en-US" sz="1800" dirty="0"/>
              <a:t>Alternative B: as a structure of arrays (</a:t>
            </a:r>
            <a:r>
              <a:rPr lang="en-US" sz="1800" dirty="0" err="1"/>
              <a:t>SoA</a:t>
            </a:r>
            <a:r>
              <a:rPr lang="en-US" sz="1800" dirty="0"/>
              <a:t>)</a:t>
            </a:r>
          </a:p>
          <a:p>
            <a:pPr lvl="1"/>
            <a:endParaRPr lang="en-US" sz="1800" dirty="0"/>
          </a:p>
          <a:p>
            <a:r>
              <a:rPr lang="en-US" sz="2000" dirty="0"/>
              <a:t>If you use all the data in a </a:t>
            </a:r>
            <a:r>
              <a:rPr lang="en-US" sz="2000" dirty="0" err="1">
                <a:latin typeface="Courier New" panose="02070309020205020404" pitchFamily="49" charset="0"/>
                <a:cs typeface="Courier New" panose="02070309020205020404" pitchFamily="49" charset="0"/>
              </a:rPr>
              <a:t>struct</a:t>
            </a:r>
            <a:r>
              <a:rPr lang="en-US" sz="2000" dirty="0"/>
              <a:t> once you bring over, question not that relevant (although there are aspects that come into play)</a:t>
            </a:r>
          </a:p>
          <a:p>
            <a:endParaRPr lang="en-US" sz="2000" dirty="0"/>
          </a:p>
          <a:p>
            <a:r>
              <a:rPr lang="en-US" sz="2000" dirty="0"/>
              <a:t>However, if you only use one field from a </a:t>
            </a:r>
            <a:r>
              <a:rPr lang="en-US" sz="2000" dirty="0" err="1">
                <a:latin typeface="Courier New" panose="02070309020205020404" pitchFamily="49" charset="0"/>
                <a:cs typeface="Courier New" panose="02070309020205020404" pitchFamily="49" charset="0"/>
              </a:rPr>
              <a:t>struct</a:t>
            </a:r>
            <a:r>
              <a:rPr lang="en-US" sz="2000" dirty="0"/>
              <a:t>, stick w/ </a:t>
            </a:r>
            <a:r>
              <a:rPr lang="en-US" sz="2000" dirty="0" err="1"/>
              <a:t>SoA</a:t>
            </a:r>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20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SoA</a:t>
            </a:r>
            <a:r>
              <a:rPr lang="en-US" dirty="0"/>
              <a:t> or </a:t>
            </a:r>
            <a:r>
              <a:rPr lang="en-US" dirty="0" err="1"/>
              <a:t>AoS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Collection of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=10,000</m:t>
                    </m:r>
                  </m:oMath>
                </a14:m>
                <a:r>
                  <a:rPr lang="en-US" dirty="0"/>
                  <a:t> points in 3D</a:t>
                </a:r>
              </a:p>
              <a:p>
                <a:r>
                  <a:rPr lang="en-US" dirty="0"/>
                  <a:t>Need to compute difference between the </a:t>
                </a:r>
                <a14:m>
                  <m:oMath xmlns:m="http://schemas.openxmlformats.org/officeDocument/2006/math">
                    <m:r>
                      <a:rPr lang="en-US" i="1" dirty="0" smtClean="0">
                        <a:latin typeface="Cambria Math" panose="02040503050406030204" pitchFamily="18" charset="0"/>
                      </a:rPr>
                      <m:t>𝑥</m:t>
                    </m:r>
                  </m:oMath>
                </a14:m>
                <a:r>
                  <a:rPr lang="en-US" dirty="0"/>
                  <a:t> coordinates of a bunch of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for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&lt;</m:t>
                    </m:r>
                    <m:r>
                      <a:rPr lang="en-US" i="1">
                        <a:latin typeface="Cambria Math" panose="02040503050406030204" pitchFamily="18" charset="0"/>
                      </a:rPr>
                      <m:t>𝑁</m:t>
                    </m:r>
                  </m:oMath>
                </a14:m>
                <a:endParaRPr lang="en-US" dirty="0"/>
              </a:p>
              <a:p>
                <a:pPr lvl="1"/>
                <a:endParaRPr lang="en-US" dirty="0"/>
              </a:p>
              <a:p>
                <a:pPr lvl="1"/>
                <a:r>
                  <a:rPr lang="en-US" dirty="0"/>
                  <a:t>However, you don’t use the </a:t>
                </a:r>
                <a14:m>
                  <m:oMath xmlns:m="http://schemas.openxmlformats.org/officeDocument/2006/math">
                    <m:r>
                      <a:rPr lang="en-US" i="1" dirty="0" smtClean="0">
                        <a:latin typeface="Cambria Math" panose="02040503050406030204" pitchFamily="18" charset="0"/>
                      </a:rPr>
                      <m:t>𝑦</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a:t> coordinates of your points</a:t>
                </a:r>
              </a:p>
              <a:p>
                <a:pPr marL="0" indent="0">
                  <a:buNone/>
                </a:pPr>
                <a:endParaRPr lang="en-US" dirty="0"/>
              </a:p>
              <a:p>
                <a:r>
                  <a:rPr lang="en-US" dirty="0" err="1"/>
                  <a:t>SoA</a:t>
                </a:r>
                <a:r>
                  <a:rPr lang="en-US" dirty="0"/>
                  <a:t> is better when we frequently </a:t>
                </a:r>
                <a:r>
                  <a:rPr lang="en-US" b="1" i="1" dirty="0">
                    <a:solidFill>
                      <a:srgbClr val="C00000"/>
                    </a:solidFill>
                  </a:rPr>
                  <a:t>access a part of struct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b="0" i="1" dirty="0"/>
              </a:p>
              <a:p>
                <a:pPr lvl="1"/>
                <a:r>
                  <a:rPr lang="en-US" dirty="0"/>
                  <a:t>which will be coalesced in </a:t>
                </a:r>
                <a:r>
                  <a:rPr lang="en-US" dirty="0" err="1"/>
                  <a:t>SoA</a:t>
                </a:r>
                <a:r>
                  <a:rPr lang="en-US" dirty="0"/>
                  <a:t> but diverged in </a:t>
                </a:r>
                <a:r>
                  <a:rPr lang="en-US" dirty="0" err="1"/>
                  <a:t>AoS</a:t>
                </a:r>
                <a:endParaRPr lang="en-US" dirty="0"/>
              </a:p>
              <a:p>
                <a:r>
                  <a:rPr lang="en-US" dirty="0" err="1"/>
                  <a:t>AoS</a:t>
                </a:r>
                <a:r>
                  <a:rPr lang="en-US" dirty="0"/>
                  <a:t> is better when we frequently </a:t>
                </a:r>
                <a:r>
                  <a:rPr lang="en-US" b="1" i="1" dirty="0">
                    <a:solidFill>
                      <a:srgbClr val="C00000"/>
                    </a:solidFill>
                  </a:rPr>
                  <a:t>access full struct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endParaRPr lang="en-US" dirty="0"/>
              </a:p>
              <a:p>
                <a:pPr lvl="1"/>
                <a:r>
                  <a:rPr lang="en-US" dirty="0"/>
                  <a:t>which can be coalesced simply with </a:t>
                </a:r>
                <a:r>
                  <a:rPr lang="en-US" dirty="0" err="1"/>
                  <a:t>AoS</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832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Latency vs. Bandwidth, or how the CPU and GPU go about hiding memory access overhead</a:t>
            </a:r>
          </a:p>
        </p:txBody>
      </p:sp>
      <p:sp>
        <p:nvSpPr>
          <p:cNvPr id="3" name="Content Placeholder 2"/>
          <p:cNvSpPr>
            <a:spLocks noGrp="1"/>
          </p:cNvSpPr>
          <p:nvPr>
            <p:ph idx="1"/>
          </p:nvPr>
        </p:nvSpPr>
        <p:spPr/>
        <p:txBody>
          <a:bodyPr>
            <a:normAutofit/>
          </a:bodyPr>
          <a:lstStyle/>
          <a:p>
            <a:endParaRPr lang="en-US" sz="2000" dirty="0"/>
          </a:p>
          <a:p>
            <a:r>
              <a:rPr lang="en-US" sz="2000" dirty="0"/>
              <a:t>CPU uses the low latency of the cache to hide memory access overhead</a:t>
            </a:r>
          </a:p>
          <a:p>
            <a:pPr lvl="1"/>
            <a:r>
              <a:rPr lang="en-US" sz="1600" dirty="0"/>
              <a:t>Caches have small latency (but also small capacity, unfortunately: 256 KB L2)</a:t>
            </a:r>
          </a:p>
          <a:p>
            <a:endParaRPr lang="en-US" sz="2000" dirty="0"/>
          </a:p>
          <a:p>
            <a:r>
              <a:rPr lang="en-US" sz="2000" dirty="0"/>
              <a:t>CPU uses TLP (recall Intel’s HTT) to hide data overhead</a:t>
            </a:r>
          </a:p>
          <a:p>
            <a:endParaRPr lang="en-US" sz="2000" dirty="0"/>
          </a:p>
          <a:p>
            <a:r>
              <a:rPr lang="en-US" sz="2000" dirty="0"/>
              <a:t>GPU hides memory latency via SM oversubscription</a:t>
            </a:r>
          </a:p>
          <a:p>
            <a:endParaRPr lang="en-US" sz="2000" dirty="0"/>
          </a:p>
          <a:p>
            <a:r>
              <a:rPr lang="en-US" sz="2000" dirty="0"/>
              <a:t>Caveat: data needs to find its way into the GPU global memory. Slow communication channel</a:t>
            </a:r>
          </a:p>
          <a:p>
            <a:pPr lvl="1"/>
            <a:r>
              <a:rPr lang="en-US" sz="1600" dirty="0" err="1"/>
              <a:t>PCIe</a:t>
            </a:r>
            <a:r>
              <a:rPr lang="en-US" sz="1600" dirty="0"/>
              <a:t> – a good I/O bus, but not a good memory bus</a:t>
            </a:r>
          </a:p>
          <a:p>
            <a:pPr lvl="1"/>
            <a:r>
              <a:rPr lang="en-US" sz="1600" dirty="0"/>
              <a:t>NVLINK: a good memory bus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66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4966" y="3526366"/>
            <a:ext cx="4910668" cy="823393"/>
          </a:xfrm>
        </p:spPr>
        <p:txBody>
          <a:bodyPr>
            <a:normAutofit/>
          </a:bodyPr>
          <a:lstStyle/>
          <a:p>
            <a:r>
              <a:rPr lang="en-US" dirty="0"/>
              <a:t>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818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Coordinating Memory Operations to Avoid Data Hazards </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In </a:t>
            </a:r>
            <a:r>
              <a:rPr lang="en-US" sz="2000" dirty="0">
                <a:solidFill>
                  <a:srgbClr val="0070C0"/>
                </a:solidFill>
              </a:rPr>
              <a:t>parallel computing</a:t>
            </a:r>
            <a:r>
              <a:rPr lang="en-US" sz="2000" dirty="0"/>
              <a:t>, accesses to shared locations (global memory &amp; shared memory) need to be correctly choreographed (orchestrated) to avoid race conditions</a:t>
            </a:r>
          </a:p>
          <a:p>
            <a:pPr lvl="1"/>
            <a:r>
              <a:rPr lang="en-US" sz="1800" b="1" dirty="0">
                <a:solidFill>
                  <a:srgbClr val="C00000"/>
                </a:solidFill>
              </a:rPr>
              <a:t>Race conditions: the system's substantive behavior is dependent on the sequence of other uncontrollable events</a:t>
            </a:r>
          </a:p>
          <a:p>
            <a:pPr lvl="1"/>
            <a:endParaRPr lang="en-US" dirty="0"/>
          </a:p>
          <a:p>
            <a:pPr lvl="1"/>
            <a:endParaRPr lang="en-US" dirty="0"/>
          </a:p>
          <a:p>
            <a:r>
              <a:rPr lang="en-US" sz="2000" dirty="0"/>
              <a:t>In many common shared memory multithreaded programming models, one uses coordination mechanisms such as </a:t>
            </a:r>
            <a:r>
              <a:rPr lang="en-US" sz="2000" dirty="0">
                <a:solidFill>
                  <a:srgbClr val="0070C0"/>
                </a:solidFill>
              </a:rPr>
              <a:t>locks</a:t>
            </a:r>
            <a:r>
              <a:rPr lang="en-US" sz="2000" dirty="0"/>
              <a:t> to choreograph accesses to shared data</a:t>
            </a:r>
          </a:p>
          <a:p>
            <a:pPr lvl="1"/>
            <a:endParaRPr lang="en-US" dirty="0"/>
          </a:p>
          <a:p>
            <a:pPr lvl="1"/>
            <a:endParaRPr lang="en-US" dirty="0"/>
          </a:p>
          <a:p>
            <a:r>
              <a:rPr lang="en-US" sz="2000" dirty="0"/>
              <a:t>CUDA has a scalable coordination mechanism called “</a:t>
            </a:r>
            <a:r>
              <a:rPr lang="en-US" sz="2000" dirty="0">
                <a:solidFill>
                  <a:srgbClr val="0070C0"/>
                </a:solidFill>
              </a:rPr>
              <a:t>atomic memory operation</a:t>
            </a:r>
            <a:r>
              <a:rPr lang="en-US" sz="2000" dirty="0"/>
              <a: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984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Atomics, Introduction</a:t>
            </a:r>
          </a:p>
        </p:txBody>
      </p:sp>
      <p:sp>
        <p:nvSpPr>
          <p:cNvPr id="3" name="Content Placeholder 2"/>
          <p:cNvSpPr>
            <a:spLocks noGrp="1"/>
          </p:cNvSpPr>
          <p:nvPr>
            <p:ph idx="1"/>
          </p:nvPr>
        </p:nvSpPr>
        <p:spPr/>
        <p:txBody>
          <a:bodyPr>
            <a:normAutofit/>
          </a:bodyPr>
          <a:lstStyle/>
          <a:p>
            <a:endParaRPr lang="en-US" sz="2000" dirty="0"/>
          </a:p>
          <a:p>
            <a:r>
              <a:rPr lang="en-US" sz="2000" dirty="0"/>
              <a:t>Atomic memory operations (atomic functions) are used to solve </a:t>
            </a:r>
            <a:r>
              <a:rPr lang="en-US" sz="2000" dirty="0">
                <a:solidFill>
                  <a:srgbClr val="FF0000"/>
                </a:solidFill>
              </a:rPr>
              <a:t>access coordination</a:t>
            </a:r>
            <a:r>
              <a:rPr lang="en-US" sz="2000" dirty="0"/>
              <a:t> problems in parallel computing</a:t>
            </a:r>
          </a:p>
          <a:p>
            <a:endParaRPr lang="en-US" sz="2000" dirty="0"/>
          </a:p>
          <a:p>
            <a:endParaRPr lang="en-US" sz="2000" dirty="0"/>
          </a:p>
          <a:p>
            <a:r>
              <a:rPr lang="en-US" sz="2000" dirty="0"/>
              <a:t>General concept: provide a mechanism for a thread to update a memory location such that the update appears to happen </a:t>
            </a:r>
            <a:r>
              <a:rPr lang="en-US" sz="2000" dirty="0">
                <a:solidFill>
                  <a:srgbClr val="0070C0"/>
                </a:solidFill>
              </a:rPr>
              <a:t>without interruption</a:t>
            </a:r>
            <a:r>
              <a:rPr lang="en-US" sz="2000" dirty="0"/>
              <a:t> (atomically) with respect to all other threads</a:t>
            </a:r>
          </a:p>
          <a:p>
            <a:endParaRPr lang="en-US" sz="2000" dirty="0"/>
          </a:p>
          <a:p>
            <a:endParaRPr lang="en-US" sz="2000" dirty="0"/>
          </a:p>
          <a:p>
            <a:r>
              <a:rPr lang="en-US" sz="2000" dirty="0"/>
              <a:t>This ensures that all atomic updates issued are performed (</a:t>
            </a:r>
            <a:r>
              <a:rPr lang="en-US" sz="2000" dirty="0">
                <a:solidFill>
                  <a:srgbClr val="0070C0"/>
                </a:solidFill>
              </a:rPr>
              <a:t>in some unspecified order</a:t>
            </a:r>
            <a:r>
              <a:rPr lang="en-US" sz="2000" dirty="0"/>
              <a:t>) to completion and that all threads can observe all updates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233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Example </a:t>
            </a:r>
            <a:r>
              <a:rPr lang="en-US" sz="2000" dirty="0"/>
              <a:t>[1/2]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6550" y="1256964"/>
            <a:ext cx="11366500" cy="660735"/>
          </a:xfrm>
        </p:spPr>
        <p:txBody>
          <a:bodyPr>
            <a:normAutofit/>
          </a:bodyPr>
          <a:lstStyle/>
          <a:p>
            <a:r>
              <a:rPr lang="en-US" sz="2000" dirty="0"/>
              <a:t>Atomic functions perform read-modify-write operations on data residing in global or shared memory</a:t>
            </a:r>
            <a:endParaRPr lang="en-US" sz="1600" dirty="0"/>
          </a:p>
        </p:txBody>
      </p:sp>
      <p:sp>
        <p:nvSpPr>
          <p:cNvPr id="6" name="Rectangle 5"/>
          <p:cNvSpPr/>
          <p:nvPr/>
        </p:nvSpPr>
        <p:spPr>
          <a:xfrm>
            <a:off x="1714500" y="2130525"/>
            <a:ext cx="88519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//example of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atomicAdd</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addr</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val</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update(</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is now old value of x</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snippet of code in main.cu; mem. was already allocated on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&amp;x,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update&lt;&lt;&lt;1,128&gt;&gt;&gt;(&amp;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(&amp;x, &amp;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80433" y="6594853"/>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6862233" y="6464912"/>
            <a:ext cx="4982634" cy="261610"/>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Side-note question: in example below, are we working w/ global or shared memory?</a:t>
            </a:r>
          </a:p>
        </p:txBody>
      </p:sp>
    </p:spTree>
    <p:extLst>
      <p:ext uri="{BB962C8B-B14F-4D97-AF65-F5344CB8AC3E}">
        <p14:creationId xmlns:p14="http://schemas.microsoft.com/office/powerpoint/2010/main" val="407949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Atomic Functions </a:t>
            </a:r>
            <a:r>
              <a:rPr lang="en-US" sz="2000" dirty="0"/>
              <a:t>[2/2]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14648" y="1036365"/>
            <a:ext cx="11895786" cy="912320"/>
          </a:xfrm>
        </p:spPr>
        <p:txBody>
          <a:bodyPr/>
          <a:lstStyle/>
          <a:p>
            <a:r>
              <a:rPr lang="en-US" sz="2000" dirty="0"/>
              <a:t>Atomic functions perform read-modify-write operations on data that can reside in </a:t>
            </a:r>
            <a:r>
              <a:rPr lang="en-US" sz="2000" dirty="0">
                <a:solidFill>
                  <a:srgbClr val="0070C0"/>
                </a:solidFill>
              </a:rPr>
              <a:t>global</a:t>
            </a:r>
            <a:r>
              <a:rPr lang="en-US" sz="2000" dirty="0"/>
              <a:t> or </a:t>
            </a:r>
            <a:r>
              <a:rPr lang="en-US" sz="2000" dirty="0">
                <a:solidFill>
                  <a:srgbClr val="0070C0"/>
                </a:solidFill>
              </a:rPr>
              <a:t>shared memory</a:t>
            </a:r>
          </a:p>
          <a:p>
            <a:r>
              <a:rPr lang="en-US" sz="2000" dirty="0"/>
              <a:t>Synopsis of atomic function </a:t>
            </a:r>
            <a:r>
              <a:rPr lang="en-US" sz="2000" b="1" dirty="0" err="1">
                <a:solidFill>
                  <a:srgbClr val="0070C0"/>
                </a:solidFill>
                <a:latin typeface="Consolas" pitchFamily="49" charset="0"/>
                <a:cs typeface="Consolas" pitchFamily="49" charset="0"/>
              </a:rPr>
              <a:t>atomicOP</a:t>
            </a:r>
            <a:r>
              <a:rPr lang="en-US" sz="2000" b="1" dirty="0">
                <a:solidFill>
                  <a:srgbClr val="0070C0"/>
                </a:solidFill>
                <a:latin typeface="Consolas" pitchFamily="49" charset="0"/>
                <a:cs typeface="Consolas" pitchFamily="49" charset="0"/>
              </a:rPr>
              <a:t>(</a:t>
            </a:r>
            <a:r>
              <a:rPr lang="en-US" sz="2000" b="1" dirty="0" err="1">
                <a:solidFill>
                  <a:srgbClr val="0070C0"/>
                </a:solidFill>
                <a:latin typeface="Consolas" pitchFamily="49" charset="0"/>
                <a:cs typeface="Consolas" pitchFamily="49" charset="0"/>
              </a:rPr>
              <a:t>a,b</a:t>
            </a:r>
            <a:r>
              <a:rPr lang="en-US" sz="2000" b="1" dirty="0">
                <a:solidFill>
                  <a:srgbClr val="0070C0"/>
                </a:solidFill>
                <a:latin typeface="Consolas" pitchFamily="49" charset="0"/>
                <a:cs typeface="Consolas" pitchFamily="49" charset="0"/>
              </a:rPr>
              <a:t>)</a:t>
            </a:r>
            <a:r>
              <a:rPr lang="en-US" sz="2000" dirty="0"/>
              <a:t> is typically (</a:t>
            </a:r>
            <a:r>
              <a:rPr lang="en-US" sz="2000" dirty="0">
                <a:latin typeface="Consolas" panose="020B0609020204030204" pitchFamily="49" charset="0"/>
              </a:rPr>
              <a:t>a</a:t>
            </a:r>
            <a:r>
              <a:rPr lang="en-US" sz="2000" dirty="0"/>
              <a:t> and </a:t>
            </a:r>
            <a:r>
              <a:rPr lang="en-US" sz="2000" dirty="0">
                <a:latin typeface="Consolas" panose="020B0609020204030204" pitchFamily="49" charset="0"/>
              </a:rPr>
              <a:t>b</a:t>
            </a:r>
            <a:r>
              <a:rPr lang="en-US" sz="2000" dirty="0"/>
              <a:t> below are pointers)</a:t>
            </a:r>
          </a:p>
        </p:txBody>
      </p:sp>
      <p:sp>
        <p:nvSpPr>
          <p:cNvPr id="5" name="Content Placeholder 2"/>
          <p:cNvSpPr txBox="1">
            <a:spLocks/>
          </p:cNvSpPr>
          <p:nvPr/>
        </p:nvSpPr>
        <p:spPr bwMode="auto">
          <a:xfrm>
            <a:off x="197476" y="3196787"/>
            <a:ext cx="11797048" cy="9519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statements are executed atomically without interruption by any other function/process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atomic function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returns the initial value, not the final value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stored at the memory location</a:t>
            </a:r>
          </a:p>
          <a:p>
            <a:r>
              <a:rPr lang="en-US" sz="2000" dirty="0"/>
              <a:t>The order in which concurrent atomic updates are performed is not defined</a:t>
            </a:r>
            <a:endParaRPr lang="en-US" sz="1600" dirty="0"/>
          </a:p>
          <a:p>
            <a:r>
              <a:rPr lang="en-US" sz="2000" dirty="0">
                <a:solidFill>
                  <a:srgbClr val="C00000"/>
                </a:solidFill>
              </a:rPr>
              <a:t>While order is not clear, none of the atomically performed updates will be lost</a:t>
            </a:r>
            <a:endParaRPr lang="en-US" sz="1600" dirty="0"/>
          </a:p>
          <a:p>
            <a:r>
              <a:rPr lang="en-US" sz="2000" dirty="0"/>
              <a:t>Several different kinds of atomic operations:</a:t>
            </a:r>
          </a:p>
          <a:p>
            <a:pPr lvl="1"/>
            <a:r>
              <a:rPr lang="en-US" sz="1600" dirty="0"/>
              <a:t>Add (add), Sub (subtract), Inc (increment), Dec (decrement)</a:t>
            </a:r>
          </a:p>
          <a:p>
            <a:pPr lvl="1"/>
            <a:r>
              <a:rPr lang="en-US" sz="1600" dirty="0"/>
              <a:t>And (bit-wise and), Or (bit-wise or) , </a:t>
            </a:r>
            <a:r>
              <a:rPr lang="en-US" sz="1600" dirty="0" err="1"/>
              <a:t>Xor</a:t>
            </a:r>
            <a:r>
              <a:rPr lang="en-US" sz="1600" dirty="0"/>
              <a:t> (bit-wise exclusive or)</a:t>
            </a:r>
          </a:p>
          <a:p>
            <a:pPr lvl="1"/>
            <a:r>
              <a:rPr lang="en-US" sz="1600" dirty="0" err="1"/>
              <a:t>Exch</a:t>
            </a:r>
            <a:r>
              <a:rPr lang="en-US" sz="1600" dirty="0"/>
              <a:t> (Exchange), Compare-and-Swap</a:t>
            </a:r>
          </a:p>
          <a:p>
            <a:pPr lvl="1"/>
            <a:r>
              <a:rPr lang="en-US" sz="1600" dirty="0"/>
              <a:t>Min (Minimum), Max (Maximum)</a:t>
            </a:r>
          </a:p>
          <a:p>
            <a:pPr lvl="1"/>
            <a:r>
              <a:rPr lang="en-US" sz="1600" dirty="0"/>
              <a:t>Etc.</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3429000" y="1872274"/>
            <a:ext cx="5334000" cy="1200329"/>
          </a:xfrm>
          <a:prstGeom prst="rect">
            <a:avLst/>
          </a:prstGeom>
          <a:solidFill>
            <a:schemeClr val="bg1">
              <a:lumMod val="85000"/>
            </a:schemeClr>
          </a:solidFill>
        </p:spPr>
        <p:txBody>
          <a:bodyPr wrap="square">
            <a:spAutoFit/>
          </a:bodyPr>
          <a:lstStyle/>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t1 = *a;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read</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t2 = (*a) </a:t>
            </a:r>
            <a:r>
              <a:rPr kumimoji="0" lang="fr-FR"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OP</a:t>
            </a:r>
            <a:r>
              <a:rPr kumimoji="0" lang="fr-FR"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fr-FR"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fr-FR"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modify</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t2;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write</a:t>
            </a:r>
          </a:p>
          <a:p>
            <a:pPr marL="0" marR="0" lvl="0" indent="1027113"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t1;</a:t>
            </a:r>
          </a:p>
        </p:txBody>
      </p:sp>
    </p:spTree>
    <p:extLst>
      <p:ext uri="{BB962C8B-B14F-4D97-AF65-F5344CB8AC3E}">
        <p14:creationId xmlns:p14="http://schemas.microsoft.com/office/powerpoint/2010/main" val="80468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mix-and-match, please…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51366" y="1075266"/>
            <a:ext cx="11535834" cy="745067"/>
          </a:xfrm>
        </p:spPr>
        <p:txBody>
          <a:bodyPr/>
          <a:lstStyle/>
          <a:p>
            <a:r>
              <a:rPr lang="en-US" sz="2000" dirty="0"/>
              <a:t>Atomic updates are not guaranteed to appear atomic to concurrent accesses that also use loads and stores</a:t>
            </a:r>
          </a:p>
          <a:p>
            <a:pPr lvl="1"/>
            <a:r>
              <a:rPr lang="en-US" sz="1800" dirty="0">
                <a:solidFill>
                  <a:srgbClr val="C00000"/>
                </a:solidFill>
              </a:rPr>
              <a:t>No mix and match of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*x = *x + 1</a:t>
            </a:r>
            <a:r>
              <a:rPr lang="en-US" sz="1800" dirty="0">
                <a:solidFill>
                  <a:srgbClr val="C00000"/>
                </a:solidFill>
              </a:rPr>
              <a:t> and </a:t>
            </a:r>
            <a:r>
              <a:rPr kumimoji="0" lang="pl-PL"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atomicAdd(x, 1)</a:t>
            </a:r>
            <a:r>
              <a:rPr lang="en-US" sz="1800" dirty="0">
                <a:solidFill>
                  <a:srgbClr val="C00000"/>
                </a:solidFill>
              </a:rPr>
              <a:t> -&gt; non-deterministic behavior</a:t>
            </a:r>
          </a:p>
        </p:txBody>
      </p:sp>
      <p:sp>
        <p:nvSpPr>
          <p:cNvPr id="5" name="Rectangle 4"/>
          <p:cNvSpPr/>
          <p:nvPr/>
        </p:nvSpPr>
        <p:spPr>
          <a:xfrm>
            <a:off x="1786467" y="2103967"/>
            <a:ext cx="8229600" cy="424731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broken(</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l-PL"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pl-P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 = atomicAdd(x, 1); </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j = *x; *x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pl-P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main.cpp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broken&lt;&lt;&lt;1,128&gt;&gt;&gt;(128, d_x); </a:t>
            </a:r>
            <a:r>
              <a:rPr kumimoji="0" lang="nl-NL"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d_x = d_x + {1, 127, 128}</a:t>
            </a:r>
          </a:p>
        </p:txBody>
      </p:sp>
      <p:sp>
        <p:nvSpPr>
          <p:cNvPr id="6" name="Rectangle 5"/>
          <p:cNvSpPr/>
          <p:nvPr/>
        </p:nvSpPr>
        <p:spPr>
          <a:xfrm>
            <a:off x="33866" y="6627168"/>
            <a:ext cx="824265" cy="1846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397938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 atomic ops</a:t>
            </a:r>
          </a:p>
        </p:txBody>
      </p:sp>
      <p:sp>
        <p:nvSpPr>
          <p:cNvPr id="3" name="Content Placeholder 2"/>
          <p:cNvSpPr>
            <a:spLocks noGrp="1"/>
          </p:cNvSpPr>
          <p:nvPr>
            <p:ph idx="1"/>
          </p:nvPr>
        </p:nvSpPr>
        <p:spPr/>
        <p:txBody>
          <a:bodyPr>
            <a:normAutofit/>
          </a:bodyPr>
          <a:lstStyle/>
          <a:p>
            <a:r>
              <a:rPr lang="en-US" sz="2000" dirty="0"/>
              <a:t>While very convenient to use, atomics do impact the speed of the code</a:t>
            </a:r>
          </a:p>
          <a:p>
            <a:r>
              <a:rPr lang="en-US" sz="2000" dirty="0"/>
              <a:t>Performance poor when </a:t>
            </a:r>
            <a:r>
              <a:rPr lang="en-US" sz="2000" u="sng" dirty="0"/>
              <a:t>many</a:t>
            </a:r>
            <a:r>
              <a:rPr lang="en-US" sz="2000" dirty="0"/>
              <a:t> threads attempt to perform atomic operations on a </a:t>
            </a:r>
            <a:r>
              <a:rPr lang="en-US" sz="2000" u="sng" dirty="0"/>
              <a:t>small</a:t>
            </a:r>
            <a:r>
              <a:rPr lang="en-US" sz="2000" dirty="0"/>
              <a:t> number of locations</a:t>
            </a:r>
          </a:p>
          <a:p>
            <a:pPr lvl="1"/>
            <a:r>
              <a:rPr lang="en-US" sz="1600" dirty="0"/>
              <a:t>Bad case: all threads trying to update the same variable</a:t>
            </a:r>
          </a:p>
          <a:p>
            <a:endParaRPr lang="en-US" sz="2000" dirty="0"/>
          </a:p>
          <a:p>
            <a:r>
              <a:rPr lang="en-US" sz="2000" dirty="0"/>
              <a:t>When to use: Cannot fall back on normal memory operations because of possible race conditions</a:t>
            </a:r>
          </a:p>
          <a:p>
            <a:endParaRPr lang="en-US" sz="2000" dirty="0"/>
          </a:p>
          <a:p>
            <a:r>
              <a:rPr lang="en-US" sz="2000" dirty="0"/>
              <a:t>Use for infrequent, sparse, and/or unpredictable global communication</a:t>
            </a:r>
          </a:p>
          <a:p>
            <a:pPr marL="0" indent="0">
              <a:buNone/>
            </a:pPr>
            <a:endParaRPr lang="en-US" sz="2000" dirty="0"/>
          </a:p>
          <a:p>
            <a:r>
              <a:rPr lang="en-US" sz="2000" dirty="0"/>
              <a:t>Use shared memory and/or customized data structures &amp; algorithms to avoid synchronization whenever  reasonable</a:t>
            </a:r>
          </a:p>
          <a:p>
            <a:endParaRPr lang="en-US" sz="2000" dirty="0"/>
          </a:p>
          <a:p>
            <a:r>
              <a:rPr lang="en-US" sz="2000" dirty="0"/>
              <a:t>Compute capabilities post Maxwell improved the speed of atomic operations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590759"/>
            <a:ext cx="931665"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NVIDIA [J. Balfour]</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019785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vs. Coordination</a:t>
            </a:r>
          </a:p>
        </p:txBody>
      </p:sp>
      <p:sp>
        <p:nvSpPr>
          <p:cNvPr id="3" name="Content Placeholder 2"/>
          <p:cNvSpPr>
            <a:spLocks noGrp="1"/>
          </p:cNvSpPr>
          <p:nvPr>
            <p:ph idx="1"/>
          </p:nvPr>
        </p:nvSpPr>
        <p:spPr>
          <a:xfrm>
            <a:off x="147344" y="1495221"/>
            <a:ext cx="11310823" cy="4933050"/>
          </a:xfrm>
        </p:spPr>
        <p:txBody>
          <a:bodyPr/>
          <a:lstStyle/>
          <a:p>
            <a:endParaRPr lang="en-US" sz="2000" dirty="0"/>
          </a:p>
          <a:p>
            <a:r>
              <a:rPr lang="en-US" sz="2000" dirty="0"/>
              <a:t>There is a qualitative difference between a </a:t>
            </a:r>
            <a:r>
              <a:rPr lang="en-US" sz="2000" dirty="0">
                <a:solidFill>
                  <a:srgbClr val="0070C0"/>
                </a:solidFill>
                <a:latin typeface="Consolas" panose="020B0609020204030204" pitchFamily="49" charset="0"/>
                <a:cs typeface="Consolas" panose="020B0609020204030204" pitchFamily="49" charset="0"/>
              </a:rPr>
              <a:t>__</a:t>
            </a:r>
            <a:r>
              <a:rPr lang="en-US" sz="2000" dirty="0" err="1">
                <a:solidFill>
                  <a:srgbClr val="0070C0"/>
                </a:solidFill>
                <a:latin typeface="Consolas" panose="020B0609020204030204" pitchFamily="49" charset="0"/>
                <a:cs typeface="Consolas" panose="020B0609020204030204" pitchFamily="49" charset="0"/>
              </a:rPr>
              <a:t>syncthreads</a:t>
            </a:r>
            <a:r>
              <a:rPr lang="en-US" sz="2000" dirty="0">
                <a:solidFill>
                  <a:srgbClr val="0070C0"/>
                </a:solidFill>
                <a:latin typeface="Consolas" panose="020B0609020204030204" pitchFamily="49" charset="0"/>
                <a:cs typeface="Consolas" panose="020B0609020204030204" pitchFamily="49" charset="0"/>
              </a:rPr>
              <a:t>()</a:t>
            </a:r>
            <a:r>
              <a:rPr lang="en-US" sz="2000" dirty="0"/>
              <a:t> function and an atomic operation</a:t>
            </a:r>
          </a:p>
          <a:p>
            <a:endParaRPr lang="en-US" sz="1800" dirty="0"/>
          </a:p>
          <a:p>
            <a:pPr lvl="1"/>
            <a:r>
              <a:rPr lang="en-US" sz="1800" dirty="0">
                <a:solidFill>
                  <a:srgbClr val="0070C0"/>
                </a:solidFill>
                <a:latin typeface="Consolas" panose="020B0609020204030204" pitchFamily="49" charset="0"/>
                <a:cs typeface="Consolas" panose="020B0609020204030204" pitchFamily="49" charset="0"/>
              </a:rPr>
              <a:t>__</a:t>
            </a:r>
            <a:r>
              <a:rPr lang="en-US" sz="1800" dirty="0" err="1">
                <a:solidFill>
                  <a:srgbClr val="0070C0"/>
                </a:solidFill>
                <a:latin typeface="Consolas" panose="020B0609020204030204" pitchFamily="49" charset="0"/>
                <a:cs typeface="Consolas" panose="020B0609020204030204" pitchFamily="49" charset="0"/>
              </a:rPr>
              <a:t>syncthreads</a:t>
            </a:r>
            <a:r>
              <a:rPr lang="en-US" sz="1800" dirty="0">
                <a:solidFill>
                  <a:srgbClr val="0070C0"/>
                </a:solidFill>
                <a:latin typeface="Consolas" panose="020B0609020204030204" pitchFamily="49" charset="0"/>
                <a:cs typeface="Consolas" panose="020B0609020204030204" pitchFamily="49" charset="0"/>
              </a:rPr>
              <a:t>()</a:t>
            </a:r>
            <a:r>
              <a:rPr lang="en-US" sz="1800" dirty="0"/>
              <a:t> has the </a:t>
            </a:r>
            <a:r>
              <a:rPr lang="en-US" sz="1800" dirty="0">
                <a:solidFill>
                  <a:srgbClr val="C00000"/>
                </a:solidFill>
              </a:rPr>
              <a:t>connotation of barrier</a:t>
            </a:r>
            <a:r>
              <a:rPr lang="en-US" sz="1800" dirty="0"/>
              <a:t>; i.e., of synchronization</a:t>
            </a:r>
          </a:p>
          <a:p>
            <a:pPr lvl="2"/>
            <a:r>
              <a:rPr lang="en-US" dirty="0">
                <a:solidFill>
                  <a:srgbClr val="0070C0"/>
                </a:solidFill>
                <a:latin typeface="Consolas" panose="020B0609020204030204" pitchFamily="49" charset="0"/>
                <a:cs typeface="Consolas" panose="020B0609020204030204" pitchFamily="49" charset="0"/>
              </a:rPr>
              <a:t>__</a:t>
            </a:r>
            <a:r>
              <a:rPr lang="en-US" dirty="0" err="1">
                <a:solidFill>
                  <a:srgbClr val="0070C0"/>
                </a:solidFill>
                <a:latin typeface="Consolas" panose="020B0609020204030204" pitchFamily="49" charset="0"/>
                <a:cs typeface="Consolas" panose="020B0609020204030204" pitchFamily="49" charset="0"/>
              </a:rPr>
              <a:t>syncthreads</a:t>
            </a:r>
            <a:r>
              <a:rPr lang="en-US" dirty="0">
                <a:solidFill>
                  <a:srgbClr val="0070C0"/>
                </a:solidFill>
                <a:latin typeface="Consolas" panose="020B0609020204030204" pitchFamily="49" charset="0"/>
                <a:cs typeface="Consolas" panose="020B0609020204030204" pitchFamily="49" charset="0"/>
              </a:rPr>
              <a:t>()</a:t>
            </a:r>
            <a:r>
              <a:rPr lang="en-US" dirty="0"/>
              <a:t> establishes a point in the execution of the kernel that every thread in the **block** needs to reach before any block thread can move beyond that point. Also, all memory ops are seen through</a:t>
            </a:r>
          </a:p>
          <a:p>
            <a:pPr lvl="1"/>
            <a:endParaRPr lang="en-US" sz="1800" dirty="0"/>
          </a:p>
          <a:p>
            <a:pPr lvl="1"/>
            <a:endParaRPr lang="en-US" sz="1800" dirty="0"/>
          </a:p>
          <a:p>
            <a:pPr lvl="1"/>
            <a:r>
              <a:rPr lang="en-US" sz="1800" dirty="0"/>
              <a:t>The “atomic operation” concept instead tied to the idea of </a:t>
            </a:r>
            <a:r>
              <a:rPr lang="en-US" sz="1800" dirty="0">
                <a:solidFill>
                  <a:srgbClr val="C00000"/>
                </a:solidFill>
              </a:rPr>
              <a:t>coordination in relation to operations </a:t>
            </a:r>
            <a:r>
              <a:rPr lang="en-US" sz="1800" dirty="0"/>
              <a:t>that involve </a:t>
            </a:r>
            <a:r>
              <a:rPr lang="en-US" sz="1800" dirty="0">
                <a:solidFill>
                  <a:srgbClr val="0070C0"/>
                </a:solidFill>
              </a:rPr>
              <a:t>memory</a:t>
            </a:r>
            <a:r>
              <a:rPr lang="en-US" sz="1800" dirty="0"/>
              <a:t> transactions</a:t>
            </a:r>
          </a:p>
          <a:p>
            <a:pPr lvl="2"/>
            <a:r>
              <a:rPr lang="en-US" dirty="0"/>
              <a:t>Threads </a:t>
            </a:r>
            <a:r>
              <a:rPr lang="en-US" i="1" dirty="0"/>
              <a:t>need not</a:t>
            </a:r>
            <a:r>
              <a:rPr lang="en-US" dirty="0"/>
              <a:t> synchronize their execution, it’s only that a certain memory operation in a kernel is conducted in an atomic fashion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490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2499" y="3827917"/>
            <a:ext cx="8822267" cy="823393"/>
          </a:xfrm>
        </p:spPr>
        <p:txBody>
          <a:bodyPr>
            <a:normAutofit/>
          </a:bodyPr>
          <a:lstStyle/>
          <a:p>
            <a:r>
              <a:rPr lang="en-US" dirty="0"/>
              <a:t>Resource Management Considerations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360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(1/2)</a:t>
            </a:r>
          </a:p>
        </p:txBody>
      </p:sp>
      <p:sp>
        <p:nvSpPr>
          <p:cNvPr id="3" name="Content Placeholder 2"/>
          <p:cNvSpPr>
            <a:spLocks noGrp="1"/>
          </p:cNvSpPr>
          <p:nvPr>
            <p:ph idx="1"/>
          </p:nvPr>
        </p:nvSpPr>
        <p:spPr/>
        <p:txBody>
          <a:bodyPr>
            <a:normAutofit fontScale="92500" lnSpcReduction="10000"/>
          </a:bodyPr>
          <a:lstStyle/>
          <a:p>
            <a:r>
              <a:rPr lang="en-US" sz="2000" dirty="0"/>
              <a:t>How do you get to use the card at capacity?</a:t>
            </a:r>
          </a:p>
          <a:p>
            <a:pPr lvl="1"/>
            <a:r>
              <a:rPr lang="en-US" sz="1800" dirty="0"/>
              <a:t>“used at capacity”: SM executes the max. number of warps it can possibly host</a:t>
            </a:r>
          </a:p>
          <a:p>
            <a:pPr marL="0" indent="0">
              <a:buNone/>
            </a:pPr>
            <a:endParaRPr lang="en-US" sz="2000" dirty="0"/>
          </a:p>
          <a:p>
            <a:r>
              <a:rPr lang="en-US" sz="2000" dirty="0"/>
              <a:t>The three factors that come into play are: </a:t>
            </a:r>
            <a:r>
              <a:rPr lang="en-US" sz="1600" dirty="0">
                <a:solidFill>
                  <a:srgbClr val="C00000"/>
                </a:solidFill>
              </a:rPr>
              <a:t>threads/block = ?, registers/thread = ?, </a:t>
            </a:r>
            <a:r>
              <a:rPr lang="en-US" sz="1600" dirty="0" err="1">
                <a:solidFill>
                  <a:srgbClr val="C00000"/>
                </a:solidFill>
              </a:rPr>
              <a:t>shMem</a:t>
            </a:r>
            <a:r>
              <a:rPr lang="en-US" sz="1600" dirty="0">
                <a:solidFill>
                  <a:srgbClr val="C00000"/>
                </a:solidFill>
              </a:rPr>
              <a:t>/block = ?</a:t>
            </a:r>
            <a:endParaRPr lang="en-US" sz="2000" dirty="0"/>
          </a:p>
          <a:p>
            <a:endParaRPr lang="en-US" sz="2000" dirty="0"/>
          </a:p>
          <a:p>
            <a:r>
              <a:rPr lang="en-US" sz="2000" dirty="0"/>
              <a:t>Max number of </a:t>
            </a:r>
            <a:r>
              <a:rPr lang="en-US" sz="2000" dirty="0">
                <a:solidFill>
                  <a:srgbClr val="C00000"/>
                </a:solidFill>
              </a:rPr>
              <a:t>warps</a:t>
            </a:r>
            <a:r>
              <a:rPr lang="en-US" sz="2000" dirty="0"/>
              <a:t> that one SM can service simultaneously:</a:t>
            </a:r>
          </a:p>
          <a:p>
            <a:pPr lvl="1"/>
            <a:r>
              <a:rPr lang="en-US" sz="1800" dirty="0"/>
              <a:t>32 on Tesla C1060 and Turing (Turing is weird)</a:t>
            </a:r>
          </a:p>
          <a:p>
            <a:pPr lvl="1"/>
            <a:r>
              <a:rPr lang="en-US" sz="1800" dirty="0"/>
              <a:t>48 on Fermi</a:t>
            </a:r>
          </a:p>
          <a:p>
            <a:pPr lvl="1"/>
            <a:r>
              <a:rPr lang="en-US" sz="1800" dirty="0"/>
              <a:t>64 on Kepler, Maxwell, Pascal, Volta, and Ampere</a:t>
            </a:r>
          </a:p>
          <a:p>
            <a:pPr marL="344487" lvl="1" indent="0">
              <a:buNone/>
            </a:pPr>
            <a:endParaRPr lang="en-US" sz="1800" dirty="0"/>
          </a:p>
          <a:p>
            <a:pPr lvl="1"/>
            <a:endParaRPr lang="en-US" sz="1800" dirty="0"/>
          </a:p>
          <a:p>
            <a:r>
              <a:rPr lang="en-US" sz="2000" dirty="0"/>
              <a:t>Max number of </a:t>
            </a:r>
            <a:r>
              <a:rPr lang="en-US" sz="2000" dirty="0">
                <a:solidFill>
                  <a:srgbClr val="C00000"/>
                </a:solidFill>
              </a:rPr>
              <a:t>blocks</a:t>
            </a:r>
            <a:r>
              <a:rPr lang="en-US" sz="2000" dirty="0"/>
              <a:t> that one SM can process simultaneously:</a:t>
            </a:r>
          </a:p>
          <a:p>
            <a:pPr lvl="1"/>
            <a:r>
              <a:rPr lang="en-US" sz="1800" dirty="0"/>
              <a:t>8 on Fermi</a:t>
            </a:r>
          </a:p>
          <a:p>
            <a:pPr lvl="1"/>
            <a:r>
              <a:rPr lang="en-US" sz="1800" dirty="0"/>
              <a:t>16 on Kepler and Turing (wow)</a:t>
            </a:r>
          </a:p>
          <a:p>
            <a:pPr lvl="1"/>
            <a:r>
              <a:rPr lang="en-US" sz="1800" dirty="0"/>
              <a:t>32 on Maxwell, Pascal, Volta, and Ampere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157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Hard Constraints (2/2)</a:t>
            </a:r>
          </a:p>
        </p:txBody>
      </p:sp>
      <p:sp>
        <p:nvSpPr>
          <p:cNvPr id="3" name="Content Placeholder 2"/>
          <p:cNvSpPr>
            <a:spLocks noGrp="1"/>
          </p:cNvSpPr>
          <p:nvPr>
            <p:ph idx="1"/>
          </p:nvPr>
        </p:nvSpPr>
        <p:spPr/>
        <p:txBody>
          <a:bodyPr>
            <a:normAutofit lnSpcReduction="10000"/>
          </a:bodyPr>
          <a:lstStyle/>
          <a:p>
            <a:r>
              <a:rPr lang="en-US" sz="2000" dirty="0"/>
              <a:t>The number of </a:t>
            </a:r>
            <a:r>
              <a:rPr lang="en-US" sz="2000" dirty="0">
                <a:solidFill>
                  <a:srgbClr val="C00000"/>
                </a:solidFill>
              </a:rPr>
              <a:t>32-bit registers </a:t>
            </a:r>
            <a:r>
              <a:rPr lang="en-US" sz="2000" dirty="0"/>
              <a:t>available on each SM is limited:</a:t>
            </a:r>
          </a:p>
          <a:p>
            <a:pPr lvl="1"/>
            <a:r>
              <a:rPr lang="en-US" sz="1800" dirty="0"/>
              <a:t>16,384 registers (on Tesla C1060)</a:t>
            </a:r>
          </a:p>
          <a:p>
            <a:pPr lvl="1"/>
            <a:r>
              <a:rPr lang="en-US" sz="1800" dirty="0"/>
              <a:t>Roughly 48,000 on Fermi</a:t>
            </a:r>
          </a:p>
          <a:p>
            <a:pPr lvl="1"/>
            <a:r>
              <a:rPr lang="en-US" sz="1800" dirty="0"/>
              <a:t>Roughly 64,000 on Kepler, Maxwell, Pascal, Volta, and Ampere</a:t>
            </a:r>
          </a:p>
          <a:p>
            <a:pPr lvl="1"/>
            <a:endParaRPr lang="en-US" sz="1800" dirty="0"/>
          </a:p>
          <a:p>
            <a:r>
              <a:rPr lang="en-US" sz="2000" dirty="0"/>
              <a:t>The amount of </a:t>
            </a:r>
            <a:r>
              <a:rPr lang="en-US" sz="2000" dirty="0">
                <a:solidFill>
                  <a:srgbClr val="C00000"/>
                </a:solidFill>
              </a:rPr>
              <a:t>shared memory </a:t>
            </a:r>
            <a:r>
              <a:rPr lang="en-US" sz="2000" dirty="0"/>
              <a:t>available to each SM is limited</a:t>
            </a:r>
          </a:p>
          <a:p>
            <a:pPr lvl="1"/>
            <a:r>
              <a:rPr lang="en-US" sz="1800" dirty="0"/>
              <a:t>16 KB on Tesla 1060</a:t>
            </a:r>
          </a:p>
          <a:p>
            <a:pPr lvl="1"/>
            <a:r>
              <a:rPr lang="en-US" sz="1800" dirty="0"/>
              <a:t>64 KB on Fermi (16/48 or 48/16 configurable between L1 and shared memory)</a:t>
            </a:r>
          </a:p>
          <a:p>
            <a:pPr lvl="1"/>
            <a:r>
              <a:rPr lang="en-US" sz="1800" dirty="0"/>
              <a:t>64 KB on Kepler (16/48 or 48/16 or 32/32 configurable)</a:t>
            </a:r>
          </a:p>
          <a:p>
            <a:pPr lvl="1"/>
            <a:r>
              <a:rPr lang="en-US" sz="1800" dirty="0"/>
              <a:t>64 KB on Maxwell and Pascal, but not split w/ L1</a:t>
            </a:r>
          </a:p>
          <a:p>
            <a:pPr lvl="1"/>
            <a:r>
              <a:rPr lang="en-US" sz="1800" dirty="0"/>
              <a:t>96 KB on Volta (this is split-able again, w/ L1 and texture)</a:t>
            </a:r>
          </a:p>
          <a:p>
            <a:pPr lvl="1"/>
            <a:r>
              <a:rPr lang="en-US" sz="1800" dirty="0"/>
              <a:t>Up to 164 KB on Ampere (out of 196KB, which is to be shared w/ L1)</a:t>
            </a:r>
          </a:p>
          <a:p>
            <a:endParaRPr lang="en-US" sz="2200" dirty="0"/>
          </a:p>
          <a:p>
            <a:r>
              <a:rPr lang="en-US" sz="2200" dirty="0"/>
              <a:t>Note: there is also a max amount of </a:t>
            </a:r>
            <a:r>
              <a:rPr lang="en-US" sz="2200" dirty="0" err="1"/>
              <a:t>ShMem</a:t>
            </a:r>
            <a:r>
              <a:rPr lang="en-US" sz="2200" dirty="0"/>
              <a:t> that a block can get assigned</a:t>
            </a:r>
          </a:p>
          <a:p>
            <a:pPr lvl="1"/>
            <a:r>
              <a:rPr lang="en-US" sz="1800" dirty="0"/>
              <a:t>At 48 KB , sometimes 64KB, sometimes 96 KB</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730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Concept of Occupancy</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What prevents you from getting high occupancy?</a:t>
            </a:r>
          </a:p>
          <a:p>
            <a:pPr lvl="2"/>
            <a:endParaRPr lang="en-US" dirty="0"/>
          </a:p>
          <a:p>
            <a:pPr lvl="2"/>
            <a:r>
              <a:rPr lang="en-US" dirty="0"/>
              <a:t>Amount of shared mem demanded by each block</a:t>
            </a:r>
          </a:p>
          <a:p>
            <a:pPr lvl="3"/>
            <a:r>
              <a:rPr lang="en-US" dirty="0"/>
              <a:t>Total amount of shared memory in one SM is limited: e.g., up to 64 Kb on Pascal</a:t>
            </a:r>
          </a:p>
          <a:p>
            <a:pPr lvl="2"/>
            <a:endParaRPr lang="en-US" dirty="0"/>
          </a:p>
          <a:p>
            <a:pPr lvl="2"/>
            <a:r>
              <a:rPr lang="en-US" dirty="0"/>
              <a:t>Number of registers used by each thread</a:t>
            </a:r>
          </a:p>
          <a:p>
            <a:pPr lvl="3"/>
            <a:r>
              <a:rPr lang="en-US" dirty="0"/>
              <a:t>Size of the register file in one SM: 64K four-byte registers on Kepler, Maxwell, Pascal, etc.</a:t>
            </a:r>
          </a:p>
          <a:p>
            <a:pPr lvl="3"/>
            <a:endParaRPr lang="en-US" sz="1300" dirty="0"/>
          </a:p>
          <a:p>
            <a:pPr lvl="3"/>
            <a:endParaRPr lang="en-US" sz="1300" dirty="0"/>
          </a:p>
          <a:p>
            <a:r>
              <a:rPr lang="en-US" sz="2000" dirty="0"/>
              <a:t>How do you find out how many registers and shared memory get used?</a:t>
            </a:r>
          </a:p>
          <a:p>
            <a:pPr lvl="1"/>
            <a:r>
              <a:rPr lang="en-US" sz="1600" dirty="0"/>
              <a:t>Solution 1: using the CUDA profiler</a:t>
            </a:r>
          </a:p>
          <a:p>
            <a:pPr lvl="1"/>
            <a:r>
              <a:rPr lang="en-US" sz="1600" dirty="0"/>
              <a:t>Solution 2: use the flag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ptax</a:t>
            </a:r>
            <a:r>
              <a:rPr lang="en-US" sz="1600" dirty="0">
                <a:latin typeface="Courier New" panose="02070309020205020404" pitchFamily="49" charset="0"/>
                <a:cs typeface="Courier New" panose="02070309020205020404" pitchFamily="49" charset="0"/>
              </a:rPr>
              <a:t>-options=-v</a:t>
            </a:r>
            <a:r>
              <a:rPr lang="en-US" sz="1600" dirty="0"/>
              <a:t> when you compile your kernel w/ </a:t>
            </a:r>
            <a:r>
              <a:rPr lang="en-US" sz="1600" dirty="0" err="1">
                <a:latin typeface="Courier New" panose="02070309020205020404" pitchFamily="49" charset="0"/>
                <a:cs typeface="Courier New" panose="02070309020205020404" pitchFamily="49" charset="0"/>
              </a:rPr>
              <a:t>nvcc</a:t>
            </a:r>
            <a:endParaRPr lang="en-US" sz="1600" dirty="0">
              <a:latin typeface="Courier New" panose="02070309020205020404" pitchFamily="49" charset="0"/>
              <a:cs typeface="Courier New" panose="02070309020205020404"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645228951"/>
              </p:ext>
            </p:extLst>
          </p:nvPr>
        </p:nvGraphicFramePr>
        <p:xfrm>
          <a:off x="4372848" y="1217200"/>
          <a:ext cx="3446303" cy="823392"/>
        </p:xfrm>
        <a:graphic>
          <a:graphicData uri="http://schemas.openxmlformats.org/drawingml/2006/table">
            <a:tbl>
              <a:tblPr>
                <a:tableStyleId>{5C22544A-7EE6-4342-B048-85BDC9FD1C3A}</a:tableStyleId>
              </a:tblPr>
              <a:tblGrid>
                <a:gridCol w="1416579">
                  <a:extLst>
                    <a:ext uri="{9D8B030D-6E8A-4147-A177-3AD203B41FA5}">
                      <a16:colId xmlns:a16="http://schemas.microsoft.com/office/drawing/2014/main" val="3917067060"/>
                    </a:ext>
                  </a:extLst>
                </a:gridCol>
                <a:gridCol w="850941">
                  <a:extLst>
                    <a:ext uri="{9D8B030D-6E8A-4147-A177-3AD203B41FA5}">
                      <a16:colId xmlns:a16="http://schemas.microsoft.com/office/drawing/2014/main" val="3509980273"/>
                    </a:ext>
                  </a:extLst>
                </a:gridCol>
                <a:gridCol w="1178783">
                  <a:extLst>
                    <a:ext uri="{9D8B030D-6E8A-4147-A177-3AD203B41FA5}">
                      <a16:colId xmlns:a16="http://schemas.microsoft.com/office/drawing/2014/main" val="2836445745"/>
                    </a:ext>
                  </a:extLst>
                </a:gridCol>
              </a:tblGrid>
              <a:tr h="411696">
                <a:tc>
                  <a:txBody>
                    <a:bodyPr/>
                    <a:lstStyle/>
                    <a:p>
                      <a:pPr algn="ctr" fontAlgn="ctr"/>
                      <a:r>
                        <a:rPr lang="en-US" sz="1100" u="none" strike="noStrike" dirty="0">
                          <a:effectLst/>
                        </a:rPr>
                        <a:t>registers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thread</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66763459"/>
                  </a:ext>
                </a:extLst>
              </a:tr>
              <a:tr h="411696">
                <a:tc>
                  <a:txBody>
                    <a:bodyPr/>
                    <a:lstStyle/>
                    <a:p>
                      <a:pPr algn="ctr" fontAlgn="ctr"/>
                      <a:r>
                        <a:rPr lang="en-US" sz="1100" u="none" strike="noStrike" dirty="0">
                          <a:effectLst/>
                        </a:rPr>
                        <a:t>shared mem</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ctr" fontAlgn="ctr"/>
                      <a:r>
                        <a:rPr lang="en-US" sz="1100" u="none" strike="noStrike" dirty="0">
                          <a:effectLst/>
                        </a:rPr>
                        <a:t>per block</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73926866"/>
                  </a:ext>
                </a:extLst>
              </a:tr>
            </a:tbl>
          </a:graphicData>
        </a:graphic>
      </p:graphicFrame>
    </p:spTree>
    <p:extLst>
      <p:ext uri="{BB962C8B-B14F-4D97-AF65-F5344CB8AC3E}">
        <p14:creationId xmlns:p14="http://schemas.microsoft.com/office/powerpoint/2010/main" val="487323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Occupancy != Performance</a:t>
            </a:r>
            <a:br>
              <a:rPr lang="en-US" dirty="0"/>
            </a:br>
            <a:r>
              <a:rPr lang="en-US" sz="1600" dirty="0"/>
              <a:t>[yet a pretty good proxy]</a:t>
            </a:r>
          </a:p>
        </p:txBody>
      </p:sp>
      <p:sp>
        <p:nvSpPr>
          <p:cNvPr id="3" name="Content Placeholder 2"/>
          <p:cNvSpPr>
            <a:spLocks noGrp="1"/>
          </p:cNvSpPr>
          <p:nvPr>
            <p:ph idx="1"/>
          </p:nvPr>
        </p:nvSpPr>
        <p:spPr/>
        <p:txBody>
          <a:bodyPr/>
          <a:lstStyle/>
          <a:p>
            <a:endParaRPr lang="en-US" sz="2000" dirty="0"/>
          </a:p>
          <a:p>
            <a:r>
              <a:rPr lang="en-US" sz="2000" dirty="0"/>
              <a:t>Increasing occupancy does not necessarily increase performance</a:t>
            </a:r>
          </a:p>
          <a:p>
            <a:pPr lvl="1"/>
            <a:r>
              <a:rPr lang="en-US" sz="1600" dirty="0"/>
              <a:t>If you want to read more about this, there is a </a:t>
            </a:r>
            <a:r>
              <a:rPr lang="en-US" sz="1600" dirty="0" err="1"/>
              <a:t>Volkov</a:t>
            </a:r>
            <a:r>
              <a:rPr lang="en-US" sz="1600" dirty="0"/>
              <a:t> paper, assigned reading</a:t>
            </a:r>
          </a:p>
          <a:p>
            <a:pPr lvl="1"/>
            <a:r>
              <a:rPr lang="en-US" sz="1600" dirty="0"/>
              <a:t>What controls the damage is the Instruction Level Parallelism (ILP) that the compiler can capitalize on (better efficiency in pipelining, instruction reordering, etc.)</a:t>
            </a:r>
          </a:p>
          <a:p>
            <a:endParaRPr lang="en-US" sz="2000" dirty="0"/>
          </a:p>
          <a:p>
            <a:pPr marL="0" indent="0" algn="ctr">
              <a:buNone/>
            </a:pPr>
            <a:r>
              <a:rPr lang="en-US" sz="1600" dirty="0"/>
              <a:t>HOWEVER,</a:t>
            </a:r>
          </a:p>
          <a:p>
            <a:endParaRPr lang="en-US" sz="2000" dirty="0"/>
          </a:p>
          <a:p>
            <a:r>
              <a:rPr lang="en-US" sz="2000" dirty="0"/>
              <a:t>Low-occupancy multiprocessors are likely to have a hard time when it comes to hiding latency on memory-bound kernels</a:t>
            </a:r>
          </a:p>
          <a:p>
            <a:pPr lvl="1"/>
            <a:r>
              <a:rPr lang="en-US" sz="1600" dirty="0"/>
              <a:t>This latency hiding draws on Thread Level Parallelism (TLP); i.e., having enough threads (warps, that is) that are ready for execution</a:t>
            </a: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062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178145" y="3628163"/>
            <a:ext cx="7890933" cy="823393"/>
          </a:xfrm>
        </p:spPr>
        <p:txBody>
          <a:bodyPr/>
          <a:lstStyle/>
          <a:p>
            <a:r>
              <a:rPr lang="en-US" sz="3200" dirty="0"/>
              <a:t>CUDA Optimization Rules of Thumb</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313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High-Priority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To get the maximum benefit from CUDA, focus first on finding ways to </a:t>
            </a:r>
            <a:r>
              <a:rPr lang="en-US" sz="2000" dirty="0">
                <a:solidFill>
                  <a:srgbClr val="0070C0"/>
                </a:solidFill>
              </a:rPr>
              <a:t>parallelize sequential</a:t>
            </a:r>
            <a:r>
              <a:rPr lang="en-US" sz="2000" dirty="0"/>
              <a:t> code. Expose fine grain parallelism</a:t>
            </a:r>
          </a:p>
          <a:p>
            <a:pPr marL="457200" indent="-457200">
              <a:buFont typeface="+mj-lt"/>
              <a:buAutoNum type="arabicPeriod"/>
            </a:pPr>
            <a:endParaRPr lang="en-US" sz="2000" dirty="0"/>
          </a:p>
          <a:p>
            <a:pPr marL="457200" indent="-457200">
              <a:buFont typeface="+mj-lt"/>
              <a:buAutoNum type="arabicPeriod"/>
            </a:pPr>
            <a:r>
              <a:rPr lang="en-US" sz="2000" dirty="0">
                <a:solidFill>
                  <a:srgbClr val="0070C0"/>
                </a:solidFill>
              </a:rPr>
              <a:t>Minimize data transfer</a:t>
            </a:r>
            <a:r>
              <a:rPr lang="en-US" sz="2000" dirty="0"/>
              <a:t> between the host and the device, even if it means running some kernels on the device that do not show performance gains when compared with running them on the host CPU</a:t>
            </a:r>
          </a:p>
          <a:p>
            <a:pPr marL="457200" indent="-457200">
              <a:buFont typeface="+mj-lt"/>
              <a:buAutoNum type="arabicPeriod" startAt="4"/>
            </a:pPr>
            <a:endParaRPr lang="en-US" sz="2000" dirty="0"/>
          </a:p>
          <a:p>
            <a:pPr>
              <a:buFont typeface="+mj-lt"/>
              <a:buAutoNum type="arabicPeriod" startAt="3"/>
            </a:pPr>
            <a:r>
              <a:rPr lang="en-US" sz="2000" dirty="0"/>
              <a:t>Strive to have </a:t>
            </a:r>
            <a:r>
              <a:rPr lang="en-US" sz="2000" dirty="0">
                <a:solidFill>
                  <a:srgbClr val="0070C0"/>
                </a:solidFill>
              </a:rPr>
              <a:t>aligned and coalesced global memory accesses</a:t>
            </a:r>
            <a:r>
              <a:rPr lang="en-US" sz="2000" dirty="0"/>
              <a:t>. Design your implementation such that global memory accesses are coalesced for that part of the red-hot parts of the code</a:t>
            </a:r>
          </a:p>
          <a:p>
            <a:pPr marL="457200" indent="-457200">
              <a:buFont typeface="+mj-lt"/>
              <a:buAutoNum type="arabicPeriod" startAt="3"/>
            </a:pPr>
            <a:endParaRPr lang="en-US" sz="2000" dirty="0"/>
          </a:p>
          <a:p>
            <a:pPr marL="457200" indent="-457200">
              <a:buFont typeface="+mj-lt"/>
              <a:buAutoNum type="arabicPeriod" startAt="3"/>
            </a:pPr>
            <a:r>
              <a:rPr lang="en-US" sz="2000" dirty="0"/>
              <a:t>Minimize the use of global memory. Prefer </a:t>
            </a:r>
            <a:r>
              <a:rPr lang="en-US" sz="2000" dirty="0">
                <a:solidFill>
                  <a:srgbClr val="0070C0"/>
                </a:solidFill>
              </a:rPr>
              <a:t>shared memory</a:t>
            </a:r>
            <a:r>
              <a:rPr lang="en-US" sz="2000" dirty="0"/>
              <a:t> access where possible (consider tiling as a design solution)</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2286000" y="6400801"/>
            <a:ext cx="7772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Very good resource: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7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Writing CUDA Software: </a:t>
            </a:r>
            <a:r>
              <a:rPr lang="en-US" dirty="0">
                <a:solidFill>
                  <a:srgbClr val="FFC000"/>
                </a:solidFill>
              </a:rPr>
              <a:t>Medium-Priority</a:t>
            </a:r>
            <a:r>
              <a:rPr lang="en-US" dirty="0"/>
              <a:t> Recommendations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dirty="0"/>
          </a:p>
          <a:p>
            <a:pPr marL="457200" indent="-457200">
              <a:buFont typeface="+mj-lt"/>
              <a:buAutoNum type="arabicPeriod"/>
            </a:pPr>
            <a:r>
              <a:rPr lang="en-US" sz="2000" dirty="0"/>
              <a:t>Accesses to shared memory should be designed to avoid serializing requests due to </a:t>
            </a:r>
            <a:r>
              <a:rPr lang="en-US" sz="2000" dirty="0">
                <a:solidFill>
                  <a:srgbClr val="0070C0"/>
                </a:solidFill>
              </a:rPr>
              <a:t>bank conflicts</a:t>
            </a:r>
          </a:p>
          <a:p>
            <a:pPr marL="457200" indent="-457200">
              <a:buFont typeface="+mj-lt"/>
              <a:buAutoNum type="arabicPeriod"/>
            </a:pPr>
            <a:endParaRPr lang="en-US" sz="2000" dirty="0"/>
          </a:p>
          <a:p>
            <a:pPr marL="457200" indent="-457200">
              <a:buFont typeface="+mj-lt"/>
              <a:buAutoNum type="arabicPeriod"/>
            </a:pPr>
            <a:r>
              <a:rPr lang="en-US" sz="2000" dirty="0"/>
              <a:t>Strive for sufficient occupancy</a:t>
            </a:r>
          </a:p>
          <a:p>
            <a:pPr marL="457200" indent="-457200">
              <a:buFont typeface="+mj-lt"/>
              <a:buAutoNum type="arabicPeriod"/>
            </a:pPr>
            <a:endParaRPr lang="en-US" sz="2000" dirty="0"/>
          </a:p>
          <a:p>
            <a:pPr marL="457200" indent="-457200">
              <a:buFont typeface="+mj-lt"/>
              <a:buAutoNum type="arabicPeriod"/>
            </a:pPr>
            <a:r>
              <a:rPr lang="en-US" sz="2000" dirty="0"/>
              <a:t>Keep the number of threads per block a </a:t>
            </a:r>
            <a:r>
              <a:rPr lang="en-US" sz="2000" dirty="0">
                <a:solidFill>
                  <a:srgbClr val="0070C0"/>
                </a:solidFill>
              </a:rPr>
              <a:t>multiple of 32</a:t>
            </a:r>
            <a:r>
              <a:rPr lang="en-US" sz="2000" dirty="0"/>
              <a:t> to avoid wasted lanes</a:t>
            </a:r>
          </a:p>
          <a:p>
            <a:pPr marL="457200" indent="-457200">
              <a:buFont typeface="+mj-lt"/>
              <a:buAutoNum type="arabicPeriod"/>
            </a:pPr>
            <a:endParaRPr lang="en-US" sz="2000" dirty="0"/>
          </a:p>
          <a:p>
            <a:pPr marL="457200" indent="-457200">
              <a:buFont typeface="+mj-lt"/>
              <a:buAutoNum type="arabicPeriod" startAt="4"/>
            </a:pPr>
            <a:r>
              <a:rPr lang="en-US" sz="2000" dirty="0"/>
              <a:t>Use the </a:t>
            </a:r>
            <a:r>
              <a:rPr lang="en-US" sz="2000" dirty="0">
                <a:solidFill>
                  <a:srgbClr val="0070C0"/>
                </a:solidFill>
              </a:rPr>
              <a:t>fast math library</a:t>
            </a:r>
            <a:r>
              <a:rPr lang="en-US" sz="2000" dirty="0"/>
              <a:t> whenever speed is very important, and you can live with a tiny loss of accuracy</a:t>
            </a:r>
          </a:p>
          <a:p>
            <a:pPr marL="457200" indent="-457200">
              <a:buFont typeface="+mj-lt"/>
              <a:buAutoNum type="arabicPeriod" startAt="4"/>
            </a:pPr>
            <a:endParaRPr lang="en-US" sz="1300" dirty="0"/>
          </a:p>
          <a:p>
            <a:pPr marL="457200" indent="-457200">
              <a:buFont typeface="+mj-lt"/>
              <a:buAutoNum type="arabicPeriod" startAt="4"/>
            </a:pPr>
            <a:r>
              <a:rPr lang="en-US" sz="2000" dirty="0">
                <a:solidFill>
                  <a:srgbClr val="0070C0"/>
                </a:solidFill>
              </a:rPr>
              <a:t>Avoid thread divergence</a:t>
            </a:r>
          </a:p>
          <a:p>
            <a:pPr marL="457200" indent="-45720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286000" y="6400801"/>
            <a:ext cx="70866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http://docs.nvidia.com/cuda/cuda-c-best-practices-guide/index.html#abstract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9464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3432" y="3867864"/>
            <a:ext cx="9732411" cy="823393"/>
          </a:xfrm>
        </p:spPr>
        <p:txBody>
          <a:bodyPr>
            <a:normAutofit fontScale="90000"/>
          </a:bodyPr>
          <a:lstStyle/>
          <a:p>
            <a:r>
              <a:rPr lang="en-US" dirty="0"/>
              <a:t>Some nuts and bolts, compiler related and such</a:t>
            </a:r>
            <a:br>
              <a:rPr lang="en-US" dirty="0"/>
            </a:br>
            <a:r>
              <a:rPr lang="en-US" sz="2200" dirty="0"/>
              <a:t>[supplemental material]</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0783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ko-KR" sz="3200" dirty="0">
                <a:ea typeface="Gulim" pitchFamily="34" charset="-127"/>
              </a:rPr>
              <a:t>Compiling CUDA Code</a:t>
            </a:r>
            <a:br>
              <a:rPr lang="en-US" altLang="ko-KR" dirty="0">
                <a:ea typeface="Gulim" pitchFamily="34" charset="-127"/>
              </a:rPr>
            </a:br>
            <a:r>
              <a:rPr lang="en-US" altLang="ko-KR" sz="1800" dirty="0">
                <a:ea typeface="Gulim" pitchFamily="34" charset="-127"/>
              </a:rPr>
              <a:t>[with </a:t>
            </a:r>
            <a:r>
              <a:rPr lang="en-US" altLang="ko-KR" sz="2000" dirty="0" err="1">
                <a:latin typeface="Consolas" pitchFamily="49" charset="0"/>
                <a:ea typeface="Gulim" pitchFamily="34" charset="-127"/>
                <a:cs typeface="Consolas" pitchFamily="49" charset="0"/>
              </a:rPr>
              <a:t>nvcc</a:t>
            </a:r>
            <a:r>
              <a:rPr lang="en-US" altLang="ko-KR" sz="1800" dirty="0">
                <a:ea typeface="Gulim" pitchFamily="34" charset="-127"/>
              </a:rPr>
              <a:t> driver]</a:t>
            </a:r>
            <a:endParaRPr lang="en-US" sz="18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64260" name="Group 4"/>
          <p:cNvGrpSpPr>
            <a:grpSpLocks/>
          </p:cNvGrpSpPr>
          <p:nvPr/>
        </p:nvGrpSpPr>
        <p:grpSpPr bwMode="auto">
          <a:xfrm>
            <a:off x="3764643" y="1007378"/>
            <a:ext cx="4394200" cy="5438775"/>
            <a:chOff x="1736" y="744"/>
            <a:chExt cx="2768" cy="3426"/>
          </a:xfrm>
        </p:grpSpPr>
        <p:sp>
          <p:nvSpPr>
            <p:cNvPr id="864261" name="Oval 5"/>
            <p:cNvSpPr>
              <a:spLocks noChangeArrowheads="1"/>
            </p:cNvSpPr>
            <p:nvPr/>
          </p:nvSpPr>
          <p:spPr bwMode="auto">
            <a:xfrm>
              <a:off x="2280" y="1440"/>
              <a:ext cx="960" cy="480"/>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NVCC</a:t>
              </a:r>
            </a:p>
          </p:txBody>
        </p:sp>
        <p:sp>
          <p:nvSpPr>
            <p:cNvPr id="864262" name="AutoShape 6"/>
            <p:cNvSpPr>
              <a:spLocks noChangeArrowheads="1"/>
            </p:cNvSpPr>
            <p:nvPr/>
          </p:nvSpPr>
          <p:spPr bwMode="auto">
            <a:xfrm>
              <a:off x="2280" y="744"/>
              <a:ext cx="960" cy="480"/>
            </a:xfrm>
            <a:prstGeom prst="flowChartDocument">
              <a:avLst/>
            </a:prstGeom>
            <a:solidFill>
              <a:srgbClr val="0066CC"/>
            </a:solidFill>
            <a:ln w="19050" algn="ctr">
              <a:solidFill>
                <a:schemeClr val="tx1"/>
              </a:solidFill>
              <a:miter lim="800000"/>
              <a:headEnd/>
              <a:tailEnd/>
            </a:ln>
            <a:effectLst/>
          </p:spPr>
          <p:txBody>
            <a:bodyPr wrap="none" anchor="ctr"/>
            <a:lstStyle/>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C/C++ CUDA</a:t>
              </a:r>
            </a:p>
            <a:p>
              <a:pPr marL="3175"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Application</a:t>
              </a:r>
            </a:p>
          </p:txBody>
        </p:sp>
        <p:sp>
          <p:nvSpPr>
            <p:cNvPr id="864263" name="Oval 7"/>
            <p:cNvSpPr>
              <a:spLocks noChangeArrowheads="1"/>
            </p:cNvSpPr>
            <p:nvPr/>
          </p:nvSpPr>
          <p:spPr bwMode="auto">
            <a:xfrm>
              <a:off x="2131" y="2670"/>
              <a:ext cx="1250" cy="528"/>
            </a:xfrm>
            <a:prstGeom prst="ellipse">
              <a:avLst/>
            </a:prstGeom>
            <a:solidFill>
              <a:srgbClr val="008000"/>
            </a:solidFill>
            <a:ln w="19050" algn="ctr">
              <a:solidFill>
                <a:schemeClr val="tx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PTX to Target</a:t>
              </a:r>
            </a:p>
            <a:p>
              <a:pPr marL="0"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white"/>
                  </a:solidFill>
                  <a:effectLst/>
                  <a:uLnTx/>
                  <a:uFillTx/>
                  <a:latin typeface="Arial" pitchFamily="34" charset="0"/>
                  <a:ea typeface="+mn-ea"/>
                  <a:cs typeface="+mn-cs"/>
                </a:rPr>
                <a:t>Compile</a:t>
              </a:r>
            </a:p>
          </p:txBody>
        </p:sp>
        <p:cxnSp>
          <p:nvCxnSpPr>
            <p:cNvPr id="864264" name="AutoShape 8"/>
            <p:cNvCxnSpPr>
              <a:cxnSpLocks noChangeShapeType="1"/>
              <a:stCxn id="864262" idx="2"/>
              <a:endCxn id="864261" idx="0"/>
            </p:cNvCxnSpPr>
            <p:nvPr/>
          </p:nvCxnSpPr>
          <p:spPr bwMode="auto">
            <a:xfrm rot="5400000">
              <a:off x="2644" y="1319"/>
              <a:ext cx="231" cy="0"/>
            </a:xfrm>
            <a:prstGeom prst="straightConnector1">
              <a:avLst/>
            </a:prstGeom>
            <a:noFill/>
            <a:ln w="19050">
              <a:solidFill>
                <a:schemeClr val="tx1"/>
              </a:solidFill>
              <a:round/>
              <a:headEnd/>
              <a:tailEnd type="triangle" w="lg" len="med"/>
            </a:ln>
            <a:effectLst/>
          </p:spPr>
        </p:cxnSp>
        <p:cxnSp>
          <p:nvCxnSpPr>
            <p:cNvPr id="864265" name="AutoShape 9"/>
            <p:cNvCxnSpPr>
              <a:cxnSpLocks noChangeShapeType="1"/>
              <a:stCxn id="864261" idx="4"/>
              <a:endCxn id="864271" idx="0"/>
            </p:cNvCxnSpPr>
            <p:nvPr/>
          </p:nvCxnSpPr>
          <p:spPr bwMode="auto">
            <a:xfrm rot="5400000">
              <a:off x="2663" y="2023"/>
              <a:ext cx="194" cy="0"/>
            </a:xfrm>
            <a:prstGeom prst="straightConnector1">
              <a:avLst/>
            </a:prstGeom>
            <a:noFill/>
            <a:ln w="19050">
              <a:solidFill>
                <a:schemeClr val="tx1"/>
              </a:solidFill>
              <a:round/>
              <a:headEnd/>
              <a:tailEnd type="triangle" w="lg" len="med"/>
            </a:ln>
            <a:effectLst/>
          </p:spPr>
        </p:cxnSp>
        <p:cxnSp>
          <p:nvCxnSpPr>
            <p:cNvPr id="864266" name="AutoShape 10"/>
            <p:cNvCxnSpPr>
              <a:cxnSpLocks noChangeShapeType="1"/>
              <a:stCxn id="864271" idx="2"/>
              <a:endCxn id="864263" idx="0"/>
            </p:cNvCxnSpPr>
            <p:nvPr/>
          </p:nvCxnSpPr>
          <p:spPr bwMode="auto">
            <a:xfrm rot="5400000">
              <a:off x="2628" y="2532"/>
              <a:ext cx="260" cy="4"/>
            </a:xfrm>
            <a:prstGeom prst="curvedConnector3">
              <a:avLst>
                <a:gd name="adj1" fmla="val 53079"/>
              </a:avLst>
            </a:prstGeom>
            <a:noFill/>
            <a:ln w="19050">
              <a:solidFill>
                <a:schemeClr val="tx1"/>
              </a:solidFill>
              <a:round/>
              <a:headEnd/>
              <a:tailEnd type="triangle" w="lg" len="med"/>
            </a:ln>
            <a:effectLst/>
          </p:spPr>
        </p:cxnSp>
        <p:sp>
          <p:nvSpPr>
            <p:cNvPr id="864267" name="AutoShape 11"/>
            <p:cNvSpPr>
              <a:spLocks noChangeArrowheads="1"/>
            </p:cNvSpPr>
            <p:nvPr/>
          </p:nvSpPr>
          <p:spPr bwMode="auto">
            <a:xfrm>
              <a:off x="1978"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P100</a:t>
              </a:r>
            </a:p>
          </p:txBody>
        </p:sp>
        <p:sp>
          <p:nvSpPr>
            <p:cNvPr id="864268" name="AutoShape 12"/>
            <p:cNvSpPr>
              <a:spLocks noChangeArrowheads="1"/>
            </p:cNvSpPr>
            <p:nvPr/>
          </p:nvSpPr>
          <p:spPr bwMode="auto">
            <a:xfrm>
              <a:off x="2523"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1588" marR="0" lvl="1"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   …</a:t>
              </a:r>
            </a:p>
          </p:txBody>
        </p:sp>
        <p:sp>
          <p:nvSpPr>
            <p:cNvPr id="864269" name="AutoShape 13"/>
            <p:cNvSpPr>
              <a:spLocks noChangeArrowheads="1"/>
            </p:cNvSpPr>
            <p:nvPr/>
          </p:nvSpPr>
          <p:spPr bwMode="auto">
            <a:xfrm>
              <a:off x="3069" y="3534"/>
              <a:ext cx="485" cy="364"/>
            </a:xfrm>
            <a:prstGeom prst="flowChartDocument">
              <a:avLst/>
            </a:prstGeom>
            <a:solidFill>
              <a:srgbClr val="000099"/>
            </a:solidFill>
            <a:ln w="19050" algn="ctr">
              <a:solidFill>
                <a:schemeClr val="tx1"/>
              </a:solidFill>
              <a:miter lim="800000"/>
              <a:headEnd/>
              <a:tailEnd/>
            </a:ln>
            <a:effectLst/>
          </p:spPr>
          <p:txBody>
            <a:bodyPr wrap="none" lIns="0" rIns="182880" anchor="ct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mn-cs"/>
                </a:rPr>
                <a:t>    A100 </a:t>
              </a:r>
            </a:p>
          </p:txBody>
        </p:sp>
        <p:sp>
          <p:nvSpPr>
            <p:cNvPr id="864270" name="Text Box 14"/>
            <p:cNvSpPr txBox="1">
              <a:spLocks noChangeArrowheads="1"/>
            </p:cNvSpPr>
            <p:nvPr/>
          </p:nvSpPr>
          <p:spPr bwMode="auto">
            <a:xfrm>
              <a:off x="1736" y="3918"/>
              <a:ext cx="2110" cy="252"/>
            </a:xfrm>
            <a:prstGeom prst="rect">
              <a:avLst/>
            </a:prstGeom>
            <a:noFill/>
            <a:ln w="9525"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Pct val="180000"/>
                <a:buFontTx/>
                <a:buNone/>
                <a:tabLst>
                  <a:tab pos="3714750" algn="l"/>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Target binary </a:t>
              </a:r>
              <a:r>
                <a:rPr kumimoji="0" lang="en-US" sz="2000" b="1"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cubin</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mn-cs"/>
                </a:rPr>
                <a:t> code</a:t>
              </a:r>
            </a:p>
          </p:txBody>
        </p:sp>
        <p:sp>
          <p:nvSpPr>
            <p:cNvPr id="864271" name="AutoShape 15"/>
            <p:cNvSpPr>
              <a:spLocks noChangeArrowheads="1"/>
            </p:cNvSpPr>
            <p:nvPr/>
          </p:nvSpPr>
          <p:spPr bwMode="auto">
            <a:xfrm>
              <a:off x="2304" y="2126"/>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PTX Code</a:t>
              </a:r>
            </a:p>
          </p:txBody>
        </p:sp>
        <p:cxnSp>
          <p:nvCxnSpPr>
            <p:cNvPr id="864272" name="AutoShape 16"/>
            <p:cNvCxnSpPr>
              <a:cxnSpLocks noChangeShapeType="1"/>
              <a:stCxn id="864263" idx="4"/>
              <a:endCxn id="864267" idx="0"/>
            </p:cNvCxnSpPr>
            <p:nvPr/>
          </p:nvCxnSpPr>
          <p:spPr bwMode="auto">
            <a:xfrm rot="5400000">
              <a:off x="2327" y="3098"/>
              <a:ext cx="324" cy="535"/>
            </a:xfrm>
            <a:prstGeom prst="curvedConnector3">
              <a:avLst>
                <a:gd name="adj1" fmla="val 50000"/>
              </a:avLst>
            </a:prstGeom>
            <a:noFill/>
            <a:ln w="19050">
              <a:solidFill>
                <a:schemeClr val="tx1"/>
              </a:solidFill>
              <a:round/>
              <a:headEnd/>
              <a:tailEnd type="triangle" w="lg" len="med"/>
            </a:ln>
            <a:effectLst/>
          </p:spPr>
        </p:cxnSp>
        <p:cxnSp>
          <p:nvCxnSpPr>
            <p:cNvPr id="864273" name="AutoShape 17"/>
            <p:cNvCxnSpPr>
              <a:cxnSpLocks noChangeShapeType="1"/>
              <a:stCxn id="864263" idx="4"/>
              <a:endCxn id="864268" idx="0"/>
            </p:cNvCxnSpPr>
            <p:nvPr/>
          </p:nvCxnSpPr>
          <p:spPr bwMode="auto">
            <a:xfrm rot="16200000" flipH="1">
              <a:off x="2599" y="3361"/>
              <a:ext cx="324" cy="10"/>
            </a:xfrm>
            <a:prstGeom prst="curvedConnector3">
              <a:avLst>
                <a:gd name="adj1" fmla="val 50000"/>
              </a:avLst>
            </a:prstGeom>
            <a:noFill/>
            <a:ln w="19050">
              <a:solidFill>
                <a:schemeClr val="tx1"/>
              </a:solidFill>
              <a:round/>
              <a:headEnd/>
              <a:tailEnd type="triangle" w="lg" len="med"/>
            </a:ln>
            <a:effectLst/>
          </p:spPr>
        </p:cxnSp>
        <p:cxnSp>
          <p:nvCxnSpPr>
            <p:cNvPr id="864274" name="AutoShape 18"/>
            <p:cNvCxnSpPr>
              <a:cxnSpLocks noChangeShapeType="1"/>
              <a:stCxn id="864263" idx="4"/>
              <a:endCxn id="864269" idx="0"/>
            </p:cNvCxnSpPr>
            <p:nvPr/>
          </p:nvCxnSpPr>
          <p:spPr bwMode="auto">
            <a:xfrm rot="16200000" flipH="1">
              <a:off x="2872" y="3088"/>
              <a:ext cx="324" cy="556"/>
            </a:xfrm>
            <a:prstGeom prst="curvedConnector3">
              <a:avLst>
                <a:gd name="adj1" fmla="val 50000"/>
              </a:avLst>
            </a:prstGeom>
            <a:noFill/>
            <a:ln w="19050">
              <a:solidFill>
                <a:schemeClr val="tx1"/>
              </a:solidFill>
              <a:round/>
              <a:headEnd/>
              <a:tailEnd type="triangle" w="lg" len="med"/>
            </a:ln>
            <a:effectLst/>
          </p:spPr>
        </p:cxnSp>
        <p:cxnSp>
          <p:nvCxnSpPr>
            <p:cNvPr id="864275" name="AutoShape 19"/>
            <p:cNvCxnSpPr>
              <a:cxnSpLocks noChangeShapeType="1"/>
              <a:stCxn id="864261" idx="6"/>
              <a:endCxn id="864276" idx="1"/>
            </p:cNvCxnSpPr>
            <p:nvPr/>
          </p:nvCxnSpPr>
          <p:spPr bwMode="auto">
            <a:xfrm flipV="1">
              <a:off x="3246" y="1678"/>
              <a:ext cx="340" cy="2"/>
            </a:xfrm>
            <a:prstGeom prst="curvedConnector3">
              <a:avLst>
                <a:gd name="adj1" fmla="val 50000"/>
              </a:avLst>
            </a:prstGeom>
            <a:noFill/>
            <a:ln w="19050">
              <a:solidFill>
                <a:schemeClr val="tx1"/>
              </a:solidFill>
              <a:round/>
              <a:headEnd/>
              <a:tailEnd type="triangle" w="lg" len="med"/>
            </a:ln>
            <a:effectLst/>
          </p:spPr>
        </p:cxnSp>
        <p:sp>
          <p:nvSpPr>
            <p:cNvPr id="864276" name="AutoShape 20"/>
            <p:cNvSpPr>
              <a:spLocks noChangeArrowheads="1"/>
            </p:cNvSpPr>
            <p:nvPr/>
          </p:nvSpPr>
          <p:spPr bwMode="auto">
            <a:xfrm>
              <a:off x="3592" y="1534"/>
              <a:ext cx="912" cy="288"/>
            </a:xfrm>
            <a:prstGeom prst="flowChartDocument">
              <a:avLst/>
            </a:prstGeom>
            <a:solidFill>
              <a:srgbClr val="6666FF"/>
            </a:solidFill>
            <a:ln w="19050" algn="ctr">
              <a:solidFill>
                <a:schemeClr val="tx1"/>
              </a:solidFill>
              <a:miter lim="800000"/>
              <a:headEnd/>
              <a:tailEnd/>
            </a:ln>
            <a:effectLst/>
          </p:spPr>
          <p:txBody>
            <a:bodyPr wrap="none" anchor="ctr"/>
            <a:lstStyle/>
            <a:p>
              <a:pPr marL="4763" marR="0" lvl="1" indent="0" algn="ctr" defTabSz="914400" rtl="0" eaLnBrk="1" fontAlgn="auto" latinLnBrk="0" hangingPunct="1">
                <a:lnSpc>
                  <a:spcPct val="100000"/>
                </a:lnSpc>
                <a:spcBef>
                  <a:spcPts val="0"/>
                </a:spcBef>
                <a:spcAft>
                  <a:spcPts val="0"/>
                </a:spcAft>
                <a:buClrTx/>
                <a:buSzPct val="180000"/>
                <a:buFontTx/>
                <a:buNone/>
                <a:tabLst>
                  <a:tab pos="3714750" algn="l"/>
                </a:tabLst>
                <a:defRPr/>
              </a:pPr>
              <a:r>
                <a:rPr kumimoji="0" lang="en-US" sz="1800" b="1" i="0" u="none" strike="noStrike" kern="1200" cap="none" spc="0" normalizeH="0" baseline="0" noProof="0">
                  <a:ln>
                    <a:noFill/>
                  </a:ln>
                  <a:solidFill>
                    <a:prstClr val="white"/>
                  </a:solidFill>
                  <a:effectLst/>
                  <a:uLnTx/>
                  <a:uFillTx/>
                  <a:latin typeface="Arial" pitchFamily="34" charset="0"/>
                  <a:ea typeface="+mn-ea"/>
                  <a:cs typeface="+mn-cs"/>
                </a:rPr>
                <a:t>CPU Code</a:t>
              </a:r>
            </a:p>
          </p:txBody>
        </p:sp>
      </p:grpSp>
    </p:spTree>
    <p:extLst>
      <p:ext uri="{BB962C8B-B14F-4D97-AF65-F5344CB8AC3E}">
        <p14:creationId xmlns:p14="http://schemas.microsoft.com/office/powerpoint/2010/main" val="5575544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sz="3200" dirty="0">
                <a:ea typeface="Gulim" pitchFamily="34" charset="-127"/>
              </a:rPr>
              <a:t>PTX: </a:t>
            </a:r>
            <a:r>
              <a:rPr lang="en-US" sz="3200" b="1" dirty="0">
                <a:solidFill>
                  <a:srgbClr val="FFC000"/>
                </a:solidFill>
                <a:ea typeface="Gulim" pitchFamily="34" charset="-127"/>
              </a:rPr>
              <a:t>P</a:t>
            </a:r>
            <a:r>
              <a:rPr lang="en-US" sz="3200" dirty="0">
                <a:ea typeface="Gulim" pitchFamily="34" charset="-127"/>
              </a:rPr>
              <a:t>arallel </a:t>
            </a:r>
            <a:r>
              <a:rPr lang="en-US" sz="3200" b="1" dirty="0">
                <a:solidFill>
                  <a:srgbClr val="FFC000"/>
                </a:solidFill>
                <a:ea typeface="Gulim" pitchFamily="34" charset="-127"/>
              </a:rPr>
              <a:t>T</a:t>
            </a:r>
            <a:r>
              <a:rPr lang="en-US" sz="3200" dirty="0">
                <a:ea typeface="Gulim" pitchFamily="34" charset="-127"/>
              </a:rPr>
              <a:t>hread </a:t>
            </a:r>
            <a:r>
              <a:rPr lang="en-US" sz="3200" dirty="0" err="1">
                <a:ea typeface="Gulim" pitchFamily="34" charset="-127"/>
              </a:rPr>
              <a:t>e</a:t>
            </a:r>
            <a:r>
              <a:rPr lang="en-US" sz="3200" b="1" dirty="0" err="1">
                <a:solidFill>
                  <a:srgbClr val="FFC000"/>
                </a:solidFill>
                <a:ea typeface="Gulim" pitchFamily="34" charset="-127"/>
              </a:rPr>
              <a:t>X</a:t>
            </a:r>
            <a:r>
              <a:rPr lang="en-US" sz="3200" dirty="0" err="1">
                <a:ea typeface="Gulim" pitchFamily="34" charset="-127"/>
              </a:rPr>
              <a:t>ecution</a:t>
            </a:r>
            <a:endParaRPr lang="en-US" sz="32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64259" name="Rectangle 3"/>
          <p:cNvSpPr>
            <a:spLocks noGrp="1" noChangeArrowheads="1"/>
          </p:cNvSpPr>
          <p:nvPr>
            <p:ph idx="4294967295"/>
          </p:nvPr>
        </p:nvSpPr>
        <p:spPr>
          <a:xfrm>
            <a:off x="662009" y="1090613"/>
            <a:ext cx="4572000" cy="3862387"/>
          </a:xfrm>
          <a:ln>
            <a:solidFill>
              <a:schemeClr val="tx1"/>
            </a:solidFill>
          </a:ln>
        </p:spPr>
        <p:txBody>
          <a:bodyPr vert="horz" lIns="91440" tIns="45720" rIns="91440" bIns="45720" rtlCol="0" anchor="t">
            <a:normAutofit/>
          </a:bodyPr>
          <a:lstStyle/>
          <a:p>
            <a:r>
              <a:rPr lang="en-US" sz="2000" dirty="0">
                <a:solidFill>
                  <a:srgbClr val="C00000"/>
                </a:solidFill>
              </a:rPr>
              <a:t>PTX: an assembly language </a:t>
            </a:r>
            <a:r>
              <a:rPr lang="en-US" sz="2000" dirty="0"/>
              <a:t>used in CUDA programming environment</a:t>
            </a:r>
          </a:p>
          <a:p>
            <a:pPr lvl="2"/>
            <a:endParaRPr lang="en-US" sz="1300" dirty="0"/>
          </a:p>
          <a:p>
            <a:r>
              <a:rPr lang="en-US" sz="2000" b="1" dirty="0" err="1">
                <a:latin typeface="Courier New"/>
                <a:cs typeface="Courier New"/>
              </a:rPr>
              <a:t>nvcc</a:t>
            </a:r>
            <a:r>
              <a:rPr lang="en-US" sz="2000" dirty="0"/>
              <a:t> translates code written in CUDA’s C into the language-agnostic Intermediate Representation, and then into PTX assembly</a:t>
            </a:r>
            <a:endParaRPr lang="en-US" sz="2000" dirty="0">
              <a:cs typeface="Calibri"/>
            </a:endParaRPr>
          </a:p>
          <a:p>
            <a:pPr lvl="2"/>
            <a:endParaRPr lang="en-US" sz="1300" dirty="0"/>
          </a:p>
          <a:p>
            <a:r>
              <a:rPr lang="en-US" sz="2000" b="1" dirty="0" err="1">
                <a:latin typeface="Courier New"/>
                <a:cs typeface="Courier New"/>
              </a:rPr>
              <a:t>nvcc</a:t>
            </a:r>
            <a:r>
              <a:rPr lang="en-US" sz="2000" dirty="0"/>
              <a:t> subsequently invokes an assembler which translates the PTX into a binary code which can be run on a certain GPU</a:t>
            </a:r>
            <a:endParaRPr lang="en-US" sz="2000" dirty="0">
              <a:cs typeface="Calibri"/>
            </a:endParaRPr>
          </a:p>
        </p:txBody>
      </p:sp>
      <p:sp>
        <p:nvSpPr>
          <p:cNvPr id="3" name="Rectangle 2"/>
          <p:cNvSpPr/>
          <p:nvPr/>
        </p:nvSpPr>
        <p:spPr>
          <a:xfrm>
            <a:off x="6629400" y="1463220"/>
            <a:ext cx="3925312"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.entry _Z10fillKernelPii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param</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.s32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.u16 %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rh</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&lt;4&gt;;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.u32 %r&lt;6&gt;;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.u64 %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&lt;6&gt;;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reg</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%p&lt;3&gt;;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$LDWbegin__Z10fillKernelPii: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mov.u16 %rh1,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ctaid.x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mov.u16 %rh2,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mul.wide.u16 %r1, %rh1, %rh2;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cvt.u32.u16 %r2, %</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tid.x</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add.u32 %r3, %r2, %r1;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ld.param.s32 %r4, [__cudaparm__Z10fillKernelPii_n];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setp.le.s32 %p1, %r4,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@%p1 bra $Lt_0_1026;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9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ld.param.u64 %rd1, [__cudaparm__Z10fillKernelPii_a];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cvt.s64.s32 %rd2,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mul.wide.s32 %rd3, %r3,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add.u64 %rd4, %rd1, %rd3;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st.global.s32 [%rd4+0], %r3;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$Lt_0_1026: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loc</a:t>
            </a: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14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$LDWend__Z10fillKernelPii: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4" name="Rectangle 3"/>
          <p:cNvSpPr/>
          <p:nvPr/>
        </p:nvSpPr>
        <p:spPr>
          <a:xfrm>
            <a:off x="6934200" y="1066800"/>
            <a:ext cx="2163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PTX for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cxnSp>
        <p:nvCxnSpPr>
          <p:cNvPr id="6" name="Straight Arrow Connector 5"/>
          <p:cNvCxnSpPr>
            <a:stCxn id="2" idx="0"/>
          </p:cNvCxnSpPr>
          <p:nvPr/>
        </p:nvCxnSpPr>
        <p:spPr>
          <a:xfrm flipV="1">
            <a:off x="4152900" y="1676401"/>
            <a:ext cx="2857500" cy="3463411"/>
          </a:xfrm>
          <a:prstGeom prst="straightConnector1">
            <a:avLst/>
          </a:prstGeom>
          <a:ln w="38100" cap="rnd">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62009" y="5062764"/>
            <a:ext cx="4953000"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fillKernel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7728225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sz="3200" dirty="0"/>
              <a:t>More on the </a:t>
            </a:r>
            <a:r>
              <a:rPr lang="en-US" sz="3200" dirty="0" err="1"/>
              <a:t>nvcc</a:t>
            </a:r>
            <a:r>
              <a:rPr lang="en-US" sz="3200" dirty="0"/>
              <a:t> compiler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93108" name="Group 180"/>
          <p:cNvGraphicFramePr>
            <a:graphicFrameLocks noGrp="1"/>
          </p:cNvGraphicFramePr>
          <p:nvPr/>
        </p:nvGraphicFramePr>
        <p:xfrm>
          <a:off x="2057399" y="2109355"/>
          <a:ext cx="8229600" cy="3566160"/>
        </p:xfrm>
        <a:graphic>
          <a:graphicData uri="http://schemas.openxmlformats.org/drawingml/2006/table">
            <a:tbl>
              <a:tblPr/>
              <a:tblGrid>
                <a:gridCol w="2511425">
                  <a:extLst>
                    <a:ext uri="{9D8B030D-6E8A-4147-A177-3AD203B41FA5}">
                      <a16:colId xmlns:a16="http://schemas.microsoft.com/office/drawing/2014/main" val="20000"/>
                    </a:ext>
                  </a:extLst>
                </a:gridCol>
                <a:gridCol w="5718175">
                  <a:extLst>
                    <a:ext uri="{9D8B030D-6E8A-4147-A177-3AD203B41FA5}">
                      <a16:colId xmlns:a16="http://schemas.microsoft.com/office/drawing/2014/main" val="20001"/>
                    </a:ext>
                  </a:extLst>
                </a:gridCol>
              </a:tblGrid>
              <a:tr h="3032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cs typeface="Arial" pitchFamily="34" charset="0"/>
                        </a:rPr>
                        <a:t>File suffix</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mn-lt"/>
                          <a:cs typeface="Arial" pitchFamily="34" charset="0"/>
                        </a:rPr>
                        <a:t>How the nvcc compiler interprets the file</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source file,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rPr>
                        <a:t>.</a:t>
                      </a:r>
                      <a:r>
                        <a:rPr kumimoji="0" lang="en-US" sz="1800" b="0" i="0" u="none" strike="noStrike" cap="none" normalizeH="0" baseline="0" dirty="0" err="1">
                          <a:ln>
                            <a:noFill/>
                          </a:ln>
                          <a:solidFill>
                            <a:schemeClr val="tx1"/>
                          </a:solidFill>
                          <a:effectLst/>
                          <a:latin typeface="+mn-lt"/>
                        </a:rPr>
                        <a:t>cuh</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header files, containing host and device code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780589"/>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.cup</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Preprocessed CUDA source file, containing host code and device functions</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.cc, .cxx, .cpp</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 source file</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.gpu</a:t>
                      </a:r>
                      <a:endParaRPr kumimoji="0" lang="en-US" sz="1800" b="0" i="0" u="none" strike="noStrike" cap="none" normalizeH="0" baseline="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GPU intermediate file (device code only)</a:t>
                      </a:r>
                      <a:endParaRPr kumimoji="0" lang="en-US" sz="1800" b="0" i="0" u="none" strike="noStrike" cap="none" normalizeH="0" baseline="0" dirty="0">
                        <a:ln>
                          <a:noFill/>
                        </a:ln>
                        <a:solidFill>
                          <a:schemeClr val="tx1"/>
                        </a:solidFill>
                        <a:effectLst/>
                        <a:latin typeface="+mn-lt"/>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.ptx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PTX intermediate assembly file (device code only)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mn-lt"/>
                          <a:cs typeface="Arial" pitchFamily="34" charset="0"/>
                        </a:rPr>
                        <a:t>.cubin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cs typeface="Arial" pitchFamily="34" charset="0"/>
                        </a:rPr>
                        <a:t>CUDA device only binary file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25964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JIT story</a:t>
            </a:r>
          </a:p>
        </p:txBody>
      </p:sp>
      <p:sp>
        <p:nvSpPr>
          <p:cNvPr id="3" name="Content Placeholder 2"/>
          <p:cNvSpPr>
            <a:spLocks noGrp="1"/>
          </p:cNvSpPr>
          <p:nvPr>
            <p:ph idx="1"/>
          </p:nvPr>
        </p:nvSpPr>
        <p:spPr/>
        <p:txBody>
          <a:bodyPr vert="horz" lIns="91440" tIns="45720" rIns="91440" bIns="45720" rtlCol="0" anchor="t">
            <a:normAutofit fontScale="85000" lnSpcReduction="10000"/>
          </a:bodyPr>
          <a:lstStyle/>
          <a:p>
            <a:r>
              <a:rPr lang="en-US" dirty="0"/>
              <a:t>C code gets converted into an Intermediate Representation (IR) called NVVM IR</a:t>
            </a:r>
          </a:p>
          <a:p>
            <a:r>
              <a:rPr lang="en-US" dirty="0">
                <a:cs typeface="Calibri"/>
              </a:rPr>
              <a:t>NVVM IR is then converted to PTX assembly</a:t>
            </a:r>
          </a:p>
          <a:p>
            <a:r>
              <a:rPr lang="en-US" dirty="0"/>
              <a:t>PTX assembly gets assembled into binary code for some number of GPU targets (“</a:t>
            </a:r>
            <a:r>
              <a:rPr lang="en-US" dirty="0" err="1"/>
              <a:t>cubin</a:t>
            </a:r>
            <a:r>
              <a:rPr lang="en-US" dirty="0"/>
              <a:t>”)</a:t>
            </a:r>
            <a:endParaRPr lang="en-US" dirty="0">
              <a:cs typeface="Calibri"/>
            </a:endParaRPr>
          </a:p>
          <a:p>
            <a:endParaRPr lang="en-US" dirty="0"/>
          </a:p>
          <a:p>
            <a:r>
              <a:rPr lang="en-US" dirty="0"/>
              <a:t>Why the intermediate steps?</a:t>
            </a:r>
            <a:endParaRPr lang="en-US" dirty="0">
              <a:cs typeface="Calibri"/>
            </a:endParaRPr>
          </a:p>
          <a:p>
            <a:endParaRPr lang="en-US" dirty="0"/>
          </a:p>
          <a:p>
            <a:r>
              <a:rPr lang="en-US" dirty="0"/>
              <a:t>Brings into the picture the concept of </a:t>
            </a:r>
            <a:r>
              <a:rPr lang="en-US" dirty="0">
                <a:solidFill>
                  <a:srgbClr val="C00000"/>
                </a:solidFill>
              </a:rPr>
              <a:t>just-in-time (JIT) compiling </a:t>
            </a:r>
          </a:p>
          <a:p>
            <a:pPr lvl="1"/>
            <a:r>
              <a:rPr lang="en-US" dirty="0">
                <a:cs typeface="Calibri"/>
              </a:rPr>
              <a:t>Compilers for other languages can generate this intermediate representation rather than implementing a dialect of PTX assembly for each frontend language (Clang and CUDA Fortran do this) </a:t>
            </a:r>
          </a:p>
          <a:p>
            <a:pPr lvl="1"/>
            <a:r>
              <a:rPr lang="en-US" dirty="0"/>
              <a:t>PTX material can be converted at run-time into </a:t>
            </a:r>
            <a:r>
              <a:rPr lang="en-US" dirty="0" err="1"/>
              <a:t>cubin</a:t>
            </a:r>
            <a:r>
              <a:rPr lang="en-US" dirty="0"/>
              <a:t> instructions</a:t>
            </a:r>
            <a:endParaRPr lang="en-US" dirty="0">
              <a:cs typeface="Calibri"/>
            </a:endParaRPr>
          </a:p>
          <a:p>
            <a:endParaRPr lang="en-US" dirty="0"/>
          </a:p>
          <a:p>
            <a:r>
              <a:rPr lang="en-US" dirty="0"/>
              <a:t>Why bother with JIT?</a:t>
            </a:r>
          </a:p>
          <a:p>
            <a:pPr lvl="1"/>
            <a:r>
              <a:rPr lang="en-US" dirty="0"/>
              <a:t>CON: JIT </a:t>
            </a:r>
            <a:r>
              <a:rPr lang="en-US" dirty="0">
                <a:solidFill>
                  <a:srgbClr val="C00000"/>
                </a:solidFill>
              </a:rPr>
              <a:t>increases the load-time </a:t>
            </a:r>
            <a:r>
              <a:rPr lang="en-US" dirty="0"/>
              <a:t>of an application (since an additional compile step needs to happen)</a:t>
            </a:r>
          </a:p>
          <a:p>
            <a:pPr lvl="1"/>
            <a:r>
              <a:rPr lang="en-US" dirty="0"/>
              <a:t>PRO: Allows the app to </a:t>
            </a:r>
            <a:r>
              <a:rPr lang="en-US" dirty="0">
                <a:solidFill>
                  <a:srgbClr val="C00000"/>
                </a:solidFill>
              </a:rPr>
              <a:t>benefit from newer devices </a:t>
            </a:r>
            <a:r>
              <a:rPr lang="en-US" dirty="0"/>
              <a:t>(better compilers, more advanced features supported by the hardware)</a:t>
            </a:r>
          </a:p>
          <a:p>
            <a:pPr lvl="2"/>
            <a:r>
              <a:rPr lang="en-US" dirty="0"/>
              <a:t>The only way an app can run on a device that didn’t exist at the time the PTX was generated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762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stuck with a CC, via the </a:t>
            </a:r>
            <a:r>
              <a:rPr lang="en-US" dirty="0">
                <a:latin typeface="Consolas" panose="020B0609020204030204" pitchFamily="49" charset="0"/>
              </a:rPr>
              <a:t>–code</a:t>
            </a:r>
            <a:r>
              <a:rPr lang="en-US" dirty="0"/>
              <a:t> flag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Compiling to produce </a:t>
                </a:r>
                <a:r>
                  <a:rPr lang="en-US" dirty="0" err="1"/>
                  <a:t>cubin</a:t>
                </a:r>
                <a:r>
                  <a:rPr lang="en-US" dirty="0"/>
                  <a:t> </a:t>
                </a:r>
                <a:r>
                  <a:rPr lang="en-US" u="sng" dirty="0"/>
                  <a:t>binary</a:t>
                </a:r>
                <a:r>
                  <a:rPr lang="en-US" dirty="0"/>
                  <a:t> code for CC 3.5 done like this</a:t>
                </a:r>
              </a:p>
              <a:p>
                <a:pPr marL="0"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t>
                </a:r>
                <a:r>
                  <a:rPr lang="en-US" dirty="0">
                    <a:solidFill>
                      <a:srgbClr val="0070C0"/>
                    </a:solidFill>
                    <a:latin typeface="Consolas" panose="020B0609020204030204" pitchFamily="49" charset="0"/>
                  </a:rPr>
                  <a:t>code</a:t>
                </a:r>
                <a:r>
                  <a:rPr lang="en-US" dirty="0">
                    <a:latin typeface="Consolas" panose="020B0609020204030204" pitchFamily="49" charset="0"/>
                  </a:rPr>
                  <a:t>=sm_35 …</a:t>
                </a:r>
                <a:r>
                  <a:rPr lang="en-US" dirty="0" err="1">
                    <a:latin typeface="Consolas" panose="020B0609020204030204" pitchFamily="49" charset="0"/>
                  </a:rPr>
                  <a:t>otherstuff</a:t>
                </a:r>
                <a:r>
                  <a:rPr lang="en-US" dirty="0">
                    <a:latin typeface="Consolas" panose="020B0609020204030204" pitchFamily="49" charset="0"/>
                  </a:rPr>
                  <a:t>…</a:t>
                </a:r>
              </a:p>
              <a:p>
                <a:endParaRPr lang="en-US" dirty="0"/>
              </a:p>
              <a:p>
                <a:r>
                  <a:rPr lang="en-US" dirty="0"/>
                  <a:t>You are stuck with 3.5 CC, you can’t run this on a device of CC 4.0</a:t>
                </a:r>
              </a:p>
              <a:p>
                <a:pPr lvl="1"/>
                <a:r>
                  <a:rPr lang="en-US" dirty="0"/>
                  <a:t>Rule: A </a:t>
                </a:r>
                <a:r>
                  <a:rPr lang="en-US" dirty="0" err="1"/>
                  <a:t>cubin</a:t>
                </a:r>
                <a:r>
                  <a:rPr lang="en-US" dirty="0"/>
                  <a:t> object generated for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will only run on hardware of CC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𝑧</m:t>
                    </m:r>
                  </m:oMath>
                </a14:m>
                <a:r>
                  <a:rPr lang="en-US" dirty="0"/>
                  <a:t>, where </a:t>
                </a:r>
                <a14:m>
                  <m:oMath xmlns:m="http://schemas.openxmlformats.org/officeDocument/2006/math">
                    <m:r>
                      <m:rPr>
                        <m:sty m:val="p"/>
                      </m:rPr>
                      <a:rPr lang="en-US">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endParaRPr lang="en-US" dirty="0"/>
              </a:p>
              <a:p>
                <a:r>
                  <a:rPr lang="en-US" dirty="0"/>
                  <a:t>Using the </a:t>
                </a:r>
                <a:r>
                  <a:rPr lang="en-US" dirty="0" err="1">
                    <a:latin typeface="Consolas" panose="020B0609020204030204" pitchFamily="49" charset="0"/>
                  </a:rPr>
                  <a:t>nvcc</a:t>
                </a:r>
                <a:r>
                  <a:rPr lang="en-US" dirty="0"/>
                  <a:t> command above is ok as long as you know *for sure* that you only run on a certain card (like your personal laptop, office desktop, etc.)</a:t>
                </a:r>
              </a:p>
              <a:p>
                <a:endParaRPr lang="en-US" dirty="0"/>
              </a:p>
              <a:p>
                <a:r>
                  <a:rPr lang="en-US" dirty="0"/>
                  <a:t>Not good if you want to distribute the app to be run by other folks with unknown hardware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194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on PTX compatibility, and the role of the –arch flag</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Some CUDA features supported only on devices of higher CC</a:t>
            </a:r>
          </a:p>
          <a:p>
            <a:pPr lvl="1"/>
            <a:r>
              <a:rPr lang="en-US" dirty="0"/>
              <a:t>Example: unified (managed) memory</a:t>
            </a:r>
          </a:p>
          <a:p>
            <a:r>
              <a:rPr lang="en-US" dirty="0"/>
              <a:t>You can control the C to PTX translation so that you do/don’t pick certain CUDA features</a:t>
            </a:r>
          </a:p>
          <a:p>
            <a:endParaRPr lang="en-US" dirty="0"/>
          </a:p>
          <a:p>
            <a:r>
              <a:rPr lang="en-US" dirty="0"/>
              <a:t>Shortcut: get </a:t>
            </a:r>
            <a:r>
              <a:rPr lang="en-US" dirty="0">
                <a:latin typeface="Consolas" panose="020B0609020204030204" pitchFamily="49" charset="0"/>
              </a:rPr>
              <a:t>-</a:t>
            </a:r>
            <a:r>
              <a:rPr lang="en-US" dirty="0" err="1">
                <a:latin typeface="Consolas" panose="020B0609020204030204" pitchFamily="49" charset="0"/>
              </a:rPr>
              <a:t>gencode</a:t>
            </a:r>
            <a:r>
              <a:rPr lang="en-US" dirty="0">
                <a:latin typeface="Consolas" panose="020B0609020204030204" pitchFamily="49" charset="0"/>
              </a:rPr>
              <a:t> arch=compute_60,code=\'compute_60,sm_60\'</a:t>
            </a:r>
            <a:r>
              <a:rPr lang="en-US" dirty="0"/>
              <a:t> by simply saying</a:t>
            </a:r>
          </a:p>
          <a:p>
            <a:pPr marL="457200" lvl="1"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x.cu -arch=sm_60</a:t>
            </a:r>
            <a:endParaRPr lang="en-US" sz="2400" dirty="0"/>
          </a:p>
          <a:p>
            <a:pPr marL="228600" lvl="1">
              <a:spcBef>
                <a:spcPts val="1000"/>
              </a:spcBef>
            </a:pPr>
            <a:r>
              <a:rPr lang="en-US" sz="2400" dirty="0"/>
              <a:t>If you don’t say anything but “</a:t>
            </a:r>
            <a:r>
              <a:rPr lang="en-US" sz="2400" dirty="0" err="1"/>
              <a:t>nvcc</a:t>
            </a:r>
            <a:r>
              <a:rPr lang="en-US" sz="2400" dirty="0"/>
              <a:t> x.cu” the compile driver will use default </a:t>
            </a:r>
            <a:r>
              <a:rPr lang="en-US" sz="2400" dirty="0">
                <a:latin typeface="Consolas" panose="020B0609020204030204" pitchFamily="49" charset="0"/>
              </a:rPr>
              <a:t>arch</a:t>
            </a:r>
            <a:r>
              <a:rPr lang="en-US" sz="2400" dirty="0"/>
              <a:t> &amp; </a:t>
            </a:r>
            <a:r>
              <a:rPr lang="en-US" sz="2400" dirty="0">
                <a:latin typeface="Consolas" panose="020B0609020204030204" pitchFamily="49" charset="0"/>
              </a:rPr>
              <a:t>code</a:t>
            </a:r>
            <a:r>
              <a:rPr lang="en-US" sz="2400" dirty="0"/>
              <a:t> settings</a:t>
            </a:r>
          </a:p>
          <a:p>
            <a:endParaRPr lang="en-US" dirty="0"/>
          </a:p>
          <a:p>
            <a:r>
              <a:rPr lang="en-US" dirty="0"/>
              <a:t>Example: Warp Shuffle Function available only in CC 3.0 and above</a:t>
            </a:r>
          </a:p>
          <a:p>
            <a:pPr lvl="1"/>
            <a:r>
              <a:rPr lang="en-US" dirty="0"/>
              <a:t>Code that contains Warp Shuffle functionality should be compiled with this in mind</a:t>
            </a:r>
          </a:p>
          <a:p>
            <a:pPr lvl="2"/>
            <a:r>
              <a:rPr lang="en-US" dirty="0"/>
              <a:t>Accomplished by the use of the </a:t>
            </a:r>
            <a:r>
              <a:rPr lang="en-US" dirty="0">
                <a:latin typeface="Consolas" panose="020B0609020204030204" pitchFamily="49" charset="0"/>
              </a:rPr>
              <a:t>–arch=compute_30</a:t>
            </a:r>
            <a:r>
              <a:rPr lang="en-US" dirty="0"/>
              <a:t> flag on </a:t>
            </a:r>
            <a:r>
              <a:rPr lang="en-US" dirty="0" err="1">
                <a:latin typeface="Consolas" panose="020B0609020204030204" pitchFamily="49" charset="0"/>
              </a:rPr>
              <a:t>nvcc</a:t>
            </a:r>
            <a:r>
              <a:rPr lang="en-US" dirty="0"/>
              <a:t>  </a:t>
            </a:r>
          </a:p>
          <a:p>
            <a:pPr marL="914400" lvl="2" indent="0">
              <a:buNone/>
            </a:pPr>
            <a:r>
              <a:rPr lang="en-US" dirty="0">
                <a:latin typeface="Consolas" panose="020B0609020204030204" pitchFamily="49" charset="0"/>
              </a:rPr>
              <a:t>&gt;&gt; </a:t>
            </a:r>
            <a:r>
              <a:rPr lang="en-US" dirty="0" err="1">
                <a:latin typeface="Consolas" panose="020B0609020204030204" pitchFamily="49" charset="0"/>
              </a:rPr>
              <a:t>nvcc</a:t>
            </a:r>
            <a:r>
              <a:rPr lang="en-US" dirty="0">
                <a:latin typeface="Consolas" panose="020B0609020204030204" pitchFamily="49" charset="0"/>
              </a:rPr>
              <a:t> –arch=compute_30 …</a:t>
            </a:r>
            <a:r>
              <a:rPr lang="en-US" dirty="0" err="1">
                <a:latin typeface="Consolas" panose="020B0609020204030204" pitchFamily="49" charset="0"/>
              </a:rPr>
              <a:t>blahblah</a:t>
            </a:r>
            <a:r>
              <a:rPr lang="en-US" dirty="0">
                <a:latin typeface="Consolas" panose="020B0609020204030204" pitchFamily="49" charset="0"/>
              </a:rPr>
              <a:t>…</a:t>
            </a:r>
          </a:p>
          <a:p>
            <a:pPr lvl="2"/>
            <a:r>
              <a:rPr lang="en-US" dirty="0"/>
              <a:t>NOTE: the PTX generated by the above can then be compiled to </a:t>
            </a:r>
            <a:r>
              <a:rPr lang="en-US" dirty="0" err="1"/>
              <a:t>cubin</a:t>
            </a:r>
            <a:r>
              <a:rPr lang="en-US" dirty="0"/>
              <a:t> to run on higher CC</a:t>
            </a:r>
          </a:p>
          <a:p>
            <a:pPr lvl="3"/>
            <a:r>
              <a:rPr lang="en-US" dirty="0"/>
              <a:t>Recall the </a:t>
            </a:r>
            <a:r>
              <a:rPr lang="en-US" dirty="0" err="1"/>
              <a:t>cubin</a:t>
            </a:r>
            <a:r>
              <a:rPr lang="en-US" dirty="0"/>
              <a:t> generation control by the –code flag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6711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Case studies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9B6E751-F957-4299-9934-517D21DA849D}"/>
              </a:ext>
            </a:extLst>
          </p:cNvPr>
          <p:cNvSpPr txBox="1"/>
          <p:nvPr/>
        </p:nvSpPr>
        <p:spPr>
          <a:xfrm>
            <a:off x="2868743" y="4215584"/>
            <a:ext cx="609724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Case Studies: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1D Stencil Operation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Vector Reduction in CUDA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Parallel Prefix Scan on the GPU</a:t>
            </a:r>
          </a:p>
        </p:txBody>
      </p:sp>
    </p:spTree>
    <p:extLst>
      <p:ext uri="{BB962C8B-B14F-4D97-AF65-F5344CB8AC3E}">
        <p14:creationId xmlns:p14="http://schemas.microsoft.com/office/powerpoint/2010/main" val="1157254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dirty="0"/>
              <a:t>Problem at hand: Performing a 1D Stencil</a:t>
            </a:r>
            <a:endParaRPr lang="en-GB" dirty="0">
              <a:solidFill>
                <a:schemeClr val="tx2"/>
              </a:solidFill>
            </a:endParaRP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CE1C36-5254-4579-87BE-35F4126BFD1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171" name="Content Placeholder 2"/>
          <p:cNvSpPr>
            <a:spLocks noGrp="1"/>
          </p:cNvSpPr>
          <p:nvPr>
            <p:ph idx="4294967295"/>
          </p:nvPr>
        </p:nvSpPr>
        <p:spPr>
          <a:xfrm>
            <a:off x="541862" y="1719263"/>
            <a:ext cx="11129438" cy="4411662"/>
          </a:xfrm>
        </p:spPr>
        <p:txBody>
          <a:bodyPr/>
          <a:lstStyle/>
          <a:p>
            <a:r>
              <a:rPr lang="en-GB" dirty="0"/>
              <a:t>Applying a 1D stencil to a 1D array of elements</a:t>
            </a:r>
          </a:p>
          <a:p>
            <a:pPr lvl="1"/>
            <a:r>
              <a:rPr lang="en-GB" dirty="0"/>
              <a:t>Function of input elements within a certain </a:t>
            </a:r>
            <a:r>
              <a:rPr lang="en-GB" dirty="0">
                <a:latin typeface="Consolas" panose="020B0609020204030204" pitchFamily="49" charset="0"/>
              </a:rPr>
              <a:t>radius</a:t>
            </a:r>
          </a:p>
          <a:p>
            <a:pPr lvl="1"/>
            <a:endParaRPr lang="en-GB" dirty="0"/>
          </a:p>
          <a:p>
            <a:pPr lvl="1"/>
            <a:endParaRPr lang="en-GB" dirty="0"/>
          </a:p>
          <a:p>
            <a:pPr lvl="1"/>
            <a:endParaRPr lang="en-GB" dirty="0"/>
          </a:p>
          <a:p>
            <a:endParaRPr lang="en-GB" dirty="0"/>
          </a:p>
          <a:p>
            <a:endParaRPr lang="en-GB" dirty="0"/>
          </a:p>
          <a:p>
            <a:r>
              <a:rPr lang="en-GB" dirty="0"/>
              <a:t>Operation is fundamental to many algorithms</a:t>
            </a:r>
          </a:p>
          <a:p>
            <a:pPr lvl="1"/>
            <a:r>
              <a:rPr lang="en-GB" dirty="0"/>
              <a:t>Standard discretization methods, interpolation, convolution, filtering, etc.</a:t>
            </a:r>
          </a:p>
          <a:p>
            <a:endParaRPr lang="en-GB" dirty="0"/>
          </a:p>
          <a:p>
            <a:endParaRPr lang="en-GB" dirty="0"/>
          </a:p>
        </p:txBody>
      </p:sp>
      <p:sp>
        <p:nvSpPr>
          <p:cNvPr id="244" name="Cube 243"/>
          <p:cNvSpPr/>
          <p:nvPr/>
        </p:nvSpPr>
        <p:spPr>
          <a:xfrm>
            <a:off x="4816393"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Cube 244"/>
          <p:cNvSpPr/>
          <p:nvPr/>
        </p:nvSpPr>
        <p:spPr>
          <a:xfrm>
            <a:off x="5092512"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Cube 245"/>
          <p:cNvSpPr/>
          <p:nvPr/>
        </p:nvSpPr>
        <p:spPr>
          <a:xfrm>
            <a:off x="5368632"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Cube 247"/>
          <p:cNvSpPr/>
          <p:nvPr/>
        </p:nvSpPr>
        <p:spPr>
          <a:xfrm>
            <a:off x="5920870"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Cube 248"/>
          <p:cNvSpPr/>
          <p:nvPr/>
        </p:nvSpPr>
        <p:spPr>
          <a:xfrm>
            <a:off x="6196989" y="2725643"/>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Cube 249"/>
          <p:cNvSpPr/>
          <p:nvPr/>
        </p:nvSpPr>
        <p:spPr>
          <a:xfrm>
            <a:off x="6473108"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Left Brace 10"/>
          <p:cNvSpPr/>
          <p:nvPr/>
        </p:nvSpPr>
        <p:spPr>
          <a:xfrm rot="16200000">
            <a:off x="5111971"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eft Brace 250"/>
          <p:cNvSpPr/>
          <p:nvPr/>
        </p:nvSpPr>
        <p:spPr>
          <a:xfrm rot="16200000">
            <a:off x="6212639"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2" name="TextBox 11"/>
          <p:cNvSpPr txBox="1">
            <a:spLocks noChangeArrowheads="1"/>
          </p:cNvSpPr>
          <p:nvPr/>
        </p:nvSpPr>
        <p:spPr bwMode="auto">
          <a:xfrm>
            <a:off x="4805696"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7193" name="TextBox 251"/>
          <p:cNvSpPr txBox="1">
            <a:spLocks noChangeArrowheads="1"/>
          </p:cNvSpPr>
          <p:nvPr/>
        </p:nvSpPr>
        <p:spPr bwMode="auto">
          <a:xfrm>
            <a:off x="5910992" y="3406074"/>
            <a:ext cx="829073" cy="307777"/>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4546A"/>
                </a:solidFill>
                <a:effectLst/>
                <a:uLnTx/>
                <a:uFillTx/>
                <a:latin typeface="Courier New" pitchFamily="49" charset="0"/>
                <a:ea typeface="+mn-ea"/>
                <a:cs typeface="Courier New" pitchFamily="49" charset="0"/>
              </a:rPr>
              <a:t>radius</a:t>
            </a:r>
          </a:p>
        </p:txBody>
      </p:sp>
      <p:sp>
        <p:nvSpPr>
          <p:cNvPr id="15" name="Cube 14"/>
          <p:cNvSpPr/>
          <p:nvPr/>
        </p:nvSpPr>
        <p:spPr>
          <a:xfrm>
            <a:off x="5644464" y="2725641"/>
            <a:ext cx="264729" cy="350040"/>
          </a:xfrm>
          <a:prstGeom prst="cube">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135468" y="6559982"/>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a:extLst>
              <a:ext uri="{FF2B5EF4-FFF2-40B4-BE49-F238E27FC236}">
                <a16:creationId xmlns:a16="http://schemas.microsoft.com/office/drawing/2014/main" id="{402F4531-3FFE-E20B-CE37-303B97C866B1}"/>
              </a:ext>
            </a:extLst>
          </p:cNvPr>
          <p:cNvCxnSpPr/>
          <p:nvPr/>
        </p:nvCxnSpPr>
        <p:spPr>
          <a:xfrm flipH="1">
            <a:off x="6080707" y="2433143"/>
            <a:ext cx="15293" cy="104999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789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74" name="Cube 73"/>
          <p:cNvSpPr/>
          <p:nvPr/>
        </p:nvSpPr>
        <p:spPr>
          <a:xfrm>
            <a:off x="24779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5" name="Cube 74"/>
          <p:cNvSpPr/>
          <p:nvPr/>
        </p:nvSpPr>
        <p:spPr>
          <a:xfrm>
            <a:off x="2750820"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6" name="Cube 75"/>
          <p:cNvSpPr/>
          <p:nvPr/>
        </p:nvSpPr>
        <p:spPr>
          <a:xfrm>
            <a:off x="302371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7" name="Cube 76"/>
          <p:cNvSpPr/>
          <p:nvPr/>
        </p:nvSpPr>
        <p:spPr>
          <a:xfrm>
            <a:off x="32980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8" name="Cube 77"/>
          <p:cNvSpPr/>
          <p:nvPr/>
        </p:nvSpPr>
        <p:spPr>
          <a:xfrm>
            <a:off x="3570923"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9" name="Cube 78"/>
          <p:cNvSpPr/>
          <p:nvPr/>
        </p:nvSpPr>
        <p:spPr>
          <a:xfrm>
            <a:off x="3843814" y="3180081"/>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0" name="Cube 79"/>
          <p:cNvSpPr/>
          <p:nvPr/>
        </p:nvSpPr>
        <p:spPr>
          <a:xfrm>
            <a:off x="4118136"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1" name="Cube 80"/>
          <p:cNvSpPr/>
          <p:nvPr/>
        </p:nvSpPr>
        <p:spPr>
          <a:xfrm>
            <a:off x="438960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2" name="Cube 81"/>
          <p:cNvSpPr/>
          <p:nvPr/>
        </p:nvSpPr>
        <p:spPr>
          <a:xfrm>
            <a:off x="466392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3" name="Cube 82"/>
          <p:cNvSpPr/>
          <p:nvPr/>
        </p:nvSpPr>
        <p:spPr>
          <a:xfrm>
            <a:off x="4936808"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4" name="Cube 83"/>
          <p:cNvSpPr/>
          <p:nvPr/>
        </p:nvSpPr>
        <p:spPr>
          <a:xfrm>
            <a:off x="520970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5" name="Cube 84"/>
          <p:cNvSpPr/>
          <p:nvPr/>
        </p:nvSpPr>
        <p:spPr>
          <a:xfrm>
            <a:off x="548402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6" name="Cube 85"/>
          <p:cNvSpPr/>
          <p:nvPr/>
        </p:nvSpPr>
        <p:spPr>
          <a:xfrm>
            <a:off x="5756910"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7" name="Cube 86"/>
          <p:cNvSpPr/>
          <p:nvPr/>
        </p:nvSpPr>
        <p:spPr>
          <a:xfrm>
            <a:off x="6029802" y="3180081"/>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8" name="Cube 87"/>
          <p:cNvSpPr/>
          <p:nvPr/>
        </p:nvSpPr>
        <p:spPr>
          <a:xfrm>
            <a:off x="6285548"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9" name="Cube 88"/>
          <p:cNvSpPr/>
          <p:nvPr/>
        </p:nvSpPr>
        <p:spPr>
          <a:xfrm>
            <a:off x="6558439"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0" name="Cube 89"/>
          <p:cNvSpPr/>
          <p:nvPr/>
        </p:nvSpPr>
        <p:spPr>
          <a:xfrm>
            <a:off x="6832762"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1" name="Cube 90"/>
          <p:cNvSpPr/>
          <p:nvPr/>
        </p:nvSpPr>
        <p:spPr>
          <a:xfrm>
            <a:off x="7105650"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Cube 91"/>
          <p:cNvSpPr/>
          <p:nvPr/>
        </p:nvSpPr>
        <p:spPr>
          <a:xfrm>
            <a:off x="737854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3" name="Cube 92"/>
          <p:cNvSpPr/>
          <p:nvPr/>
        </p:nvSpPr>
        <p:spPr>
          <a:xfrm>
            <a:off x="765286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4" name="Cube 93"/>
          <p:cNvSpPr/>
          <p:nvPr/>
        </p:nvSpPr>
        <p:spPr>
          <a:xfrm>
            <a:off x="792575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5" name="Cube 94"/>
          <p:cNvSpPr/>
          <p:nvPr/>
        </p:nvSpPr>
        <p:spPr>
          <a:xfrm>
            <a:off x="821293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6" name="Cube 95"/>
          <p:cNvSpPr/>
          <p:nvPr/>
        </p:nvSpPr>
        <p:spPr>
          <a:xfrm>
            <a:off x="848725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Cube 96"/>
          <p:cNvSpPr/>
          <p:nvPr/>
        </p:nvSpPr>
        <p:spPr>
          <a:xfrm>
            <a:off x="876014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8" name="Cube 97"/>
          <p:cNvSpPr/>
          <p:nvPr/>
        </p:nvSpPr>
        <p:spPr>
          <a:xfrm>
            <a:off x="9033034"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9" name="Cube 98"/>
          <p:cNvSpPr/>
          <p:nvPr/>
        </p:nvSpPr>
        <p:spPr>
          <a:xfrm>
            <a:off x="9307357"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0" name="Cube 99"/>
          <p:cNvSpPr/>
          <p:nvPr/>
        </p:nvSpPr>
        <p:spPr>
          <a:xfrm>
            <a:off x="958024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1" name="Cube 100"/>
          <p:cNvSpPr/>
          <p:nvPr/>
        </p:nvSpPr>
        <p:spPr>
          <a:xfrm>
            <a:off x="985456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2" name="TextBox 31"/>
          <p:cNvSpPr txBox="1">
            <a:spLocks noChangeArrowheads="1"/>
          </p:cNvSpPr>
          <p:nvPr/>
        </p:nvSpPr>
        <p:spPr bwMode="auto">
          <a:xfrm>
            <a:off x="2033590" y="3070067"/>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3" name="TextBox 32"/>
          <p:cNvSpPr txBox="1">
            <a:spLocks noChangeArrowheads="1"/>
          </p:cNvSpPr>
          <p:nvPr/>
        </p:nvSpPr>
        <p:spPr bwMode="auto">
          <a:xfrm>
            <a:off x="10113172" y="3078639"/>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04" name="Cube 103"/>
          <p:cNvSpPr/>
          <p:nvPr/>
        </p:nvSpPr>
        <p:spPr>
          <a:xfrm>
            <a:off x="241935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5" name="Cube 104"/>
          <p:cNvSpPr/>
          <p:nvPr/>
        </p:nvSpPr>
        <p:spPr>
          <a:xfrm>
            <a:off x="269224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6" name="Cube 105"/>
          <p:cNvSpPr/>
          <p:nvPr/>
        </p:nvSpPr>
        <p:spPr>
          <a:xfrm>
            <a:off x="2965133"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7" name="Cube 106"/>
          <p:cNvSpPr/>
          <p:nvPr/>
        </p:nvSpPr>
        <p:spPr>
          <a:xfrm>
            <a:off x="3239453" y="4385946"/>
            <a:ext cx="272892" cy="240031"/>
          </a:xfrm>
          <a:prstGeom prst="cube">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808080"/>
              </a:solidFill>
              <a:effectLst/>
              <a:uLnTx/>
              <a:uFillTx/>
              <a:latin typeface="Trebuchet MS"/>
              <a:ea typeface="+mn-ea"/>
              <a:cs typeface="+mn-cs"/>
            </a:endParaRPr>
          </a:p>
        </p:txBody>
      </p:sp>
      <p:sp>
        <p:nvSpPr>
          <p:cNvPr id="108" name="Cube 107"/>
          <p:cNvSpPr/>
          <p:nvPr/>
        </p:nvSpPr>
        <p:spPr>
          <a:xfrm>
            <a:off x="351234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9" name="Cube 108"/>
          <p:cNvSpPr/>
          <p:nvPr/>
        </p:nvSpPr>
        <p:spPr>
          <a:xfrm>
            <a:off x="378666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0" name="Cube 109"/>
          <p:cNvSpPr/>
          <p:nvPr/>
        </p:nvSpPr>
        <p:spPr>
          <a:xfrm>
            <a:off x="4059555"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1" name="Cube 110"/>
          <p:cNvSpPr/>
          <p:nvPr/>
        </p:nvSpPr>
        <p:spPr>
          <a:xfrm>
            <a:off x="4331018"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2" name="Cube 111"/>
          <p:cNvSpPr/>
          <p:nvPr/>
        </p:nvSpPr>
        <p:spPr>
          <a:xfrm>
            <a:off x="4605338"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3" name="Cube 112"/>
          <p:cNvSpPr/>
          <p:nvPr/>
        </p:nvSpPr>
        <p:spPr>
          <a:xfrm>
            <a:off x="4878232"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4" name="Cube 113"/>
          <p:cNvSpPr/>
          <p:nvPr/>
        </p:nvSpPr>
        <p:spPr>
          <a:xfrm>
            <a:off x="5151120"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5" name="Cube 114"/>
          <p:cNvSpPr/>
          <p:nvPr/>
        </p:nvSpPr>
        <p:spPr>
          <a:xfrm>
            <a:off x="542544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6" name="Cube 115"/>
          <p:cNvSpPr/>
          <p:nvPr/>
        </p:nvSpPr>
        <p:spPr>
          <a:xfrm>
            <a:off x="569833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7" name="Cube 116"/>
          <p:cNvSpPr/>
          <p:nvPr/>
        </p:nvSpPr>
        <p:spPr>
          <a:xfrm>
            <a:off x="597265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8" name="Cube 117"/>
          <p:cNvSpPr/>
          <p:nvPr/>
        </p:nvSpPr>
        <p:spPr>
          <a:xfrm>
            <a:off x="622697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9" name="Cube 118"/>
          <p:cNvSpPr/>
          <p:nvPr/>
        </p:nvSpPr>
        <p:spPr>
          <a:xfrm>
            <a:off x="650129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0" name="Cube 119"/>
          <p:cNvSpPr/>
          <p:nvPr/>
        </p:nvSpPr>
        <p:spPr>
          <a:xfrm>
            <a:off x="6774180"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1" name="Cube 120"/>
          <p:cNvSpPr/>
          <p:nvPr/>
        </p:nvSpPr>
        <p:spPr>
          <a:xfrm>
            <a:off x="704707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2" name="Cube 121"/>
          <p:cNvSpPr/>
          <p:nvPr/>
        </p:nvSpPr>
        <p:spPr>
          <a:xfrm>
            <a:off x="732139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3" name="Cube 122"/>
          <p:cNvSpPr/>
          <p:nvPr/>
        </p:nvSpPr>
        <p:spPr>
          <a:xfrm>
            <a:off x="759428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4" name="Cube 123"/>
          <p:cNvSpPr/>
          <p:nvPr/>
        </p:nvSpPr>
        <p:spPr>
          <a:xfrm>
            <a:off x="7867174"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5" name="Cube 124"/>
          <p:cNvSpPr/>
          <p:nvPr/>
        </p:nvSpPr>
        <p:spPr>
          <a:xfrm>
            <a:off x="815578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6" name="Cube 125"/>
          <p:cNvSpPr/>
          <p:nvPr/>
        </p:nvSpPr>
        <p:spPr>
          <a:xfrm>
            <a:off x="842867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7" name="Cube 126"/>
          <p:cNvSpPr/>
          <p:nvPr/>
        </p:nvSpPr>
        <p:spPr>
          <a:xfrm>
            <a:off x="8701566"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8" name="Cube 127"/>
          <p:cNvSpPr/>
          <p:nvPr/>
        </p:nvSpPr>
        <p:spPr>
          <a:xfrm>
            <a:off x="8975887"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9" name="Cube 128"/>
          <p:cNvSpPr/>
          <p:nvPr/>
        </p:nvSpPr>
        <p:spPr>
          <a:xfrm>
            <a:off x="9248775"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0" name="Cube 129"/>
          <p:cNvSpPr/>
          <p:nvPr/>
        </p:nvSpPr>
        <p:spPr>
          <a:xfrm>
            <a:off x="9521667"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1" name="Cube 130"/>
          <p:cNvSpPr/>
          <p:nvPr/>
        </p:nvSpPr>
        <p:spPr>
          <a:xfrm>
            <a:off x="9795990"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2" name="TextBox 356"/>
          <p:cNvSpPr txBox="1">
            <a:spLocks noChangeArrowheads="1"/>
          </p:cNvSpPr>
          <p:nvPr/>
        </p:nvSpPr>
        <p:spPr bwMode="auto">
          <a:xfrm>
            <a:off x="1975011" y="4275932"/>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3" name="TextBox 357"/>
          <p:cNvSpPr txBox="1">
            <a:spLocks noChangeArrowheads="1"/>
          </p:cNvSpPr>
          <p:nvPr/>
        </p:nvSpPr>
        <p:spPr bwMode="auto">
          <a:xfrm>
            <a:off x="10054593" y="4284504"/>
            <a:ext cx="545783"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4" name="TextBox 33"/>
          <p:cNvSpPr txBox="1">
            <a:spLocks noChangeArrowheads="1"/>
          </p:cNvSpPr>
          <p:nvPr/>
        </p:nvSpPr>
        <p:spPr bwMode="auto">
          <a:xfrm>
            <a:off x="1509237" y="3180080"/>
            <a:ext cx="528638"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in</a:t>
            </a:r>
          </a:p>
        </p:txBody>
      </p:sp>
      <p:sp>
        <p:nvSpPr>
          <p:cNvPr id="135" name="TextBox 359"/>
          <p:cNvSpPr txBox="1">
            <a:spLocks noChangeArrowheads="1"/>
          </p:cNvSpPr>
          <p:nvPr/>
        </p:nvSpPr>
        <p:spPr bwMode="auto">
          <a:xfrm>
            <a:off x="1447801" y="4341653"/>
            <a:ext cx="527209"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out</a:t>
            </a:r>
          </a:p>
        </p:txBody>
      </p:sp>
      <p:sp>
        <p:nvSpPr>
          <p:cNvPr id="136" name="Freeform 135"/>
          <p:cNvSpPr/>
          <p:nvPr/>
        </p:nvSpPr>
        <p:spPr>
          <a:xfrm>
            <a:off x="3326607" y="4730274"/>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70C0"/>
              </a:solidFill>
              <a:effectLst/>
              <a:uLnTx/>
              <a:uFillTx/>
              <a:latin typeface="Trebuchet MS"/>
              <a:ea typeface="+mn-ea"/>
              <a:cs typeface="+mn-cs"/>
            </a:endParaRPr>
          </a:p>
        </p:txBody>
      </p:sp>
      <p:sp>
        <p:nvSpPr>
          <p:cNvPr id="137" name="Freeform 136"/>
          <p:cNvSpPr/>
          <p:nvPr/>
        </p:nvSpPr>
        <p:spPr>
          <a:xfrm>
            <a:off x="7642860" y="2047082"/>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8" name="TextBox 69"/>
          <p:cNvSpPr txBox="1">
            <a:spLocks noChangeArrowheads="1"/>
          </p:cNvSpPr>
          <p:nvPr/>
        </p:nvSpPr>
        <p:spPr bwMode="auto">
          <a:xfrm>
            <a:off x="7845743" y="2047081"/>
            <a:ext cx="2007394" cy="40011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CPU Thread</a:t>
            </a:r>
          </a:p>
        </p:txBody>
      </p:sp>
      <p:sp>
        <p:nvSpPr>
          <p:cNvPr id="139" name="Left Brace 138"/>
          <p:cNvSpPr/>
          <p:nvPr/>
        </p:nvSpPr>
        <p:spPr>
          <a:xfrm rot="5400000">
            <a:off x="3305177" y="2048510"/>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40" name="TextBox 2"/>
          <p:cNvSpPr txBox="1">
            <a:spLocks noChangeArrowheads="1"/>
          </p:cNvSpPr>
          <p:nvPr/>
        </p:nvSpPr>
        <p:spPr bwMode="auto">
          <a:xfrm>
            <a:off x="2823452" y="2452845"/>
            <a:ext cx="1263486" cy="36933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(radius = 3)</a:t>
            </a:r>
          </a:p>
        </p:txBody>
      </p:sp>
      <p:sp>
        <p:nvSpPr>
          <p:cNvPr id="141" name="Down Arrow 140"/>
          <p:cNvSpPr/>
          <p:nvPr/>
        </p:nvSpPr>
        <p:spPr>
          <a:xfrm>
            <a:off x="3328035" y="3967322"/>
            <a:ext cx="144304" cy="258603"/>
          </a:xfrm>
          <a:prstGeom prst="downArrow">
            <a:avLst/>
          </a:prstGeom>
          <a:solidFill>
            <a:srgbClr val="0070C0"/>
          </a:solidFill>
          <a:ln w="25400" cap="flat" cmpd="sng" algn="ctr">
            <a:solidFill>
              <a:srgbClr val="0070C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2" name="TextBox 8319"/>
          <p:cNvSpPr txBox="1">
            <a:spLocks noChangeArrowheads="1"/>
          </p:cNvSpPr>
          <p:nvPr/>
        </p:nvSpPr>
        <p:spPr bwMode="auto">
          <a:xfrm>
            <a:off x="3282316" y="3522980"/>
            <a:ext cx="288862" cy="40011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Lucida Calligraphy" pitchFamily="66" charset="0"/>
                <a:ea typeface="+mn-ea"/>
                <a:cs typeface="+mn-cs"/>
              </a:rPr>
              <a:t>f</a:t>
            </a:r>
          </a:p>
        </p:txBody>
      </p:sp>
      <p:sp>
        <p:nvSpPr>
          <p:cNvPr id="73" name="Rectangle 72"/>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9938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br>
              <a:rPr lang="en-US" dirty="0"/>
            </a:br>
            <a:r>
              <a:rPr lang="en-US" sz="1200" dirty="0"/>
              <a:t>[</a:t>
            </a:r>
            <a:r>
              <a:rPr lang="en-US" sz="1200" b="1" dirty="0">
                <a:solidFill>
                  <a:srgbClr val="FFCC66"/>
                </a:solidFill>
              </a:rPr>
              <a:t>assume N=16 mil.</a:t>
            </a:r>
            <a:r>
              <a:rPr lang="en-US" sz="1200" dirty="0"/>
              <a:t>]</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6" name="Rectangle 5"/>
          <p:cNvSpPr/>
          <p:nvPr/>
        </p:nvSpPr>
        <p:spPr>
          <a:xfrm>
            <a:off x="0" y="662997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TextBox 4">
            <a:extLst>
              <a:ext uri="{FF2B5EF4-FFF2-40B4-BE49-F238E27FC236}">
                <a16:creationId xmlns:a16="http://schemas.microsoft.com/office/drawing/2014/main" id="{0008015D-6F91-A82D-3C78-BA3FED967125}"/>
              </a:ext>
            </a:extLst>
          </p:cNvPr>
          <p:cNvSpPr txBox="1"/>
          <p:nvPr/>
        </p:nvSpPr>
        <p:spPr>
          <a:xfrm>
            <a:off x="2997739" y="4506320"/>
            <a:ext cx="7597196" cy="212365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mn-cs"/>
              </a:rPr>
              <a:t>,</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j++</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8" name="TextBox 7">
            <a:extLst>
              <a:ext uri="{FF2B5EF4-FFF2-40B4-BE49-F238E27FC236}">
                <a16:creationId xmlns:a16="http://schemas.microsoft.com/office/drawing/2014/main" id="{8EA0C15C-9807-3A33-E113-FD5AAFBC725A}"/>
              </a:ext>
            </a:extLst>
          </p:cNvPr>
          <p:cNvSpPr txBox="1"/>
          <p:nvPr/>
        </p:nvSpPr>
        <p:spPr>
          <a:xfrm>
            <a:off x="448857" y="1001463"/>
            <a:ext cx="6238945" cy="307776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18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115262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A9453-F63C-423E-9485-13332DCFD06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9" name="Rectangle 8"/>
          <p:cNvSpPr/>
          <p:nvPr/>
        </p:nvSpPr>
        <p:spPr>
          <a:xfrm>
            <a:off x="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3BE5640C-A405-4E1B-95BC-9891258CE2A6}"/>
              </a:ext>
            </a:extLst>
          </p:cNvPr>
          <p:cNvSpPr txBox="1">
            <a:spLocks/>
          </p:cNvSpPr>
          <p:nvPr/>
        </p:nvSpPr>
        <p:spPr bwMode="auto">
          <a:xfrm>
            <a:off x="1071801" y="1805982"/>
            <a:ext cx="9758592" cy="3697288"/>
          </a:xfrm>
          <a:prstGeom prst="rect">
            <a:avLst/>
          </a:prstGeom>
          <a:solidFill>
            <a:schemeClr val="bg1">
              <a:lumMod val="95000"/>
            </a:schemeClr>
          </a:solidFill>
          <a:ln w="9525">
            <a:solidFill>
              <a:srgbClr val="FF9933">
                <a:lumMod val="40000"/>
                <a:lumOff val="60000"/>
              </a:srgbClr>
            </a:solidFill>
            <a:miter lim="800000"/>
            <a:headEnd/>
            <a:tailEnd/>
          </a:ln>
          <a:effectLst/>
        </p:spPr>
        <p:txBody>
          <a:bodyPr vert="horz" lIns="91440" tIns="45720" rIns="91440" bIns="45720" numCol="2" spcCol="4572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33CCCC"/>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main</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allocate resources</a:t>
            </a:r>
            <a:endParaRPr kumimoji="0" lang="en-US" sz="2400" b="0" i="0" u="none" strike="noStrike" kern="1200" cap="none" spc="0" normalizeH="0" baseline="0" noProof="0" dirty="0">
              <a:ln>
                <a:noFill/>
              </a:ln>
              <a:solidFill>
                <a:prstClr val="white">
                  <a:lumMod val="50000"/>
                </a:prstClr>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 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a:ea typeface="Tahom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(RADIUS, N-RADIUS, weights, in,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free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33CCCC"/>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61963" algn="l"/>
              </a:tabLst>
              <a:defRPr/>
            </a:pP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void </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const</a:t>
            </a:r>
            <a:r>
              <a:rPr kumimoji="0" lang="en-US" sz="1200" b="1" i="0" u="none" strike="noStrike" kern="1200" cap="none" spc="0" normalizeH="0" baseline="0" noProof="0" dirty="0">
                <a:ln>
                  <a:noFill/>
                </a:ln>
                <a:solidFill>
                  <a:srgbClr val="0070C0"/>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1"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ADE2E2"/>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I &lt;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a:t>
            </a:r>
            <a:endParaRPr kumimoji="0" lang="en-US" sz="1200" b="1"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 loop over all elements in the stencil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DADADA"/>
                </a:solidFill>
                <a:effectLst/>
                <a:uLnTx/>
                <a:uFillTx/>
                <a:latin typeface="Consolas"/>
                <a:ea typeface="Tahoma"/>
                <a:cs typeface="Consolas" pitchFamily="49" charset="0"/>
              </a:rPr>
              <a:t>    </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1"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1"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val Callout 17"/>
          <p:cNvSpPr/>
          <p:nvPr/>
        </p:nvSpPr>
        <p:spPr>
          <a:xfrm>
            <a:off x="3597971" y="1316566"/>
            <a:ext cx="1303867" cy="1278466"/>
          </a:xfrm>
          <a:prstGeom prst="wedgeEllipseCallout">
            <a:avLst>
              <a:gd name="adj1" fmla="val -72688"/>
              <a:gd name="adj2" fmla="val 1235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Allocate and initialize</a:t>
            </a:r>
          </a:p>
        </p:txBody>
      </p:sp>
      <p:sp>
        <p:nvSpPr>
          <p:cNvPr id="19" name="Oval Callout 18"/>
          <p:cNvSpPr/>
          <p:nvPr/>
        </p:nvSpPr>
        <p:spPr>
          <a:xfrm>
            <a:off x="4313292" y="4977452"/>
            <a:ext cx="1699951" cy="907039"/>
          </a:xfrm>
          <a:prstGeom prst="wedgeEllipseCallout">
            <a:avLst>
              <a:gd name="adj1" fmla="val -26156"/>
              <a:gd name="adj2" fmla="val -700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Cleanup</a:t>
            </a:r>
          </a:p>
        </p:txBody>
      </p:sp>
      <p:sp>
        <p:nvSpPr>
          <p:cNvPr id="20" name="Oval Callout 19"/>
          <p:cNvSpPr/>
          <p:nvPr/>
        </p:nvSpPr>
        <p:spPr>
          <a:xfrm>
            <a:off x="6539400" y="4333322"/>
            <a:ext cx="1699951" cy="907039"/>
          </a:xfrm>
          <a:prstGeom prst="wedgeEllipseCallout">
            <a:avLst>
              <a:gd name="adj1" fmla="val -103447"/>
              <a:gd name="adj2" fmla="val -685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Apply stencil</a:t>
            </a:r>
          </a:p>
        </p:txBody>
      </p:sp>
      <p:sp>
        <p:nvSpPr>
          <p:cNvPr id="4" name="Oval Callout 8">
            <a:extLst>
              <a:ext uri="{FF2B5EF4-FFF2-40B4-BE49-F238E27FC236}">
                <a16:creationId xmlns:a16="http://schemas.microsoft.com/office/drawing/2014/main" id="{5DD540EE-9831-ACE7-F204-8B7510D95E98}"/>
              </a:ext>
            </a:extLst>
          </p:cNvPr>
          <p:cNvSpPr/>
          <p:nvPr/>
        </p:nvSpPr>
        <p:spPr>
          <a:xfrm>
            <a:off x="4478949" y="1077258"/>
            <a:ext cx="2039941" cy="816334"/>
          </a:xfrm>
          <a:prstGeom prst="wedgeEllipseCallout">
            <a:avLst>
              <a:gd name="adj1" fmla="val 40741"/>
              <a:gd name="adj2" fmla="val 1686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For each element…</a:t>
            </a:r>
          </a:p>
        </p:txBody>
      </p:sp>
      <p:sp>
        <p:nvSpPr>
          <p:cNvPr id="7" name="Oval Callout 9">
            <a:extLst>
              <a:ext uri="{FF2B5EF4-FFF2-40B4-BE49-F238E27FC236}">
                <a16:creationId xmlns:a16="http://schemas.microsoft.com/office/drawing/2014/main" id="{3CAF5084-5CC0-500C-E999-BFB4139F26D3}"/>
              </a:ext>
            </a:extLst>
          </p:cNvPr>
          <p:cNvSpPr/>
          <p:nvPr/>
        </p:nvSpPr>
        <p:spPr>
          <a:xfrm>
            <a:off x="8239351" y="4511547"/>
            <a:ext cx="2039941" cy="816334"/>
          </a:xfrm>
          <a:prstGeom prst="wedgeEllipseCallout">
            <a:avLst>
              <a:gd name="adj1" fmla="val -27584"/>
              <a:gd name="adj2" fmla="val -100169"/>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Weighted mean over radius</a:t>
            </a:r>
          </a:p>
        </p:txBody>
      </p:sp>
      <p:graphicFrame>
        <p:nvGraphicFramePr>
          <p:cNvPr id="8" name="Table 7">
            <a:extLst>
              <a:ext uri="{FF2B5EF4-FFF2-40B4-BE49-F238E27FC236}">
                <a16:creationId xmlns:a16="http://schemas.microsoft.com/office/drawing/2014/main" id="{0BBE1B72-8E16-5CAC-9574-7A6BE2AA1E7B}"/>
              </a:ext>
            </a:extLst>
          </p:cNvPr>
          <p:cNvGraphicFramePr>
            <a:graphicFrameLocks noGrp="1"/>
          </p:cNvGraphicFramePr>
          <p:nvPr>
            <p:extLst>
              <p:ext uri="{D42A27DB-BD31-4B8C-83A1-F6EECF244321}">
                <p14:modId xmlns:p14="http://schemas.microsoft.com/office/powerpoint/2010/main" val="4209385557"/>
              </p:ext>
            </p:extLst>
          </p:nvPr>
        </p:nvGraphicFramePr>
        <p:xfrm>
          <a:off x="8037816" y="853447"/>
          <a:ext cx="3957638" cy="928688"/>
        </p:xfrm>
        <a:graphic>
          <a:graphicData uri="http://schemas.openxmlformats.org/drawingml/2006/table">
            <a:tbl>
              <a:tblPr firstRow="1" bandRow="1"/>
              <a:tblGrid>
                <a:gridCol w="1981279">
                  <a:extLst>
                    <a:ext uri="{9D8B030D-6E8A-4147-A177-3AD203B41FA5}">
                      <a16:colId xmlns:a16="http://schemas.microsoft.com/office/drawing/2014/main" val="20000"/>
                    </a:ext>
                  </a:extLst>
                </a:gridCol>
                <a:gridCol w="1976359">
                  <a:extLst>
                    <a:ext uri="{9D8B030D-6E8A-4147-A177-3AD203B41FA5}">
                      <a16:colId xmlns:a16="http://schemas.microsoft.com/office/drawing/2014/main" val="20001"/>
                    </a:ext>
                  </a:extLst>
                </a:gridCol>
              </a:tblGrid>
              <a:tr h="4643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solidFill>
                            <a:srgbClr val="FFC000"/>
                          </a:solidFill>
                        </a:rPr>
                        <a:t>CPU</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solidFill>
                            <a:srgbClr val="FFC000"/>
                          </a:solidFill>
                        </a:rPr>
                        <a:t>MElements</a:t>
                      </a:r>
                      <a:r>
                        <a:rPr lang="en-US" sz="1800" dirty="0">
                          <a:solidFill>
                            <a:srgbClr val="FFC000"/>
                          </a:solidFill>
                        </a:rPr>
                        <a:t>/s</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46434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i7-930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96896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Application Optimization Process</a:t>
            </a:r>
            <a:endParaRPr lang="en-US" sz="1800" dirty="0"/>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23ACD-9413-4C98-ADF0-0E24CDB72CB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747" name="Content Placeholder 2"/>
          <p:cNvSpPr>
            <a:spLocks noGrp="1"/>
          </p:cNvSpPr>
          <p:nvPr>
            <p:ph idx="4294967295"/>
          </p:nvPr>
        </p:nvSpPr>
        <p:spPr>
          <a:xfrm>
            <a:off x="835631" y="1882410"/>
            <a:ext cx="5750104" cy="4639733"/>
          </a:xfrm>
        </p:spPr>
        <p:txBody>
          <a:bodyPr>
            <a:normAutofit fontScale="92500" lnSpcReduction="10000"/>
          </a:bodyPr>
          <a:lstStyle/>
          <a:p>
            <a:r>
              <a:rPr lang="en-US" sz="2000" dirty="0"/>
              <a:t>Identify Optimization Opportunities</a:t>
            </a:r>
          </a:p>
          <a:p>
            <a:pPr lvl="1"/>
            <a:r>
              <a:rPr lang="en-US" sz="1800" dirty="0"/>
              <a:t>1D stencil algorithm</a:t>
            </a:r>
          </a:p>
          <a:p>
            <a:endParaRPr lang="en-US" sz="2000" dirty="0"/>
          </a:p>
          <a:p>
            <a:r>
              <a:rPr lang="en-US" sz="2000" dirty="0"/>
              <a:t>Parallelize with CUDA and confirm functional correctness</a:t>
            </a:r>
          </a:p>
          <a:p>
            <a:pPr lvl="1"/>
            <a:r>
              <a:rPr lang="en-US" sz="1800" b="1" dirty="0" err="1">
                <a:latin typeface="Courier New" pitchFamily="49" charset="0"/>
                <a:cs typeface="Courier New" pitchFamily="49" charset="0"/>
              </a:rPr>
              <a:t>cuda-gdb</a:t>
            </a:r>
            <a:r>
              <a:rPr lang="en-US" sz="1800" dirty="0"/>
              <a:t>, </a:t>
            </a:r>
            <a:r>
              <a:rPr lang="en-US" sz="1800" b="1" dirty="0" err="1">
                <a:latin typeface="Courier New" pitchFamily="49" charset="0"/>
                <a:cs typeface="Courier New" pitchFamily="49" charset="0"/>
              </a:rPr>
              <a:t>cuda-memcheck</a:t>
            </a:r>
            <a:endParaRPr lang="en-US" sz="1800" b="1" dirty="0">
              <a:latin typeface="Courier New" pitchFamily="49" charset="0"/>
              <a:cs typeface="Courier New" pitchFamily="49" charset="0"/>
            </a:endParaRPr>
          </a:p>
          <a:p>
            <a:pPr lvl="1"/>
            <a:r>
              <a:rPr lang="en-US" sz="1800" dirty="0"/>
              <a:t>Note: </a:t>
            </a:r>
            <a:r>
              <a:rPr lang="en-US" sz="1800" b="1" dirty="0" err="1">
                <a:latin typeface="Courier New" pitchFamily="49" charset="0"/>
                <a:cs typeface="Courier New" pitchFamily="49" charset="0"/>
              </a:rPr>
              <a:t>cuda-memcheck</a:t>
            </a:r>
            <a:r>
              <a:rPr lang="en-US" sz="1800" dirty="0"/>
              <a:t> useful for memory debugging</a:t>
            </a:r>
          </a:p>
          <a:p>
            <a:pPr lvl="2"/>
            <a:r>
              <a:rPr lang="en-US" sz="1600" dirty="0"/>
              <a:t>Out of bounds accesses</a:t>
            </a:r>
          </a:p>
          <a:p>
            <a:pPr lvl="2"/>
            <a:r>
              <a:rPr lang="en-US" sz="1600" dirty="0"/>
              <a:t>Accessing misaligned data</a:t>
            </a:r>
          </a:p>
          <a:p>
            <a:pPr lvl="2"/>
            <a:r>
              <a:rPr lang="en-US" sz="1600" dirty="0"/>
              <a:t>Race conditions</a:t>
            </a:r>
          </a:p>
          <a:p>
            <a:pPr lvl="2"/>
            <a:r>
              <a:rPr lang="en-US" sz="1600" dirty="0"/>
              <a:t>Memory leaks </a:t>
            </a:r>
          </a:p>
          <a:p>
            <a:endParaRPr lang="en-US" sz="2000" dirty="0"/>
          </a:p>
          <a:p>
            <a:r>
              <a:rPr lang="en-US" sz="2000" dirty="0"/>
              <a:t>Optimize</a:t>
            </a:r>
          </a:p>
          <a:p>
            <a:pPr lvl="1"/>
            <a:r>
              <a:rPr lang="en-US" sz="1800" dirty="0"/>
              <a:t>…dealing with this next, using </a:t>
            </a:r>
            <a:r>
              <a:rPr lang="en-US" sz="1800" b="1" dirty="0" err="1">
                <a:latin typeface="Consolas" panose="020B0609020204030204" pitchFamily="49" charset="0"/>
                <a:cs typeface="Consolas" panose="020B0609020204030204" pitchFamily="49" charset="0"/>
              </a:rPr>
              <a:t>nvvp</a:t>
            </a:r>
            <a:r>
              <a:rPr lang="en-US" sz="1800" dirty="0"/>
              <a:t> (NVIDIA’s Visual Profiler)</a:t>
            </a:r>
            <a:endParaRPr lang="en-US" sz="1800" b="1" dirty="0">
              <a:latin typeface="Consolas" panose="020B0609020204030204" pitchFamily="49" charset="0"/>
              <a:cs typeface="Consolas" panose="020B0609020204030204" pitchFamily="49" charset="0"/>
            </a:endParaRPr>
          </a:p>
        </p:txBody>
      </p:sp>
      <p:sp>
        <p:nvSpPr>
          <p:cNvPr id="4" name="Down Arrow 3"/>
          <p:cNvSpPr/>
          <p:nvPr/>
        </p:nvSpPr>
        <p:spPr>
          <a:xfrm>
            <a:off x="291957" y="1905000"/>
            <a:ext cx="381000" cy="2963333"/>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Content Placeholder 2">
            <a:extLst>
              <a:ext uri="{FF2B5EF4-FFF2-40B4-BE49-F238E27FC236}">
                <a16:creationId xmlns:a16="http://schemas.microsoft.com/office/drawing/2014/main" id="{A803F10F-38ED-C365-58C0-F3CCB945401C}"/>
              </a:ext>
            </a:extLst>
          </p:cNvPr>
          <p:cNvSpPr txBox="1">
            <a:spLocks/>
          </p:cNvSpPr>
          <p:nvPr/>
        </p:nvSpPr>
        <p:spPr bwMode="auto">
          <a:xfrm>
            <a:off x="6397375" y="1888733"/>
            <a:ext cx="5502668" cy="4191352"/>
          </a:xfrm>
          <a:prstGeom prst="rect">
            <a:avLst/>
          </a:prstGeom>
          <a:noFill/>
          <a:ln w="9525">
            <a:noFill/>
            <a:miter lim="800000"/>
            <a:headEnd/>
            <a:tailEnd/>
          </a:ln>
        </p:spPr>
        <p:txBody>
          <a:bodyPr/>
          <a:lstStyle/>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Identify Optimization Opportunities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stencil algorithm</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Parallelize with CUDA, confirm functional correctness</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Debugger</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Memory Checker</a:t>
            </a: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Optimize</a:t>
            </a:r>
          </a:p>
          <a:p>
            <a:pPr marL="914400" marR="0" lvl="1" indent="-342900" algn="l" defTabSz="914400" rtl="0" eaLnBrk="0" fontAlgn="auto" latinLnBrk="0" hangingPunct="0">
              <a:lnSpc>
                <a:spcPct val="100000"/>
              </a:lnSpc>
              <a:spcBef>
                <a:spcPct val="20000"/>
              </a:spcBef>
              <a:spcAft>
                <a:spcPts val="0"/>
              </a:spcAft>
              <a:buClrTx/>
              <a:buSzPct val="100000"/>
              <a:buFontTx/>
              <a:buBlip>
                <a:blip r:embed="rId3"/>
              </a:buBlip>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Profiler (pinned memory)</a:t>
            </a:r>
          </a:p>
        </p:txBody>
      </p:sp>
      <p:sp>
        <p:nvSpPr>
          <p:cNvPr id="5" name="Circular Arrow 5">
            <a:extLst>
              <a:ext uri="{FF2B5EF4-FFF2-40B4-BE49-F238E27FC236}">
                <a16:creationId xmlns:a16="http://schemas.microsoft.com/office/drawing/2014/main" id="{BDDFB6A5-7C0F-EDFA-6F29-CC3AC55B5922}"/>
              </a:ext>
            </a:extLst>
          </p:cNvPr>
          <p:cNvSpPr/>
          <p:nvPr/>
        </p:nvSpPr>
        <p:spPr>
          <a:xfrm>
            <a:off x="5609868" y="4367468"/>
            <a:ext cx="1249665" cy="13716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97191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Parallel Algorithm</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13F10-94CB-4A0B-B22B-6F7F313464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9" name="Cube 148"/>
          <p:cNvSpPr/>
          <p:nvPr/>
        </p:nvSpPr>
        <p:spPr>
          <a:xfrm>
            <a:off x="22828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25876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289083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319405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349726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380047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4103688" y="4711701"/>
            <a:ext cx="304800"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440848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47117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50165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531971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5602288" y="47053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590708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62103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65151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68183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71215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74263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77454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80486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83534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865663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89598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92646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956786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TextBox 31"/>
          <p:cNvSpPr txBox="1">
            <a:spLocks noChangeArrowheads="1"/>
          </p:cNvSpPr>
          <p:nvPr/>
        </p:nvSpPr>
        <p:spPr bwMode="auto">
          <a:xfrm>
            <a:off x="1745363" y="45910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78" name="TextBox 32"/>
          <p:cNvSpPr txBox="1">
            <a:spLocks noChangeArrowheads="1"/>
          </p:cNvSpPr>
          <p:nvPr/>
        </p:nvSpPr>
        <p:spPr bwMode="auto">
          <a:xfrm>
            <a:off x="9855201" y="459898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82" name="Cube 181"/>
          <p:cNvSpPr/>
          <p:nvPr/>
        </p:nvSpPr>
        <p:spPr>
          <a:xfrm>
            <a:off x="22177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25225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282575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3128963" y="550386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343217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37353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40401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434340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46466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49514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Cube 191"/>
          <p:cNvSpPr/>
          <p:nvPr/>
        </p:nvSpPr>
        <p:spPr>
          <a:xfrm>
            <a:off x="525462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553878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584200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614521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645001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67532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70564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73612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76803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79835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82883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859155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889476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919956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950277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TextBox 356"/>
          <p:cNvSpPr txBox="1">
            <a:spLocks noChangeArrowheads="1"/>
          </p:cNvSpPr>
          <p:nvPr/>
        </p:nvSpPr>
        <p:spPr bwMode="auto">
          <a:xfrm>
            <a:off x="1681863" y="53832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8" name="TextBox 357"/>
          <p:cNvSpPr txBox="1">
            <a:spLocks noChangeArrowheads="1"/>
          </p:cNvSpPr>
          <p:nvPr/>
        </p:nvSpPr>
        <p:spPr bwMode="auto">
          <a:xfrm>
            <a:off x="9790114" y="53911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09" name="TextBox 33"/>
          <p:cNvSpPr txBox="1">
            <a:spLocks noChangeArrowheads="1"/>
          </p:cNvSpPr>
          <p:nvPr/>
        </p:nvSpPr>
        <p:spPr bwMode="auto">
          <a:xfrm>
            <a:off x="2309814" y="434181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10" name="TextBox 359"/>
          <p:cNvSpPr txBox="1">
            <a:spLocks noChangeArrowheads="1"/>
          </p:cNvSpPr>
          <p:nvPr/>
        </p:nvSpPr>
        <p:spPr bwMode="auto">
          <a:xfrm>
            <a:off x="2200917" y="5811838"/>
            <a:ext cx="587375"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11" name="Freeform 210"/>
          <p:cNvSpPr/>
          <p:nvPr/>
        </p:nvSpPr>
        <p:spPr>
          <a:xfrm>
            <a:off x="4727575"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Freeform 211"/>
          <p:cNvSpPr/>
          <p:nvPr/>
        </p:nvSpPr>
        <p:spPr>
          <a:xfrm>
            <a:off x="4419600" y="5883275"/>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Freeform 212"/>
          <p:cNvSpPr/>
          <p:nvPr/>
        </p:nvSpPr>
        <p:spPr>
          <a:xfrm>
            <a:off x="5915025" y="5880100"/>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Freeform 213"/>
          <p:cNvSpPr/>
          <p:nvPr/>
        </p:nvSpPr>
        <p:spPr>
          <a:xfrm>
            <a:off x="5575300"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Freeform 214"/>
          <p:cNvSpPr/>
          <p:nvPr/>
        </p:nvSpPr>
        <p:spPr>
          <a:xfrm>
            <a:off x="5278439" y="5888038"/>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Freeform 215"/>
          <p:cNvSpPr/>
          <p:nvPr/>
        </p:nvSpPr>
        <p:spPr>
          <a:xfrm>
            <a:off x="5003800" y="5888038"/>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Freeform 216"/>
          <p:cNvSpPr/>
          <p:nvPr/>
        </p:nvSpPr>
        <p:spPr>
          <a:xfrm>
            <a:off x="6519864" y="5884863"/>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Freeform 217"/>
          <p:cNvSpPr/>
          <p:nvPr/>
        </p:nvSpPr>
        <p:spPr>
          <a:xfrm>
            <a:off x="6245225" y="5884863"/>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TextBox 96"/>
          <p:cNvSpPr txBox="1">
            <a:spLocks noChangeArrowheads="1"/>
          </p:cNvSpPr>
          <p:nvPr/>
        </p:nvSpPr>
        <p:spPr bwMode="auto">
          <a:xfrm>
            <a:off x="3789364" y="5811838"/>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20" name="TextBox 97"/>
          <p:cNvSpPr txBox="1">
            <a:spLocks noChangeArrowheads="1"/>
          </p:cNvSpPr>
          <p:nvPr/>
        </p:nvSpPr>
        <p:spPr bwMode="auto">
          <a:xfrm>
            <a:off x="6800851" y="58277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5" name="TextBox 148"/>
          <p:cNvSpPr txBox="1">
            <a:spLocks noChangeArrowheads="1"/>
          </p:cNvSpPr>
          <p:nvPr/>
        </p:nvSpPr>
        <p:spPr bwMode="auto">
          <a:xfrm>
            <a:off x="3403601" y="4335462"/>
            <a:ext cx="4283075"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Parallel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Many elements at a time</a:t>
            </a:r>
          </a:p>
        </p:txBody>
      </p:sp>
      <p:grpSp>
        <p:nvGrpSpPr>
          <p:cNvPr id="3" name="Group 2"/>
          <p:cNvGrpSpPr/>
          <p:nvPr/>
        </p:nvGrpSpPr>
        <p:grpSpPr>
          <a:xfrm>
            <a:off x="1603376" y="884237"/>
            <a:ext cx="8861425" cy="2806700"/>
            <a:chOff x="1600201" y="1274762"/>
            <a:chExt cx="8861425" cy="2806700"/>
          </a:xfrm>
        </p:grpSpPr>
        <p:sp>
          <p:nvSpPr>
            <p:cNvPr id="224" name="Cube 223"/>
            <p:cNvSpPr/>
            <p:nvPr/>
          </p:nvSpPr>
          <p:spPr>
            <a:xfrm>
              <a:off x="228282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5860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28908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19405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495675" y="24701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80047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1036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4084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71170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0149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3197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6022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59070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21030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51351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8183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1215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4247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7454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0486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3518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65663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895985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26306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56786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TextBox 113"/>
            <p:cNvSpPr txBox="1">
              <a:spLocks noChangeArrowheads="1"/>
            </p:cNvSpPr>
            <p:nvPr/>
          </p:nvSpPr>
          <p:spPr bwMode="auto">
            <a:xfrm>
              <a:off x="1745363" y="23479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50" name="TextBox 114"/>
            <p:cNvSpPr txBox="1">
              <a:spLocks noChangeArrowheads="1"/>
            </p:cNvSpPr>
            <p:nvPr/>
          </p:nvSpPr>
          <p:spPr bwMode="auto">
            <a:xfrm>
              <a:off x="9855201" y="2355851"/>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54" name="Cube 253"/>
            <p:cNvSpPr/>
            <p:nvPr/>
          </p:nvSpPr>
          <p:spPr>
            <a:xfrm>
              <a:off x="221773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Cube 254"/>
            <p:cNvSpPr/>
            <p:nvPr/>
          </p:nvSpPr>
          <p:spPr>
            <a:xfrm>
              <a:off x="252095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282575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312896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343217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373538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03860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34340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64661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4949825"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462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537200" y="32543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84200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61452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64500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67532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70564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73612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76803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79835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82883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859155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88947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91995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950277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TextBox 143"/>
            <p:cNvSpPr txBox="1">
              <a:spLocks noChangeArrowheads="1"/>
            </p:cNvSpPr>
            <p:nvPr/>
          </p:nvSpPr>
          <p:spPr bwMode="auto">
            <a:xfrm>
              <a:off x="1680275" y="3140076"/>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p>
          </p:txBody>
        </p:sp>
        <p:sp>
          <p:nvSpPr>
            <p:cNvPr id="280" name="TextBox 144"/>
            <p:cNvSpPr txBox="1">
              <a:spLocks noChangeArrowheads="1"/>
            </p:cNvSpPr>
            <p:nvPr/>
          </p:nvSpPr>
          <p:spPr bwMode="auto">
            <a:xfrm>
              <a:off x="9790114" y="3148013"/>
              <a:ext cx="606425" cy="5847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281" name="TextBox 145"/>
            <p:cNvSpPr txBox="1">
              <a:spLocks noChangeArrowheads="1"/>
            </p:cNvSpPr>
            <p:nvPr/>
          </p:nvSpPr>
          <p:spPr bwMode="auto">
            <a:xfrm>
              <a:off x="2271932" y="209391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82" name="TextBox 146"/>
            <p:cNvSpPr txBox="1">
              <a:spLocks noChangeArrowheads="1"/>
            </p:cNvSpPr>
            <p:nvPr/>
          </p:nvSpPr>
          <p:spPr bwMode="auto">
            <a:xfrm>
              <a:off x="2184306" y="3581400"/>
              <a:ext cx="585787"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sp>
          <p:nvSpPr>
            <p:cNvPr id="283" name="Freeform 282"/>
            <p:cNvSpPr/>
            <p:nvPr/>
          </p:nvSpPr>
          <p:spPr>
            <a:xfrm>
              <a:off x="4419600" y="3644900"/>
              <a:ext cx="101600"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4" name="TextBox 35"/>
            <p:cNvSpPr txBox="1">
              <a:spLocks noChangeArrowheads="1"/>
            </p:cNvSpPr>
            <p:nvPr/>
          </p:nvSpPr>
          <p:spPr bwMode="auto">
            <a:xfrm>
              <a:off x="3735388" y="1978026"/>
              <a:ext cx="3321050"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Serial</a:t>
              </a: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One element at a time</a:t>
              </a:r>
            </a:p>
          </p:txBody>
        </p:sp>
        <p:sp>
          <p:nvSpPr>
            <p:cNvPr id="286" name="Freeform 285"/>
            <p:cNvSpPr/>
            <p:nvPr/>
          </p:nvSpPr>
          <p:spPr>
            <a:xfrm>
              <a:off x="7272338" y="1274763"/>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TextBox 150"/>
            <p:cNvSpPr txBox="1">
              <a:spLocks noChangeArrowheads="1"/>
            </p:cNvSpPr>
            <p:nvPr/>
          </p:nvSpPr>
          <p:spPr bwMode="auto">
            <a:xfrm>
              <a:off x="7497763" y="1274762"/>
              <a:ext cx="1598612" cy="40005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rPr>
                <a:t>= Thread</a:t>
              </a:r>
            </a:p>
          </p:txBody>
        </p:sp>
        <p:sp>
          <p:nvSpPr>
            <p:cNvPr id="288" name="Rectangle 287"/>
            <p:cNvSpPr/>
            <p:nvPr/>
          </p:nvSpPr>
          <p:spPr>
            <a:xfrm>
              <a:off x="1600201" y="1852612"/>
              <a:ext cx="8861425" cy="2228850"/>
            </a:xfrm>
            <a:prstGeom prst="rect">
              <a:avLst/>
            </a:prstGeom>
            <a:noFill/>
            <a:ln w="25400" cap="flat" cmpd="sng" algn="ctr">
              <a:solidFill>
                <a:srgbClr val="ADE2E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89" name="Rectangle 288"/>
          <p:cNvSpPr/>
          <p:nvPr/>
        </p:nvSpPr>
        <p:spPr>
          <a:xfrm>
            <a:off x="1600201" y="4214812"/>
            <a:ext cx="8861425" cy="2109788"/>
          </a:xfrm>
          <a:prstGeom prst="rect">
            <a:avLst/>
          </a:prstGeom>
          <a:noFill/>
          <a:ln w="25400" cap="flat" cmpd="sng" algn="ctr">
            <a:solidFill>
              <a:srgbClr val="B9E7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3" name="Rectangle 132"/>
          <p:cNvSpPr/>
          <p:nvPr/>
        </p:nvSpPr>
        <p:spPr>
          <a:xfrm>
            <a:off x="0" y="6620807"/>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43554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4A508-F6B4-4EF6-A328-49E29416B53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p:cNvSpPr txBox="1"/>
          <p:nvPr/>
        </p:nvSpPr>
        <p:spPr>
          <a:xfrm>
            <a:off x="4522523" y="80433"/>
            <a:ext cx="6796087" cy="4339650"/>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main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new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a:t>
            </a:r>
            <a:endParaRPr kumimoji="0" lang="en-US" sz="1200" b="0" i="0" u="none" strike="noStrike" kern="0" cap="none" spc="0" normalizeH="0" baseline="0" noProof="0" dirty="0">
              <a:ln>
                <a:noFill/>
              </a:ln>
              <a:solidFill>
                <a:prstClr val="black"/>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initializeArray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cudaMalloc</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1" i="0" u="none" strike="noStrike" kern="0" cap="none" spc="0" normalizeH="0" baseline="0" noProof="0" dirty="0">
                <a:ln>
                  <a:noFill/>
                </a:ln>
                <a:solidFill>
                  <a:srgbClr val="C00000"/>
                </a:solidFill>
                <a:effectLst/>
                <a:uLnTx/>
                <a:uFillTx/>
                <a:latin typeface="Consolas"/>
                <a:ea typeface="Tahoma"/>
                <a:cs typeface="Consolas" pitchFamily="49" charset="0"/>
              </a:rPr>
              <a:t>&amp;</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N * </a:t>
            </a:r>
            <a:r>
              <a:rPr kumimoji="0" lang="en-US" sz="1200" b="0" i="0" u="none" strike="noStrike" kern="0" cap="none" spc="0" normalizeH="0" baseline="0" noProof="0" dirty="0" err="1">
                <a:ln>
                  <a:noFill/>
                </a:ln>
                <a:solidFill>
                  <a:srgbClr val="C00000"/>
                </a:solidFill>
                <a:effectLst/>
                <a:uLnTx/>
                <a:uFillTx/>
                <a:latin typeface="Consolas"/>
                <a:ea typeface="Tahoma"/>
                <a:cs typeface="Consolas" pitchFamily="49" charset="0"/>
              </a:rPr>
              <a:t>sizeof</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wsize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cudaMemcpyHostToDevice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&lt;&lt;&lt;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N /</a:t>
            </a:r>
            <a:r>
              <a:rPr kumimoji="0" lang="en-US" sz="1200" b="0" i="0" u="none" strike="noStrike" kern="0" cap="none" spc="0" normalizeH="0" baseline="0" noProof="0" dirty="0">
                <a:ln>
                  <a:noFill/>
                </a:ln>
                <a:solidFill>
                  <a:srgbClr val="000000"/>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512</a:t>
            </a:r>
            <a:r>
              <a:rPr kumimoji="0" lang="en-US" sz="1200" b="1"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&gt;&gt;&gt;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(RADIUS, N-RADIUS,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cudaMemcpy</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size, </a:t>
            </a:r>
            <a:r>
              <a:rPr kumimoji="0" lang="en-US" sz="1200" b="1" i="0" u="none" strike="noStrike" kern="0" cap="none" spc="0" normalizeH="0" baseline="0" noProof="0" dirty="0" err="1">
                <a:ln>
                  <a:noFill/>
                </a:ln>
                <a:solidFill>
                  <a:srgbClr val="ED7D31"/>
                </a:solidFill>
                <a:effectLst/>
                <a:uLnTx/>
                <a:uFillTx/>
                <a:latin typeface="Consolas"/>
                <a:ea typeface="Tahoma"/>
                <a:cs typeface="Consolas" pitchFamily="49" charset="0"/>
              </a:rPr>
              <a:t>cudaMemcpyDeviceToHost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8A2D"/>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white">
                    <a:lumMod val="50000"/>
                  </a:prstClr>
                </a:solidFill>
                <a:effectLst/>
                <a:uLnTx/>
                <a:uFillTx/>
                <a:latin typeface="Consolas"/>
                <a:ea typeface="Tahoma"/>
                <a:cs typeface="Consolas" pitchFamily="49" charset="0"/>
              </a:rPr>
              <a:t>//free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weights;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in; </a:t>
            </a: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delete[]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d_weights</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d_in</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srgbClr val="70AD47">
                    <a:lumMod val="50000"/>
                  </a:srgbClr>
                </a:solidFill>
                <a:effectLst/>
                <a:uLnTx/>
                <a:uFillTx/>
                <a:latin typeface="Consolas"/>
                <a:ea typeface="Tahoma"/>
                <a:cs typeface="Consolas" pitchFamily="49" charset="0"/>
              </a:rPr>
              <a:t>cudaFree</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d_out</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14" name="Oval Callout 13"/>
          <p:cNvSpPr/>
          <p:nvPr/>
        </p:nvSpPr>
        <p:spPr>
          <a:xfrm>
            <a:off x="330200" y="2869671"/>
            <a:ext cx="1676400" cy="762000"/>
          </a:xfrm>
          <a:prstGeom prst="wedgeEllipseCallout">
            <a:avLst>
              <a:gd name="adj1" fmla="val 6212"/>
              <a:gd name="adj2" fmla="val 172594"/>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The GPU kernel</a:t>
            </a:r>
          </a:p>
        </p:txBody>
      </p:sp>
      <p:sp>
        <p:nvSpPr>
          <p:cNvPr id="7" name="Rectangle 6"/>
          <p:cNvSpPr/>
          <p:nvPr/>
        </p:nvSpPr>
        <p:spPr>
          <a:xfrm>
            <a:off x="8991601" y="6541029"/>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onsolas"/>
                <a:ea typeface="Tahoma"/>
                <a:cs typeface="Consolas" pitchFamily="49" charset="0"/>
              </a:rPr>
              <a:t>__global__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void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70AD47">
                    <a:lumMod val="50000"/>
                  </a:srgbClr>
                </a:solidFill>
                <a:effectLst/>
                <a:uLnTx/>
                <a:uFillTx/>
                <a:latin typeface="Consolas"/>
                <a:ea typeface="Tahoma"/>
                <a:cs typeface="Consolas" pitchFamily="49" charset="0"/>
              </a:rPr>
              <a:t>applyStencil1D</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const float</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*weights,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*in,</a:t>
            </a: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float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CCCC"/>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sIdx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blockDim.x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threadIdx.x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if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i</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&lt; </a:t>
            </a:r>
            <a:r>
              <a:rPr kumimoji="0" lang="en-US" sz="1200" b="0" i="0" u="none" strike="noStrike" kern="0" cap="none" spc="0" normalizeH="0" baseline="0" noProof="0" dirty="0" err="1">
                <a:ln>
                  <a:noFill/>
                </a:ln>
                <a:solidFill>
                  <a:prstClr val="black"/>
                </a:solidFill>
                <a:effectLst/>
                <a:uLnTx/>
                <a:uFillTx/>
                <a:latin typeface="Consolas"/>
                <a:ea typeface="Tahoma"/>
                <a:cs typeface="Consolas" pitchFamily="49" charset="0"/>
              </a:rPr>
              <a:t>eIdx</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0</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2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//loop over all elements in the stencil</a:t>
            </a:r>
            <a:endPar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for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r>
              <a:rPr kumimoji="0" lang="en-US" sz="1200" b="0" i="0" u="none" strike="noStrike" kern="0" cap="none" spc="0" normalizeH="0" baseline="0" noProof="0" dirty="0">
                <a:ln>
                  <a:noFill/>
                </a:ln>
                <a:solidFill>
                  <a:srgbClr val="0070C0"/>
                </a:solidFill>
                <a:effectLst/>
                <a:uLnTx/>
                <a:uFillTx/>
                <a:latin typeface="Consolas"/>
                <a:ea typeface="Tahoma"/>
                <a:cs typeface="Consolas" pitchFamily="49" charset="0"/>
              </a:rPr>
              <a:t>int </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j = -RADIUS; j &lt;= RADIUS;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out[i] += weights[j + RADIUS] * in[i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out[i] = out[i]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2</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 * RADIUS + </a:t>
            </a:r>
            <a:r>
              <a:rPr kumimoji="0" lang="en-US" sz="1200" b="0" i="0" u="none" strike="noStrike" kern="0" cap="none" spc="0" normalizeH="0" baseline="0" noProof="0" dirty="0">
                <a:ln>
                  <a:noFill/>
                </a:ln>
                <a:solidFill>
                  <a:srgbClr val="7030A0"/>
                </a:solidFill>
                <a:effectLst/>
                <a:uLnTx/>
                <a:uFillTx/>
                <a:latin typeface="Consolas"/>
                <a:ea typeface="Tahoma"/>
                <a:cs typeface="Consolas" pitchFamily="49" charset="0"/>
              </a:rPr>
              <a:t>1</a:t>
            </a:r>
            <a:r>
              <a:rPr kumimoji="0" lang="en-US" sz="1200" b="0" i="0" u="none" strike="noStrike" kern="0" cap="none" spc="0" normalizeH="0" baseline="0" noProof="0" dirty="0">
                <a:ln>
                  <a:noFill/>
                </a:ln>
                <a:solidFill>
                  <a:prstClr val="black"/>
                </a:solidFill>
                <a:effectLst/>
                <a:uLnTx/>
                <a:uFillTx/>
                <a:latin typeface="Consolas"/>
                <a:ea typeface="Tahom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p:txBody>
      </p:sp>
      <p:sp>
        <p:nvSpPr>
          <p:cNvPr id="3" name="Left Brace 2">
            <a:extLst>
              <a:ext uri="{FF2B5EF4-FFF2-40B4-BE49-F238E27FC236}">
                <a16:creationId xmlns:a16="http://schemas.microsoft.com/office/drawing/2014/main" id="{0B5DA878-5F5C-001A-A996-CD3148294DD4}"/>
              </a:ext>
            </a:extLst>
          </p:cNvPr>
          <p:cNvSpPr/>
          <p:nvPr/>
        </p:nvSpPr>
        <p:spPr>
          <a:xfrm>
            <a:off x="4174912" y="1645920"/>
            <a:ext cx="281941" cy="1043940"/>
          </a:xfrm>
          <a:prstGeom prst="leftBrace">
            <a:avLst>
              <a:gd name="adj1" fmla="val 48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A6DC5D-769A-0106-7B8E-BBEE99282003}"/>
              </a:ext>
            </a:extLst>
          </p:cNvPr>
          <p:cNvSpPr txBox="1"/>
          <p:nvPr/>
        </p:nvSpPr>
        <p:spPr>
          <a:xfrm>
            <a:off x="3108960" y="1753562"/>
            <a:ext cx="1119292" cy="95410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bit of 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nuisance, extra leg work</a:t>
            </a:r>
          </a:p>
        </p:txBody>
      </p:sp>
      <p:graphicFrame>
        <p:nvGraphicFramePr>
          <p:cNvPr id="4" name="Table 3">
            <a:extLst>
              <a:ext uri="{FF2B5EF4-FFF2-40B4-BE49-F238E27FC236}">
                <a16:creationId xmlns:a16="http://schemas.microsoft.com/office/drawing/2014/main" id="{42020522-54C4-AD9E-DA07-8FD9A7660189}"/>
              </a:ext>
            </a:extLst>
          </p:cNvPr>
          <p:cNvGraphicFramePr>
            <a:graphicFrameLocks noGrp="1"/>
          </p:cNvGraphicFramePr>
          <p:nvPr>
            <p:extLst>
              <p:ext uri="{D42A27DB-BD31-4B8C-83A1-F6EECF244321}">
                <p14:modId xmlns:p14="http://schemas.microsoft.com/office/powerpoint/2010/main" val="2950449764"/>
              </p:ext>
            </p:extLst>
          </p:nvPr>
        </p:nvGraphicFramePr>
        <p:xfrm>
          <a:off x="4689475" y="5206847"/>
          <a:ext cx="7502525" cy="1108076"/>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10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9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10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52890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cstate="print"/>
          <a:srcRect/>
          <a:stretch>
            <a:fillRect/>
          </a:stretch>
        </p:blipFill>
        <p:spPr bwMode="auto">
          <a:xfrm>
            <a:off x="1524000" y="1463676"/>
            <a:ext cx="9105900" cy="5089525"/>
          </a:xfrm>
          <a:prstGeom prst="rect">
            <a:avLst/>
          </a:prstGeom>
          <a:noFill/>
          <a:ln w="9525">
            <a:noFill/>
            <a:miter lim="800000"/>
            <a:headEnd/>
            <a:tailEnd/>
          </a:ln>
        </p:spPr>
      </p:pic>
      <p:sp>
        <p:nvSpPr>
          <p:cNvPr id="34818" name="Title 1"/>
          <p:cNvSpPr>
            <a:spLocks noGrp="1"/>
          </p:cNvSpPr>
          <p:nvPr>
            <p:ph type="title"/>
          </p:nvPr>
        </p:nvSpPr>
        <p:spPr/>
        <p:txBody>
          <a:bodyPr/>
          <a:lstStyle/>
          <a:p>
            <a:r>
              <a:rPr lang="en-US" dirty="0"/>
              <a:t>NVIDIA Visual Profiler [</a:t>
            </a:r>
            <a:r>
              <a:rPr lang="en-US" dirty="0" err="1">
                <a:solidFill>
                  <a:srgbClr val="FFC000"/>
                </a:solidFill>
                <a:latin typeface="Consolas" panose="020B0609020204030204" pitchFamily="49" charset="0"/>
              </a:rPr>
              <a:t>nvvp</a:t>
            </a:r>
            <a:r>
              <a:rPr lang="en-US" dirty="0"/>
              <a:t>, part of CUDA installation]</a:t>
            </a:r>
          </a:p>
        </p:txBody>
      </p:sp>
      <p:sp>
        <p:nvSpPr>
          <p:cNvPr id="3" name="Slide Number Placeholder 2"/>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CD414-73BF-4BD5-92AC-1C4E222807B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Callout 3"/>
          <p:cNvSpPr/>
          <p:nvPr/>
        </p:nvSpPr>
        <p:spPr>
          <a:xfrm>
            <a:off x="5562600" y="1371601"/>
            <a:ext cx="2235198" cy="907039"/>
          </a:xfrm>
          <a:prstGeom prst="wedgeEllipseCallout">
            <a:avLst>
              <a:gd name="adj1" fmla="val -56267"/>
              <a:gd name="adj2" fmla="val 12723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CUDA API activity on CPU</a:t>
            </a:r>
          </a:p>
        </p:txBody>
      </p:sp>
      <p:sp>
        <p:nvSpPr>
          <p:cNvPr id="6" name="Oval Callout 5"/>
          <p:cNvSpPr/>
          <p:nvPr/>
        </p:nvSpPr>
        <p:spPr>
          <a:xfrm>
            <a:off x="6400800" y="3962401"/>
            <a:ext cx="2209800" cy="907039"/>
          </a:xfrm>
          <a:prstGeom prst="wedgeEllipseCallout">
            <a:avLst>
              <a:gd name="adj1" fmla="val -91548"/>
              <a:gd name="adj2" fmla="val -32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and kernel activity on GPU</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Left Brace 1"/>
          <p:cNvSpPr/>
          <p:nvPr/>
        </p:nvSpPr>
        <p:spPr>
          <a:xfrm>
            <a:off x="1202267" y="3441700"/>
            <a:ext cx="241300" cy="138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rot="16200000">
            <a:off x="-232595" y="3685272"/>
            <a:ext cx="214295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done on the GPU</a:t>
            </a:r>
          </a:p>
        </p:txBody>
      </p:sp>
      <p:sp>
        <p:nvSpPr>
          <p:cNvPr id="9" name="Rectangle 8">
            <a:extLst>
              <a:ext uri="{FF2B5EF4-FFF2-40B4-BE49-F238E27FC236}">
                <a16:creationId xmlns:a16="http://schemas.microsoft.com/office/drawing/2014/main" id="{02A6F90E-F95F-B78D-0C5A-08B28D92C8D2}"/>
              </a:ext>
            </a:extLst>
          </p:cNvPr>
          <p:cNvSpPr/>
          <p:nvPr/>
        </p:nvSpPr>
        <p:spPr>
          <a:xfrm>
            <a:off x="4489807" y="3657600"/>
            <a:ext cx="287676" cy="121184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6362EBCD-89E0-F81F-58EA-9903C8FF9448}"/>
              </a:ext>
            </a:extLst>
          </p:cNvPr>
          <p:cNvSpPr/>
          <p:nvPr/>
        </p:nvSpPr>
        <p:spPr>
          <a:xfrm>
            <a:off x="6310045" y="3784315"/>
            <a:ext cx="388706" cy="1085125"/>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Rectangle 10">
            <a:extLst>
              <a:ext uri="{FF2B5EF4-FFF2-40B4-BE49-F238E27FC236}">
                <a16:creationId xmlns:a16="http://schemas.microsoft.com/office/drawing/2014/main" id="{9AC3197D-E62E-E183-6CDD-4D3864831A93}"/>
              </a:ext>
            </a:extLst>
          </p:cNvPr>
          <p:cNvSpPr/>
          <p:nvPr/>
        </p:nvSpPr>
        <p:spPr>
          <a:xfrm>
            <a:off x="5718237" y="2898564"/>
            <a:ext cx="956611" cy="354000"/>
          </a:xfrm>
          <a:prstGeom prst="rect">
            <a:avLst/>
          </a:prstGeom>
          <a:noFill/>
          <a:ln w="381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Rectangle 11">
            <a:extLst>
              <a:ext uri="{FF2B5EF4-FFF2-40B4-BE49-F238E27FC236}">
                <a16:creationId xmlns:a16="http://schemas.microsoft.com/office/drawing/2014/main" id="{89613DE7-BF9E-535D-9E07-A57E9C7CE4FF}"/>
              </a:ext>
            </a:extLst>
          </p:cNvPr>
          <p:cNvSpPr/>
          <p:nvPr/>
        </p:nvSpPr>
        <p:spPr>
          <a:xfrm>
            <a:off x="3896153" y="2895599"/>
            <a:ext cx="956611" cy="3540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232597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Detecting Low Memory Throughput</a:t>
            </a:r>
          </a:p>
        </p:txBody>
      </p:sp>
      <p:sp>
        <p:nvSpPr>
          <p:cNvPr id="8" name="Slide Number Placeholder 7"/>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D5E9-B2AF-4CED-8270-E769573F107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868" name="Content Placeholder 2"/>
          <p:cNvSpPr>
            <a:spLocks noGrp="1"/>
          </p:cNvSpPr>
          <p:nvPr>
            <p:ph idx="4294967295"/>
          </p:nvPr>
        </p:nvSpPr>
        <p:spPr>
          <a:xfrm>
            <a:off x="1600201" y="4252086"/>
            <a:ext cx="9907639" cy="1861125"/>
          </a:xfrm>
        </p:spPr>
        <p:txBody>
          <a:bodyPr>
            <a:normAutofit/>
          </a:bodyPr>
          <a:lstStyle/>
          <a:p>
            <a:pPr eaLnBrk="1" hangingPunct="1"/>
            <a:r>
              <a:rPr lang="en-US" dirty="0"/>
              <a:t>Spent majority of time in data transfer</a:t>
            </a:r>
          </a:p>
          <a:p>
            <a:pPr lvl="1" eaLnBrk="1" hangingPunct="1"/>
            <a:r>
              <a:rPr lang="en-US" dirty="0"/>
              <a:t>Often can be overlapped with preceding or following computation</a:t>
            </a:r>
          </a:p>
          <a:p>
            <a:pPr eaLnBrk="1" hangingPunct="1"/>
            <a:endParaRPr lang="en-US" dirty="0"/>
          </a:p>
          <a:p>
            <a:pPr eaLnBrk="1" hangingPunct="1"/>
            <a:r>
              <a:rPr lang="en-US" dirty="0"/>
              <a:t>From timeline can see that throughput is low (happens over PCIe bus)</a:t>
            </a:r>
          </a:p>
        </p:txBody>
      </p:sp>
      <p:pic>
        <p:nvPicPr>
          <p:cNvPr id="6" name="Picture 2"/>
          <p:cNvPicPr>
            <a:picLocks noChangeAspect="1"/>
          </p:cNvPicPr>
          <p:nvPr/>
        </p:nvPicPr>
        <p:blipFill>
          <a:blip r:embed="rId3" cstate="print"/>
          <a:srcRect t="17941" b="31384"/>
          <a:stretch>
            <a:fillRect/>
          </a:stretch>
        </p:blipFill>
        <p:spPr bwMode="auto">
          <a:xfrm>
            <a:off x="1587436" y="924611"/>
            <a:ext cx="9017127" cy="2644214"/>
          </a:xfrm>
          <a:prstGeom prst="rect">
            <a:avLst/>
          </a:prstGeom>
          <a:noFill/>
          <a:ln w="9525">
            <a:noFill/>
            <a:miter lim="800000"/>
            <a:headEnd/>
            <a:tailEnd/>
          </a:ln>
        </p:spPr>
      </p:pic>
      <p:sp>
        <p:nvSpPr>
          <p:cNvPr id="7" name="Rectangle 6"/>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77927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Visual Profiler Analysis</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BB02-BF43-4B73-9CAA-E0A6E75A55A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891" name="Content Placeholder 2"/>
          <p:cNvSpPr>
            <a:spLocks noGrp="1"/>
          </p:cNvSpPr>
          <p:nvPr>
            <p:ph idx="4294967295"/>
          </p:nvPr>
        </p:nvSpPr>
        <p:spPr>
          <a:xfrm>
            <a:off x="867266" y="1949777"/>
            <a:ext cx="8839200" cy="3919538"/>
          </a:xfrm>
        </p:spPr>
        <p:txBody>
          <a:bodyPr/>
          <a:lstStyle/>
          <a:p>
            <a:r>
              <a:rPr lang="en-US" dirty="0"/>
              <a:t>How do we know when there is an optimization opportunity?</a:t>
            </a:r>
          </a:p>
          <a:p>
            <a:pPr lvl="1"/>
            <a:r>
              <a:rPr lang="en-US" dirty="0"/>
              <a:t>Timeline visualization seems to indicate an opportunity</a:t>
            </a:r>
          </a:p>
          <a:p>
            <a:pPr lvl="1"/>
            <a:r>
              <a:rPr lang="en-US" dirty="0"/>
              <a:t>Documentation gives guidance and strategies for tuning</a:t>
            </a:r>
          </a:p>
          <a:p>
            <a:pPr lvl="2"/>
            <a:r>
              <a:rPr lang="en-US" dirty="0"/>
              <a:t>CUDA Best Practices Guide</a:t>
            </a:r>
          </a:p>
          <a:p>
            <a:pPr lvl="2"/>
            <a:r>
              <a:rPr lang="en-US" dirty="0"/>
              <a:t>CUDA Programming Guide</a:t>
            </a:r>
          </a:p>
          <a:p>
            <a:pPr lvl="2"/>
            <a:endParaRPr lang="en-US" dirty="0"/>
          </a:p>
          <a:p>
            <a:r>
              <a:rPr lang="en-US" dirty="0"/>
              <a:t>Visual Profiler analyzes your application</a:t>
            </a:r>
          </a:p>
          <a:p>
            <a:pPr lvl="1"/>
            <a:r>
              <a:rPr lang="en-US" dirty="0"/>
              <a:t>Uses timeline and other collected information</a:t>
            </a:r>
          </a:p>
          <a:p>
            <a:pPr lvl="1"/>
            <a:r>
              <a:rPr lang="en-US" dirty="0"/>
              <a:t>Highlights specific guidance from Best Practices</a:t>
            </a:r>
          </a:p>
          <a:p>
            <a:pPr lvl="1"/>
            <a:r>
              <a:rPr lang="en-US" dirty="0"/>
              <a:t>Like having a customized Best Practices Guide for your application</a:t>
            </a:r>
          </a:p>
        </p:txBody>
      </p:sp>
      <p:sp>
        <p:nvSpPr>
          <p:cNvPr id="5" name="Rectangle 4"/>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663055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Visual Profiler Analysis</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14A0-402D-4FDE-A3EB-213FB70FF1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3"/>
          <p:cNvPicPr>
            <a:picLocks noGrp="1" noChangeAspect="1"/>
          </p:cNvPicPr>
          <p:nvPr>
            <p:ph idx="4294967295"/>
          </p:nvPr>
        </p:nvPicPr>
        <p:blipFill>
          <a:blip r:embed="rId3" cstate="print"/>
          <a:srcRect/>
          <a:stretch>
            <a:fillRect/>
          </a:stretch>
        </p:blipFill>
        <p:spPr>
          <a:xfrm>
            <a:off x="1220772" y="1295400"/>
            <a:ext cx="8305800" cy="4806950"/>
          </a:xfrm>
        </p:spPr>
      </p:pic>
      <p:sp>
        <p:nvSpPr>
          <p:cNvPr id="5" name="Oval Callout 4"/>
          <p:cNvSpPr/>
          <p:nvPr/>
        </p:nvSpPr>
        <p:spPr>
          <a:xfrm>
            <a:off x="3582972" y="3351696"/>
            <a:ext cx="2133600" cy="991704"/>
          </a:xfrm>
          <a:prstGeom prst="wedgeEllipseCallout">
            <a:avLst>
              <a:gd name="adj1" fmla="val -17978"/>
              <a:gd name="adj2" fmla="val 124006"/>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Several types of analysis are provided</a:t>
            </a:r>
          </a:p>
        </p:txBody>
      </p:sp>
      <p:sp>
        <p:nvSpPr>
          <p:cNvPr id="6" name="Oval Callout 5"/>
          <p:cNvSpPr/>
          <p:nvPr/>
        </p:nvSpPr>
        <p:spPr>
          <a:xfrm>
            <a:off x="8713774" y="3005667"/>
            <a:ext cx="2717798" cy="1245704"/>
          </a:xfrm>
          <a:prstGeom prst="wedgeEllipseCallout">
            <a:avLst>
              <a:gd name="adj1" fmla="val -44916"/>
              <a:gd name="adj2" fmla="val 13402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Analysis pointing out low </a:t>
            </a:r>
            <a:r>
              <a:rPr kumimoji="0" lang="en-US" sz="2000" b="1" i="0" u="none" strike="noStrike" kern="1200" cap="none" spc="0" normalizeH="0" baseline="0" noProof="0" dirty="0" err="1">
                <a:ln>
                  <a:noFill/>
                </a:ln>
                <a:solidFill>
                  <a:prstClr val="white"/>
                </a:solidFill>
                <a:effectLst/>
                <a:uLnTx/>
                <a:uFillTx/>
                <a:latin typeface="Courier New" pitchFamily="49" charset="0"/>
                <a:ea typeface="+mn-ea"/>
                <a:cs typeface="Courier New" pitchFamily="49" charset="0"/>
              </a:rPr>
              <a:t>memcpy</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 throughput</a:t>
            </a:r>
          </a:p>
        </p:txBody>
      </p:sp>
      <p:sp>
        <p:nvSpPr>
          <p:cNvPr id="9" name="Rectangle 8"/>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8854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Online Optimization Help</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57D7F-CAB1-4F9A-9C43-B35D6F49434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9939" name="Content Placeholder 3"/>
          <p:cNvPicPr>
            <a:picLocks noGrp="1" noChangeAspect="1"/>
          </p:cNvPicPr>
          <p:nvPr>
            <p:ph idx="4294967295"/>
          </p:nvPr>
        </p:nvPicPr>
        <p:blipFill>
          <a:blip r:embed="rId3" cstate="print"/>
          <a:srcRect/>
          <a:stretch>
            <a:fillRect/>
          </a:stretch>
        </p:blipFill>
        <p:spPr>
          <a:xfrm>
            <a:off x="2050325" y="1856032"/>
            <a:ext cx="8077200" cy="4445000"/>
          </a:xfrm>
        </p:spPr>
      </p:pic>
      <p:pic>
        <p:nvPicPr>
          <p:cNvPr id="39940" name="Picture 4"/>
          <p:cNvPicPr>
            <a:picLocks noChangeAspect="1"/>
          </p:cNvPicPr>
          <p:nvPr/>
        </p:nvPicPr>
        <p:blipFill>
          <a:blip r:embed="rId4" cstate="print"/>
          <a:srcRect/>
          <a:stretch>
            <a:fillRect/>
          </a:stretch>
        </p:blipFill>
        <p:spPr bwMode="auto">
          <a:xfrm>
            <a:off x="1524000" y="1143002"/>
            <a:ext cx="7886700" cy="539751"/>
          </a:xfrm>
          <a:prstGeom prst="rect">
            <a:avLst/>
          </a:prstGeom>
          <a:noFill/>
          <a:ln w="9525">
            <a:noFill/>
            <a:miter lim="800000"/>
            <a:headEnd/>
            <a:tailEnd/>
          </a:ln>
        </p:spPr>
      </p:pic>
      <p:sp>
        <p:nvSpPr>
          <p:cNvPr id="6" name="Oval Callout 5"/>
          <p:cNvSpPr/>
          <p:nvPr/>
        </p:nvSpPr>
        <p:spPr>
          <a:xfrm>
            <a:off x="8229600" y="2159000"/>
            <a:ext cx="2362200" cy="1245704"/>
          </a:xfrm>
          <a:prstGeom prst="wedgeEllipseCallout">
            <a:avLst>
              <a:gd name="adj1" fmla="val -14236"/>
              <a:gd name="adj2" fmla="val -956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Each analysis has link to Best Practices documentation</a:t>
            </a:r>
          </a:p>
        </p:txBody>
      </p:sp>
      <p:sp>
        <p:nvSpPr>
          <p:cNvPr id="8" name="Rectangle 7"/>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4496581" y="2620500"/>
            <a:ext cx="1524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DECA1EB-C4E7-919D-87F7-837CE1AA35C4}"/>
              </a:ext>
            </a:extLst>
          </p:cNvPr>
          <p:cNvSpPr/>
          <p:nvPr/>
        </p:nvSpPr>
        <p:spPr>
          <a:xfrm>
            <a:off x="1790700" y="1417320"/>
            <a:ext cx="5105400" cy="3505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408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9800" y="1525589"/>
            <a:ext cx="5791200" cy="3570287"/>
          </a:xfrm>
          <a:prstGeom prst="rect">
            <a:avLst/>
          </a:prstGeom>
          <a:solidFill>
            <a:schemeClr val="bg1">
              <a:lumMod val="95000"/>
            </a:schemeClr>
          </a:solid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size = N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int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wsize</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(2 * RADIUS + 1) * </a:t>
            </a:r>
            <a:r>
              <a:rPr kumimoji="0" lang="en-US" sz="1600" b="0" i="0" u="none" strike="noStrike" kern="0" cap="none" spc="0" normalizeH="0" baseline="0" noProof="0" dirty="0" err="1">
                <a:ln>
                  <a:noFill/>
                </a:ln>
                <a:solidFill>
                  <a:srgbClr val="33CCCC"/>
                </a:solidFill>
                <a:effectLst/>
                <a:uLnTx/>
                <a:uFillTx/>
                <a:latin typeface="Consolas" pitchFamily="49" charset="0"/>
                <a:ea typeface="Tahoma" pitchFamily="34" charset="0"/>
                <a:cs typeface="Consolas" pitchFamily="49" charset="0"/>
              </a:rPr>
              <a:t>sizeof</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E78A2D"/>
                </a:solidFill>
                <a:effectLst/>
                <a:uLnTx/>
                <a:uFillTx/>
                <a:latin typeface="Consolas" pitchFamily="49" charset="0"/>
                <a:ea typeface="Tahoma" pitchFamily="34" charset="0"/>
                <a:cs typeface="Consolas" pitchFamily="49" charset="0"/>
              </a:rPr>
              <a:t>//allocate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(&amp;weights,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wsize</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*in;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(&amp;in,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  float *out;     </a:t>
            </a:r>
            <a:r>
              <a:rPr kumimoji="0" lang="en-US" sz="1600" b="1" i="0" u="none" strike="noStrike" kern="0" cap="none" spc="0" normalizeH="0" baseline="0" noProof="0" dirty="0" err="1">
                <a:ln>
                  <a:noFill/>
                </a:ln>
                <a:solidFill>
                  <a:srgbClr val="0000FF"/>
                </a:solidFill>
                <a:effectLst/>
                <a:uLnTx/>
                <a:uFillTx/>
                <a:latin typeface="Consolas" pitchFamily="49" charset="0"/>
                <a:ea typeface="Tahoma" pitchFamily="34" charset="0"/>
                <a:cs typeface="Consolas" pitchFamily="49" charset="0"/>
              </a:rPr>
              <a:t>cudaMallocHost</a:t>
            </a:r>
            <a:r>
              <a:rPr kumimoji="0" lang="en-US" sz="1600" b="1" i="0" u="none" strike="noStrike" kern="0" cap="none" spc="0" normalizeH="0" baseline="0" noProof="0" dirty="0">
                <a:ln>
                  <a:noFill/>
                </a:ln>
                <a:solidFill>
                  <a:srgbClr val="0000FF"/>
                </a:solidFill>
                <a:effectLst/>
                <a:uLnTx/>
                <a:uFillTx/>
                <a:latin typeface="Consolas" pitchFamily="49" charset="0"/>
                <a:ea typeface="Tahoma" pitchFamily="34" charset="0"/>
                <a:cs typeface="Consolas" pitchFamily="49" charset="0"/>
              </a:rPr>
              <a:t>(&amp;out,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(weights, RADIUS);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initializeArray</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(in,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d_weights</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d_in</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a:ln>
                  <a:noFill/>
                </a:ln>
                <a:solidFill>
                  <a:srgbClr val="33CCCC"/>
                </a:solidFill>
                <a:effectLst/>
                <a:uLnTx/>
                <a:uFillTx/>
                <a:latin typeface="Consolas" pitchFamily="49" charset="0"/>
                <a:ea typeface="Tahoma" pitchFamily="34" charset="0"/>
                <a:cs typeface="Consolas" pitchFamily="49" charset="0"/>
              </a:rPr>
              <a:t>float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cudaMalloc</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(&amp;</a:t>
            </a:r>
            <a:r>
              <a:rPr kumimoji="0" lang="en-US" sz="1600" b="0" i="0" u="none" strike="noStrike" kern="0" cap="none" spc="0" normalizeH="0" baseline="0" noProof="0" dirty="0" err="1">
                <a:ln>
                  <a:noFill/>
                </a:ln>
                <a:solidFill>
                  <a:sysClr val="windowText" lastClr="000000"/>
                </a:solidFill>
                <a:effectLst/>
                <a:uLnTx/>
                <a:uFillTx/>
                <a:latin typeface="Consolas" pitchFamily="49" charset="0"/>
                <a:ea typeface="Tahoma" pitchFamily="34" charset="0"/>
                <a:cs typeface="Consolas" pitchFamily="49" charset="0"/>
              </a:rPr>
              <a:t>d_out</a:t>
            </a: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itchFamily="49" charset="0"/>
                <a:ea typeface="Tahoma" pitchFamily="34" charset="0"/>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0963" name="Title 1"/>
          <p:cNvSpPr>
            <a:spLocks noGrp="1"/>
          </p:cNvSpPr>
          <p:nvPr>
            <p:ph type="title"/>
          </p:nvPr>
        </p:nvSpPr>
        <p:spPr/>
        <p:txBody>
          <a:bodyPr/>
          <a:lstStyle/>
          <a:p>
            <a:r>
              <a:rPr lang="en-US" sz="3400" dirty="0"/>
              <a:t>Pinned CPU Memory Implementation </a:t>
            </a:r>
          </a:p>
        </p:txBody>
      </p:sp>
      <p:sp>
        <p:nvSpPr>
          <p:cNvPr id="7" name="Slide Number Placeholder 6"/>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47E9E-7AA2-4D88-89C6-B2D62400FA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Oval Callout 4"/>
          <p:cNvSpPr/>
          <p:nvPr/>
        </p:nvSpPr>
        <p:spPr>
          <a:xfrm>
            <a:off x="7696200" y="3200400"/>
            <a:ext cx="2794000" cy="1330208"/>
          </a:xfrm>
          <a:prstGeom prst="wedgeEllipseCallout">
            <a:avLst>
              <a:gd name="adj1" fmla="val -65775"/>
              <a:gd name="adj2" fmla="val -701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CPU allocations use pinned memory to enable fast </a:t>
            </a: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memcpy</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5257801" y="5334001"/>
            <a:ext cx="1699951" cy="907039"/>
          </a:xfrm>
          <a:prstGeom prst="roundRect">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No other changes</a:t>
            </a:r>
          </a:p>
        </p:txBody>
      </p:sp>
      <p:sp>
        <p:nvSpPr>
          <p:cNvPr id="10" name="Rectangle 9"/>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8470520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Pinned Memory</a:t>
            </a:r>
          </a:p>
        </p:txBody>
      </p:sp>
      <p:sp>
        <p:nvSpPr>
          <p:cNvPr id="18435" name="Content Placeholder 2"/>
          <p:cNvSpPr>
            <a:spLocks noGrp="1"/>
          </p:cNvSpPr>
          <p:nvPr>
            <p:ph sz="half" idx="1"/>
          </p:nvPr>
        </p:nvSpPr>
        <p:spPr/>
        <p:txBody>
          <a:bodyPr/>
          <a:lstStyle/>
          <a:p>
            <a:endParaRPr lang="en-US" dirty="0"/>
          </a:p>
          <a:p>
            <a:r>
              <a:rPr lang="en-US" dirty="0"/>
              <a:t>DMA (direct memory access) uses </a:t>
            </a:r>
            <a:r>
              <a:rPr lang="en-US" dirty="0">
                <a:solidFill>
                  <a:srgbClr val="0070C0"/>
                </a:solidFill>
              </a:rPr>
              <a:t>physical addresses</a:t>
            </a:r>
          </a:p>
          <a:p>
            <a:endParaRPr lang="en-US" dirty="0"/>
          </a:p>
          <a:p>
            <a:r>
              <a:rPr lang="en-US" dirty="0"/>
              <a:t>The OS could accidentally page out the data that is being read or written by a DMA and page in another virtual page into the same location</a:t>
            </a:r>
          </a:p>
          <a:p>
            <a:endParaRPr lang="en-US" dirty="0"/>
          </a:p>
          <a:p>
            <a:r>
              <a:rPr lang="en-US" dirty="0"/>
              <a:t>Pinned memory cannot not be paged out</a:t>
            </a:r>
          </a:p>
          <a:p>
            <a:endParaRPr lang="en-US" dirty="0"/>
          </a:p>
        </p:txBody>
      </p:sp>
      <p:sp>
        <p:nvSpPr>
          <p:cNvPr id="18436" name="Content Placeholder 3"/>
          <p:cNvSpPr>
            <a:spLocks noGrp="1"/>
          </p:cNvSpPr>
          <p:nvPr>
            <p:ph sz="half" idx="2"/>
          </p:nvPr>
        </p:nvSpPr>
        <p:spPr/>
        <p:txBody>
          <a:bodyPr/>
          <a:lstStyle/>
          <a:p>
            <a:endParaRPr lang="en-US" dirty="0"/>
          </a:p>
          <a:p>
            <a:r>
              <a:rPr lang="en-US" dirty="0"/>
              <a:t>If a source or destination of a </a:t>
            </a:r>
            <a:r>
              <a:rPr lang="en-US" dirty="0" err="1">
                <a:latin typeface="Courier New" panose="02070309020205020404" pitchFamily="49" charset="0"/>
                <a:cs typeface="Courier New" panose="02070309020205020404" pitchFamily="49" charset="0"/>
              </a:rPr>
              <a:t>cudaMemCpy</a:t>
            </a:r>
            <a:r>
              <a:rPr lang="en-US" dirty="0">
                <a:latin typeface="Courier New" panose="02070309020205020404" pitchFamily="49" charset="0"/>
                <a:cs typeface="Courier New" panose="02070309020205020404" pitchFamily="49" charset="0"/>
              </a:rPr>
              <a:t>()</a:t>
            </a:r>
            <a:r>
              <a:rPr lang="en-US" dirty="0"/>
              <a:t> in the host memory is not pinned, it needs to be first copied to a pinned memory – extra overhead</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cudaMemcpy</a:t>
            </a:r>
            <a:r>
              <a:rPr lang="en-US" dirty="0"/>
              <a:t> faster with pinned host memory source or destination</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dirty="0"/>
              <a:t>Allocate/Free Pinned Memory (a.k.a. Page Locked Memory)</a:t>
            </a:r>
          </a:p>
        </p:txBody>
      </p:sp>
      <p:sp>
        <p:nvSpPr>
          <p:cNvPr id="3" name="Content Placeholder 2"/>
          <p:cNvSpPr>
            <a:spLocks noGrp="1"/>
          </p:cNvSpPr>
          <p:nvPr>
            <p:ph idx="1"/>
          </p:nvPr>
        </p:nvSpPr>
        <p:spPr>
          <a:xfrm>
            <a:off x="147344" y="965771"/>
            <a:ext cx="11960872" cy="5462500"/>
          </a:xfrm>
        </p:spPr>
        <p:txBody>
          <a:bodyPr/>
          <a:lstStyle/>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cudaHostAlloc</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Three parameters</a:t>
            </a:r>
          </a:p>
          <a:p>
            <a:pPr lvl="1">
              <a:defRPr/>
            </a:pPr>
            <a:r>
              <a:rPr lang="en-US" sz="1600" dirty="0">
                <a:ea typeface="ＭＳ Ｐゴシック" charset="-128"/>
              </a:rPr>
              <a:t>Address of pointer to the allocated memory</a:t>
            </a:r>
          </a:p>
          <a:p>
            <a:pPr lvl="1">
              <a:defRPr/>
            </a:pPr>
            <a:r>
              <a:rPr lang="en-US" sz="1600" dirty="0">
                <a:ea typeface="ＭＳ Ｐゴシック" charset="-128"/>
              </a:rPr>
              <a:t>Size of the allocated memory in bytes</a:t>
            </a:r>
          </a:p>
          <a:p>
            <a:pPr lvl="1">
              <a:defRPr/>
            </a:pPr>
            <a:r>
              <a:rPr lang="en-US" sz="1600" dirty="0">
                <a:ea typeface="ＭＳ Ｐゴシック" charset="-128"/>
              </a:rPr>
              <a:t>Option – use </a:t>
            </a:r>
            <a:r>
              <a:rPr lang="en-US" sz="1600" dirty="0" err="1">
                <a:latin typeface="Courier New" panose="02070309020205020404" pitchFamily="49" charset="0"/>
                <a:ea typeface="ＭＳ Ｐゴシック" charset="-128"/>
                <a:cs typeface="Courier New" panose="02070309020205020404" pitchFamily="49" charset="0"/>
              </a:rPr>
              <a:t>cudaHostAllocDefault</a:t>
            </a:r>
            <a:r>
              <a:rPr lang="en-US" sz="1600" dirty="0">
                <a:ea typeface="ＭＳ Ｐゴシック" charset="-128"/>
              </a:rPr>
              <a:t> for now</a:t>
            </a:r>
          </a:p>
          <a:p>
            <a:pPr lvl="2">
              <a:defRPr/>
            </a:pPr>
            <a:endParaRPr lang="en-US" sz="1600" dirty="0">
              <a:ea typeface="ＭＳ Ｐゴシック" charset="-128"/>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cudaFreeHost</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One parameter</a:t>
            </a:r>
          </a:p>
          <a:p>
            <a:pPr lvl="1">
              <a:defRPr/>
            </a:pPr>
            <a:r>
              <a:rPr lang="en-US" sz="1600" dirty="0">
                <a:ea typeface="ＭＳ Ｐゴシック" charset="-128"/>
              </a:rPr>
              <a:t>Pointer to the memory to </a:t>
            </a:r>
          </a:p>
          <a:p>
            <a:pPr marL="457200" lvl="1" indent="0">
              <a:buNone/>
              <a:defRPr/>
            </a:pPr>
            <a:r>
              <a:rPr lang="en-US" sz="1600" dirty="0">
                <a:ea typeface="ＭＳ Ｐゴシック" charset="-128"/>
              </a:rPr>
              <a:t>     be freed</a:t>
            </a:r>
          </a:p>
          <a:p>
            <a:pPr marL="0" indent="0">
              <a:buNone/>
              <a:defRPr/>
            </a:pPr>
            <a:endParaRPr lang="en-US" sz="2400" dirty="0">
              <a:ea typeface="ＭＳ Ｐゴシック" pitchFamily="34" charset="-128"/>
            </a:endParaRPr>
          </a:p>
        </p:txBody>
      </p:sp>
      <p:pic>
        <p:nvPicPr>
          <p:cNvPr id="2" name="Content Placeholder 4">
            <a:extLst>
              <a:ext uri="{FF2B5EF4-FFF2-40B4-BE49-F238E27FC236}">
                <a16:creationId xmlns:a16="http://schemas.microsoft.com/office/drawing/2014/main" id="{59984B14-5A2C-6A3E-D482-F17110E05314}"/>
              </a:ext>
            </a:extLst>
          </p:cNvPr>
          <p:cNvPicPr>
            <a:picLocks noChangeAspect="1"/>
          </p:cNvPicPr>
          <p:nvPr/>
        </p:nvPicPr>
        <p:blipFill>
          <a:blip r:embed="rId2" cstate="print"/>
          <a:srcRect t="18747" b="6665"/>
          <a:stretch>
            <a:fillRect/>
          </a:stretch>
        </p:blipFill>
        <p:spPr>
          <a:xfrm>
            <a:off x="3146425" y="2839595"/>
            <a:ext cx="9045575" cy="3697288"/>
          </a:xfrm>
          <a:prstGeom prst="rect">
            <a:avLst/>
          </a:prstGeom>
        </p:spPr>
      </p:pic>
      <p:graphicFrame>
        <p:nvGraphicFramePr>
          <p:cNvPr id="4" name="Table 3">
            <a:extLst>
              <a:ext uri="{FF2B5EF4-FFF2-40B4-BE49-F238E27FC236}">
                <a16:creationId xmlns:a16="http://schemas.microsoft.com/office/drawing/2014/main" id="{B5FDA15A-EC9D-0287-C455-232E93055A5F}"/>
              </a:ext>
            </a:extLst>
          </p:cNvPr>
          <p:cNvGraphicFramePr>
            <a:graphicFrameLocks noGrp="1"/>
          </p:cNvGraphicFramePr>
          <p:nvPr>
            <p:extLst>
              <p:ext uri="{D42A27DB-BD31-4B8C-83A1-F6EECF244321}">
                <p14:modId xmlns:p14="http://schemas.microsoft.com/office/powerpoint/2010/main" val="3234251318"/>
              </p:ext>
            </p:extLst>
          </p:nvPr>
        </p:nvGraphicFramePr>
        <p:xfrm>
          <a:off x="4537076" y="5380038"/>
          <a:ext cx="7502525" cy="1477962"/>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7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7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75618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600201" y="503162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1600201" y="188747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6"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8515EA-D128-446E-9F7B-42325BFB8E2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8" name="Cube 157"/>
          <p:cNvSpPr/>
          <p:nvPr/>
        </p:nvSpPr>
        <p:spPr>
          <a:xfrm>
            <a:off x="19827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22860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25908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289401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31972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35020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380523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4106862" y="23701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441166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47148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50196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53228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56261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59309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62134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65182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682148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712470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74295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77327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80359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83566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86598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89630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926782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957103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987425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1017905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TextBox 145"/>
          <p:cNvSpPr txBox="1">
            <a:spLocks noChangeArrowheads="1"/>
          </p:cNvSpPr>
          <p:nvPr/>
        </p:nvSpPr>
        <p:spPr bwMode="auto">
          <a:xfrm>
            <a:off x="1988570" y="2751721"/>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87" name="TextBox 146"/>
          <p:cNvSpPr txBox="1">
            <a:spLocks noChangeArrowheads="1"/>
          </p:cNvSpPr>
          <p:nvPr/>
        </p:nvSpPr>
        <p:spPr bwMode="auto">
          <a:xfrm>
            <a:off x="1972302" y="5810004"/>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88" name="Straight Connector 187"/>
          <p:cNvCxnSpPr/>
          <p:nvPr/>
        </p:nvCxnSpPr>
        <p:spPr>
          <a:xfrm>
            <a:off x="6213475" y="1828800"/>
            <a:ext cx="0" cy="1371600"/>
          </a:xfrm>
          <a:prstGeom prst="line">
            <a:avLst/>
          </a:prstGeom>
          <a:noFill/>
          <a:ln w="19050" cap="flat" cmpd="sng" algn="ctr">
            <a:solidFill>
              <a:srgbClr val="C00000"/>
            </a:solidFill>
            <a:prstDash val="dash"/>
          </a:ln>
          <a:effectLst/>
        </p:spPr>
      </p:cxnSp>
      <p:sp>
        <p:nvSpPr>
          <p:cNvPr id="189" name="Oval Callout 188"/>
          <p:cNvSpPr/>
          <p:nvPr/>
        </p:nvSpPr>
        <p:spPr>
          <a:xfrm>
            <a:off x="7168354" y="1012466"/>
            <a:ext cx="2128046" cy="816334"/>
          </a:xfrm>
          <a:prstGeom prst="wedgeEllipseCallout">
            <a:avLst>
              <a:gd name="adj1" fmla="val -89602"/>
              <a:gd name="adj2" fmla="val 91171"/>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Partition data into TWO chunks</a:t>
            </a:r>
          </a:p>
        </p:txBody>
      </p:sp>
      <p:sp>
        <p:nvSpPr>
          <p:cNvPr id="190" name="TextBox 145"/>
          <p:cNvSpPr txBox="1">
            <a:spLocks noChangeArrowheads="1"/>
          </p:cNvSpPr>
          <p:nvPr/>
        </p:nvSpPr>
        <p:spPr bwMode="auto">
          <a:xfrm>
            <a:off x="36639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chunk 1</a:t>
            </a:r>
          </a:p>
        </p:txBody>
      </p:sp>
      <p:sp>
        <p:nvSpPr>
          <p:cNvPr id="191" name="TextBox 145"/>
          <p:cNvSpPr txBox="1">
            <a:spLocks noChangeArrowheads="1"/>
          </p:cNvSpPr>
          <p:nvPr/>
        </p:nvSpPr>
        <p:spPr bwMode="auto">
          <a:xfrm>
            <a:off x="7702551" y="19939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2" name="Cube 191"/>
          <p:cNvSpPr/>
          <p:nvPr/>
        </p:nvSpPr>
        <p:spPr>
          <a:xfrm>
            <a:off x="19843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Cube 192"/>
          <p:cNvSpPr/>
          <p:nvPr/>
        </p:nvSpPr>
        <p:spPr>
          <a:xfrm>
            <a:off x="22875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4" name="Cube 193"/>
          <p:cNvSpPr/>
          <p:nvPr/>
        </p:nvSpPr>
        <p:spPr>
          <a:xfrm>
            <a:off x="25923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89560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319881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350361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80682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11003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325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71646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502126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53244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6276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9324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6215062" y="54641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651986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8230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71278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74310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77343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80391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83581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86614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9662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926941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95726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8774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1018063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6" name="Rectangle 65"/>
          <p:cNvSpPr/>
          <p:nvPr/>
        </p:nvSpPr>
        <p:spPr>
          <a:xfrm>
            <a:off x="113690"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Rectangle 2"/>
          <p:cNvSpPr/>
          <p:nvPr/>
        </p:nvSpPr>
        <p:spPr>
          <a:xfrm>
            <a:off x="9493419" y="1940173"/>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p:cNvSpPr/>
          <p:nvPr/>
        </p:nvSpPr>
        <p:spPr>
          <a:xfrm>
            <a:off x="9483101" y="5054904"/>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83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1" y="3208338"/>
            <a:ext cx="9167226" cy="13036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1600201" y="482136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30"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D677B4-DAA1-46EB-8C33-BAE544CF684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6" name="Cube 135"/>
          <p:cNvSpPr/>
          <p:nvPr/>
        </p:nvSpPr>
        <p:spPr>
          <a:xfrm>
            <a:off x="19065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7" name="Cube 136"/>
          <p:cNvSpPr/>
          <p:nvPr/>
        </p:nvSpPr>
        <p:spPr>
          <a:xfrm>
            <a:off x="22098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8" name="Cube 137"/>
          <p:cNvSpPr/>
          <p:nvPr/>
        </p:nvSpPr>
        <p:spPr>
          <a:xfrm>
            <a:off x="25146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9" name="Cube 138"/>
          <p:cNvSpPr/>
          <p:nvPr/>
        </p:nvSpPr>
        <p:spPr>
          <a:xfrm>
            <a:off x="281781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0" name="Cube 139"/>
          <p:cNvSpPr/>
          <p:nvPr/>
        </p:nvSpPr>
        <p:spPr>
          <a:xfrm>
            <a:off x="31210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1" name="Cube 140"/>
          <p:cNvSpPr/>
          <p:nvPr/>
        </p:nvSpPr>
        <p:spPr>
          <a:xfrm>
            <a:off x="34258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2" name="Cube 141"/>
          <p:cNvSpPr/>
          <p:nvPr/>
        </p:nvSpPr>
        <p:spPr>
          <a:xfrm>
            <a:off x="372903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3" name="Cube 142"/>
          <p:cNvSpPr/>
          <p:nvPr/>
        </p:nvSpPr>
        <p:spPr>
          <a:xfrm>
            <a:off x="4030662"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4" name="Cube 143"/>
          <p:cNvSpPr/>
          <p:nvPr/>
        </p:nvSpPr>
        <p:spPr>
          <a:xfrm>
            <a:off x="433546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5" name="Cube 144"/>
          <p:cNvSpPr/>
          <p:nvPr/>
        </p:nvSpPr>
        <p:spPr>
          <a:xfrm>
            <a:off x="46386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6" name="Cube 145"/>
          <p:cNvSpPr/>
          <p:nvPr/>
        </p:nvSpPr>
        <p:spPr>
          <a:xfrm>
            <a:off x="49434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7" name="Cube 146"/>
          <p:cNvSpPr/>
          <p:nvPr/>
        </p:nvSpPr>
        <p:spPr>
          <a:xfrm>
            <a:off x="52466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8" name="Cube 147"/>
          <p:cNvSpPr/>
          <p:nvPr/>
        </p:nvSpPr>
        <p:spPr>
          <a:xfrm>
            <a:off x="55499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Cube 148"/>
          <p:cNvSpPr/>
          <p:nvPr/>
        </p:nvSpPr>
        <p:spPr>
          <a:xfrm>
            <a:off x="58547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0" name="Cube 149"/>
          <p:cNvSpPr/>
          <p:nvPr/>
        </p:nvSpPr>
        <p:spPr>
          <a:xfrm>
            <a:off x="61372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1" name="Cube 150"/>
          <p:cNvSpPr/>
          <p:nvPr/>
        </p:nvSpPr>
        <p:spPr>
          <a:xfrm>
            <a:off x="64420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2" name="Cube 151"/>
          <p:cNvSpPr/>
          <p:nvPr/>
        </p:nvSpPr>
        <p:spPr>
          <a:xfrm>
            <a:off x="674528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3" name="Cube 152"/>
          <p:cNvSpPr/>
          <p:nvPr/>
        </p:nvSpPr>
        <p:spPr>
          <a:xfrm>
            <a:off x="704850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4" name="Cube 153"/>
          <p:cNvSpPr/>
          <p:nvPr/>
        </p:nvSpPr>
        <p:spPr>
          <a:xfrm>
            <a:off x="73533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5" name="Cube 154"/>
          <p:cNvSpPr/>
          <p:nvPr/>
        </p:nvSpPr>
        <p:spPr>
          <a:xfrm>
            <a:off x="76565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6" name="Cube 155"/>
          <p:cNvSpPr/>
          <p:nvPr/>
        </p:nvSpPr>
        <p:spPr>
          <a:xfrm>
            <a:off x="79597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7" name="Cube 156"/>
          <p:cNvSpPr/>
          <p:nvPr/>
        </p:nvSpPr>
        <p:spPr>
          <a:xfrm>
            <a:off x="82804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8" name="Cube 157"/>
          <p:cNvSpPr/>
          <p:nvPr/>
        </p:nvSpPr>
        <p:spPr>
          <a:xfrm>
            <a:off x="85836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9" name="Cube 158"/>
          <p:cNvSpPr/>
          <p:nvPr/>
        </p:nvSpPr>
        <p:spPr>
          <a:xfrm>
            <a:off x="88868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0" name="Cube 159"/>
          <p:cNvSpPr/>
          <p:nvPr/>
        </p:nvSpPr>
        <p:spPr>
          <a:xfrm>
            <a:off x="919162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1" name="Cube 160"/>
          <p:cNvSpPr/>
          <p:nvPr/>
        </p:nvSpPr>
        <p:spPr>
          <a:xfrm>
            <a:off x="949483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2" name="Cube 161"/>
          <p:cNvSpPr/>
          <p:nvPr/>
        </p:nvSpPr>
        <p:spPr>
          <a:xfrm>
            <a:off x="979805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3" name="Cube 162"/>
          <p:cNvSpPr/>
          <p:nvPr/>
        </p:nvSpPr>
        <p:spPr>
          <a:xfrm>
            <a:off x="1010285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Cube 163"/>
          <p:cNvSpPr/>
          <p:nvPr/>
        </p:nvSpPr>
        <p:spPr>
          <a:xfrm>
            <a:off x="19081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Cube 164"/>
          <p:cNvSpPr/>
          <p:nvPr/>
        </p:nvSpPr>
        <p:spPr>
          <a:xfrm>
            <a:off x="22113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Cube 165"/>
          <p:cNvSpPr/>
          <p:nvPr/>
        </p:nvSpPr>
        <p:spPr>
          <a:xfrm>
            <a:off x="25161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Cube 166"/>
          <p:cNvSpPr/>
          <p:nvPr/>
        </p:nvSpPr>
        <p:spPr>
          <a:xfrm>
            <a:off x="281940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8" name="Cube 167"/>
          <p:cNvSpPr/>
          <p:nvPr/>
        </p:nvSpPr>
        <p:spPr>
          <a:xfrm>
            <a:off x="312261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9" name="Cube 168"/>
          <p:cNvSpPr/>
          <p:nvPr/>
        </p:nvSpPr>
        <p:spPr>
          <a:xfrm>
            <a:off x="342741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0" name="Cube 169"/>
          <p:cNvSpPr/>
          <p:nvPr/>
        </p:nvSpPr>
        <p:spPr>
          <a:xfrm>
            <a:off x="373062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1" name="Cube 170"/>
          <p:cNvSpPr/>
          <p:nvPr/>
        </p:nvSpPr>
        <p:spPr>
          <a:xfrm>
            <a:off x="403383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2" name="Cube 171"/>
          <p:cNvSpPr/>
          <p:nvPr/>
        </p:nvSpPr>
        <p:spPr>
          <a:xfrm>
            <a:off x="433705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3" name="Cube 172"/>
          <p:cNvSpPr/>
          <p:nvPr/>
        </p:nvSpPr>
        <p:spPr>
          <a:xfrm>
            <a:off x="464026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4" name="Cube 173"/>
          <p:cNvSpPr/>
          <p:nvPr/>
        </p:nvSpPr>
        <p:spPr>
          <a:xfrm>
            <a:off x="494506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5" name="Cube 174"/>
          <p:cNvSpPr/>
          <p:nvPr/>
        </p:nvSpPr>
        <p:spPr>
          <a:xfrm>
            <a:off x="52482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6" name="Cube 175"/>
          <p:cNvSpPr/>
          <p:nvPr/>
        </p:nvSpPr>
        <p:spPr>
          <a:xfrm>
            <a:off x="55514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7" name="Cube 176"/>
          <p:cNvSpPr/>
          <p:nvPr/>
        </p:nvSpPr>
        <p:spPr>
          <a:xfrm>
            <a:off x="58562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8" name="Cube 177"/>
          <p:cNvSpPr/>
          <p:nvPr/>
        </p:nvSpPr>
        <p:spPr>
          <a:xfrm>
            <a:off x="6138862"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9" name="Cube 178"/>
          <p:cNvSpPr/>
          <p:nvPr/>
        </p:nvSpPr>
        <p:spPr>
          <a:xfrm>
            <a:off x="644366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0" name="Cube 179"/>
          <p:cNvSpPr/>
          <p:nvPr/>
        </p:nvSpPr>
        <p:spPr>
          <a:xfrm>
            <a:off x="67468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1" name="Cube 180"/>
          <p:cNvSpPr/>
          <p:nvPr/>
        </p:nvSpPr>
        <p:spPr>
          <a:xfrm>
            <a:off x="70516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2" name="Cube 181"/>
          <p:cNvSpPr/>
          <p:nvPr/>
        </p:nvSpPr>
        <p:spPr>
          <a:xfrm>
            <a:off x="73548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3" name="Cube 182"/>
          <p:cNvSpPr/>
          <p:nvPr/>
        </p:nvSpPr>
        <p:spPr>
          <a:xfrm>
            <a:off x="76581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4" name="Cube 183"/>
          <p:cNvSpPr/>
          <p:nvPr/>
        </p:nvSpPr>
        <p:spPr>
          <a:xfrm>
            <a:off x="79629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5" name="Cube 184"/>
          <p:cNvSpPr/>
          <p:nvPr/>
        </p:nvSpPr>
        <p:spPr>
          <a:xfrm>
            <a:off x="82819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6" name="Cube 185"/>
          <p:cNvSpPr/>
          <p:nvPr/>
        </p:nvSpPr>
        <p:spPr>
          <a:xfrm>
            <a:off x="85852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7" name="Cube 186"/>
          <p:cNvSpPr/>
          <p:nvPr/>
        </p:nvSpPr>
        <p:spPr>
          <a:xfrm>
            <a:off x="88900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8" name="Cube 187"/>
          <p:cNvSpPr/>
          <p:nvPr/>
        </p:nvSpPr>
        <p:spPr>
          <a:xfrm>
            <a:off x="919321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Cube 188"/>
          <p:cNvSpPr/>
          <p:nvPr/>
        </p:nvSpPr>
        <p:spPr>
          <a:xfrm>
            <a:off x="94964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Cube 189"/>
          <p:cNvSpPr/>
          <p:nvPr/>
        </p:nvSpPr>
        <p:spPr>
          <a:xfrm>
            <a:off x="98012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Cube 190"/>
          <p:cNvSpPr/>
          <p:nvPr/>
        </p:nvSpPr>
        <p:spPr>
          <a:xfrm>
            <a:off x="1010443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TextBox 145"/>
          <p:cNvSpPr txBox="1">
            <a:spLocks noChangeArrowheads="1"/>
          </p:cNvSpPr>
          <p:nvPr/>
        </p:nvSpPr>
        <p:spPr bwMode="auto">
          <a:xfrm>
            <a:off x="1743869" y="2514600"/>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193" name="TextBox 146"/>
          <p:cNvSpPr txBox="1">
            <a:spLocks noChangeArrowheads="1"/>
          </p:cNvSpPr>
          <p:nvPr/>
        </p:nvSpPr>
        <p:spPr bwMode="auto">
          <a:xfrm>
            <a:off x="1778001"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194" name="Straight Connector 193"/>
          <p:cNvCxnSpPr/>
          <p:nvPr/>
        </p:nvCxnSpPr>
        <p:spPr>
          <a:xfrm>
            <a:off x="6137275" y="1676400"/>
            <a:ext cx="0" cy="1371600"/>
          </a:xfrm>
          <a:prstGeom prst="line">
            <a:avLst/>
          </a:prstGeom>
          <a:noFill/>
          <a:ln w="19050" cap="flat" cmpd="sng" algn="ctr">
            <a:solidFill>
              <a:srgbClr val="C00000"/>
            </a:solidFill>
            <a:prstDash val="dash"/>
          </a:ln>
          <a:effectLst/>
        </p:spPr>
      </p:cxnSp>
      <p:sp>
        <p:nvSpPr>
          <p:cNvPr id="195" name="TextBox 145"/>
          <p:cNvSpPr txBox="1">
            <a:spLocks noChangeArrowheads="1"/>
          </p:cNvSpPr>
          <p:nvPr/>
        </p:nvSpPr>
        <p:spPr bwMode="auto">
          <a:xfrm>
            <a:off x="35877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196" name="TextBox 145"/>
          <p:cNvSpPr txBox="1">
            <a:spLocks noChangeArrowheads="1"/>
          </p:cNvSpPr>
          <p:nvPr/>
        </p:nvSpPr>
        <p:spPr bwMode="auto">
          <a:xfrm>
            <a:off x="7626351"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197" name="Cube 196"/>
          <p:cNvSpPr/>
          <p:nvPr/>
        </p:nvSpPr>
        <p:spPr>
          <a:xfrm>
            <a:off x="3954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4106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42592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4411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4564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716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868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5021262"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3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326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4895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56419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57943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59467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1668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1820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1973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2125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2278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243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258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2735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288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304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3203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3355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3508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3660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25" name="Straight Connector 224"/>
          <p:cNvCxnSpPr/>
          <p:nvPr/>
        </p:nvCxnSpPr>
        <p:spPr>
          <a:xfrm>
            <a:off x="6130925" y="4724400"/>
            <a:ext cx="0" cy="1371600"/>
          </a:xfrm>
          <a:prstGeom prst="line">
            <a:avLst/>
          </a:prstGeom>
          <a:noFill/>
          <a:ln w="19050" cap="flat" cmpd="sng" algn="ctr">
            <a:solidFill>
              <a:srgbClr val="C00000"/>
            </a:solidFill>
            <a:prstDash val="dash"/>
          </a:ln>
          <a:effectLst/>
        </p:spPr>
      </p:cxnSp>
      <p:sp>
        <p:nvSpPr>
          <p:cNvPr id="226" name="TextBox 145"/>
          <p:cNvSpPr txBox="1">
            <a:spLocks noChangeArrowheads="1"/>
          </p:cNvSpPr>
          <p:nvPr/>
        </p:nvSpPr>
        <p:spPr bwMode="auto">
          <a:xfrm>
            <a:off x="2058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27" name="TextBox 145"/>
          <p:cNvSpPr txBox="1">
            <a:spLocks noChangeArrowheads="1"/>
          </p:cNvSpPr>
          <p:nvPr/>
        </p:nvSpPr>
        <p:spPr bwMode="auto">
          <a:xfrm>
            <a:off x="4497388"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28" name="Cube 227"/>
          <p:cNvSpPr/>
          <p:nvPr/>
        </p:nvSpPr>
        <p:spPr>
          <a:xfrm>
            <a:off x="624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639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6545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669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685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7002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7154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7307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7459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7612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7775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7927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8080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8232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TextBox 145"/>
          <p:cNvSpPr txBox="1">
            <a:spLocks noChangeArrowheads="1"/>
          </p:cNvSpPr>
          <p:nvPr/>
        </p:nvSpPr>
        <p:spPr bwMode="auto">
          <a:xfrm>
            <a:off x="663098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43" name="Freeform 242"/>
          <p:cNvSpPr/>
          <p:nvPr/>
        </p:nvSpPr>
        <p:spPr>
          <a:xfrm>
            <a:off x="3975101"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Freeform 243"/>
          <p:cNvSpPr/>
          <p:nvPr/>
        </p:nvSpPr>
        <p:spPr>
          <a:xfrm>
            <a:off x="4127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Freeform 244"/>
          <p:cNvSpPr/>
          <p:nvPr/>
        </p:nvSpPr>
        <p:spPr>
          <a:xfrm>
            <a:off x="4279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Freeform 245"/>
          <p:cNvSpPr/>
          <p:nvPr/>
        </p:nvSpPr>
        <p:spPr>
          <a:xfrm>
            <a:off x="4432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Freeform 246"/>
          <p:cNvSpPr/>
          <p:nvPr/>
        </p:nvSpPr>
        <p:spPr>
          <a:xfrm>
            <a:off x="4584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Freeform 247"/>
          <p:cNvSpPr/>
          <p:nvPr/>
        </p:nvSpPr>
        <p:spPr>
          <a:xfrm>
            <a:off x="4737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Freeform 248"/>
          <p:cNvSpPr/>
          <p:nvPr/>
        </p:nvSpPr>
        <p:spPr>
          <a:xfrm>
            <a:off x="4889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Freeform 249"/>
          <p:cNvSpPr/>
          <p:nvPr/>
        </p:nvSpPr>
        <p:spPr>
          <a:xfrm>
            <a:off x="5041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1" name="Freeform 250"/>
          <p:cNvSpPr/>
          <p:nvPr/>
        </p:nvSpPr>
        <p:spPr>
          <a:xfrm>
            <a:off x="5194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2" name="Freeform 251"/>
          <p:cNvSpPr/>
          <p:nvPr/>
        </p:nvSpPr>
        <p:spPr>
          <a:xfrm>
            <a:off x="5346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252"/>
          <p:cNvSpPr/>
          <p:nvPr/>
        </p:nvSpPr>
        <p:spPr>
          <a:xfrm>
            <a:off x="5499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253"/>
          <p:cNvSpPr/>
          <p:nvPr/>
        </p:nvSpPr>
        <p:spPr>
          <a:xfrm>
            <a:off x="5651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254"/>
          <p:cNvSpPr/>
          <p:nvPr/>
        </p:nvSpPr>
        <p:spPr>
          <a:xfrm>
            <a:off x="5803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Freeform 255"/>
          <p:cNvSpPr/>
          <p:nvPr/>
        </p:nvSpPr>
        <p:spPr>
          <a:xfrm>
            <a:off x="5956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57" name="Straight Arrow Connector 256"/>
          <p:cNvCxnSpPr/>
          <p:nvPr/>
        </p:nvCxnSpPr>
        <p:spPr>
          <a:xfrm flipH="1">
            <a:off x="3038475" y="2814722"/>
            <a:ext cx="992188" cy="614278"/>
          </a:xfrm>
          <a:prstGeom prst="straightConnector1">
            <a:avLst/>
          </a:prstGeom>
          <a:noFill/>
          <a:ln w="41275" cap="flat" cmpd="sng" algn="ctr">
            <a:solidFill>
              <a:srgbClr val="00B050"/>
            </a:solidFill>
            <a:prstDash val="solid"/>
            <a:tailEnd type="arrow"/>
          </a:ln>
          <a:effectLst/>
        </p:spPr>
      </p:cxnSp>
      <p:cxnSp>
        <p:nvCxnSpPr>
          <p:cNvPr id="258" name="Straight Arrow Connector 257"/>
          <p:cNvCxnSpPr>
            <a:stCxn id="129" idx="1"/>
          </p:cNvCxnSpPr>
          <p:nvPr/>
        </p:nvCxnSpPr>
        <p:spPr>
          <a:xfrm flipH="1">
            <a:off x="4159252" y="3935414"/>
            <a:ext cx="3182997" cy="1246187"/>
          </a:xfrm>
          <a:prstGeom prst="straightConnector1">
            <a:avLst/>
          </a:prstGeom>
          <a:noFill/>
          <a:ln w="41275" cap="flat" cmpd="sng" algn="ctr">
            <a:solidFill>
              <a:srgbClr val="00B050"/>
            </a:solidFill>
            <a:prstDash val="solid"/>
            <a:tailEnd type="arrow"/>
          </a:ln>
          <a:effectLst/>
        </p:spPr>
      </p:cxnSp>
      <p:sp>
        <p:nvSpPr>
          <p:cNvPr id="2" name="Left Brace 1"/>
          <p:cNvSpPr/>
          <p:nvPr/>
        </p:nvSpPr>
        <p:spPr>
          <a:xfrm rot="16200000">
            <a:off x="3998912" y="701675"/>
            <a:ext cx="203200" cy="39941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eft Brace 128"/>
          <p:cNvSpPr/>
          <p:nvPr/>
        </p:nvSpPr>
        <p:spPr>
          <a:xfrm rot="16200000">
            <a:off x="7240647" y="2742467"/>
            <a:ext cx="203200" cy="2182693"/>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p:cNvSpPr/>
          <p:nvPr/>
        </p:nvSpPr>
        <p:spPr>
          <a:xfrm>
            <a:off x="50121" y="6627168"/>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32" name="Rectangle 131"/>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Rectangle 133"/>
          <p:cNvSpPr/>
          <p:nvPr/>
        </p:nvSpPr>
        <p:spPr>
          <a:xfrm>
            <a:off x="9464612" y="4851699"/>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Rectangle 134"/>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8832A12-2DFB-9B2D-9229-97F889BD5ED3}"/>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2241324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1609226" y="499073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p:cNvSpPr/>
          <p:nvPr/>
        </p:nvSpPr>
        <p:spPr>
          <a:xfrm>
            <a:off x="9457975" y="4967288"/>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188"/>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p:cNvSpPr/>
          <p:nvPr/>
        </p:nvSpPr>
        <p:spPr>
          <a:xfrm>
            <a:off x="9448950" y="1624422"/>
            <a:ext cx="12843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CPU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186"/>
          <p:cNvSpPr/>
          <p:nvPr/>
        </p:nvSpPr>
        <p:spPr>
          <a:xfrm>
            <a:off x="1600201" y="3208338"/>
            <a:ext cx="9167226" cy="15805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54"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CEE9D-2664-45E1-9C8B-26AF300888C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4" name="Cube 193"/>
          <p:cNvSpPr/>
          <p:nvPr/>
        </p:nvSpPr>
        <p:spPr>
          <a:xfrm>
            <a:off x="18383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Cube 194"/>
          <p:cNvSpPr/>
          <p:nvPr/>
        </p:nvSpPr>
        <p:spPr>
          <a:xfrm>
            <a:off x="21415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6" name="Cube 195"/>
          <p:cNvSpPr/>
          <p:nvPr/>
        </p:nvSpPr>
        <p:spPr>
          <a:xfrm>
            <a:off x="24463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Cube 196"/>
          <p:cNvSpPr/>
          <p:nvPr/>
        </p:nvSpPr>
        <p:spPr>
          <a:xfrm>
            <a:off x="274955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8" name="Cube 197"/>
          <p:cNvSpPr/>
          <p:nvPr/>
        </p:nvSpPr>
        <p:spPr>
          <a:xfrm>
            <a:off x="30527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Cube 198"/>
          <p:cNvSpPr/>
          <p:nvPr/>
        </p:nvSpPr>
        <p:spPr>
          <a:xfrm>
            <a:off x="33575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0" name="Cube 199"/>
          <p:cNvSpPr/>
          <p:nvPr/>
        </p:nvSpPr>
        <p:spPr>
          <a:xfrm>
            <a:off x="366077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Cube 200"/>
          <p:cNvSpPr/>
          <p:nvPr/>
        </p:nvSpPr>
        <p:spPr>
          <a:xfrm>
            <a:off x="3962400"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2" name="Cube 201"/>
          <p:cNvSpPr/>
          <p:nvPr/>
        </p:nvSpPr>
        <p:spPr>
          <a:xfrm>
            <a:off x="426720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3" name="Cube 202"/>
          <p:cNvSpPr/>
          <p:nvPr/>
        </p:nvSpPr>
        <p:spPr>
          <a:xfrm>
            <a:off x="45704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4" name="Cube 203"/>
          <p:cNvSpPr/>
          <p:nvPr/>
        </p:nvSpPr>
        <p:spPr>
          <a:xfrm>
            <a:off x="48752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5" name="Cube 204"/>
          <p:cNvSpPr/>
          <p:nvPr/>
        </p:nvSpPr>
        <p:spPr>
          <a:xfrm>
            <a:off x="51784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6" name="Cube 205"/>
          <p:cNvSpPr/>
          <p:nvPr/>
        </p:nvSpPr>
        <p:spPr>
          <a:xfrm>
            <a:off x="54816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7" name="Cube 206"/>
          <p:cNvSpPr/>
          <p:nvPr/>
        </p:nvSpPr>
        <p:spPr>
          <a:xfrm>
            <a:off x="57864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8" name="Cube 207"/>
          <p:cNvSpPr/>
          <p:nvPr/>
        </p:nvSpPr>
        <p:spPr>
          <a:xfrm>
            <a:off x="60690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9" name="Cube 208"/>
          <p:cNvSpPr/>
          <p:nvPr/>
        </p:nvSpPr>
        <p:spPr>
          <a:xfrm>
            <a:off x="63738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0" name="Cube 209"/>
          <p:cNvSpPr/>
          <p:nvPr/>
        </p:nvSpPr>
        <p:spPr>
          <a:xfrm>
            <a:off x="667702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1" name="Cube 210"/>
          <p:cNvSpPr/>
          <p:nvPr/>
        </p:nvSpPr>
        <p:spPr>
          <a:xfrm>
            <a:off x="698023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2" name="Cube 211"/>
          <p:cNvSpPr/>
          <p:nvPr/>
        </p:nvSpPr>
        <p:spPr>
          <a:xfrm>
            <a:off x="72850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3" name="Cube 212"/>
          <p:cNvSpPr/>
          <p:nvPr/>
        </p:nvSpPr>
        <p:spPr>
          <a:xfrm>
            <a:off x="75882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4" name="Cube 213"/>
          <p:cNvSpPr/>
          <p:nvPr/>
        </p:nvSpPr>
        <p:spPr>
          <a:xfrm>
            <a:off x="78914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5" name="Cube 214"/>
          <p:cNvSpPr/>
          <p:nvPr/>
        </p:nvSpPr>
        <p:spPr>
          <a:xfrm>
            <a:off x="82121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6" name="Cube 215"/>
          <p:cNvSpPr/>
          <p:nvPr/>
        </p:nvSpPr>
        <p:spPr>
          <a:xfrm>
            <a:off x="85153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7" name="Cube 216"/>
          <p:cNvSpPr/>
          <p:nvPr/>
        </p:nvSpPr>
        <p:spPr>
          <a:xfrm>
            <a:off x="88185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8" name="Cube 217"/>
          <p:cNvSpPr/>
          <p:nvPr/>
        </p:nvSpPr>
        <p:spPr>
          <a:xfrm>
            <a:off x="912336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9" name="Cube 218"/>
          <p:cNvSpPr/>
          <p:nvPr/>
        </p:nvSpPr>
        <p:spPr>
          <a:xfrm>
            <a:off x="942657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0" name="Cube 219"/>
          <p:cNvSpPr/>
          <p:nvPr/>
        </p:nvSpPr>
        <p:spPr>
          <a:xfrm>
            <a:off x="972978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1" name="Cube 220"/>
          <p:cNvSpPr/>
          <p:nvPr/>
        </p:nvSpPr>
        <p:spPr>
          <a:xfrm>
            <a:off x="1003458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2" name="Cube 221"/>
          <p:cNvSpPr/>
          <p:nvPr/>
        </p:nvSpPr>
        <p:spPr>
          <a:xfrm>
            <a:off x="18399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3" name="Cube 222"/>
          <p:cNvSpPr/>
          <p:nvPr/>
        </p:nvSpPr>
        <p:spPr>
          <a:xfrm>
            <a:off x="21431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4" name="Cube 223"/>
          <p:cNvSpPr/>
          <p:nvPr/>
        </p:nvSpPr>
        <p:spPr>
          <a:xfrm>
            <a:off x="24479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5" name="Cube 224"/>
          <p:cNvSpPr/>
          <p:nvPr/>
        </p:nvSpPr>
        <p:spPr>
          <a:xfrm>
            <a:off x="275113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6" name="Cube 225"/>
          <p:cNvSpPr/>
          <p:nvPr/>
        </p:nvSpPr>
        <p:spPr>
          <a:xfrm>
            <a:off x="305435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7" name="Cube 226"/>
          <p:cNvSpPr/>
          <p:nvPr/>
        </p:nvSpPr>
        <p:spPr>
          <a:xfrm>
            <a:off x="335915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8" name="Cube 227"/>
          <p:cNvSpPr/>
          <p:nvPr/>
        </p:nvSpPr>
        <p:spPr>
          <a:xfrm>
            <a:off x="366236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9" name="Cube 228"/>
          <p:cNvSpPr/>
          <p:nvPr/>
        </p:nvSpPr>
        <p:spPr>
          <a:xfrm>
            <a:off x="396557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0" name="Cube 229"/>
          <p:cNvSpPr/>
          <p:nvPr/>
        </p:nvSpPr>
        <p:spPr>
          <a:xfrm>
            <a:off x="426878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1" name="Cube 230"/>
          <p:cNvSpPr/>
          <p:nvPr/>
        </p:nvSpPr>
        <p:spPr>
          <a:xfrm>
            <a:off x="457200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2" name="Cube 231"/>
          <p:cNvSpPr/>
          <p:nvPr/>
        </p:nvSpPr>
        <p:spPr>
          <a:xfrm>
            <a:off x="487680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3" name="Cube 232"/>
          <p:cNvSpPr/>
          <p:nvPr/>
        </p:nvSpPr>
        <p:spPr>
          <a:xfrm>
            <a:off x="51800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4" name="Cube 233"/>
          <p:cNvSpPr/>
          <p:nvPr/>
        </p:nvSpPr>
        <p:spPr>
          <a:xfrm>
            <a:off x="54832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5" name="Cube 234"/>
          <p:cNvSpPr/>
          <p:nvPr/>
        </p:nvSpPr>
        <p:spPr>
          <a:xfrm>
            <a:off x="57880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6" name="Cube 235"/>
          <p:cNvSpPr/>
          <p:nvPr/>
        </p:nvSpPr>
        <p:spPr>
          <a:xfrm>
            <a:off x="6070600"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7" name="Cube 236"/>
          <p:cNvSpPr/>
          <p:nvPr/>
        </p:nvSpPr>
        <p:spPr>
          <a:xfrm>
            <a:off x="637540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8" name="Cube 237"/>
          <p:cNvSpPr/>
          <p:nvPr/>
        </p:nvSpPr>
        <p:spPr>
          <a:xfrm>
            <a:off x="66786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9" name="Cube 238"/>
          <p:cNvSpPr/>
          <p:nvPr/>
        </p:nvSpPr>
        <p:spPr>
          <a:xfrm>
            <a:off x="69834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0" name="Cube 239"/>
          <p:cNvSpPr/>
          <p:nvPr/>
        </p:nvSpPr>
        <p:spPr>
          <a:xfrm>
            <a:off x="72866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1" name="Cube 240"/>
          <p:cNvSpPr/>
          <p:nvPr/>
        </p:nvSpPr>
        <p:spPr>
          <a:xfrm>
            <a:off x="75898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2" name="Cube 241"/>
          <p:cNvSpPr/>
          <p:nvPr/>
        </p:nvSpPr>
        <p:spPr>
          <a:xfrm>
            <a:off x="78946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3" name="Cube 242"/>
          <p:cNvSpPr/>
          <p:nvPr/>
        </p:nvSpPr>
        <p:spPr>
          <a:xfrm>
            <a:off x="82137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4" name="Cube 243"/>
          <p:cNvSpPr/>
          <p:nvPr/>
        </p:nvSpPr>
        <p:spPr>
          <a:xfrm>
            <a:off x="85169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5" name="Cube 244"/>
          <p:cNvSpPr/>
          <p:nvPr/>
        </p:nvSpPr>
        <p:spPr>
          <a:xfrm>
            <a:off x="88217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6" name="Cube 245"/>
          <p:cNvSpPr/>
          <p:nvPr/>
        </p:nvSpPr>
        <p:spPr>
          <a:xfrm>
            <a:off x="912495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7" name="Cube 246"/>
          <p:cNvSpPr/>
          <p:nvPr/>
        </p:nvSpPr>
        <p:spPr>
          <a:xfrm>
            <a:off x="94281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8" name="Cube 247"/>
          <p:cNvSpPr/>
          <p:nvPr/>
        </p:nvSpPr>
        <p:spPr>
          <a:xfrm>
            <a:off x="97329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9" name="Cube 248"/>
          <p:cNvSpPr/>
          <p:nvPr/>
        </p:nvSpPr>
        <p:spPr>
          <a:xfrm>
            <a:off x="1003617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0" name="TextBox 145"/>
          <p:cNvSpPr txBox="1">
            <a:spLocks noChangeArrowheads="1"/>
          </p:cNvSpPr>
          <p:nvPr/>
        </p:nvSpPr>
        <p:spPr bwMode="auto">
          <a:xfrm>
            <a:off x="1773239" y="2496322"/>
            <a:ext cx="587375"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in</a:t>
            </a:r>
          </a:p>
        </p:txBody>
      </p:sp>
      <p:sp>
        <p:nvSpPr>
          <p:cNvPr id="251" name="TextBox 146"/>
          <p:cNvSpPr txBox="1">
            <a:spLocks noChangeArrowheads="1"/>
          </p:cNvSpPr>
          <p:nvPr/>
        </p:nvSpPr>
        <p:spPr bwMode="auto">
          <a:xfrm>
            <a:off x="1782662" y="5638801"/>
            <a:ext cx="585787"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out</a:t>
            </a:r>
          </a:p>
        </p:txBody>
      </p:sp>
      <p:cxnSp>
        <p:nvCxnSpPr>
          <p:cNvPr id="252" name="Straight Connector 251"/>
          <p:cNvCxnSpPr/>
          <p:nvPr/>
        </p:nvCxnSpPr>
        <p:spPr>
          <a:xfrm>
            <a:off x="6069013" y="1676400"/>
            <a:ext cx="0" cy="1371600"/>
          </a:xfrm>
          <a:prstGeom prst="line">
            <a:avLst/>
          </a:prstGeom>
          <a:noFill/>
          <a:ln w="19050" cap="flat" cmpd="sng" algn="ctr">
            <a:solidFill>
              <a:srgbClr val="C00000"/>
            </a:solidFill>
            <a:prstDash val="dash"/>
          </a:ln>
          <a:effectLst/>
        </p:spPr>
      </p:cxnSp>
      <p:sp>
        <p:nvSpPr>
          <p:cNvPr id="253" name="TextBox 145"/>
          <p:cNvSpPr txBox="1">
            <a:spLocks noChangeArrowheads="1"/>
          </p:cNvSpPr>
          <p:nvPr/>
        </p:nvSpPr>
        <p:spPr bwMode="auto">
          <a:xfrm>
            <a:off x="35194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1</a:t>
            </a:r>
          </a:p>
        </p:txBody>
      </p:sp>
      <p:sp>
        <p:nvSpPr>
          <p:cNvPr id="254" name="TextBox 145"/>
          <p:cNvSpPr txBox="1">
            <a:spLocks noChangeArrowheads="1"/>
          </p:cNvSpPr>
          <p:nvPr/>
        </p:nvSpPr>
        <p:spPr bwMode="auto">
          <a:xfrm>
            <a:off x="7558089" y="1841500"/>
            <a:ext cx="1138237"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chunk 2</a:t>
            </a:r>
          </a:p>
        </p:txBody>
      </p:sp>
      <p:sp>
        <p:nvSpPr>
          <p:cNvPr id="255" name="Cube 254"/>
          <p:cNvSpPr/>
          <p:nvPr/>
        </p:nvSpPr>
        <p:spPr>
          <a:xfrm>
            <a:off x="3886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6" name="Cube 255"/>
          <p:cNvSpPr/>
          <p:nvPr/>
        </p:nvSpPr>
        <p:spPr>
          <a:xfrm>
            <a:off x="4038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7" name="Cube 256"/>
          <p:cNvSpPr/>
          <p:nvPr/>
        </p:nvSpPr>
        <p:spPr>
          <a:xfrm>
            <a:off x="41910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8" name="Cube 257"/>
          <p:cNvSpPr/>
          <p:nvPr/>
        </p:nvSpPr>
        <p:spPr>
          <a:xfrm>
            <a:off x="4343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Cube 258"/>
          <p:cNvSpPr/>
          <p:nvPr/>
        </p:nvSpPr>
        <p:spPr>
          <a:xfrm>
            <a:off x="4495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0" name="Cube 259"/>
          <p:cNvSpPr/>
          <p:nvPr/>
        </p:nvSpPr>
        <p:spPr>
          <a:xfrm>
            <a:off x="4648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1" name="Cube 260"/>
          <p:cNvSpPr/>
          <p:nvPr/>
        </p:nvSpPr>
        <p:spPr>
          <a:xfrm>
            <a:off x="4800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2" name="Cube 261"/>
          <p:cNvSpPr/>
          <p:nvPr/>
        </p:nvSpPr>
        <p:spPr>
          <a:xfrm>
            <a:off x="4953000"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3" name="Cube 262"/>
          <p:cNvSpPr/>
          <p:nvPr/>
        </p:nvSpPr>
        <p:spPr>
          <a:xfrm>
            <a:off x="5105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Cube 263"/>
          <p:cNvSpPr/>
          <p:nvPr/>
        </p:nvSpPr>
        <p:spPr>
          <a:xfrm>
            <a:off x="5257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5" name="Cube 264"/>
          <p:cNvSpPr/>
          <p:nvPr/>
        </p:nvSpPr>
        <p:spPr>
          <a:xfrm>
            <a:off x="54213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6" name="Cube 265"/>
          <p:cNvSpPr/>
          <p:nvPr/>
        </p:nvSpPr>
        <p:spPr>
          <a:xfrm>
            <a:off x="55737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7" name="Cube 266"/>
          <p:cNvSpPr/>
          <p:nvPr/>
        </p:nvSpPr>
        <p:spPr>
          <a:xfrm>
            <a:off x="57261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8" name="Cube 267"/>
          <p:cNvSpPr/>
          <p:nvPr/>
        </p:nvSpPr>
        <p:spPr>
          <a:xfrm>
            <a:off x="58785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Cube 268"/>
          <p:cNvSpPr/>
          <p:nvPr/>
        </p:nvSpPr>
        <p:spPr>
          <a:xfrm>
            <a:off x="1600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0" name="Cube 269"/>
          <p:cNvSpPr/>
          <p:nvPr/>
        </p:nvSpPr>
        <p:spPr>
          <a:xfrm>
            <a:off x="1752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1" name="Cube 270"/>
          <p:cNvSpPr/>
          <p:nvPr/>
        </p:nvSpPr>
        <p:spPr>
          <a:xfrm>
            <a:off x="1905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2" name="Cube 271"/>
          <p:cNvSpPr/>
          <p:nvPr/>
        </p:nvSpPr>
        <p:spPr>
          <a:xfrm>
            <a:off x="2057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3" name="Cube 272"/>
          <p:cNvSpPr/>
          <p:nvPr/>
        </p:nvSpPr>
        <p:spPr>
          <a:xfrm>
            <a:off x="2209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4" name="Cube 273"/>
          <p:cNvSpPr/>
          <p:nvPr/>
        </p:nvSpPr>
        <p:spPr>
          <a:xfrm>
            <a:off x="236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5" name="Cube 274"/>
          <p:cNvSpPr/>
          <p:nvPr/>
        </p:nvSpPr>
        <p:spPr>
          <a:xfrm>
            <a:off x="251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6" name="Cube 275"/>
          <p:cNvSpPr/>
          <p:nvPr/>
        </p:nvSpPr>
        <p:spPr>
          <a:xfrm>
            <a:off x="2667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7" name="Cube 276"/>
          <p:cNvSpPr/>
          <p:nvPr/>
        </p:nvSpPr>
        <p:spPr>
          <a:xfrm>
            <a:off x="281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8" name="Cube 277"/>
          <p:cNvSpPr/>
          <p:nvPr/>
        </p:nvSpPr>
        <p:spPr>
          <a:xfrm>
            <a:off x="297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9" name="Cube 278"/>
          <p:cNvSpPr/>
          <p:nvPr/>
        </p:nvSpPr>
        <p:spPr>
          <a:xfrm>
            <a:off x="3135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0" name="Cube 279"/>
          <p:cNvSpPr/>
          <p:nvPr/>
        </p:nvSpPr>
        <p:spPr>
          <a:xfrm>
            <a:off x="3287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1" name="Cube 280"/>
          <p:cNvSpPr/>
          <p:nvPr/>
        </p:nvSpPr>
        <p:spPr>
          <a:xfrm>
            <a:off x="3440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2" name="Cube 281"/>
          <p:cNvSpPr/>
          <p:nvPr/>
        </p:nvSpPr>
        <p:spPr>
          <a:xfrm>
            <a:off x="3592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283" name="Straight Connector 282"/>
          <p:cNvCxnSpPr/>
          <p:nvPr/>
        </p:nvCxnSpPr>
        <p:spPr>
          <a:xfrm>
            <a:off x="6062663" y="4724400"/>
            <a:ext cx="0" cy="1371600"/>
          </a:xfrm>
          <a:prstGeom prst="line">
            <a:avLst/>
          </a:prstGeom>
          <a:noFill/>
          <a:ln w="19050" cap="flat" cmpd="sng" algn="ctr">
            <a:solidFill>
              <a:srgbClr val="C00000"/>
            </a:solidFill>
            <a:prstDash val="dash"/>
          </a:ln>
          <a:effectLst/>
        </p:spPr>
      </p:cxnSp>
      <p:sp>
        <p:nvSpPr>
          <p:cNvPr id="284" name="TextBox 145"/>
          <p:cNvSpPr txBox="1">
            <a:spLocks noChangeArrowheads="1"/>
          </p:cNvSpPr>
          <p:nvPr/>
        </p:nvSpPr>
        <p:spPr bwMode="auto">
          <a:xfrm>
            <a:off x="1990726"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285" name="TextBox 145"/>
          <p:cNvSpPr txBox="1">
            <a:spLocks noChangeArrowheads="1"/>
          </p:cNvSpPr>
          <p:nvPr/>
        </p:nvSpPr>
        <p:spPr bwMode="auto">
          <a:xfrm>
            <a:off x="4429126" y="3157539"/>
            <a:ext cx="1325563"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286" name="Cube 285"/>
          <p:cNvSpPr/>
          <p:nvPr/>
        </p:nvSpPr>
        <p:spPr>
          <a:xfrm>
            <a:off x="617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Cube 286"/>
          <p:cNvSpPr/>
          <p:nvPr/>
        </p:nvSpPr>
        <p:spPr>
          <a:xfrm>
            <a:off x="632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8" name="Cube 287"/>
          <p:cNvSpPr/>
          <p:nvPr/>
        </p:nvSpPr>
        <p:spPr>
          <a:xfrm>
            <a:off x="6477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9" name="Cube 288"/>
          <p:cNvSpPr/>
          <p:nvPr/>
        </p:nvSpPr>
        <p:spPr>
          <a:xfrm>
            <a:off x="662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0" name="Cube 289"/>
          <p:cNvSpPr/>
          <p:nvPr/>
        </p:nvSpPr>
        <p:spPr>
          <a:xfrm>
            <a:off x="678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1" name="Cube 290"/>
          <p:cNvSpPr/>
          <p:nvPr/>
        </p:nvSpPr>
        <p:spPr>
          <a:xfrm>
            <a:off x="6934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2" name="Cube 291"/>
          <p:cNvSpPr/>
          <p:nvPr/>
        </p:nvSpPr>
        <p:spPr>
          <a:xfrm>
            <a:off x="7086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3" name="Cube 292"/>
          <p:cNvSpPr/>
          <p:nvPr/>
        </p:nvSpPr>
        <p:spPr>
          <a:xfrm>
            <a:off x="7239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4" name="Cube 293"/>
          <p:cNvSpPr/>
          <p:nvPr/>
        </p:nvSpPr>
        <p:spPr>
          <a:xfrm>
            <a:off x="7391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5" name="Cube 294"/>
          <p:cNvSpPr/>
          <p:nvPr/>
        </p:nvSpPr>
        <p:spPr>
          <a:xfrm>
            <a:off x="7543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6" name="Cube 295"/>
          <p:cNvSpPr/>
          <p:nvPr/>
        </p:nvSpPr>
        <p:spPr>
          <a:xfrm>
            <a:off x="7707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Cube 296"/>
          <p:cNvSpPr/>
          <p:nvPr/>
        </p:nvSpPr>
        <p:spPr>
          <a:xfrm>
            <a:off x="7859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8" name="Cube 297"/>
          <p:cNvSpPr/>
          <p:nvPr/>
        </p:nvSpPr>
        <p:spPr>
          <a:xfrm>
            <a:off x="8012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9" name="Cube 298"/>
          <p:cNvSpPr/>
          <p:nvPr/>
        </p:nvSpPr>
        <p:spPr>
          <a:xfrm>
            <a:off x="8164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0" name="TextBox 145"/>
          <p:cNvSpPr txBox="1">
            <a:spLocks noChangeArrowheads="1"/>
          </p:cNvSpPr>
          <p:nvPr/>
        </p:nvSpPr>
        <p:spPr bwMode="auto">
          <a:xfrm>
            <a:off x="6827838" y="3155950"/>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01" name="Freeform 300"/>
          <p:cNvSpPr/>
          <p:nvPr/>
        </p:nvSpPr>
        <p:spPr>
          <a:xfrm>
            <a:off x="3906839"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2" name="Freeform 301"/>
          <p:cNvSpPr/>
          <p:nvPr/>
        </p:nvSpPr>
        <p:spPr>
          <a:xfrm>
            <a:off x="4059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3" name="Freeform 302"/>
          <p:cNvSpPr/>
          <p:nvPr/>
        </p:nvSpPr>
        <p:spPr>
          <a:xfrm>
            <a:off x="4211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4" name="Freeform 303"/>
          <p:cNvSpPr/>
          <p:nvPr/>
        </p:nvSpPr>
        <p:spPr>
          <a:xfrm>
            <a:off x="4364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5" name="Freeform 304"/>
          <p:cNvSpPr/>
          <p:nvPr/>
        </p:nvSpPr>
        <p:spPr>
          <a:xfrm>
            <a:off x="4516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6" name="Freeform 305"/>
          <p:cNvSpPr/>
          <p:nvPr/>
        </p:nvSpPr>
        <p:spPr>
          <a:xfrm>
            <a:off x="4668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7" name="Freeform 306"/>
          <p:cNvSpPr/>
          <p:nvPr/>
        </p:nvSpPr>
        <p:spPr>
          <a:xfrm>
            <a:off x="4821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8" name="Freeform 307"/>
          <p:cNvSpPr/>
          <p:nvPr/>
        </p:nvSpPr>
        <p:spPr>
          <a:xfrm>
            <a:off x="4973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9" name="Freeform 308"/>
          <p:cNvSpPr/>
          <p:nvPr/>
        </p:nvSpPr>
        <p:spPr>
          <a:xfrm>
            <a:off x="5126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0" name="Freeform 309"/>
          <p:cNvSpPr/>
          <p:nvPr/>
        </p:nvSpPr>
        <p:spPr>
          <a:xfrm>
            <a:off x="5278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1" name="Freeform 310"/>
          <p:cNvSpPr/>
          <p:nvPr/>
        </p:nvSpPr>
        <p:spPr>
          <a:xfrm>
            <a:off x="5430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2" name="Freeform 311"/>
          <p:cNvSpPr/>
          <p:nvPr/>
        </p:nvSpPr>
        <p:spPr>
          <a:xfrm>
            <a:off x="5583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3" name="Freeform 312"/>
          <p:cNvSpPr/>
          <p:nvPr/>
        </p:nvSpPr>
        <p:spPr>
          <a:xfrm>
            <a:off x="5735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4" name="Freeform 313"/>
          <p:cNvSpPr/>
          <p:nvPr/>
        </p:nvSpPr>
        <p:spPr>
          <a:xfrm>
            <a:off x="5888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5" name="Cube 314"/>
          <p:cNvSpPr/>
          <p:nvPr/>
        </p:nvSpPr>
        <p:spPr>
          <a:xfrm>
            <a:off x="6172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6" name="Cube 315"/>
          <p:cNvSpPr/>
          <p:nvPr/>
        </p:nvSpPr>
        <p:spPr>
          <a:xfrm>
            <a:off x="6324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7" name="Cube 316"/>
          <p:cNvSpPr/>
          <p:nvPr/>
        </p:nvSpPr>
        <p:spPr>
          <a:xfrm>
            <a:off x="64770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8" name="Cube 317"/>
          <p:cNvSpPr/>
          <p:nvPr/>
        </p:nvSpPr>
        <p:spPr>
          <a:xfrm>
            <a:off x="6629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9" name="Cube 318"/>
          <p:cNvSpPr/>
          <p:nvPr/>
        </p:nvSpPr>
        <p:spPr>
          <a:xfrm>
            <a:off x="6781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0" name="Cube 319"/>
          <p:cNvSpPr/>
          <p:nvPr/>
        </p:nvSpPr>
        <p:spPr>
          <a:xfrm>
            <a:off x="6934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1" name="Cube 320"/>
          <p:cNvSpPr/>
          <p:nvPr/>
        </p:nvSpPr>
        <p:spPr>
          <a:xfrm>
            <a:off x="7086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2" name="Cube 321"/>
          <p:cNvSpPr/>
          <p:nvPr/>
        </p:nvSpPr>
        <p:spPr>
          <a:xfrm>
            <a:off x="7239000" y="43116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3" name="Cube 322"/>
          <p:cNvSpPr/>
          <p:nvPr/>
        </p:nvSpPr>
        <p:spPr>
          <a:xfrm>
            <a:off x="7391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4" name="Cube 323"/>
          <p:cNvSpPr/>
          <p:nvPr/>
        </p:nvSpPr>
        <p:spPr>
          <a:xfrm>
            <a:off x="7543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5" name="Cube 324"/>
          <p:cNvSpPr/>
          <p:nvPr/>
        </p:nvSpPr>
        <p:spPr>
          <a:xfrm>
            <a:off x="77073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6" name="Cube 325"/>
          <p:cNvSpPr/>
          <p:nvPr/>
        </p:nvSpPr>
        <p:spPr>
          <a:xfrm>
            <a:off x="78597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7" name="Cube 326"/>
          <p:cNvSpPr/>
          <p:nvPr/>
        </p:nvSpPr>
        <p:spPr>
          <a:xfrm>
            <a:off x="80121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8" name="Cube 327"/>
          <p:cNvSpPr/>
          <p:nvPr/>
        </p:nvSpPr>
        <p:spPr>
          <a:xfrm>
            <a:off x="81645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9" name="Cube 328"/>
          <p:cNvSpPr/>
          <p:nvPr/>
        </p:nvSpPr>
        <p:spPr>
          <a:xfrm>
            <a:off x="3886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0" name="Cube 329"/>
          <p:cNvSpPr/>
          <p:nvPr/>
        </p:nvSpPr>
        <p:spPr>
          <a:xfrm>
            <a:off x="4038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1" name="Cube 330"/>
          <p:cNvSpPr/>
          <p:nvPr/>
        </p:nvSpPr>
        <p:spPr>
          <a:xfrm>
            <a:off x="4191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2" name="Cube 331"/>
          <p:cNvSpPr/>
          <p:nvPr/>
        </p:nvSpPr>
        <p:spPr>
          <a:xfrm>
            <a:off x="4343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3" name="Cube 332"/>
          <p:cNvSpPr/>
          <p:nvPr/>
        </p:nvSpPr>
        <p:spPr>
          <a:xfrm>
            <a:off x="4495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4" name="Cube 333"/>
          <p:cNvSpPr/>
          <p:nvPr/>
        </p:nvSpPr>
        <p:spPr>
          <a:xfrm>
            <a:off x="464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5" name="Cube 334"/>
          <p:cNvSpPr/>
          <p:nvPr/>
        </p:nvSpPr>
        <p:spPr>
          <a:xfrm>
            <a:off x="480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6" name="Cube 335"/>
          <p:cNvSpPr/>
          <p:nvPr/>
        </p:nvSpPr>
        <p:spPr>
          <a:xfrm>
            <a:off x="4953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7" name="Cube 336"/>
          <p:cNvSpPr/>
          <p:nvPr/>
        </p:nvSpPr>
        <p:spPr>
          <a:xfrm>
            <a:off x="510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8" name="Cube 337"/>
          <p:cNvSpPr/>
          <p:nvPr/>
        </p:nvSpPr>
        <p:spPr>
          <a:xfrm>
            <a:off x="525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9" name="Cube 338"/>
          <p:cNvSpPr/>
          <p:nvPr/>
        </p:nvSpPr>
        <p:spPr>
          <a:xfrm>
            <a:off x="5421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0" name="Cube 339"/>
          <p:cNvSpPr/>
          <p:nvPr/>
        </p:nvSpPr>
        <p:spPr>
          <a:xfrm>
            <a:off x="5573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1" name="Cube 340"/>
          <p:cNvSpPr/>
          <p:nvPr/>
        </p:nvSpPr>
        <p:spPr>
          <a:xfrm>
            <a:off x="5726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2" name="Cube 341"/>
          <p:cNvSpPr/>
          <p:nvPr/>
        </p:nvSpPr>
        <p:spPr>
          <a:xfrm>
            <a:off x="5878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3" name="TextBox 145"/>
          <p:cNvSpPr txBox="1">
            <a:spLocks noChangeArrowheads="1"/>
          </p:cNvSpPr>
          <p:nvPr/>
        </p:nvSpPr>
        <p:spPr bwMode="auto">
          <a:xfrm>
            <a:off x="4276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44" name="TextBox 145"/>
          <p:cNvSpPr txBox="1">
            <a:spLocks noChangeArrowheads="1"/>
          </p:cNvSpPr>
          <p:nvPr/>
        </p:nvSpPr>
        <p:spPr bwMode="auto">
          <a:xfrm>
            <a:off x="6715126" y="3946525"/>
            <a:ext cx="1325563" cy="3683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compute</a:t>
            </a:r>
          </a:p>
        </p:txBody>
      </p:sp>
      <p:sp>
        <p:nvSpPr>
          <p:cNvPr id="345" name="Cube 344"/>
          <p:cNvSpPr/>
          <p:nvPr/>
        </p:nvSpPr>
        <p:spPr>
          <a:xfrm>
            <a:off x="845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6" name="Cube 345"/>
          <p:cNvSpPr/>
          <p:nvPr/>
        </p:nvSpPr>
        <p:spPr>
          <a:xfrm>
            <a:off x="861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7" name="Cube 346"/>
          <p:cNvSpPr/>
          <p:nvPr/>
        </p:nvSpPr>
        <p:spPr>
          <a:xfrm>
            <a:off x="8763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8" name="Cube 347"/>
          <p:cNvSpPr/>
          <p:nvPr/>
        </p:nvSpPr>
        <p:spPr>
          <a:xfrm>
            <a:off x="891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9" name="Cube 348"/>
          <p:cNvSpPr/>
          <p:nvPr/>
        </p:nvSpPr>
        <p:spPr>
          <a:xfrm>
            <a:off x="906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0" name="Cube 349"/>
          <p:cNvSpPr/>
          <p:nvPr/>
        </p:nvSpPr>
        <p:spPr>
          <a:xfrm>
            <a:off x="9220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1" name="Cube 350"/>
          <p:cNvSpPr/>
          <p:nvPr/>
        </p:nvSpPr>
        <p:spPr>
          <a:xfrm>
            <a:off x="9372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2" name="Cube 351"/>
          <p:cNvSpPr/>
          <p:nvPr/>
        </p:nvSpPr>
        <p:spPr>
          <a:xfrm>
            <a:off x="9525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3" name="Cube 352"/>
          <p:cNvSpPr/>
          <p:nvPr/>
        </p:nvSpPr>
        <p:spPr>
          <a:xfrm>
            <a:off x="9677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4" name="Cube 353"/>
          <p:cNvSpPr/>
          <p:nvPr/>
        </p:nvSpPr>
        <p:spPr>
          <a:xfrm>
            <a:off x="9829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5" name="Cube 354"/>
          <p:cNvSpPr/>
          <p:nvPr/>
        </p:nvSpPr>
        <p:spPr>
          <a:xfrm>
            <a:off x="9993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6" name="Cube 355"/>
          <p:cNvSpPr/>
          <p:nvPr/>
        </p:nvSpPr>
        <p:spPr>
          <a:xfrm>
            <a:off x="10145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7" name="Cube 356"/>
          <p:cNvSpPr/>
          <p:nvPr/>
        </p:nvSpPr>
        <p:spPr>
          <a:xfrm>
            <a:off x="10298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8" name="Cube 357"/>
          <p:cNvSpPr/>
          <p:nvPr/>
        </p:nvSpPr>
        <p:spPr>
          <a:xfrm>
            <a:off x="10450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9" name="TextBox 145"/>
          <p:cNvSpPr txBox="1">
            <a:spLocks noChangeArrowheads="1"/>
          </p:cNvSpPr>
          <p:nvPr/>
        </p:nvSpPr>
        <p:spPr bwMode="auto">
          <a:xfrm>
            <a:off x="8848726" y="3943350"/>
            <a:ext cx="1325563" cy="3698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memcpy</a:t>
            </a:r>
          </a:p>
        </p:txBody>
      </p:sp>
      <p:sp>
        <p:nvSpPr>
          <p:cNvPr id="360" name="Freeform 359"/>
          <p:cNvSpPr/>
          <p:nvPr/>
        </p:nvSpPr>
        <p:spPr>
          <a:xfrm>
            <a:off x="6192839" y="45227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1" name="Freeform 360"/>
          <p:cNvSpPr/>
          <p:nvPr/>
        </p:nvSpPr>
        <p:spPr>
          <a:xfrm>
            <a:off x="6345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2" name="Freeform 361"/>
          <p:cNvSpPr/>
          <p:nvPr/>
        </p:nvSpPr>
        <p:spPr>
          <a:xfrm>
            <a:off x="6497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3" name="Freeform 362"/>
          <p:cNvSpPr/>
          <p:nvPr/>
        </p:nvSpPr>
        <p:spPr>
          <a:xfrm>
            <a:off x="6650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4" name="Freeform 363"/>
          <p:cNvSpPr/>
          <p:nvPr/>
        </p:nvSpPr>
        <p:spPr>
          <a:xfrm>
            <a:off x="6802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5" name="Freeform 364"/>
          <p:cNvSpPr/>
          <p:nvPr/>
        </p:nvSpPr>
        <p:spPr>
          <a:xfrm>
            <a:off x="6954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6" name="Freeform 365"/>
          <p:cNvSpPr/>
          <p:nvPr/>
        </p:nvSpPr>
        <p:spPr>
          <a:xfrm>
            <a:off x="7107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7" name="Freeform 366"/>
          <p:cNvSpPr/>
          <p:nvPr/>
        </p:nvSpPr>
        <p:spPr>
          <a:xfrm>
            <a:off x="7259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8" name="Freeform 367"/>
          <p:cNvSpPr/>
          <p:nvPr/>
        </p:nvSpPr>
        <p:spPr>
          <a:xfrm>
            <a:off x="7412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9" name="Freeform 368"/>
          <p:cNvSpPr/>
          <p:nvPr/>
        </p:nvSpPr>
        <p:spPr>
          <a:xfrm>
            <a:off x="7564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0" name="Freeform 369"/>
          <p:cNvSpPr/>
          <p:nvPr/>
        </p:nvSpPr>
        <p:spPr>
          <a:xfrm>
            <a:off x="7716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1" name="Freeform 370"/>
          <p:cNvSpPr/>
          <p:nvPr/>
        </p:nvSpPr>
        <p:spPr>
          <a:xfrm>
            <a:off x="7869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2" name="Freeform 371"/>
          <p:cNvSpPr/>
          <p:nvPr/>
        </p:nvSpPr>
        <p:spPr>
          <a:xfrm>
            <a:off x="8021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3" name="Freeform 372"/>
          <p:cNvSpPr/>
          <p:nvPr/>
        </p:nvSpPr>
        <p:spPr>
          <a:xfrm>
            <a:off x="8174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374" name="Straight Arrow Connector 373"/>
          <p:cNvCxnSpPr/>
          <p:nvPr/>
        </p:nvCxnSpPr>
        <p:spPr>
          <a:xfrm flipH="1">
            <a:off x="8658226" y="4522788"/>
            <a:ext cx="815975" cy="690562"/>
          </a:xfrm>
          <a:prstGeom prst="straightConnector1">
            <a:avLst/>
          </a:prstGeom>
          <a:noFill/>
          <a:ln w="41275" cap="flat" cmpd="sng" algn="ctr">
            <a:solidFill>
              <a:srgbClr val="00B050"/>
            </a:solidFill>
            <a:prstDash val="solid"/>
            <a:tailEnd type="arrow"/>
          </a:ln>
          <a:effectLst/>
        </p:spPr>
      </p:cxnSp>
      <p:cxnSp>
        <p:nvCxnSpPr>
          <p:cNvPr id="375" name="Straight Arrow Connector 374"/>
          <p:cNvCxnSpPr/>
          <p:nvPr/>
        </p:nvCxnSpPr>
        <p:spPr>
          <a:xfrm flipH="1">
            <a:off x="5462589" y="2595564"/>
            <a:ext cx="2276475" cy="1531937"/>
          </a:xfrm>
          <a:prstGeom prst="straightConnector1">
            <a:avLst/>
          </a:prstGeom>
          <a:noFill/>
          <a:ln w="41275" cap="flat" cmpd="sng" algn="ctr">
            <a:solidFill>
              <a:srgbClr val="00B050"/>
            </a:solidFill>
            <a:prstDash val="solid"/>
            <a:tailEnd type="arrow"/>
          </a:ln>
          <a:effectLst/>
        </p:spPr>
      </p:cxnSp>
      <p:sp>
        <p:nvSpPr>
          <p:cNvPr id="186" name="Rectangle 185"/>
          <p:cNvSpPr/>
          <p:nvPr/>
        </p:nvSpPr>
        <p:spPr>
          <a:xfrm>
            <a:off x="1600201" y="6531605"/>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187"/>
          <p:cNvSpPr/>
          <p:nvPr/>
        </p:nvSpPr>
        <p:spPr>
          <a:xfrm>
            <a:off x="9364915" y="3188391"/>
            <a:ext cx="13099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anose="020F0502020204030204"/>
                <a:ea typeface="+mn-ea"/>
                <a:cs typeface="+mn-cs"/>
              </a:rPr>
              <a:t>On the GPU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804A7D3-C259-E682-921D-7AA0D74042CC}"/>
              </a:ext>
            </a:extLst>
          </p:cNvPr>
          <p:cNvSpPr txBox="1"/>
          <p:nvPr/>
        </p:nvSpPr>
        <p:spPr>
          <a:xfrm>
            <a:off x="13017" y="3385535"/>
            <a:ext cx="1590151"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Image in the green-</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box not quite to scale…</a:t>
            </a:r>
          </a:p>
        </p:txBody>
      </p:sp>
    </p:spTree>
    <p:extLst>
      <p:ext uri="{BB962C8B-B14F-4D97-AF65-F5344CB8AC3E}">
        <p14:creationId xmlns:p14="http://schemas.microsoft.com/office/powerpoint/2010/main" val="10539284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4EAF1-A71A-4180-8427-7F9D9246C91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p:cNvPicPr>
            <a:picLocks noGrp="1" noChangeAspect="1"/>
          </p:cNvPicPr>
          <p:nvPr>
            <p:ph idx="4294967295"/>
          </p:nvPr>
        </p:nvPicPr>
        <p:blipFill>
          <a:blip r:embed="rId3" cstate="print"/>
          <a:srcRect/>
          <a:stretch>
            <a:fillRect/>
          </a:stretch>
        </p:blipFill>
        <p:spPr>
          <a:xfrm>
            <a:off x="1434572" y="920779"/>
            <a:ext cx="8577262" cy="4114800"/>
          </a:xfrm>
        </p:spPr>
      </p:pic>
      <p:sp>
        <p:nvSpPr>
          <p:cNvPr id="5" name="Oval Callout 4"/>
          <p:cNvSpPr/>
          <p:nvPr/>
        </p:nvSpPr>
        <p:spPr>
          <a:xfrm>
            <a:off x="6286501" y="1339141"/>
            <a:ext cx="2039941" cy="892534"/>
          </a:xfrm>
          <a:prstGeom prst="wedgeEllipseCallout">
            <a:avLst>
              <a:gd name="adj1" fmla="val -18215"/>
              <a:gd name="adj2" fmla="val 112692"/>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Exploit dual </a:t>
            </a:r>
            <a:r>
              <a:rPr kumimoji="0" lang="en-US" sz="1600" b="1" i="0" u="none" strike="noStrike" kern="0" cap="none" spc="0" normalizeH="0" baseline="0" noProof="0" dirty="0" err="1">
                <a:ln>
                  <a:noFill/>
                </a:ln>
                <a:solidFill>
                  <a:srgbClr val="000000"/>
                </a:solidFill>
                <a:effectLst/>
                <a:uLnTx/>
                <a:uFillTx/>
                <a:latin typeface="Arial"/>
                <a:ea typeface="+mn-ea"/>
                <a:cs typeface="+mn-cs"/>
              </a:rPr>
              <a:t>memcpy</a:t>
            </a:r>
            <a:r>
              <a:rPr kumimoji="0" lang="en-US" sz="1600" b="1" i="0" u="none" strike="noStrike" kern="0" cap="none" spc="0" normalizeH="0" baseline="0" noProof="0" dirty="0">
                <a:ln>
                  <a:noFill/>
                </a:ln>
                <a:solidFill>
                  <a:srgbClr val="000000"/>
                </a:solidFill>
                <a:effectLst/>
                <a:uLnTx/>
                <a:uFillTx/>
                <a:latin typeface="Arial"/>
                <a:ea typeface="+mn-ea"/>
                <a:cs typeface="+mn-cs"/>
              </a:rPr>
              <a:t> engines</a:t>
            </a:r>
          </a:p>
        </p:txBody>
      </p:sp>
      <p:sp>
        <p:nvSpPr>
          <p:cNvPr id="7" name="Oval Callout 6"/>
          <p:cNvSpPr/>
          <p:nvPr/>
        </p:nvSpPr>
        <p:spPr>
          <a:xfrm>
            <a:off x="495301" y="1488046"/>
            <a:ext cx="2192341" cy="990612"/>
          </a:xfrm>
          <a:prstGeom prst="wedgeEllipseCallout">
            <a:avLst>
              <a:gd name="adj1" fmla="val 47975"/>
              <a:gd name="adj2" fmla="val 140045"/>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rPr>
              <a:t>Compute time completely “hidden”</a:t>
            </a:r>
          </a:p>
        </p:txBody>
      </p:sp>
      <p:sp>
        <p:nvSpPr>
          <p:cNvPr id="8" name="Rectangle 7"/>
          <p:cNvSpPr/>
          <p:nvPr/>
        </p:nvSpPr>
        <p:spPr>
          <a:xfrm>
            <a:off x="173567" y="6574171"/>
            <a:ext cx="1128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[S. Satoor]</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Rectangle 8"/>
          <p:cNvSpPr/>
          <p:nvPr/>
        </p:nvSpPr>
        <p:spPr>
          <a:xfrm>
            <a:off x="4229101" y="6246912"/>
            <a:ext cx="352064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ME759: Use of multiple streams covered later</a:t>
            </a:r>
          </a:p>
        </p:txBody>
      </p:sp>
      <p:graphicFrame>
        <p:nvGraphicFramePr>
          <p:cNvPr id="2" name="Table 1">
            <a:extLst>
              <a:ext uri="{FF2B5EF4-FFF2-40B4-BE49-F238E27FC236}">
                <a16:creationId xmlns:a16="http://schemas.microsoft.com/office/drawing/2014/main" id="{5DF9E427-7CEB-BF17-E049-CBE6963DDCD8}"/>
              </a:ext>
            </a:extLst>
          </p:cNvPr>
          <p:cNvGraphicFramePr>
            <a:graphicFrameLocks noGrp="1"/>
          </p:cNvGraphicFramePr>
          <p:nvPr>
            <p:extLst>
              <p:ext uri="{D42A27DB-BD31-4B8C-83A1-F6EECF244321}">
                <p14:modId xmlns:p14="http://schemas.microsoft.com/office/powerpoint/2010/main" val="783099567"/>
              </p:ext>
            </p:extLst>
          </p:nvPr>
        </p:nvGraphicFramePr>
        <p:xfrm>
          <a:off x="3448580" y="5008561"/>
          <a:ext cx="7502525" cy="1849439"/>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9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8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Overlap</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935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7.2x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021270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a:t>Optimization Summary</a:t>
            </a:r>
            <a:br>
              <a:rPr lang="en-US" dirty="0"/>
            </a:br>
            <a:r>
              <a:rPr lang="en-US" sz="2400" dirty="0"/>
              <a:t>[Looking Back at 1D Stencil Example…]</a:t>
            </a:r>
          </a:p>
        </p:txBody>
      </p:sp>
      <p:sp>
        <p:nvSpPr>
          <p:cNvPr id="4" name="Slide Number Placeholder 3"/>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B7F6-B544-4463-AE4B-FBD18A53583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7347" name="Content Placeholder 2"/>
          <p:cNvSpPr>
            <a:spLocks noGrp="1"/>
          </p:cNvSpPr>
          <p:nvPr>
            <p:ph idx="4294967295"/>
          </p:nvPr>
        </p:nvSpPr>
        <p:spPr>
          <a:xfrm>
            <a:off x="544530" y="1376737"/>
            <a:ext cx="8686800" cy="4800600"/>
          </a:xfrm>
        </p:spPr>
        <p:txBody>
          <a:bodyPr/>
          <a:lstStyle/>
          <a:p>
            <a:r>
              <a:rPr lang="en-US" dirty="0"/>
              <a:t>Initial CUDA parallelization</a:t>
            </a:r>
          </a:p>
          <a:p>
            <a:pPr lvl="1"/>
            <a:r>
              <a:rPr lang="en-US" dirty="0"/>
              <a:t>Expeditious, kernel almost word-for-word replica of sequential code</a:t>
            </a:r>
          </a:p>
          <a:p>
            <a:pPr lvl="1"/>
            <a:r>
              <a:rPr lang="en-US" dirty="0"/>
              <a:t>2.2x speedup</a:t>
            </a:r>
          </a:p>
          <a:p>
            <a:endParaRPr lang="en-US" dirty="0"/>
          </a:p>
          <a:p>
            <a:r>
              <a:rPr lang="en-US" dirty="0"/>
              <a:t>Optimize memory throughput</a:t>
            </a:r>
          </a:p>
          <a:p>
            <a:pPr lvl="1"/>
            <a:r>
              <a:rPr lang="en-US" dirty="0"/>
              <a:t>Minimal code change, yet need to know about pinned memory </a:t>
            </a:r>
          </a:p>
          <a:p>
            <a:pPr lvl="1"/>
            <a:r>
              <a:rPr lang="en-US" dirty="0"/>
              <a:t> 4.3x speedup</a:t>
            </a:r>
          </a:p>
          <a:p>
            <a:endParaRPr lang="en-US" dirty="0"/>
          </a:p>
          <a:p>
            <a:r>
              <a:rPr lang="en-US" dirty="0"/>
              <a:t>Overlap compute and data movement</a:t>
            </a:r>
          </a:p>
          <a:p>
            <a:pPr lvl="1"/>
            <a:r>
              <a:rPr lang="en-US" dirty="0"/>
              <a:t>More involved, need to know about the inner works of CUDA</a:t>
            </a:r>
          </a:p>
          <a:p>
            <a:pPr lvl="1"/>
            <a:r>
              <a:rPr lang="en-US" dirty="0"/>
              <a:t>Problem should be large enough to justify </a:t>
            </a:r>
            <a:r>
              <a:rPr lang="en-US" dirty="0" err="1"/>
              <a:t>mem</a:t>
            </a:r>
            <a:r>
              <a:rPr lang="en-US" dirty="0"/>
              <a:t>-transfer/execution</a:t>
            </a:r>
          </a:p>
          <a:p>
            <a:pPr lvl="1"/>
            <a:r>
              <a:rPr lang="en-US" dirty="0"/>
              <a:t>7.2x speedup</a:t>
            </a:r>
          </a:p>
        </p:txBody>
      </p:sp>
    </p:spTree>
    <p:extLst>
      <p:ext uri="{BB962C8B-B14F-4D97-AF65-F5344CB8AC3E}">
        <p14:creationId xmlns:p14="http://schemas.microsoft.com/office/powerpoint/2010/main" val="21976844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901700" y="3809472"/>
            <a:ext cx="6908800" cy="851428"/>
          </a:xfrm>
        </p:spPr>
        <p:txBody>
          <a:bodyPr>
            <a:normAutofit fontScale="90000"/>
          </a:bodyPr>
          <a:lstStyle/>
          <a:p>
            <a:pPr eaLnBrk="1" hangingPunct="1">
              <a:defRPr/>
            </a:pPr>
            <a:r>
              <a:rPr lang="en-US" dirty="0"/>
              <a:t>CUDA Case Study 2: Parallel Reduction</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92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defRPr/>
            </a:pPr>
            <a:r>
              <a:rPr lang="en-US" dirty="0"/>
              <a:t>Parallel Reduction in CUDA</a:t>
            </a:r>
          </a:p>
        </p:txBody>
      </p:sp>
      <p:sp>
        <p:nvSpPr>
          <p:cNvPr id="6148" name="Rectangle 3"/>
          <p:cNvSpPr>
            <a:spLocks noGrp="1" noChangeArrowheads="1"/>
          </p:cNvSpPr>
          <p:nvPr>
            <p:ph idx="1"/>
          </p:nvPr>
        </p:nvSpPr>
        <p:spPr>
          <a:xfrm>
            <a:off x="147344" y="955498"/>
            <a:ext cx="11960872" cy="5472774"/>
          </a:xfrm>
        </p:spPr>
        <p:txBody>
          <a:bodyPr>
            <a:normAutofit/>
          </a:bodyPr>
          <a:lstStyle/>
          <a:p>
            <a:pPr eaLnBrk="1" hangingPunct="1"/>
            <a:endParaRPr lang="en-US" sz="2000" dirty="0"/>
          </a:p>
          <a:p>
            <a:r>
              <a:rPr lang="en-US" sz="2000" dirty="0"/>
              <a:t>Parallel Reduction: Common and important data parallel primitive</a:t>
            </a:r>
          </a:p>
          <a:p>
            <a:pPr lvl="1"/>
            <a:r>
              <a:rPr lang="en-US" sz="1800" dirty="0"/>
              <a:t>Examples: </a:t>
            </a:r>
          </a:p>
          <a:p>
            <a:pPr lvl="2"/>
            <a:r>
              <a:rPr lang="en-US" sz="1600" dirty="0"/>
              <a:t>Used to compute the norm of a large vector </a:t>
            </a:r>
          </a:p>
          <a:p>
            <a:pPr lvl="2"/>
            <a:r>
              <a:rPr lang="en-US" sz="1600" dirty="0"/>
              <a:t>Used to sum up all the entries in an array</a:t>
            </a:r>
          </a:p>
          <a:p>
            <a:pPr eaLnBrk="1" hangingPunct="1"/>
            <a:endParaRPr lang="en-US" sz="2000" dirty="0"/>
          </a:p>
          <a:p>
            <a:pPr eaLnBrk="1" hangingPunct="1"/>
            <a:r>
              <a:rPr lang="en-US" sz="2000" dirty="0"/>
              <a:t>Implement in CUDA relatively straightforward </a:t>
            </a:r>
          </a:p>
          <a:p>
            <a:pPr lvl="1" eaLnBrk="1" hangingPunct="1"/>
            <a:r>
              <a:rPr lang="en-US" sz="1800" dirty="0"/>
              <a:t>Challenging to get it to run fast though</a:t>
            </a:r>
          </a:p>
          <a:p>
            <a:pPr lvl="1" eaLnBrk="1" hangingPunct="1"/>
            <a:endParaRPr lang="en-US" sz="1800" dirty="0"/>
          </a:p>
          <a:p>
            <a:pPr lvl="1" eaLnBrk="1" hangingPunct="1"/>
            <a:endParaRPr lang="en-US" sz="1800" dirty="0"/>
          </a:p>
          <a:p>
            <a:pPr eaLnBrk="1" hangingPunct="1"/>
            <a:r>
              <a:rPr lang="en-US" sz="2000" dirty="0"/>
              <a:t>Serves as a good optimization example</a:t>
            </a:r>
          </a:p>
          <a:p>
            <a:pPr lvl="1" eaLnBrk="1" hangingPunct="1"/>
            <a:r>
              <a:rPr lang="en-US" sz="1800" dirty="0"/>
              <a:t>Walk step by step through several different versions</a:t>
            </a:r>
          </a:p>
          <a:p>
            <a:pPr lvl="1" eaLnBrk="1" hangingPunct="1"/>
            <a:r>
              <a:rPr lang="en-US" sz="1800" dirty="0"/>
              <a:t>Demonstrates several important optimization strategies</a:t>
            </a:r>
          </a:p>
          <a:p>
            <a:pPr lvl="1"/>
            <a:endParaRPr lang="en-US" sz="1800" dirty="0"/>
          </a:p>
          <a:p>
            <a:pPr lvl="1"/>
            <a:endParaRPr lang="en-US" sz="1800" dirty="0"/>
          </a:p>
          <a:p>
            <a:r>
              <a:rPr lang="en-US" sz="2000" dirty="0"/>
              <a:t>Results are for </a:t>
            </a:r>
            <a:r>
              <a:rPr lang="en-US" sz="2000" dirty="0">
                <a:solidFill>
                  <a:srgbClr val="0070C0"/>
                </a:solidFill>
              </a:rPr>
              <a:t>old compute capability</a:t>
            </a:r>
            <a:r>
              <a:rPr lang="en-US" sz="2000" dirty="0"/>
              <a:t>; yet instructive to understand how far folks went to get top performance</a:t>
            </a:r>
          </a:p>
        </p:txBody>
      </p:sp>
      <p:sp>
        <p:nvSpPr>
          <p:cNvPr id="61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62B1CB-50A4-4B76-BEC9-55B93FEE7A6D}"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76565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en-US" dirty="0"/>
              <a:t>Parallel Reduction: Sum all entries in an array</a:t>
            </a:r>
          </a:p>
        </p:txBody>
      </p:sp>
      <p:sp>
        <p:nvSpPr>
          <p:cNvPr id="7172" name="Rectangle 3"/>
          <p:cNvSpPr>
            <a:spLocks noGrp="1" noChangeArrowheads="1"/>
          </p:cNvSpPr>
          <p:nvPr>
            <p:ph idx="1"/>
          </p:nvPr>
        </p:nvSpPr>
        <p:spPr/>
        <p:txBody>
          <a:bodyPr>
            <a:normAutofit/>
          </a:bodyPr>
          <a:lstStyle/>
          <a:p>
            <a:r>
              <a:rPr lang="en-US" sz="2000" dirty="0"/>
              <a:t>Backdrop: assume you have very large arrays – 100,000 entries and beyond</a:t>
            </a:r>
          </a:p>
          <a:p>
            <a:pPr eaLnBrk="1" hangingPunct="1">
              <a:lnSpc>
                <a:spcPct val="90000"/>
              </a:lnSpc>
            </a:pPr>
            <a:r>
              <a:rPr lang="en-US" sz="2000" dirty="0"/>
              <a:t>Basic Idea: tree-based approach used within each block of threads</a:t>
            </a:r>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endParaRPr lang="en-US" sz="2000" dirty="0"/>
          </a:p>
          <a:p>
            <a:r>
              <a:rPr lang="en-US" sz="2000" dirty="0"/>
              <a:t>Each block of threads reduces a portion of the array to one single value</a:t>
            </a:r>
          </a:p>
          <a:p>
            <a:pPr lvl="1" eaLnBrk="1" hangingPunct="1">
              <a:lnSpc>
                <a:spcPct val="90000"/>
              </a:lnSpc>
            </a:pPr>
            <a:endParaRPr lang="en-US" sz="1800" dirty="0"/>
          </a:p>
        </p:txBody>
      </p:sp>
      <p:sp>
        <p:nvSpPr>
          <p:cNvPr id="71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B09639-1567-4E26-A9A5-967A0E3FD8C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705100"/>
            <a:ext cx="3633787"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3526505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defRPr/>
            </a:pPr>
            <a:r>
              <a:rPr lang="en-US" dirty="0"/>
              <a:t>Problem: Global, grid-level synchronization missing in CUDA</a:t>
            </a:r>
          </a:p>
        </p:txBody>
      </p:sp>
      <p:sp>
        <p:nvSpPr>
          <p:cNvPr id="8196" name="Rectangle 3"/>
          <p:cNvSpPr>
            <a:spLocks noGrp="1" noChangeArrowheads="1"/>
          </p:cNvSpPr>
          <p:nvPr>
            <p:ph idx="1"/>
          </p:nvPr>
        </p:nvSpPr>
        <p:spPr>
          <a:xfrm>
            <a:off x="147344" y="1602769"/>
            <a:ext cx="11960872" cy="4825502"/>
          </a:xfrm>
        </p:spPr>
        <p:txBody>
          <a:bodyPr>
            <a:normAutofit/>
          </a:bodyPr>
          <a:lstStyle/>
          <a:p>
            <a:r>
              <a:rPr lang="en-US" sz="2000" dirty="0"/>
              <a:t>Q: How do we </a:t>
            </a:r>
            <a:r>
              <a:rPr lang="en-US" sz="2000" dirty="0">
                <a:solidFill>
                  <a:srgbClr val="0070C0"/>
                </a:solidFill>
              </a:rPr>
              <a:t>communicate partial results</a:t>
            </a:r>
            <a:r>
              <a:rPr lang="en-US" sz="2000" dirty="0"/>
              <a:t> between blocks of threads?</a:t>
            </a:r>
          </a:p>
          <a:p>
            <a:pPr eaLnBrk="1" hangingPunct="1"/>
            <a:r>
              <a:rPr lang="en-US" sz="2000" dirty="0"/>
              <a:t>If we could synchronize across all thread blocks, could easily reduce very large arrays</a:t>
            </a:r>
          </a:p>
          <a:p>
            <a:pPr lvl="1" eaLnBrk="1" hangingPunct="1"/>
            <a:r>
              <a:rPr lang="en-US" sz="1800" dirty="0"/>
              <a:t>Global sync after each block produces its result</a:t>
            </a:r>
          </a:p>
          <a:p>
            <a:pPr lvl="1" eaLnBrk="1" hangingPunct="1"/>
            <a:r>
              <a:rPr lang="en-US" sz="1800" dirty="0"/>
              <a:t>Once all blocks reach sync, continue recursively</a:t>
            </a:r>
          </a:p>
          <a:p>
            <a:pPr marL="0" indent="0" eaLnBrk="1" hangingPunct="1">
              <a:buNone/>
            </a:pPr>
            <a:endParaRPr lang="en-US" sz="2000" dirty="0"/>
          </a:p>
          <a:p>
            <a:pPr eaLnBrk="1" hangingPunct="1"/>
            <a:r>
              <a:rPr lang="en-US" sz="2000" dirty="0"/>
              <a:t>But CUDA has no global synchronization</a:t>
            </a:r>
          </a:p>
          <a:p>
            <a:pPr lvl="1"/>
            <a:r>
              <a:rPr lang="en-US" sz="1800" dirty="0"/>
              <a:t>Only synchronization of threads that belong to the same block</a:t>
            </a:r>
          </a:p>
          <a:p>
            <a:pPr eaLnBrk="1" hangingPunct="1"/>
            <a:endParaRPr lang="en-US" sz="2000" dirty="0"/>
          </a:p>
          <a:p>
            <a:pPr eaLnBrk="1" hangingPunct="1"/>
            <a:r>
              <a:rPr lang="en-US" sz="2000" dirty="0"/>
              <a:t>Solution: </a:t>
            </a:r>
            <a:r>
              <a:rPr lang="en-US" sz="2000" dirty="0">
                <a:solidFill>
                  <a:srgbClr val="0070C0"/>
                </a:solidFill>
              </a:rPr>
              <a:t>decompose into multiple kernels</a:t>
            </a:r>
          </a:p>
          <a:p>
            <a:pPr lvl="1" eaLnBrk="1" hangingPunct="1"/>
            <a:r>
              <a:rPr lang="en-US" sz="1800" dirty="0"/>
              <a:t>Kernel launch serves as a global synchronization point</a:t>
            </a:r>
          </a:p>
          <a:p>
            <a:pPr lvl="1" eaLnBrk="1" hangingPunct="1"/>
            <a:r>
              <a:rPr lang="en-US" sz="1800" dirty="0"/>
              <a:t>Kernel launch has negligible overhead</a:t>
            </a:r>
          </a:p>
        </p:txBody>
      </p:sp>
      <p:sp>
        <p:nvSpPr>
          <p:cNvPr id="8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F737-93EB-4AC6-A189-6217C9614D21}"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784216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Kernel Calls</a:t>
            </a:r>
            <a:br>
              <a:rPr lang="en-US" dirty="0"/>
            </a:br>
            <a:r>
              <a:rPr lang="en-US" sz="2000" dirty="0"/>
              <a:t>[An Example, and how it all works out…]</a:t>
            </a:r>
            <a:endParaRPr lang="en-US" dirty="0"/>
          </a:p>
        </p:txBody>
      </p:sp>
      <p:sp>
        <p:nvSpPr>
          <p:cNvPr id="3" name="Content Placeholder 2"/>
          <p:cNvSpPr>
            <a:spLocks noGrp="1"/>
          </p:cNvSpPr>
          <p:nvPr>
            <p:ph idx="1"/>
          </p:nvPr>
        </p:nvSpPr>
        <p:spPr>
          <a:xfrm>
            <a:off x="147344" y="1315092"/>
            <a:ext cx="11960872" cy="5113179"/>
          </a:xfrm>
        </p:spPr>
        <p:txBody>
          <a:bodyPr>
            <a:normAutofit lnSpcReduction="10000"/>
          </a:bodyPr>
          <a:lstStyle/>
          <a:p>
            <a:pPr marL="457200" indent="-457200">
              <a:buFont typeface="+mj-lt"/>
              <a:buAutoNum type="arabicPeriod"/>
            </a:pPr>
            <a:r>
              <a:rPr lang="en-US" sz="2000" dirty="0"/>
              <a:t>Imagine you launch a 1D grid in which each 1D block has 256 threads</a:t>
            </a:r>
          </a:p>
          <a:p>
            <a:pPr marL="457200" indent="-457200">
              <a:buFont typeface="+mj-lt"/>
              <a:buAutoNum type="arabicPeriod"/>
            </a:pPr>
            <a:endParaRPr lang="en-US" sz="2000" dirty="0"/>
          </a:p>
          <a:p>
            <a:pPr marL="457200" indent="-457200">
              <a:buFont typeface="+mj-lt"/>
              <a:buAutoNum type="arabicPeriod"/>
            </a:pPr>
            <a:r>
              <a:rPr lang="en-US" sz="2000" dirty="0"/>
              <a:t>Assume that the number or elements in the array is N=100,000</a:t>
            </a:r>
          </a:p>
          <a:p>
            <a:pPr lvl="1"/>
            <a:r>
              <a:rPr lang="en-US" sz="1600" dirty="0"/>
              <a:t>Note that </a:t>
            </a:r>
            <a:r>
              <a:rPr lang="en-US" sz="1600" dirty="0">
                <a:solidFill>
                  <a:srgbClr val="C00000"/>
                </a:solidFill>
              </a:rPr>
              <a:t>100,000= </a:t>
            </a:r>
            <a:r>
              <a:rPr lang="en-US" sz="1600" b="1" dirty="0">
                <a:solidFill>
                  <a:srgbClr val="C00000"/>
                </a:solidFill>
              </a:rPr>
              <a:t>390</a:t>
            </a:r>
            <a:r>
              <a:rPr lang="en-US" sz="1600" dirty="0">
                <a:solidFill>
                  <a:srgbClr val="C00000"/>
                </a:solidFill>
              </a:rPr>
              <a:t>*256 + 160, therefore </a:t>
            </a:r>
            <a:r>
              <a:rPr lang="en-US" sz="1800" b="1" dirty="0">
                <a:solidFill>
                  <a:srgbClr val="C00000"/>
                </a:solidFill>
                <a:latin typeface="Courier New" pitchFamily="49" charset="0"/>
                <a:cs typeface="Courier New" pitchFamily="49" charset="0"/>
              </a:rPr>
              <a:t>[(N+255)/256]=391</a:t>
            </a:r>
            <a:r>
              <a:rPr lang="en-US" sz="1600" dirty="0">
                <a:solidFill>
                  <a:srgbClr val="C00000"/>
                </a:solidFill>
              </a:rPr>
              <a:t> </a:t>
            </a:r>
            <a:r>
              <a:rPr lang="en-US" sz="1600" dirty="0"/>
              <a:t>blocks needed</a:t>
            </a:r>
          </a:p>
          <a:p>
            <a:pPr lvl="1"/>
            <a:endParaRPr lang="en-US" sz="1600" dirty="0"/>
          </a:p>
          <a:p>
            <a:pPr marL="457200" indent="-457200">
              <a:buFont typeface="+mj-lt"/>
              <a:buAutoNum type="arabicPeriod"/>
            </a:pPr>
            <a:r>
              <a:rPr lang="en-US" sz="2000" dirty="0"/>
              <a:t>For the first stage, you launch </a:t>
            </a:r>
            <a:r>
              <a:rPr lang="en-US" sz="2000" dirty="0">
                <a:solidFill>
                  <a:srgbClr val="0070C0"/>
                </a:solidFill>
              </a:rPr>
              <a:t>391 blocks </a:t>
            </a:r>
            <a:r>
              <a:rPr lang="en-US" sz="2000" dirty="0"/>
              <a:t>of 256 threads</a:t>
            </a:r>
          </a:p>
          <a:p>
            <a:pPr lvl="1"/>
            <a:r>
              <a:rPr lang="en-US" sz="1600" dirty="0"/>
              <a:t>At the end of this stage you still have to </a:t>
            </a:r>
            <a:r>
              <a:rPr lang="en-US" sz="1600" dirty="0">
                <a:solidFill>
                  <a:srgbClr val="0070C0"/>
                </a:solidFill>
              </a:rPr>
              <a:t>operate on 391 elements</a:t>
            </a:r>
          </a:p>
          <a:p>
            <a:pPr lvl="2"/>
            <a:endParaRPr lang="en-US" sz="1300" dirty="0"/>
          </a:p>
          <a:p>
            <a:pPr marL="457200" indent="-457200">
              <a:buFont typeface="+mj-lt"/>
              <a:buAutoNum type="arabicPeriod"/>
            </a:pPr>
            <a:r>
              <a:rPr lang="en-US" sz="2000" dirty="0"/>
              <a:t>For the second stage, you launch </a:t>
            </a:r>
            <a:r>
              <a:rPr lang="en-US" sz="2000" dirty="0">
                <a:solidFill>
                  <a:srgbClr val="0070C0"/>
                </a:solidFill>
              </a:rPr>
              <a:t>two blocks </a:t>
            </a:r>
            <a:r>
              <a:rPr lang="en-US" sz="2000" dirty="0"/>
              <a:t>of 256 threads</a:t>
            </a:r>
          </a:p>
          <a:p>
            <a:pPr lvl="1"/>
            <a:r>
              <a:rPr lang="en-US" sz="1600" dirty="0"/>
              <a:t>At the end of this stage you only have to </a:t>
            </a:r>
            <a:r>
              <a:rPr lang="en-US" sz="1600" dirty="0">
                <a:solidFill>
                  <a:srgbClr val="0070C0"/>
                </a:solidFill>
              </a:rPr>
              <a:t>operate on two elements</a:t>
            </a:r>
          </a:p>
          <a:p>
            <a:pPr lvl="2"/>
            <a:endParaRPr lang="en-US" sz="1300" dirty="0"/>
          </a:p>
          <a:p>
            <a:pPr marL="457200" indent="-457200">
              <a:buFont typeface="+mj-lt"/>
              <a:buAutoNum type="arabicPeriod"/>
            </a:pPr>
            <a:r>
              <a:rPr lang="en-US" sz="2000" dirty="0"/>
              <a:t>For the third and last stage, you launch </a:t>
            </a:r>
            <a:r>
              <a:rPr lang="en-US" sz="2000" dirty="0">
                <a:solidFill>
                  <a:srgbClr val="0070C0"/>
                </a:solidFill>
              </a:rPr>
              <a:t>one block </a:t>
            </a:r>
            <a:r>
              <a:rPr lang="en-US" sz="2000" dirty="0"/>
              <a:t>of 32 threads</a:t>
            </a:r>
          </a:p>
          <a:p>
            <a:pPr lvl="1"/>
            <a:r>
              <a:rPr lang="en-US" sz="1600" dirty="0">
                <a:solidFill>
                  <a:srgbClr val="0070C0"/>
                </a:solidFill>
              </a:rPr>
              <a:t>Only 2 of the 32 threads do something </a:t>
            </a:r>
          </a:p>
          <a:p>
            <a:pPr lvl="2"/>
            <a:endParaRPr lang="en-US" sz="1300" dirty="0"/>
          </a:p>
          <a:p>
            <a:r>
              <a:rPr lang="en-US" sz="2000" dirty="0">
                <a:solidFill>
                  <a:srgbClr val="0070C0"/>
                </a:solidFill>
              </a:rPr>
              <a:t>Bottom line</a:t>
            </a:r>
            <a:r>
              <a:rPr lang="en-US" sz="2000" dirty="0"/>
              <a:t>: after the first stage, each subsequent stage operates on a number of entries equal to the number of blocks in the previous stage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6785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defRPr/>
            </a:pPr>
            <a:r>
              <a:rPr lang="en-US" sz="3000" dirty="0"/>
              <a:t>Vector Reduction: 30,000 Feet Perspective</a:t>
            </a:r>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18F8193-5B63-4496-9FCE-D18409D4914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89" name="Rectangle 3"/>
              <p:cNvSpPr txBox="1">
                <a:spLocks noChangeArrowheads="1"/>
              </p:cNvSpPr>
              <p:nvPr/>
            </p:nvSpPr>
            <p:spPr bwMode="auto">
              <a:xfrm>
                <a:off x="593949" y="1051560"/>
                <a:ext cx="10574059" cy="19986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the block level: Bring data in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shared memory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then start adding in parallel</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Fewer and fewer threads of a block participate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Recall that there is no synchronization between threads in different blocks</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process is memory bound, low arithmetic intensity…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floats (8 bytes) are brought over to perform one arithmetic operation: Arithmetic intensity</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1/8</a:t>
                </a: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lang="en-US" sz="2000" dirty="0">
                  <a:solidFill>
                    <a:prstClr val="black"/>
                  </a:solidFill>
                  <a:latin typeface="Calibri" panose="020F0502020204030204"/>
                </a:endParaRP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lang="en-US" sz="2000" dirty="0">
                  <a:solidFill>
                    <a:prstClr val="black"/>
                  </a:solidFill>
                  <a:latin typeface="Calibri" panose="020F0502020204030204"/>
                </a:endParaRP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sz="2000" dirty="0"/>
              </a:p>
              <a:p>
                <a:r>
                  <a:rPr lang="en-US" sz="2000" dirty="0"/>
                  <a:t>We should strive to reach GPU peak performance</a:t>
                </a:r>
              </a:p>
              <a:p>
                <a:pPr lvl="1"/>
                <a:r>
                  <a:rPr lang="en-US" sz="1800" dirty="0"/>
                  <a:t>Choose the right metric: </a:t>
                </a:r>
                <a:r>
                  <a:rPr lang="en-US" sz="1600" b="1" dirty="0">
                    <a:solidFill>
                      <a:srgbClr val="C00000"/>
                    </a:solidFill>
                  </a:rPr>
                  <a:t>GFLOP/s: for compute-bound kernels or Bandwidth: for memory-bound kernels</a:t>
                </a:r>
                <a:endParaRPr lang="en-US" sz="1600" dirty="0"/>
              </a:p>
              <a:p>
                <a:pPr eaLnBrk="1" hangingPunct="1"/>
                <a:r>
                  <a:rPr lang="en-US" sz="2000" dirty="0"/>
                  <a:t>Since reduce operation has </a:t>
                </a:r>
                <a:r>
                  <a:rPr lang="en-US" sz="2000" dirty="0">
                    <a:solidFill>
                      <a:srgbClr val="0070C0"/>
                    </a:solidFill>
                  </a:rPr>
                  <a:t>low arithmetic intensity, we should strive to reach peak bandwidth</a:t>
                </a:r>
              </a:p>
              <a:p>
                <a:pPr marL="0" marR="0" lvl="0" indent="0" algn="l" defTabSz="914400" rtl="0" eaLnBrk="1" fontAlgn="base" latinLnBrk="0" hangingPunct="1">
                  <a:lnSpc>
                    <a:spcPct val="100000"/>
                  </a:lnSpc>
                  <a:spcBef>
                    <a:spcPct val="20000"/>
                  </a:spcBef>
                  <a:spcAft>
                    <a:spcPct val="0"/>
                  </a:spcAft>
                  <a:buClr>
                    <a:srgbClr val="44546A"/>
                  </a:buClr>
                  <a:buSzPct val="70000"/>
                  <a:buFont typeface="Wingdings"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9" name="Rectangle 3"/>
              <p:cNvSpPr txBox="1">
                <a:spLocks noRot="1" noChangeAspect="1" noMove="1" noResize="1" noEditPoints="1" noAdjustHandles="1" noChangeArrowheads="1" noChangeShapeType="1" noTextEdit="1"/>
              </p:cNvSpPr>
              <p:nvPr/>
            </p:nvSpPr>
            <p:spPr bwMode="auto">
              <a:xfrm>
                <a:off x="593949" y="1051560"/>
                <a:ext cx="10574059" cy="1998617"/>
              </a:xfrm>
              <a:prstGeom prst="rect">
                <a:avLst/>
              </a:prstGeom>
              <a:blipFill>
                <a:blip r:embed="rId2"/>
                <a:stretch>
                  <a:fillRect l="-58" t="-1835" b="-176453"/>
                </a:stretch>
              </a:blipFill>
              <a:ln w="9525">
                <a:noFill/>
                <a:miter lim="800000"/>
                <a:headEnd/>
                <a:tailEnd/>
              </a:ln>
              <a:effectLst/>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2921286"/>
            <a:ext cx="8699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ine Callout 2 1"/>
          <p:cNvSpPr/>
          <p:nvPr/>
        </p:nvSpPr>
        <p:spPr>
          <a:xfrm>
            <a:off x="9144000" y="3378485"/>
            <a:ext cx="1479100" cy="457200"/>
          </a:xfrm>
          <a:prstGeom prst="borderCallout2">
            <a:avLst>
              <a:gd name="adj1" fmla="val 1051"/>
              <a:gd name="adj2" fmla="val 49246"/>
              <a:gd name="adj3" fmla="val -64436"/>
              <a:gd name="adj4" fmla="val 82496"/>
              <a:gd name="adj5" fmla="val -62721"/>
              <a:gd name="adj6" fmla="val 603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staged in shared memory</a:t>
            </a:r>
          </a:p>
        </p:txBody>
      </p:sp>
      <p:sp>
        <p:nvSpPr>
          <p:cNvPr id="8" name="Line Callout 2 7"/>
          <p:cNvSpPr/>
          <p:nvPr/>
        </p:nvSpPr>
        <p:spPr>
          <a:xfrm>
            <a:off x="8610600" y="4369085"/>
            <a:ext cx="2012500" cy="609600"/>
          </a:xfrm>
          <a:prstGeom prst="borderCallout2">
            <a:avLst>
              <a:gd name="adj1" fmla="val 47511"/>
              <a:gd name="adj2" fmla="val -3142"/>
              <a:gd name="adj3" fmla="val 47069"/>
              <a:gd name="adj4" fmla="val -54132"/>
              <a:gd name="adj5" fmla="val 70023"/>
              <a:gd name="adj6" fmla="val -132618"/>
            </a:avLst>
          </a:prstGeom>
          <a:ln w="3175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small number of threads finishes off</a:t>
            </a:r>
          </a:p>
        </p:txBody>
      </p:sp>
      <p:sp>
        <p:nvSpPr>
          <p:cNvPr id="9" name="Rectangle 8"/>
          <p:cNvSpPr/>
          <p:nvPr/>
        </p:nvSpPr>
        <p:spPr>
          <a:xfrm>
            <a:off x="1600200" y="6553200"/>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106547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2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B9F596-9E1E-4391-9864-1A1D9D6FBF4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2328" name="Text Box 39"/>
          <p:cNvSpPr txBox="1">
            <a:spLocks noChangeArrowheads="1"/>
          </p:cNvSpPr>
          <p:nvPr/>
        </p:nvSpPr>
        <p:spPr bwMode="auto">
          <a:xfrm>
            <a:off x="625268" y="1224329"/>
            <a:ext cx="302455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a:t>
            </a:r>
            <a:r>
              <a:rPr kumimoji="0" lang="en-US" sz="1600" b="1" i="0" u="sng" strike="noStrike" kern="1200" cap="none" spc="0" normalizeH="0" baseline="0" noProof="0" dirty="0">
                <a:ln>
                  <a:noFill/>
                </a:ln>
                <a:solidFill>
                  <a:srgbClr val="C00000"/>
                </a:solidFill>
                <a:effectLst/>
                <a:uLnTx/>
                <a:uFillTx/>
                <a:latin typeface="Arial" charset="0"/>
                <a:ea typeface="+mn-ea"/>
                <a:cs typeface="+mn-cs"/>
              </a:rPr>
              <a:t>SHARED</a:t>
            </a:r>
            <a:r>
              <a:rPr kumimoji="0" lang="en-US" sz="1600" b="1" i="0" u="none" strike="noStrike" kern="1200" cap="none" spc="0" normalizeH="0" baseline="0" noProof="0" dirty="0">
                <a:ln>
                  <a:noFill/>
                </a:ln>
                <a:solidFill>
                  <a:prstClr val="black"/>
                </a:solidFill>
                <a:effectLst/>
                <a:uLnTx/>
                <a:uFillTx/>
                <a:latin typeface="Arial" charset="0"/>
                <a:ea typeface="+mn-ea"/>
                <a:cs typeface="+mn-cs"/>
              </a:rPr>
              <a:t> memory)</a:t>
            </a:r>
          </a:p>
        </p:txBody>
      </p:sp>
      <p:sp>
        <p:nvSpPr>
          <p:cNvPr id="12389" name="Text Box 100"/>
          <p:cNvSpPr txBox="1">
            <a:spLocks noChangeArrowheads="1"/>
          </p:cNvSpPr>
          <p:nvPr/>
        </p:nvSpPr>
        <p:spPr bwMode="auto">
          <a:xfrm>
            <a:off x="2725900" y="2200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38" name="Text Box 149"/>
          <p:cNvSpPr txBox="1">
            <a:spLocks noChangeArrowheads="1"/>
          </p:cNvSpPr>
          <p:nvPr/>
        </p:nvSpPr>
        <p:spPr bwMode="auto">
          <a:xfrm>
            <a:off x="2725900" y="3216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481" name="Text Box 192"/>
          <p:cNvSpPr txBox="1">
            <a:spLocks noChangeArrowheads="1"/>
          </p:cNvSpPr>
          <p:nvPr/>
        </p:nvSpPr>
        <p:spPr bwMode="auto">
          <a:xfrm>
            <a:off x="2725900" y="42326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6" name="Text Box 247"/>
          <p:cNvSpPr txBox="1">
            <a:spLocks noChangeArrowheads="1"/>
          </p:cNvSpPr>
          <p:nvPr/>
        </p:nvSpPr>
        <p:spPr bwMode="auto">
          <a:xfrm>
            <a:off x="2725900" y="523594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2537" name="Text Box 248"/>
          <p:cNvSpPr txBox="1">
            <a:spLocks noChangeArrowheads="1"/>
          </p:cNvSpPr>
          <p:nvPr/>
        </p:nvSpPr>
        <p:spPr bwMode="auto">
          <a:xfrm>
            <a:off x="2671925" y="16037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38" name="Text Box 249"/>
          <p:cNvSpPr txBox="1">
            <a:spLocks noChangeArrowheads="1"/>
          </p:cNvSpPr>
          <p:nvPr/>
        </p:nvSpPr>
        <p:spPr bwMode="auto">
          <a:xfrm>
            <a:off x="1390813" y="15132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1</a:t>
            </a:r>
          </a:p>
        </p:txBody>
      </p:sp>
      <p:sp>
        <p:nvSpPr>
          <p:cNvPr id="12539" name="Text Box 250"/>
          <p:cNvSpPr txBox="1">
            <a:spLocks noChangeArrowheads="1"/>
          </p:cNvSpPr>
          <p:nvPr/>
        </p:nvSpPr>
        <p:spPr bwMode="auto">
          <a:xfrm>
            <a:off x="1390813" y="2516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2</a:t>
            </a:r>
          </a:p>
        </p:txBody>
      </p:sp>
      <p:sp>
        <p:nvSpPr>
          <p:cNvPr id="12540" name="Text Box 251"/>
          <p:cNvSpPr txBox="1">
            <a:spLocks noChangeArrowheads="1"/>
          </p:cNvSpPr>
          <p:nvPr/>
        </p:nvSpPr>
        <p:spPr bwMode="auto">
          <a:xfrm>
            <a:off x="1390813" y="3532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4</a:t>
            </a:r>
          </a:p>
        </p:txBody>
      </p:sp>
      <p:sp>
        <p:nvSpPr>
          <p:cNvPr id="12541" name="Text Box 252"/>
          <p:cNvSpPr txBox="1">
            <a:spLocks noChangeArrowheads="1"/>
          </p:cNvSpPr>
          <p:nvPr/>
        </p:nvSpPr>
        <p:spPr bwMode="auto">
          <a:xfrm>
            <a:off x="1390813" y="454855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8</a:t>
            </a:r>
          </a:p>
        </p:txBody>
      </p:sp>
      <p:sp>
        <p:nvSpPr>
          <p:cNvPr id="12542" name="Text Box 253"/>
          <p:cNvSpPr txBox="1">
            <a:spLocks noChangeArrowheads="1"/>
          </p:cNvSpPr>
          <p:nvPr/>
        </p:nvSpPr>
        <p:spPr bwMode="auto">
          <a:xfrm>
            <a:off x="2671925" y="2608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3" name="Text Box 254"/>
          <p:cNvSpPr txBox="1">
            <a:spLocks noChangeArrowheads="1"/>
          </p:cNvSpPr>
          <p:nvPr/>
        </p:nvSpPr>
        <p:spPr bwMode="auto">
          <a:xfrm>
            <a:off x="2671925" y="362304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2544" name="Text Box 255"/>
          <p:cNvSpPr txBox="1">
            <a:spLocks noChangeArrowheads="1"/>
          </p:cNvSpPr>
          <p:nvPr/>
        </p:nvSpPr>
        <p:spPr bwMode="auto">
          <a:xfrm>
            <a:off x="2671925" y="464062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graphicFrame>
        <p:nvGraphicFramePr>
          <p:cNvPr id="147" name="Group 3"/>
          <p:cNvGraphicFramePr>
            <a:graphicFrameLocks noGrp="1"/>
          </p:cNvGraphicFramePr>
          <p:nvPr/>
        </p:nvGraphicFramePr>
        <p:xfrm>
          <a:off x="3694275" y="1195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8" name="Oval 40"/>
          <p:cNvSpPr>
            <a:spLocks noChangeArrowheads="1"/>
          </p:cNvSpPr>
          <p:nvPr/>
        </p:nvSpPr>
        <p:spPr bwMode="auto">
          <a:xfrm>
            <a:off x="37498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49" name="AutoShape 41"/>
          <p:cNvCxnSpPr>
            <a:cxnSpLocks noChangeShapeType="1"/>
            <a:endCxn id="148" idx="0"/>
          </p:cNvCxnSpPr>
          <p:nvPr/>
        </p:nvCxnSpPr>
        <p:spPr bwMode="auto">
          <a:xfrm rot="5400000">
            <a:off x="3790319" y="1636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0" name="AutoShape 42"/>
          <p:cNvCxnSpPr>
            <a:cxnSpLocks noChangeShapeType="1"/>
            <a:endCxn id="148" idx="6"/>
          </p:cNvCxnSpPr>
          <p:nvPr/>
        </p:nvCxnSpPr>
        <p:spPr bwMode="auto">
          <a:xfrm rot="5400000">
            <a:off x="3984788" y="159104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1" name="Oval 43"/>
          <p:cNvSpPr>
            <a:spLocks noChangeArrowheads="1"/>
          </p:cNvSpPr>
          <p:nvPr/>
        </p:nvSpPr>
        <p:spPr bwMode="auto">
          <a:xfrm>
            <a:off x="45277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52" name="AutoShape 44"/>
          <p:cNvCxnSpPr>
            <a:cxnSpLocks noChangeShapeType="1"/>
            <a:endCxn id="151" idx="0"/>
          </p:cNvCxnSpPr>
          <p:nvPr/>
        </p:nvCxnSpPr>
        <p:spPr bwMode="auto">
          <a:xfrm rot="5400000">
            <a:off x="4568988"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3" name="AutoShape 45"/>
          <p:cNvCxnSpPr>
            <a:cxnSpLocks noChangeShapeType="1"/>
            <a:endCxn id="151" idx="6"/>
          </p:cNvCxnSpPr>
          <p:nvPr/>
        </p:nvCxnSpPr>
        <p:spPr bwMode="auto">
          <a:xfrm rot="5400000">
            <a:off x="47634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4" name="Oval 46"/>
          <p:cNvSpPr>
            <a:spLocks noChangeArrowheads="1"/>
          </p:cNvSpPr>
          <p:nvPr/>
        </p:nvSpPr>
        <p:spPr bwMode="auto">
          <a:xfrm>
            <a:off x="53071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55" name="AutoShape 47"/>
          <p:cNvCxnSpPr>
            <a:cxnSpLocks noChangeShapeType="1"/>
            <a:endCxn id="154" idx="0"/>
          </p:cNvCxnSpPr>
          <p:nvPr/>
        </p:nvCxnSpPr>
        <p:spPr bwMode="auto">
          <a:xfrm rot="5400000">
            <a:off x="5348451"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6" name="AutoShape 48"/>
          <p:cNvCxnSpPr>
            <a:cxnSpLocks noChangeShapeType="1"/>
            <a:endCxn id="154" idx="6"/>
          </p:cNvCxnSpPr>
          <p:nvPr/>
        </p:nvCxnSpPr>
        <p:spPr bwMode="auto">
          <a:xfrm rot="5400000">
            <a:off x="5542920"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57" name="Oval 49"/>
          <p:cNvSpPr>
            <a:spLocks noChangeArrowheads="1"/>
          </p:cNvSpPr>
          <p:nvPr/>
        </p:nvSpPr>
        <p:spPr bwMode="auto">
          <a:xfrm>
            <a:off x="60866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58" name="AutoShape 50"/>
          <p:cNvCxnSpPr>
            <a:cxnSpLocks noChangeShapeType="1"/>
            <a:endCxn id="157" idx="0"/>
          </p:cNvCxnSpPr>
          <p:nvPr/>
        </p:nvCxnSpPr>
        <p:spPr bwMode="auto">
          <a:xfrm rot="5400000">
            <a:off x="6127913" y="1635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59" name="AutoShape 51"/>
          <p:cNvCxnSpPr>
            <a:cxnSpLocks noChangeShapeType="1"/>
            <a:endCxn id="157" idx="6"/>
          </p:cNvCxnSpPr>
          <p:nvPr/>
        </p:nvCxnSpPr>
        <p:spPr bwMode="auto">
          <a:xfrm rot="5400000">
            <a:off x="6322382"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0" name="Oval 52"/>
          <p:cNvSpPr>
            <a:spLocks noChangeArrowheads="1"/>
          </p:cNvSpPr>
          <p:nvPr/>
        </p:nvSpPr>
        <p:spPr bwMode="auto">
          <a:xfrm>
            <a:off x="6864514"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61" name="AutoShape 53"/>
          <p:cNvCxnSpPr>
            <a:cxnSpLocks noChangeShapeType="1"/>
            <a:endCxn id="160" idx="0"/>
          </p:cNvCxnSpPr>
          <p:nvPr/>
        </p:nvCxnSpPr>
        <p:spPr bwMode="auto">
          <a:xfrm rot="5400000">
            <a:off x="6906582"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2" name="AutoShape 54"/>
          <p:cNvCxnSpPr>
            <a:cxnSpLocks noChangeShapeType="1"/>
            <a:endCxn id="160" idx="6"/>
          </p:cNvCxnSpPr>
          <p:nvPr/>
        </p:nvCxnSpPr>
        <p:spPr bwMode="auto">
          <a:xfrm rot="5400000">
            <a:off x="7100257" y="159024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3" name="Oval 55"/>
          <p:cNvSpPr>
            <a:spLocks noChangeArrowheads="1"/>
          </p:cNvSpPr>
          <p:nvPr/>
        </p:nvSpPr>
        <p:spPr bwMode="auto">
          <a:xfrm>
            <a:off x="7643975"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10</a:t>
            </a:r>
          </a:p>
        </p:txBody>
      </p:sp>
      <p:cxnSp>
        <p:nvCxnSpPr>
          <p:cNvPr id="164" name="AutoShape 56"/>
          <p:cNvCxnSpPr>
            <a:cxnSpLocks noChangeShapeType="1"/>
            <a:endCxn id="163" idx="0"/>
          </p:cNvCxnSpPr>
          <p:nvPr/>
        </p:nvCxnSpPr>
        <p:spPr bwMode="auto">
          <a:xfrm rot="5400000">
            <a:off x="7686044"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5" name="AutoShape 57"/>
          <p:cNvCxnSpPr>
            <a:cxnSpLocks noChangeShapeType="1"/>
            <a:endCxn id="163" idx="6"/>
          </p:cNvCxnSpPr>
          <p:nvPr/>
        </p:nvCxnSpPr>
        <p:spPr bwMode="auto">
          <a:xfrm rot="5400000">
            <a:off x="7880513"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6" name="Oval 58"/>
          <p:cNvSpPr>
            <a:spLocks noChangeArrowheads="1"/>
          </p:cNvSpPr>
          <p:nvPr/>
        </p:nvSpPr>
        <p:spPr bwMode="auto">
          <a:xfrm>
            <a:off x="8423439" y="1748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67" name="AutoShape 59"/>
          <p:cNvCxnSpPr>
            <a:cxnSpLocks noChangeShapeType="1"/>
            <a:endCxn id="166" idx="0"/>
          </p:cNvCxnSpPr>
          <p:nvPr/>
        </p:nvCxnSpPr>
        <p:spPr bwMode="auto">
          <a:xfrm rot="5400000">
            <a:off x="8465507" y="1634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68" name="AutoShape 60"/>
          <p:cNvCxnSpPr>
            <a:cxnSpLocks noChangeShapeType="1"/>
            <a:endCxn id="166" idx="6"/>
          </p:cNvCxnSpPr>
          <p:nvPr/>
        </p:nvCxnSpPr>
        <p:spPr bwMode="auto">
          <a:xfrm rot="5400000">
            <a:off x="8659976" y="158945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69" name="Oval 61"/>
          <p:cNvSpPr>
            <a:spLocks noChangeArrowheads="1"/>
          </p:cNvSpPr>
          <p:nvPr/>
        </p:nvSpPr>
        <p:spPr bwMode="auto">
          <a:xfrm>
            <a:off x="9202900" y="1748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14</a:t>
            </a:r>
          </a:p>
        </p:txBody>
      </p:sp>
      <p:cxnSp>
        <p:nvCxnSpPr>
          <p:cNvPr id="170" name="AutoShape 62"/>
          <p:cNvCxnSpPr>
            <a:cxnSpLocks noChangeShapeType="1"/>
            <a:endCxn id="169" idx="0"/>
          </p:cNvCxnSpPr>
          <p:nvPr/>
        </p:nvCxnSpPr>
        <p:spPr bwMode="auto">
          <a:xfrm rot="5400000">
            <a:off x="9244969" y="163469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1" name="AutoShape 63"/>
          <p:cNvCxnSpPr>
            <a:cxnSpLocks noChangeShapeType="1"/>
            <a:endCxn id="169" idx="6"/>
          </p:cNvCxnSpPr>
          <p:nvPr/>
        </p:nvCxnSpPr>
        <p:spPr bwMode="auto">
          <a:xfrm rot="5400000">
            <a:off x="9439438" y="158945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72" name="Group 64"/>
          <p:cNvGraphicFramePr>
            <a:graphicFrameLocks noGrp="1"/>
          </p:cNvGraphicFramePr>
          <p:nvPr/>
        </p:nvGraphicFramePr>
        <p:xfrm>
          <a:off x="3694275" y="2211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3" name="Oval 101"/>
          <p:cNvSpPr>
            <a:spLocks noChangeArrowheads="1"/>
          </p:cNvSpPr>
          <p:nvPr/>
        </p:nvSpPr>
        <p:spPr bwMode="auto">
          <a:xfrm>
            <a:off x="37498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74" name="AutoShape 102"/>
          <p:cNvCxnSpPr>
            <a:cxnSpLocks noChangeShapeType="1"/>
            <a:endCxn id="173" idx="0"/>
          </p:cNvCxnSpPr>
          <p:nvPr/>
        </p:nvCxnSpPr>
        <p:spPr bwMode="auto">
          <a:xfrm rot="5400000">
            <a:off x="3790319" y="2652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5" name="AutoShape 103"/>
          <p:cNvCxnSpPr>
            <a:cxnSpLocks noChangeShapeType="1"/>
            <a:endCxn id="173" idx="6"/>
          </p:cNvCxnSpPr>
          <p:nvPr/>
        </p:nvCxnSpPr>
        <p:spPr bwMode="auto">
          <a:xfrm rot="5400000">
            <a:off x="4179257" y="241257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6" name="Oval 104"/>
          <p:cNvSpPr>
            <a:spLocks noChangeArrowheads="1"/>
          </p:cNvSpPr>
          <p:nvPr/>
        </p:nvSpPr>
        <p:spPr bwMode="auto">
          <a:xfrm>
            <a:off x="5307175" y="276420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177" name="AutoShape 105"/>
          <p:cNvCxnSpPr>
            <a:cxnSpLocks noChangeShapeType="1"/>
            <a:endCxn id="176" idx="0"/>
          </p:cNvCxnSpPr>
          <p:nvPr/>
        </p:nvCxnSpPr>
        <p:spPr bwMode="auto">
          <a:xfrm rot="5400000">
            <a:off x="5348451" y="265149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78" name="AutoShape 106"/>
          <p:cNvCxnSpPr>
            <a:cxnSpLocks noChangeShapeType="1"/>
            <a:endCxn id="176" idx="6"/>
          </p:cNvCxnSpPr>
          <p:nvPr/>
        </p:nvCxnSpPr>
        <p:spPr bwMode="auto">
          <a:xfrm rot="5400000">
            <a:off x="5737388" y="241177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79" name="Oval 107"/>
          <p:cNvSpPr>
            <a:spLocks noChangeArrowheads="1"/>
          </p:cNvSpPr>
          <p:nvPr/>
        </p:nvSpPr>
        <p:spPr bwMode="auto">
          <a:xfrm>
            <a:off x="6864514"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80" name="AutoShape 108"/>
          <p:cNvCxnSpPr>
            <a:cxnSpLocks noChangeShapeType="1"/>
            <a:endCxn id="179" idx="0"/>
          </p:cNvCxnSpPr>
          <p:nvPr/>
        </p:nvCxnSpPr>
        <p:spPr bwMode="auto">
          <a:xfrm rot="5400000">
            <a:off x="6906582"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1" name="AutoShape 109"/>
          <p:cNvCxnSpPr>
            <a:cxnSpLocks noChangeShapeType="1"/>
            <a:endCxn id="179" idx="6"/>
          </p:cNvCxnSpPr>
          <p:nvPr/>
        </p:nvCxnSpPr>
        <p:spPr bwMode="auto">
          <a:xfrm rot="5400000">
            <a:off x="7295519"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2" name="Oval 110"/>
          <p:cNvSpPr>
            <a:spLocks noChangeArrowheads="1"/>
          </p:cNvSpPr>
          <p:nvPr/>
        </p:nvSpPr>
        <p:spPr bwMode="auto">
          <a:xfrm>
            <a:off x="8423439" y="2764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12</a:t>
            </a:r>
          </a:p>
        </p:txBody>
      </p:sp>
      <p:cxnSp>
        <p:nvCxnSpPr>
          <p:cNvPr id="183" name="AutoShape 111"/>
          <p:cNvCxnSpPr>
            <a:cxnSpLocks noChangeShapeType="1"/>
            <a:endCxn id="182" idx="0"/>
          </p:cNvCxnSpPr>
          <p:nvPr/>
        </p:nvCxnSpPr>
        <p:spPr bwMode="auto">
          <a:xfrm rot="5400000">
            <a:off x="8465507" y="2650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4" name="AutoShape 112"/>
          <p:cNvCxnSpPr>
            <a:cxnSpLocks noChangeShapeType="1"/>
            <a:endCxn id="182" idx="6"/>
          </p:cNvCxnSpPr>
          <p:nvPr/>
        </p:nvCxnSpPr>
        <p:spPr bwMode="auto">
          <a:xfrm rot="5400000">
            <a:off x="8854444" y="241098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85" name="Group 113"/>
          <p:cNvGraphicFramePr>
            <a:graphicFrameLocks noGrp="1"/>
          </p:cNvGraphicFramePr>
          <p:nvPr/>
        </p:nvGraphicFramePr>
        <p:xfrm>
          <a:off x="3694275" y="3227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6" name="Oval 150"/>
          <p:cNvSpPr>
            <a:spLocks noChangeArrowheads="1"/>
          </p:cNvSpPr>
          <p:nvPr/>
        </p:nvSpPr>
        <p:spPr bwMode="auto">
          <a:xfrm>
            <a:off x="3749839"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panose="020F0502020204030204"/>
                <a:ea typeface="+mn-ea"/>
                <a:cs typeface="+mn-cs"/>
              </a:rPr>
              <a:t>0</a:t>
            </a:r>
          </a:p>
        </p:txBody>
      </p:sp>
      <p:cxnSp>
        <p:nvCxnSpPr>
          <p:cNvPr id="187" name="AutoShape 151"/>
          <p:cNvCxnSpPr>
            <a:cxnSpLocks noChangeShapeType="1"/>
            <a:endCxn id="186" idx="0"/>
          </p:cNvCxnSpPr>
          <p:nvPr/>
        </p:nvCxnSpPr>
        <p:spPr bwMode="auto">
          <a:xfrm rot="5400000">
            <a:off x="3790319" y="3668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88" name="AutoShape 152"/>
          <p:cNvCxnSpPr>
            <a:cxnSpLocks noChangeShapeType="1"/>
            <a:endCxn id="186" idx="6"/>
          </p:cNvCxnSpPr>
          <p:nvPr/>
        </p:nvCxnSpPr>
        <p:spPr bwMode="auto">
          <a:xfrm rot="5400000">
            <a:off x="4568988" y="303884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89" name="Oval 153"/>
          <p:cNvSpPr>
            <a:spLocks noChangeArrowheads="1"/>
          </p:cNvSpPr>
          <p:nvPr/>
        </p:nvSpPr>
        <p:spPr bwMode="auto">
          <a:xfrm>
            <a:off x="6864514" y="3780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8</a:t>
            </a:r>
          </a:p>
        </p:txBody>
      </p:sp>
      <p:cxnSp>
        <p:nvCxnSpPr>
          <p:cNvPr id="190" name="AutoShape 154"/>
          <p:cNvCxnSpPr>
            <a:cxnSpLocks noChangeShapeType="1"/>
            <a:endCxn id="189" idx="0"/>
          </p:cNvCxnSpPr>
          <p:nvPr/>
        </p:nvCxnSpPr>
        <p:spPr bwMode="auto">
          <a:xfrm rot="5400000">
            <a:off x="6906582" y="366669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1" name="AutoShape 155"/>
          <p:cNvCxnSpPr>
            <a:cxnSpLocks noChangeShapeType="1"/>
            <a:endCxn id="189" idx="6"/>
          </p:cNvCxnSpPr>
          <p:nvPr/>
        </p:nvCxnSpPr>
        <p:spPr bwMode="auto">
          <a:xfrm rot="5400000">
            <a:off x="7685251" y="303725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92" name="Group 156"/>
          <p:cNvGraphicFramePr>
            <a:graphicFrameLocks noGrp="1"/>
          </p:cNvGraphicFramePr>
          <p:nvPr/>
        </p:nvGraphicFramePr>
        <p:xfrm>
          <a:off x="3694275" y="42437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3" name="Oval 193"/>
          <p:cNvSpPr>
            <a:spLocks noChangeArrowheads="1"/>
          </p:cNvSpPr>
          <p:nvPr/>
        </p:nvSpPr>
        <p:spPr bwMode="auto">
          <a:xfrm>
            <a:off x="3749839" y="479620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94" name="AutoShape 194"/>
          <p:cNvCxnSpPr>
            <a:cxnSpLocks noChangeShapeType="1"/>
            <a:endCxn id="193" idx="0"/>
          </p:cNvCxnSpPr>
          <p:nvPr/>
        </p:nvCxnSpPr>
        <p:spPr bwMode="auto">
          <a:xfrm rot="5400000">
            <a:off x="3790319" y="468428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5" name="AutoShape 195"/>
          <p:cNvCxnSpPr>
            <a:cxnSpLocks noChangeShapeType="1"/>
            <a:endCxn id="193" idx="6"/>
          </p:cNvCxnSpPr>
          <p:nvPr/>
        </p:nvCxnSpPr>
        <p:spPr bwMode="auto">
          <a:xfrm rot="5400000">
            <a:off x="5348451" y="327537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6" name="AutoShape 196"/>
          <p:cNvCxnSpPr>
            <a:cxnSpLocks noChangeShapeType="1"/>
            <a:stCxn id="148" idx="4"/>
          </p:cNvCxnSpPr>
          <p:nvPr/>
        </p:nvCxnSpPr>
        <p:spPr bwMode="auto">
          <a:xfrm rot="16200000" flipH="1">
            <a:off x="3800638" y="2122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7" name="AutoShape 197"/>
          <p:cNvCxnSpPr>
            <a:cxnSpLocks noChangeShapeType="1"/>
            <a:stCxn id="151" idx="4"/>
          </p:cNvCxnSpPr>
          <p:nvPr/>
        </p:nvCxnSpPr>
        <p:spPr bwMode="auto">
          <a:xfrm rot="16200000" flipH="1">
            <a:off x="4579307"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8" name="AutoShape 198"/>
          <p:cNvCxnSpPr>
            <a:cxnSpLocks noChangeShapeType="1"/>
            <a:stCxn id="154" idx="4"/>
          </p:cNvCxnSpPr>
          <p:nvPr/>
        </p:nvCxnSpPr>
        <p:spPr bwMode="auto">
          <a:xfrm rot="16200000" flipH="1">
            <a:off x="5358770"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99" name="AutoShape 199"/>
          <p:cNvCxnSpPr>
            <a:cxnSpLocks noChangeShapeType="1"/>
            <a:stCxn id="157" idx="4"/>
          </p:cNvCxnSpPr>
          <p:nvPr/>
        </p:nvCxnSpPr>
        <p:spPr bwMode="auto">
          <a:xfrm rot="16200000" flipH="1">
            <a:off x="6138232" y="2122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0" name="AutoShape 200"/>
          <p:cNvCxnSpPr>
            <a:cxnSpLocks noChangeShapeType="1"/>
            <a:stCxn id="160" idx="4"/>
          </p:cNvCxnSpPr>
          <p:nvPr/>
        </p:nvCxnSpPr>
        <p:spPr bwMode="auto">
          <a:xfrm rot="16200000" flipH="1">
            <a:off x="6916901"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1" name="AutoShape 201"/>
          <p:cNvCxnSpPr>
            <a:cxnSpLocks noChangeShapeType="1"/>
            <a:stCxn id="163" idx="4"/>
          </p:cNvCxnSpPr>
          <p:nvPr/>
        </p:nvCxnSpPr>
        <p:spPr bwMode="auto">
          <a:xfrm rot="16200000" flipH="1">
            <a:off x="7696363"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2" name="AutoShape 202"/>
          <p:cNvCxnSpPr>
            <a:cxnSpLocks noChangeShapeType="1"/>
            <a:stCxn id="166" idx="4"/>
          </p:cNvCxnSpPr>
          <p:nvPr/>
        </p:nvCxnSpPr>
        <p:spPr bwMode="auto">
          <a:xfrm rot="16200000" flipH="1">
            <a:off x="8475826" y="2121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3" name="AutoShape 203"/>
          <p:cNvCxnSpPr>
            <a:cxnSpLocks noChangeShapeType="1"/>
            <a:stCxn id="169" idx="4"/>
          </p:cNvCxnSpPr>
          <p:nvPr/>
        </p:nvCxnSpPr>
        <p:spPr bwMode="auto">
          <a:xfrm rot="16200000" flipH="1">
            <a:off x="9255288" y="212126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4" name="AutoShape 204"/>
          <p:cNvCxnSpPr>
            <a:cxnSpLocks noChangeShapeType="1"/>
            <a:stCxn id="173" idx="4"/>
          </p:cNvCxnSpPr>
          <p:nvPr/>
        </p:nvCxnSpPr>
        <p:spPr bwMode="auto">
          <a:xfrm rot="16200000" flipH="1">
            <a:off x="3800638" y="3138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5" name="AutoShape 205"/>
          <p:cNvCxnSpPr>
            <a:cxnSpLocks noChangeShapeType="1"/>
            <a:stCxn id="176" idx="4"/>
          </p:cNvCxnSpPr>
          <p:nvPr/>
        </p:nvCxnSpPr>
        <p:spPr bwMode="auto">
          <a:xfrm rot="16200000" flipH="1">
            <a:off x="5358770" y="313806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6" name="AutoShape 206"/>
          <p:cNvCxnSpPr>
            <a:cxnSpLocks noChangeShapeType="1"/>
            <a:stCxn id="179" idx="4"/>
          </p:cNvCxnSpPr>
          <p:nvPr/>
        </p:nvCxnSpPr>
        <p:spPr bwMode="auto">
          <a:xfrm rot="16200000" flipH="1">
            <a:off x="6916901"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7" name="AutoShape 207"/>
          <p:cNvCxnSpPr>
            <a:cxnSpLocks noChangeShapeType="1"/>
            <a:stCxn id="182" idx="4"/>
          </p:cNvCxnSpPr>
          <p:nvPr/>
        </p:nvCxnSpPr>
        <p:spPr bwMode="auto">
          <a:xfrm rot="16200000" flipH="1">
            <a:off x="8475826" y="3137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8" name="AutoShape 208"/>
          <p:cNvCxnSpPr>
            <a:cxnSpLocks noChangeShapeType="1"/>
            <a:stCxn id="186" idx="4"/>
          </p:cNvCxnSpPr>
          <p:nvPr/>
        </p:nvCxnSpPr>
        <p:spPr bwMode="auto">
          <a:xfrm rot="16200000" flipH="1">
            <a:off x="3800638" y="415485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209" name="AutoShape 209"/>
          <p:cNvCxnSpPr>
            <a:cxnSpLocks noChangeShapeType="1"/>
            <a:stCxn id="189" idx="4"/>
          </p:cNvCxnSpPr>
          <p:nvPr/>
        </p:nvCxnSpPr>
        <p:spPr bwMode="auto">
          <a:xfrm rot="16200000" flipH="1">
            <a:off x="6916901" y="415326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210" name="Group 210"/>
          <p:cNvGraphicFramePr>
            <a:graphicFrameLocks noGrp="1"/>
          </p:cNvGraphicFramePr>
          <p:nvPr/>
        </p:nvGraphicFramePr>
        <p:xfrm>
          <a:off x="3694275" y="524705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11" name="AutoShape 246"/>
          <p:cNvCxnSpPr>
            <a:cxnSpLocks noChangeShapeType="1"/>
            <a:stCxn id="193" idx="4"/>
          </p:cNvCxnSpPr>
          <p:nvPr/>
        </p:nvCxnSpPr>
        <p:spPr bwMode="auto">
          <a:xfrm rot="16200000" flipH="1">
            <a:off x="3806988" y="516450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2" name="Rectangle 81"/>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1390813" y="6086902"/>
            <a:ext cx="9742243" cy="400110"/>
          </a:xfrm>
          <a:prstGeom prst="rect">
            <a:avLst/>
          </a:prstGeom>
          <a:solidFill>
            <a:schemeClr val="hlink"/>
          </a:solidFill>
          <a:ln w="28575" algn="ctr">
            <a:solidFill>
              <a:schemeClr val="tx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Note: in stage s,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only threads divisible to 2^s get to do work</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Stride: 2^(s-1)</a:t>
            </a:r>
          </a:p>
        </p:txBody>
      </p:sp>
    </p:spTree>
    <p:extLst>
      <p:ext uri="{BB962C8B-B14F-4D97-AF65-F5344CB8AC3E}">
        <p14:creationId xmlns:p14="http://schemas.microsoft.com/office/powerpoint/2010/main" val="16812008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defRPr/>
            </a:pPr>
            <a:r>
              <a:rPr lang="en-US" sz="3200" dirty="0"/>
              <a:t>Reduction #1: Interleaved Addressing</a:t>
            </a:r>
          </a:p>
        </p:txBody>
      </p:sp>
      <p:sp>
        <p:nvSpPr>
          <p:cNvPr id="112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1684CC-4228-4DEE-91A6-9783592DD98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 name="Rectangle 1"/>
          <p:cNvSpPr/>
          <p:nvPr/>
        </p:nvSpPr>
        <p:spPr>
          <a:xfrm>
            <a:off x="1214967" y="997090"/>
            <a:ext cx="85344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reduce1(</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do reduction in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result for this block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214967" y="3429000"/>
            <a:ext cx="8534400" cy="2057400"/>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6750761" y="4503695"/>
            <a:ext cx="2939339" cy="923330"/>
          </a:xfrm>
          <a:prstGeom prst="rect">
            <a:avLst/>
          </a:prstGeom>
          <a:ln>
            <a:solidFill>
              <a:srgbClr val="0070C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Problem: highly divergent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warps are inefficient, and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itchFamily="34" charset="0"/>
                <a:ea typeface="+mn-ea"/>
                <a:cs typeface="+mn-cs"/>
              </a:rPr>
              <a:t>operator is very slow</a:t>
            </a:r>
          </a:p>
        </p:txBody>
      </p:sp>
      <p:sp>
        <p:nvSpPr>
          <p:cNvPr id="7" name="Rectangle 6"/>
          <p:cNvSpPr/>
          <p:nvPr/>
        </p:nvSpPr>
        <p:spPr>
          <a:xfrm>
            <a:off x="-33867" y="6629401"/>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Rectangle 4"/>
          <p:cNvSpPr/>
          <p:nvPr/>
        </p:nvSpPr>
        <p:spPr>
          <a:xfrm>
            <a:off x="10331396" y="2591771"/>
            <a:ext cx="181979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Why do we need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to sync threads?</a:t>
            </a:r>
          </a:p>
        </p:txBody>
      </p:sp>
      <p:sp>
        <p:nvSpPr>
          <p:cNvPr id="6" name="Rectangle 5"/>
          <p:cNvSpPr/>
          <p:nvPr/>
        </p:nvSpPr>
        <p:spPr>
          <a:xfrm>
            <a:off x="9931402" y="3985282"/>
            <a:ext cx="21520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First, threads w/ ID multiple of 2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4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Next, threads w/ ID multiple of 8 do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And so on…</a:t>
            </a:r>
          </a:p>
        </p:txBody>
      </p:sp>
      <p:sp>
        <p:nvSpPr>
          <p:cNvPr id="8" name="Arrow: Down 7">
            <a:extLst>
              <a:ext uri="{FF2B5EF4-FFF2-40B4-BE49-F238E27FC236}">
                <a16:creationId xmlns:a16="http://schemas.microsoft.com/office/drawing/2014/main" id="{A748B55A-6144-F292-1BB5-A96B338D0695}"/>
              </a:ext>
            </a:extLst>
          </p:cNvPr>
          <p:cNvSpPr/>
          <p:nvPr/>
        </p:nvSpPr>
        <p:spPr>
          <a:xfrm rot="10800000">
            <a:off x="4777740" y="6229747"/>
            <a:ext cx="502920" cy="514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2788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normAutofit/>
          </a:bodyPr>
          <a:lstStyle/>
          <a:p>
            <a:pPr eaLnBrk="1" hangingPunct="1">
              <a:defRPr/>
            </a:pPr>
            <a:r>
              <a:rPr lang="en-US" sz="3200" dirty="0"/>
              <a:t>Parallel Reduction: Interleaved Addressing</a:t>
            </a:r>
          </a:p>
        </p:txBody>
      </p:sp>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52540D-ACA5-45B0-8F23-813FB618AEB7}"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6424" name="Text Box 39"/>
          <p:cNvSpPr txBox="1">
            <a:spLocks noChangeArrowheads="1"/>
          </p:cNvSpPr>
          <p:nvPr/>
        </p:nvSpPr>
        <p:spPr bwMode="auto">
          <a:xfrm>
            <a:off x="1458383" y="1366839"/>
            <a:ext cx="2636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 (shared memory)</a:t>
            </a:r>
          </a:p>
        </p:txBody>
      </p:sp>
      <p:sp>
        <p:nvSpPr>
          <p:cNvPr id="16485" name="Text Box 100"/>
          <p:cNvSpPr txBox="1">
            <a:spLocks noChangeArrowheads="1"/>
          </p:cNvSpPr>
          <p:nvPr/>
        </p:nvSpPr>
        <p:spPr bwMode="auto">
          <a:xfrm>
            <a:off x="3171296" y="2343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34" name="Text Box 149"/>
          <p:cNvSpPr txBox="1">
            <a:spLocks noChangeArrowheads="1"/>
          </p:cNvSpPr>
          <p:nvPr/>
        </p:nvSpPr>
        <p:spPr bwMode="auto">
          <a:xfrm>
            <a:off x="3171296" y="3359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577" name="Text Box 192"/>
          <p:cNvSpPr txBox="1">
            <a:spLocks noChangeArrowheads="1"/>
          </p:cNvSpPr>
          <p:nvPr/>
        </p:nvSpPr>
        <p:spPr bwMode="auto">
          <a:xfrm>
            <a:off x="3171296" y="43751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2" name="Text Box 247"/>
          <p:cNvSpPr txBox="1">
            <a:spLocks noChangeArrowheads="1"/>
          </p:cNvSpPr>
          <p:nvPr/>
        </p:nvSpPr>
        <p:spPr bwMode="auto">
          <a:xfrm>
            <a:off x="3171296" y="5378451"/>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6633" name="Text Box 248"/>
          <p:cNvSpPr txBox="1">
            <a:spLocks noChangeArrowheads="1"/>
          </p:cNvSpPr>
          <p:nvPr/>
        </p:nvSpPr>
        <p:spPr bwMode="auto">
          <a:xfrm>
            <a:off x="3117321" y="17462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4" name="Text Box 249"/>
          <p:cNvSpPr txBox="1">
            <a:spLocks noChangeArrowheads="1"/>
          </p:cNvSpPr>
          <p:nvPr/>
        </p:nvSpPr>
        <p:spPr bwMode="auto">
          <a:xfrm>
            <a:off x="1803651" y="1651100"/>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1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0</a:t>
            </a:r>
          </a:p>
        </p:txBody>
      </p:sp>
      <p:sp>
        <p:nvSpPr>
          <p:cNvPr id="16635" name="Text Box 250"/>
          <p:cNvSpPr txBox="1">
            <a:spLocks noChangeArrowheads="1"/>
          </p:cNvSpPr>
          <p:nvPr/>
        </p:nvSpPr>
        <p:spPr bwMode="auto">
          <a:xfrm>
            <a:off x="1803651" y="2659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2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1</a:t>
            </a:r>
          </a:p>
        </p:txBody>
      </p:sp>
      <p:sp>
        <p:nvSpPr>
          <p:cNvPr id="16636" name="Text Box 251"/>
          <p:cNvSpPr txBox="1">
            <a:spLocks noChangeArrowheads="1"/>
          </p:cNvSpPr>
          <p:nvPr/>
        </p:nvSpPr>
        <p:spPr bwMode="auto">
          <a:xfrm>
            <a:off x="1803651" y="3675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3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2</a:t>
            </a:r>
          </a:p>
        </p:txBody>
      </p:sp>
      <p:sp>
        <p:nvSpPr>
          <p:cNvPr id="16637" name="Text Box 252"/>
          <p:cNvSpPr txBox="1">
            <a:spLocks noChangeArrowheads="1"/>
          </p:cNvSpPr>
          <p:nvPr/>
        </p:nvSpPr>
        <p:spPr bwMode="auto">
          <a:xfrm>
            <a:off x="1803651" y="4691064"/>
            <a:ext cx="10826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Step 4 Stride 2</a:t>
            </a:r>
            <a:r>
              <a:rPr kumimoji="0" lang="en-US" sz="1600" b="1" i="0" u="none" strike="noStrike" kern="1200" cap="none" spc="0" normalizeH="0" baseline="30000" noProof="0" dirty="0">
                <a:ln>
                  <a:noFill/>
                </a:ln>
                <a:solidFill>
                  <a:prstClr val="black"/>
                </a:solidFill>
                <a:effectLst/>
                <a:uLnTx/>
                <a:uFillTx/>
                <a:latin typeface="Arial" charset="0"/>
                <a:ea typeface="+mn-ea"/>
                <a:cs typeface="+mn-cs"/>
              </a:rPr>
              <a:t>3</a:t>
            </a:r>
          </a:p>
        </p:txBody>
      </p:sp>
      <p:sp>
        <p:nvSpPr>
          <p:cNvPr id="16638" name="Text Box 253"/>
          <p:cNvSpPr txBox="1">
            <a:spLocks noChangeArrowheads="1"/>
          </p:cNvSpPr>
          <p:nvPr/>
        </p:nvSpPr>
        <p:spPr bwMode="auto">
          <a:xfrm>
            <a:off x="3117321" y="2751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39" name="Text Box 254"/>
          <p:cNvSpPr txBox="1">
            <a:spLocks noChangeArrowheads="1"/>
          </p:cNvSpPr>
          <p:nvPr/>
        </p:nvSpPr>
        <p:spPr bwMode="auto">
          <a:xfrm>
            <a:off x="3117321" y="3765551"/>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0" name="Text Box 255"/>
          <p:cNvSpPr txBox="1">
            <a:spLocks noChangeArrowheads="1"/>
          </p:cNvSpPr>
          <p:nvPr/>
        </p:nvSpPr>
        <p:spPr bwMode="auto">
          <a:xfrm>
            <a:off x="3117321" y="478313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6641" name="Text Box 256"/>
          <p:cNvSpPr txBox="1">
            <a:spLocks noChangeArrowheads="1"/>
          </p:cNvSpPr>
          <p:nvPr/>
        </p:nvSpPr>
        <p:spPr bwMode="auto">
          <a:xfrm>
            <a:off x="2886326" y="6132867"/>
            <a:ext cx="6248400" cy="400110"/>
          </a:xfrm>
          <a:prstGeom prst="rect">
            <a:avLst/>
          </a:prstGeom>
          <a:solidFill>
            <a:schemeClr val="hlink"/>
          </a:solidFill>
          <a:ln w="28575" algn="ctr">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New Problem: Shared Memory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Conflicts</a:t>
            </a:r>
          </a:p>
        </p:txBody>
      </p:sp>
      <p:graphicFrame>
        <p:nvGraphicFramePr>
          <p:cNvPr id="83" name="Group 3"/>
          <p:cNvGraphicFramePr>
            <a:graphicFrameLocks noGrp="1"/>
          </p:cNvGraphicFramePr>
          <p:nvPr/>
        </p:nvGraphicFramePr>
        <p:xfrm>
          <a:off x="4023783" y="1338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10</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4" name="Oval 40"/>
          <p:cNvSpPr>
            <a:spLocks noChangeArrowheads="1"/>
          </p:cNvSpPr>
          <p:nvPr/>
        </p:nvSpPr>
        <p:spPr bwMode="auto">
          <a:xfrm>
            <a:off x="40793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85" name="AutoShape 41"/>
          <p:cNvCxnSpPr>
            <a:cxnSpLocks noChangeShapeType="1"/>
            <a:endCxn id="84" idx="0"/>
          </p:cNvCxnSpPr>
          <p:nvPr/>
        </p:nvCxnSpPr>
        <p:spPr bwMode="auto">
          <a:xfrm rot="5400000">
            <a:off x="4119827" y="1778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6" name="AutoShape 42"/>
          <p:cNvCxnSpPr>
            <a:cxnSpLocks noChangeShapeType="1"/>
            <a:endCxn id="84" idx="6"/>
          </p:cNvCxnSpPr>
          <p:nvPr/>
        </p:nvCxnSpPr>
        <p:spPr bwMode="auto">
          <a:xfrm rot="5400000">
            <a:off x="4314296" y="1733551"/>
            <a:ext cx="347662" cy="2428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87" name="Oval 43"/>
          <p:cNvSpPr>
            <a:spLocks noChangeArrowheads="1"/>
          </p:cNvSpPr>
          <p:nvPr/>
        </p:nvSpPr>
        <p:spPr bwMode="auto">
          <a:xfrm>
            <a:off x="48572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88" name="AutoShape 44"/>
          <p:cNvCxnSpPr>
            <a:cxnSpLocks noChangeShapeType="1"/>
            <a:endCxn id="87" idx="0"/>
          </p:cNvCxnSpPr>
          <p:nvPr/>
        </p:nvCxnSpPr>
        <p:spPr bwMode="auto">
          <a:xfrm rot="5400000">
            <a:off x="4898496"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89" name="AutoShape 45"/>
          <p:cNvCxnSpPr>
            <a:cxnSpLocks noChangeShapeType="1"/>
            <a:endCxn id="87" idx="6"/>
          </p:cNvCxnSpPr>
          <p:nvPr/>
        </p:nvCxnSpPr>
        <p:spPr bwMode="auto">
          <a:xfrm rot="5400000">
            <a:off x="50929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0" name="Oval 46"/>
          <p:cNvSpPr>
            <a:spLocks noChangeArrowheads="1"/>
          </p:cNvSpPr>
          <p:nvPr/>
        </p:nvSpPr>
        <p:spPr bwMode="auto">
          <a:xfrm>
            <a:off x="56366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91" name="AutoShape 47"/>
          <p:cNvCxnSpPr>
            <a:cxnSpLocks noChangeShapeType="1"/>
            <a:endCxn id="90" idx="0"/>
          </p:cNvCxnSpPr>
          <p:nvPr/>
        </p:nvCxnSpPr>
        <p:spPr bwMode="auto">
          <a:xfrm rot="5400000">
            <a:off x="5677959"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2" name="AutoShape 48"/>
          <p:cNvCxnSpPr>
            <a:cxnSpLocks noChangeShapeType="1"/>
            <a:endCxn id="90" idx="6"/>
          </p:cNvCxnSpPr>
          <p:nvPr/>
        </p:nvCxnSpPr>
        <p:spPr bwMode="auto">
          <a:xfrm rot="5400000">
            <a:off x="5872428"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3" name="Oval 49"/>
          <p:cNvSpPr>
            <a:spLocks noChangeArrowheads="1"/>
          </p:cNvSpPr>
          <p:nvPr/>
        </p:nvSpPr>
        <p:spPr bwMode="auto">
          <a:xfrm>
            <a:off x="64161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94" name="AutoShape 50"/>
          <p:cNvCxnSpPr>
            <a:cxnSpLocks noChangeShapeType="1"/>
            <a:endCxn id="93" idx="0"/>
          </p:cNvCxnSpPr>
          <p:nvPr/>
        </p:nvCxnSpPr>
        <p:spPr bwMode="auto">
          <a:xfrm rot="5400000">
            <a:off x="6457421" y="1778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5" name="AutoShape 51"/>
          <p:cNvCxnSpPr>
            <a:cxnSpLocks noChangeShapeType="1"/>
            <a:endCxn id="93" idx="6"/>
          </p:cNvCxnSpPr>
          <p:nvPr/>
        </p:nvCxnSpPr>
        <p:spPr bwMode="auto">
          <a:xfrm rot="5400000">
            <a:off x="6651890"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6" name="Oval 52"/>
          <p:cNvSpPr>
            <a:spLocks noChangeArrowheads="1"/>
          </p:cNvSpPr>
          <p:nvPr/>
        </p:nvSpPr>
        <p:spPr bwMode="auto">
          <a:xfrm>
            <a:off x="7194022"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4</a:t>
            </a:r>
          </a:p>
        </p:txBody>
      </p:sp>
      <p:cxnSp>
        <p:nvCxnSpPr>
          <p:cNvPr id="97" name="AutoShape 53"/>
          <p:cNvCxnSpPr>
            <a:cxnSpLocks noChangeShapeType="1"/>
            <a:endCxn id="96" idx="0"/>
          </p:cNvCxnSpPr>
          <p:nvPr/>
        </p:nvCxnSpPr>
        <p:spPr bwMode="auto">
          <a:xfrm rot="5400000">
            <a:off x="7236090"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98" name="AutoShape 54"/>
          <p:cNvCxnSpPr>
            <a:cxnSpLocks noChangeShapeType="1"/>
            <a:endCxn id="96" idx="6"/>
          </p:cNvCxnSpPr>
          <p:nvPr/>
        </p:nvCxnSpPr>
        <p:spPr bwMode="auto">
          <a:xfrm rot="5400000">
            <a:off x="7429765" y="1732758"/>
            <a:ext cx="347662" cy="24447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99" name="Oval 55"/>
          <p:cNvSpPr>
            <a:spLocks noChangeArrowheads="1"/>
          </p:cNvSpPr>
          <p:nvPr/>
        </p:nvSpPr>
        <p:spPr bwMode="auto">
          <a:xfrm>
            <a:off x="7973483"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5</a:t>
            </a:r>
          </a:p>
        </p:txBody>
      </p:sp>
      <p:cxnSp>
        <p:nvCxnSpPr>
          <p:cNvPr id="100" name="AutoShape 56"/>
          <p:cNvCxnSpPr>
            <a:cxnSpLocks noChangeShapeType="1"/>
            <a:endCxn id="99" idx="0"/>
          </p:cNvCxnSpPr>
          <p:nvPr/>
        </p:nvCxnSpPr>
        <p:spPr bwMode="auto">
          <a:xfrm rot="5400000">
            <a:off x="8015552"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1" name="AutoShape 57"/>
          <p:cNvCxnSpPr>
            <a:cxnSpLocks noChangeShapeType="1"/>
            <a:endCxn id="99" idx="6"/>
          </p:cNvCxnSpPr>
          <p:nvPr/>
        </p:nvCxnSpPr>
        <p:spPr bwMode="auto">
          <a:xfrm rot="5400000">
            <a:off x="8210021"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2" name="Oval 58"/>
          <p:cNvSpPr>
            <a:spLocks noChangeArrowheads="1"/>
          </p:cNvSpPr>
          <p:nvPr/>
        </p:nvSpPr>
        <p:spPr bwMode="auto">
          <a:xfrm>
            <a:off x="8752947" y="1890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6</a:t>
            </a:r>
          </a:p>
        </p:txBody>
      </p:sp>
      <p:cxnSp>
        <p:nvCxnSpPr>
          <p:cNvPr id="103" name="AutoShape 59"/>
          <p:cNvCxnSpPr>
            <a:cxnSpLocks noChangeShapeType="1"/>
            <a:endCxn id="102" idx="0"/>
          </p:cNvCxnSpPr>
          <p:nvPr/>
        </p:nvCxnSpPr>
        <p:spPr bwMode="auto">
          <a:xfrm rot="5400000">
            <a:off x="8795015" y="1777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4" name="AutoShape 60"/>
          <p:cNvCxnSpPr>
            <a:cxnSpLocks noChangeShapeType="1"/>
            <a:endCxn id="102" idx="6"/>
          </p:cNvCxnSpPr>
          <p:nvPr/>
        </p:nvCxnSpPr>
        <p:spPr bwMode="auto">
          <a:xfrm rot="5400000">
            <a:off x="8989484" y="1731964"/>
            <a:ext cx="347662" cy="2460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05" name="Oval 61"/>
          <p:cNvSpPr>
            <a:spLocks noChangeArrowheads="1"/>
          </p:cNvSpPr>
          <p:nvPr/>
        </p:nvSpPr>
        <p:spPr bwMode="auto">
          <a:xfrm>
            <a:off x="9532408" y="1890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7</a:t>
            </a:r>
          </a:p>
        </p:txBody>
      </p:sp>
      <p:cxnSp>
        <p:nvCxnSpPr>
          <p:cNvPr id="106" name="AutoShape 62"/>
          <p:cNvCxnSpPr>
            <a:cxnSpLocks noChangeShapeType="1"/>
            <a:endCxn id="105" idx="0"/>
          </p:cNvCxnSpPr>
          <p:nvPr/>
        </p:nvCxnSpPr>
        <p:spPr bwMode="auto">
          <a:xfrm rot="5400000">
            <a:off x="9574477" y="1777208"/>
            <a:ext cx="196850" cy="4762"/>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07" name="AutoShape 63"/>
          <p:cNvCxnSpPr>
            <a:cxnSpLocks noChangeShapeType="1"/>
            <a:endCxn id="105" idx="6"/>
          </p:cNvCxnSpPr>
          <p:nvPr/>
        </p:nvCxnSpPr>
        <p:spPr bwMode="auto">
          <a:xfrm rot="5400000">
            <a:off x="9768946" y="1731964"/>
            <a:ext cx="347662" cy="24606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08" name="Group 64"/>
          <p:cNvGraphicFramePr>
            <a:graphicFrameLocks noGrp="1"/>
          </p:cNvGraphicFramePr>
          <p:nvPr/>
        </p:nvGraphicFramePr>
        <p:xfrm>
          <a:off x="4023783" y="2354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11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dirty="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9" name="Oval 101"/>
          <p:cNvSpPr>
            <a:spLocks noChangeArrowheads="1"/>
          </p:cNvSpPr>
          <p:nvPr/>
        </p:nvSpPr>
        <p:spPr bwMode="auto">
          <a:xfrm>
            <a:off x="40793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10" name="AutoShape 102"/>
          <p:cNvCxnSpPr>
            <a:cxnSpLocks noChangeShapeType="1"/>
            <a:endCxn id="109" idx="0"/>
          </p:cNvCxnSpPr>
          <p:nvPr/>
        </p:nvCxnSpPr>
        <p:spPr bwMode="auto">
          <a:xfrm rot="5400000">
            <a:off x="4119827" y="2794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1" name="AutoShape 103"/>
          <p:cNvCxnSpPr>
            <a:cxnSpLocks noChangeShapeType="1"/>
            <a:endCxn id="109" idx="6"/>
          </p:cNvCxnSpPr>
          <p:nvPr/>
        </p:nvCxnSpPr>
        <p:spPr bwMode="auto">
          <a:xfrm rot="5400000">
            <a:off x="4508765" y="2555083"/>
            <a:ext cx="347662" cy="631825"/>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2" name="Oval 104"/>
          <p:cNvSpPr>
            <a:spLocks noChangeArrowheads="1"/>
          </p:cNvSpPr>
          <p:nvPr/>
        </p:nvSpPr>
        <p:spPr bwMode="auto">
          <a:xfrm>
            <a:off x="5636683" y="2906715"/>
            <a:ext cx="274638"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13" name="AutoShape 105"/>
          <p:cNvCxnSpPr>
            <a:cxnSpLocks noChangeShapeType="1"/>
            <a:endCxn id="112" idx="0"/>
          </p:cNvCxnSpPr>
          <p:nvPr/>
        </p:nvCxnSpPr>
        <p:spPr bwMode="auto">
          <a:xfrm rot="5400000">
            <a:off x="5677959" y="2794002"/>
            <a:ext cx="196850" cy="3175"/>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4" name="AutoShape 106"/>
          <p:cNvCxnSpPr>
            <a:cxnSpLocks noChangeShapeType="1"/>
            <a:endCxn id="112" idx="6"/>
          </p:cNvCxnSpPr>
          <p:nvPr/>
        </p:nvCxnSpPr>
        <p:spPr bwMode="auto">
          <a:xfrm rot="5400000">
            <a:off x="6066896" y="2554289"/>
            <a:ext cx="347662" cy="633412"/>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5" name="Oval 107"/>
          <p:cNvSpPr>
            <a:spLocks noChangeArrowheads="1"/>
          </p:cNvSpPr>
          <p:nvPr/>
        </p:nvSpPr>
        <p:spPr bwMode="auto">
          <a:xfrm>
            <a:off x="7194022"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2</a:t>
            </a:r>
          </a:p>
        </p:txBody>
      </p:sp>
      <p:cxnSp>
        <p:nvCxnSpPr>
          <p:cNvPr id="116" name="AutoShape 108"/>
          <p:cNvCxnSpPr>
            <a:cxnSpLocks noChangeShapeType="1"/>
            <a:endCxn id="115" idx="0"/>
          </p:cNvCxnSpPr>
          <p:nvPr/>
        </p:nvCxnSpPr>
        <p:spPr bwMode="auto">
          <a:xfrm rot="5400000">
            <a:off x="7236090"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17" name="AutoShape 109"/>
          <p:cNvCxnSpPr>
            <a:cxnSpLocks noChangeShapeType="1"/>
            <a:endCxn id="115" idx="6"/>
          </p:cNvCxnSpPr>
          <p:nvPr/>
        </p:nvCxnSpPr>
        <p:spPr bwMode="auto">
          <a:xfrm rot="5400000">
            <a:off x="7625027"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18" name="Oval 110"/>
          <p:cNvSpPr>
            <a:spLocks noChangeArrowheads="1"/>
          </p:cNvSpPr>
          <p:nvPr/>
        </p:nvSpPr>
        <p:spPr bwMode="auto">
          <a:xfrm>
            <a:off x="8752947" y="2906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3</a:t>
            </a:r>
          </a:p>
        </p:txBody>
      </p:sp>
      <p:cxnSp>
        <p:nvCxnSpPr>
          <p:cNvPr id="119" name="AutoShape 111"/>
          <p:cNvCxnSpPr>
            <a:cxnSpLocks noChangeShapeType="1"/>
            <a:endCxn id="118" idx="0"/>
          </p:cNvCxnSpPr>
          <p:nvPr/>
        </p:nvCxnSpPr>
        <p:spPr bwMode="auto">
          <a:xfrm rot="5400000">
            <a:off x="8795015" y="2793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0" name="AutoShape 112"/>
          <p:cNvCxnSpPr>
            <a:cxnSpLocks noChangeShapeType="1"/>
            <a:endCxn id="118" idx="6"/>
          </p:cNvCxnSpPr>
          <p:nvPr/>
        </p:nvCxnSpPr>
        <p:spPr bwMode="auto">
          <a:xfrm rot="5400000">
            <a:off x="9183952" y="2553495"/>
            <a:ext cx="347662" cy="635000"/>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1" name="Group 113"/>
          <p:cNvGraphicFramePr>
            <a:graphicFrameLocks noGrp="1"/>
          </p:cNvGraphicFramePr>
          <p:nvPr/>
        </p:nvGraphicFramePr>
        <p:xfrm>
          <a:off x="4023783" y="3370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18</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2" name="Oval 150"/>
          <p:cNvSpPr>
            <a:spLocks noChangeArrowheads="1"/>
          </p:cNvSpPr>
          <p:nvPr/>
        </p:nvSpPr>
        <p:spPr bwMode="auto">
          <a:xfrm>
            <a:off x="4079347"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23" name="AutoShape 151"/>
          <p:cNvCxnSpPr>
            <a:cxnSpLocks noChangeShapeType="1"/>
            <a:endCxn id="122" idx="0"/>
          </p:cNvCxnSpPr>
          <p:nvPr/>
        </p:nvCxnSpPr>
        <p:spPr bwMode="auto">
          <a:xfrm rot="5400000">
            <a:off x="4119827" y="3810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4" name="AutoShape 152"/>
          <p:cNvCxnSpPr>
            <a:cxnSpLocks noChangeShapeType="1"/>
            <a:endCxn id="122" idx="6"/>
          </p:cNvCxnSpPr>
          <p:nvPr/>
        </p:nvCxnSpPr>
        <p:spPr bwMode="auto">
          <a:xfrm rot="5400000">
            <a:off x="4898496" y="3181351"/>
            <a:ext cx="347662" cy="1411288"/>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25" name="Oval 153"/>
          <p:cNvSpPr>
            <a:spLocks noChangeArrowheads="1"/>
          </p:cNvSpPr>
          <p:nvPr/>
        </p:nvSpPr>
        <p:spPr bwMode="auto">
          <a:xfrm>
            <a:off x="7194022" y="3922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rPr>
              <a:t>1</a:t>
            </a:r>
          </a:p>
        </p:txBody>
      </p:sp>
      <p:cxnSp>
        <p:nvCxnSpPr>
          <p:cNvPr id="126" name="AutoShape 154"/>
          <p:cNvCxnSpPr>
            <a:cxnSpLocks noChangeShapeType="1"/>
            <a:endCxn id="125" idx="0"/>
          </p:cNvCxnSpPr>
          <p:nvPr/>
        </p:nvCxnSpPr>
        <p:spPr bwMode="auto">
          <a:xfrm rot="5400000">
            <a:off x="7236090" y="3809208"/>
            <a:ext cx="196850" cy="4763"/>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27" name="AutoShape 155"/>
          <p:cNvCxnSpPr>
            <a:cxnSpLocks noChangeShapeType="1"/>
            <a:endCxn id="125" idx="6"/>
          </p:cNvCxnSpPr>
          <p:nvPr/>
        </p:nvCxnSpPr>
        <p:spPr bwMode="auto">
          <a:xfrm rot="5400000">
            <a:off x="8014759" y="3179764"/>
            <a:ext cx="347662" cy="141446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28" name="Group 156"/>
          <p:cNvGraphicFramePr>
            <a:graphicFrameLocks noGrp="1"/>
          </p:cNvGraphicFramePr>
          <p:nvPr/>
        </p:nvGraphicFramePr>
        <p:xfrm>
          <a:off x="4023783" y="43862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24</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 name="Oval 193"/>
          <p:cNvSpPr>
            <a:spLocks noChangeArrowheads="1"/>
          </p:cNvSpPr>
          <p:nvPr/>
        </p:nvSpPr>
        <p:spPr bwMode="auto">
          <a:xfrm>
            <a:off x="4079347" y="4938715"/>
            <a:ext cx="274637" cy="274637"/>
          </a:xfrm>
          <a:prstGeom prst="ellipse">
            <a:avLst/>
          </a:prstGeom>
          <a:solidFill>
            <a:srgbClr val="FF9933"/>
          </a:solidFill>
          <a:ln w="25400">
            <a:solidFill>
              <a:srgbClr val="000000"/>
            </a:solidFill>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panose="020F0502020204030204"/>
                <a:ea typeface="+mn-ea"/>
                <a:cs typeface="+mn-cs"/>
              </a:rPr>
              <a:t>0</a:t>
            </a:r>
          </a:p>
        </p:txBody>
      </p:sp>
      <p:cxnSp>
        <p:nvCxnSpPr>
          <p:cNvPr id="130" name="AutoShape 194"/>
          <p:cNvCxnSpPr>
            <a:cxnSpLocks noChangeShapeType="1"/>
            <a:endCxn id="129" idx="0"/>
          </p:cNvCxnSpPr>
          <p:nvPr/>
        </p:nvCxnSpPr>
        <p:spPr bwMode="auto">
          <a:xfrm rot="5400000">
            <a:off x="4119827" y="4826795"/>
            <a:ext cx="196850" cy="1588"/>
          </a:xfrm>
          <a:prstGeom prst="curvedConnector3">
            <a:avLst>
              <a:gd name="adj1" fmla="val 53227"/>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1" name="AutoShape 195"/>
          <p:cNvCxnSpPr>
            <a:cxnSpLocks noChangeShapeType="1"/>
            <a:endCxn id="129" idx="6"/>
          </p:cNvCxnSpPr>
          <p:nvPr/>
        </p:nvCxnSpPr>
        <p:spPr bwMode="auto">
          <a:xfrm rot="5400000">
            <a:off x="5677959" y="3417889"/>
            <a:ext cx="347662" cy="2970213"/>
          </a:xfrm>
          <a:prstGeom prst="curvedConnector2">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2" name="AutoShape 196"/>
          <p:cNvCxnSpPr>
            <a:cxnSpLocks noChangeShapeType="1"/>
            <a:stCxn id="84" idx="4"/>
          </p:cNvCxnSpPr>
          <p:nvPr/>
        </p:nvCxnSpPr>
        <p:spPr bwMode="auto">
          <a:xfrm rot="16200000" flipH="1">
            <a:off x="4130146" y="2265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3" name="AutoShape 197"/>
          <p:cNvCxnSpPr>
            <a:cxnSpLocks noChangeShapeType="1"/>
            <a:stCxn id="87" idx="4"/>
          </p:cNvCxnSpPr>
          <p:nvPr/>
        </p:nvCxnSpPr>
        <p:spPr bwMode="auto">
          <a:xfrm rot="16200000" flipH="1">
            <a:off x="4908815"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4" name="AutoShape 198"/>
          <p:cNvCxnSpPr>
            <a:cxnSpLocks noChangeShapeType="1"/>
            <a:stCxn id="90" idx="4"/>
          </p:cNvCxnSpPr>
          <p:nvPr/>
        </p:nvCxnSpPr>
        <p:spPr bwMode="auto">
          <a:xfrm rot="16200000" flipH="1">
            <a:off x="5688278"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5" name="AutoShape 199"/>
          <p:cNvCxnSpPr>
            <a:cxnSpLocks noChangeShapeType="1"/>
            <a:stCxn id="93" idx="4"/>
          </p:cNvCxnSpPr>
          <p:nvPr/>
        </p:nvCxnSpPr>
        <p:spPr bwMode="auto">
          <a:xfrm rot="16200000" flipH="1">
            <a:off x="6467740" y="2264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6" name="AutoShape 200"/>
          <p:cNvCxnSpPr>
            <a:cxnSpLocks noChangeShapeType="1"/>
            <a:stCxn id="96" idx="4"/>
          </p:cNvCxnSpPr>
          <p:nvPr/>
        </p:nvCxnSpPr>
        <p:spPr bwMode="auto">
          <a:xfrm rot="16200000" flipH="1">
            <a:off x="7246409"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7" name="AutoShape 201"/>
          <p:cNvCxnSpPr>
            <a:cxnSpLocks noChangeShapeType="1"/>
            <a:stCxn id="99" idx="4"/>
          </p:cNvCxnSpPr>
          <p:nvPr/>
        </p:nvCxnSpPr>
        <p:spPr bwMode="auto">
          <a:xfrm rot="16200000" flipH="1">
            <a:off x="8025871"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8" name="AutoShape 202"/>
          <p:cNvCxnSpPr>
            <a:cxnSpLocks noChangeShapeType="1"/>
            <a:stCxn id="102" idx="4"/>
          </p:cNvCxnSpPr>
          <p:nvPr/>
        </p:nvCxnSpPr>
        <p:spPr bwMode="auto">
          <a:xfrm rot="16200000" flipH="1">
            <a:off x="8805334" y="2263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39" name="AutoShape 203"/>
          <p:cNvCxnSpPr>
            <a:cxnSpLocks noChangeShapeType="1"/>
            <a:stCxn id="105" idx="4"/>
          </p:cNvCxnSpPr>
          <p:nvPr/>
        </p:nvCxnSpPr>
        <p:spPr bwMode="auto">
          <a:xfrm rot="16200000" flipH="1">
            <a:off x="9584796" y="2263777"/>
            <a:ext cx="176213" cy="4762"/>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0" name="AutoShape 204"/>
          <p:cNvCxnSpPr>
            <a:cxnSpLocks noChangeShapeType="1"/>
            <a:stCxn id="109" idx="4"/>
          </p:cNvCxnSpPr>
          <p:nvPr/>
        </p:nvCxnSpPr>
        <p:spPr bwMode="auto">
          <a:xfrm rot="16200000" flipH="1">
            <a:off x="4130146" y="3281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1" name="AutoShape 205"/>
          <p:cNvCxnSpPr>
            <a:cxnSpLocks noChangeShapeType="1"/>
            <a:stCxn id="112" idx="4"/>
          </p:cNvCxnSpPr>
          <p:nvPr/>
        </p:nvCxnSpPr>
        <p:spPr bwMode="auto">
          <a:xfrm rot="16200000" flipH="1">
            <a:off x="5688278" y="3280571"/>
            <a:ext cx="176213" cy="3175"/>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2" name="AutoShape 206"/>
          <p:cNvCxnSpPr>
            <a:cxnSpLocks noChangeShapeType="1"/>
            <a:stCxn id="115" idx="4"/>
          </p:cNvCxnSpPr>
          <p:nvPr/>
        </p:nvCxnSpPr>
        <p:spPr bwMode="auto">
          <a:xfrm rot="16200000" flipH="1">
            <a:off x="7246409"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3" name="AutoShape 207"/>
          <p:cNvCxnSpPr>
            <a:cxnSpLocks noChangeShapeType="1"/>
            <a:stCxn id="118" idx="4"/>
          </p:cNvCxnSpPr>
          <p:nvPr/>
        </p:nvCxnSpPr>
        <p:spPr bwMode="auto">
          <a:xfrm rot="16200000" flipH="1">
            <a:off x="8805334" y="3279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4" name="AutoShape 208"/>
          <p:cNvCxnSpPr>
            <a:cxnSpLocks noChangeShapeType="1"/>
            <a:stCxn id="122" idx="4"/>
          </p:cNvCxnSpPr>
          <p:nvPr/>
        </p:nvCxnSpPr>
        <p:spPr bwMode="auto">
          <a:xfrm rot="16200000" flipH="1">
            <a:off x="4130146" y="4297364"/>
            <a:ext cx="176213" cy="1588"/>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cxnSp>
        <p:nvCxnSpPr>
          <p:cNvPr id="145" name="AutoShape 209"/>
          <p:cNvCxnSpPr>
            <a:cxnSpLocks noChangeShapeType="1"/>
            <a:stCxn id="125" idx="4"/>
          </p:cNvCxnSpPr>
          <p:nvPr/>
        </p:nvCxnSpPr>
        <p:spPr bwMode="auto">
          <a:xfrm rot="16200000" flipH="1">
            <a:off x="7246409" y="4295777"/>
            <a:ext cx="176213" cy="4763"/>
          </a:xfrm>
          <a:prstGeom prst="curvedConnector3">
            <a:avLst>
              <a:gd name="adj1" fmla="val 45944"/>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graphicFrame>
        <p:nvGraphicFramePr>
          <p:cNvPr id="146" name="Group 210"/>
          <p:cNvGraphicFramePr>
            <a:graphicFrameLocks noGrp="1"/>
          </p:cNvGraphicFramePr>
          <p:nvPr/>
        </p:nvGraphicFramePr>
        <p:xfrm>
          <a:off x="4023783" y="5389564"/>
          <a:ext cx="6235700" cy="34290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88937">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39052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525">
                  <a:extLst>
                    <a:ext uri="{9D8B030D-6E8A-4147-A177-3AD203B41FA5}">
                      <a16:colId xmlns:a16="http://schemas.microsoft.com/office/drawing/2014/main" val="20009"/>
                    </a:ext>
                  </a:extLst>
                </a:gridCol>
                <a:gridCol w="390525">
                  <a:extLst>
                    <a:ext uri="{9D8B030D-6E8A-4147-A177-3AD203B41FA5}">
                      <a16:colId xmlns:a16="http://schemas.microsoft.com/office/drawing/2014/main" val="20010"/>
                    </a:ext>
                  </a:extLst>
                </a:gridCol>
                <a:gridCol w="388937">
                  <a:extLst>
                    <a:ext uri="{9D8B030D-6E8A-4147-A177-3AD203B41FA5}">
                      <a16:colId xmlns:a16="http://schemas.microsoft.com/office/drawing/2014/main" val="20011"/>
                    </a:ext>
                  </a:extLst>
                </a:gridCol>
                <a:gridCol w="390525">
                  <a:extLst>
                    <a:ext uri="{9D8B030D-6E8A-4147-A177-3AD203B41FA5}">
                      <a16:colId xmlns:a16="http://schemas.microsoft.com/office/drawing/2014/main" val="20012"/>
                    </a:ext>
                  </a:extLst>
                </a:gridCol>
                <a:gridCol w="388938">
                  <a:extLst>
                    <a:ext uri="{9D8B030D-6E8A-4147-A177-3AD203B41FA5}">
                      <a16:colId xmlns:a16="http://schemas.microsoft.com/office/drawing/2014/main" val="20013"/>
                    </a:ext>
                  </a:extLst>
                </a:gridCol>
                <a:gridCol w="390525">
                  <a:extLst>
                    <a:ext uri="{9D8B030D-6E8A-4147-A177-3AD203B41FA5}">
                      <a16:colId xmlns:a16="http://schemas.microsoft.com/office/drawing/2014/main" val="20014"/>
                    </a:ext>
                  </a:extLst>
                </a:gridCol>
                <a:gridCol w="388937">
                  <a:extLst>
                    <a:ext uri="{9D8B030D-6E8A-4147-A177-3AD203B41FA5}">
                      <a16:colId xmlns:a16="http://schemas.microsoft.com/office/drawing/2014/main" val="20015"/>
                    </a:ext>
                  </a:extLst>
                </a:gridCol>
              </a:tblGrid>
              <a:tr h="3429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41</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6</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8</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5</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9</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7</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11</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1400" b="1" i="0" u="none" strike="noStrike" cap="none" normalizeH="0" baseline="0">
                          <a:ln>
                            <a:noFill/>
                          </a:ln>
                          <a:solidFill>
                            <a:schemeClr val="tx1"/>
                          </a:solidFill>
                          <a:effectLst/>
                          <a:latin typeface="Arial" charset="0"/>
                        </a:rPr>
                        <a:t>2</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7" name="AutoShape 246"/>
          <p:cNvCxnSpPr>
            <a:cxnSpLocks noChangeShapeType="1"/>
            <a:stCxn id="129" idx="4"/>
          </p:cNvCxnSpPr>
          <p:nvPr/>
        </p:nvCxnSpPr>
        <p:spPr bwMode="auto">
          <a:xfrm rot="16200000" flipH="1">
            <a:off x="4136496" y="5307014"/>
            <a:ext cx="163513" cy="1588"/>
          </a:xfrm>
          <a:prstGeom prst="curvedConnector3">
            <a:avLst>
              <a:gd name="adj1" fmla="val 45630"/>
            </a:avLst>
          </a:prstGeom>
          <a:noFill/>
          <a:ln w="22225">
            <a:solidFill>
              <a:srgbClr val="000000"/>
            </a:solidFill>
            <a:round/>
            <a:headEnd/>
            <a:tailEnd type="triangle" w="lg" len="med"/>
          </a:ln>
          <a:extLst>
            <a:ext uri="{909E8E84-426E-40DD-AFC4-6F175D3DCCD1}">
              <a14:hiddenFill xmlns:a14="http://schemas.microsoft.com/office/drawing/2010/main">
                <a:noFill/>
              </a14:hiddenFill>
            </a:ext>
          </a:extLst>
        </p:spPr>
      </p:cxnSp>
      <p:sp>
        <p:nvSpPr>
          <p:cNvPr id="148" name="Rectangle 147"/>
          <p:cNvSpPr/>
          <p:nvPr/>
        </p:nvSpPr>
        <p:spPr>
          <a:xfrm>
            <a:off x="1016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4975541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#2: Interleaved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445899" y="98769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divergent branch in inner loop…</a:t>
            </a:r>
          </a:p>
        </p:txBody>
      </p:sp>
      <p:sp>
        <p:nvSpPr>
          <p:cNvPr id="15368" name="Text Box 5"/>
          <p:cNvSpPr txBox="1">
            <a:spLocks noChangeArrowheads="1"/>
          </p:cNvSpPr>
          <p:nvPr/>
        </p:nvSpPr>
        <p:spPr bwMode="auto">
          <a:xfrm>
            <a:off x="1369699" y="3807096"/>
            <a:ext cx="61302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 and non-divergent branch:</a:t>
            </a:r>
          </a:p>
        </p:txBody>
      </p:sp>
      <p:sp>
        <p:nvSpPr>
          <p:cNvPr id="3" name="Rectangle 2"/>
          <p:cNvSpPr/>
          <p:nvPr/>
        </p:nvSpPr>
        <p:spPr>
          <a:xfrm>
            <a:off x="1445899" y="1449360"/>
            <a:ext cx="6629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(2*s)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369699" y="4268760"/>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0" y="665647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8553914" y="3322219"/>
            <a:ext cx="3582036" cy="600164"/>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Previous case: one thread works, several next to it don’t.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This case: thread A works &amp; A+1 works too, except that A+1 goes far from the memory location where thread A goes</a:t>
            </a:r>
          </a:p>
        </p:txBody>
      </p:sp>
    </p:spTree>
    <p:extLst>
      <p:ext uri="{BB962C8B-B14F-4D97-AF65-F5344CB8AC3E}">
        <p14:creationId xmlns:p14="http://schemas.microsoft.com/office/powerpoint/2010/main" val="22899097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pPr eaLnBrk="1" hangingPunct="1">
              <a:defRPr/>
            </a:pPr>
            <a:r>
              <a:rPr lang="en-US" sz="3200" dirty="0"/>
              <a:t>Parallel Reduction: </a:t>
            </a:r>
            <a:r>
              <a:rPr lang="en-US" sz="3200" dirty="0">
                <a:solidFill>
                  <a:srgbClr val="FFC000"/>
                </a:solidFill>
              </a:rPr>
              <a:t>Sequential</a:t>
            </a:r>
            <a:r>
              <a:rPr lang="en-US" sz="3200" dirty="0"/>
              <a:t> Addressing</a:t>
            </a:r>
          </a:p>
        </p:txBody>
      </p:sp>
      <p:sp>
        <p:nvSpPr>
          <p:cNvPr id="184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C5BA4D-C049-4512-A66F-7C9E1EE9CF9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8472" name="Text Box 39"/>
          <p:cNvSpPr txBox="1">
            <a:spLocks noChangeArrowheads="1"/>
          </p:cNvSpPr>
          <p:nvPr/>
        </p:nvSpPr>
        <p:spPr bwMode="auto">
          <a:xfrm>
            <a:off x="1114958" y="1081092"/>
            <a:ext cx="2544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Values (shared memory)</a:t>
            </a:r>
          </a:p>
        </p:txBody>
      </p:sp>
      <p:sp>
        <p:nvSpPr>
          <p:cNvPr id="18533" name="Text Box 100"/>
          <p:cNvSpPr txBox="1">
            <a:spLocks noChangeArrowheads="1"/>
          </p:cNvSpPr>
          <p:nvPr/>
        </p:nvSpPr>
        <p:spPr bwMode="auto">
          <a:xfrm>
            <a:off x="2775483" y="24653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582" name="Text Box 149"/>
          <p:cNvSpPr txBox="1">
            <a:spLocks noChangeArrowheads="1"/>
          </p:cNvSpPr>
          <p:nvPr/>
        </p:nvSpPr>
        <p:spPr bwMode="auto">
          <a:xfrm>
            <a:off x="2775483" y="3684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25" name="Text Box 192"/>
          <p:cNvSpPr txBox="1">
            <a:spLocks noChangeArrowheads="1"/>
          </p:cNvSpPr>
          <p:nvPr/>
        </p:nvSpPr>
        <p:spPr bwMode="auto">
          <a:xfrm>
            <a:off x="2775483" y="46497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0" name="Text Box 247"/>
          <p:cNvSpPr txBox="1">
            <a:spLocks noChangeArrowheads="1"/>
          </p:cNvSpPr>
          <p:nvPr/>
        </p:nvSpPr>
        <p:spPr bwMode="auto">
          <a:xfrm>
            <a:off x="2775483" y="5589592"/>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Values</a:t>
            </a:r>
          </a:p>
        </p:txBody>
      </p:sp>
      <p:sp>
        <p:nvSpPr>
          <p:cNvPr id="18681" name="Text Box 248"/>
          <p:cNvSpPr txBox="1">
            <a:spLocks noChangeArrowheads="1"/>
          </p:cNvSpPr>
          <p:nvPr/>
        </p:nvSpPr>
        <p:spPr bwMode="auto">
          <a:xfrm>
            <a:off x="2721508" y="16525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2" name="Text Box 249"/>
          <p:cNvSpPr txBox="1">
            <a:spLocks noChangeArrowheads="1"/>
          </p:cNvSpPr>
          <p:nvPr/>
        </p:nvSpPr>
        <p:spPr bwMode="auto">
          <a:xfrm>
            <a:off x="1440396" y="16002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1 Stride 8</a:t>
            </a:r>
          </a:p>
        </p:txBody>
      </p:sp>
      <p:sp>
        <p:nvSpPr>
          <p:cNvPr id="18683" name="Text Box 250"/>
          <p:cNvSpPr txBox="1">
            <a:spLocks noChangeArrowheads="1"/>
          </p:cNvSpPr>
          <p:nvPr/>
        </p:nvSpPr>
        <p:spPr bwMode="auto">
          <a:xfrm>
            <a:off x="1440396" y="28575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2 Stride 4</a:t>
            </a:r>
          </a:p>
        </p:txBody>
      </p:sp>
      <p:sp>
        <p:nvSpPr>
          <p:cNvPr id="18684" name="Text Box 251"/>
          <p:cNvSpPr txBox="1">
            <a:spLocks noChangeArrowheads="1"/>
          </p:cNvSpPr>
          <p:nvPr/>
        </p:nvSpPr>
        <p:spPr bwMode="auto">
          <a:xfrm>
            <a:off x="1440396" y="39497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3 Stride 2</a:t>
            </a:r>
          </a:p>
        </p:txBody>
      </p:sp>
      <p:sp>
        <p:nvSpPr>
          <p:cNvPr id="18685" name="Text Box 252"/>
          <p:cNvSpPr txBox="1">
            <a:spLocks noChangeArrowheads="1"/>
          </p:cNvSpPr>
          <p:nvPr/>
        </p:nvSpPr>
        <p:spPr bwMode="auto">
          <a:xfrm>
            <a:off x="1440396" y="4927605"/>
            <a:ext cx="10826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Step 4 Stride 1</a:t>
            </a:r>
          </a:p>
        </p:txBody>
      </p:sp>
      <p:sp>
        <p:nvSpPr>
          <p:cNvPr id="18686" name="Text Box 253"/>
          <p:cNvSpPr txBox="1">
            <a:spLocks noChangeArrowheads="1"/>
          </p:cNvSpPr>
          <p:nvPr/>
        </p:nvSpPr>
        <p:spPr bwMode="auto">
          <a:xfrm>
            <a:off x="2721508" y="29495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7" name="Text Box 254"/>
          <p:cNvSpPr txBox="1">
            <a:spLocks noChangeArrowheads="1"/>
          </p:cNvSpPr>
          <p:nvPr/>
        </p:nvSpPr>
        <p:spPr bwMode="auto">
          <a:xfrm>
            <a:off x="2721508" y="4052892"/>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8" name="Text Box 255"/>
          <p:cNvSpPr txBox="1">
            <a:spLocks noChangeArrowheads="1"/>
          </p:cNvSpPr>
          <p:nvPr/>
        </p:nvSpPr>
        <p:spPr bwMode="auto">
          <a:xfrm>
            <a:off x="2721508" y="5006979"/>
            <a:ext cx="9461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charset="0"/>
                <a:ea typeface="+mn-ea"/>
                <a:cs typeface="+mn-cs"/>
              </a:rPr>
              <a:t>Thread IDs</a:t>
            </a:r>
          </a:p>
        </p:txBody>
      </p:sp>
      <p:sp>
        <p:nvSpPr>
          <p:cNvPr id="18689" name="Text Box 256"/>
          <p:cNvSpPr txBox="1">
            <a:spLocks noChangeArrowheads="1"/>
          </p:cNvSpPr>
          <p:nvPr/>
        </p:nvSpPr>
        <p:spPr bwMode="auto">
          <a:xfrm>
            <a:off x="2523071" y="6227878"/>
            <a:ext cx="7117297" cy="400110"/>
          </a:xfrm>
          <a:prstGeom prst="rect">
            <a:avLst/>
          </a:prstGeom>
          <a:solidFill>
            <a:schemeClr val="hlink"/>
          </a:solidFill>
          <a:ln w="28575" algn="ctr">
            <a:solidFill>
              <a:schemeClr val="tx1"/>
            </a:solidFill>
            <a:miter lim="800000"/>
            <a:headEnd/>
            <a:tailEnd/>
          </a:ln>
        </p:spPr>
        <p:txBody>
          <a:bodyPr wrap="square">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Sequential addressing is Shared Mem.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Bank conflict free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770" y="1231906"/>
            <a:ext cx="6248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0" y="662798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2681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defRPr/>
            </a:pPr>
            <a:r>
              <a:rPr lang="en-US" sz="3200" dirty="0"/>
              <a:t>Reduction #3: Sequential Addressing</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05000" y="1062336"/>
            <a:ext cx="5865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Just replace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strided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indexing in inner loop…</a:t>
            </a:r>
          </a:p>
        </p:txBody>
      </p:sp>
      <p:sp>
        <p:nvSpPr>
          <p:cNvPr id="15368" name="Text Box 5"/>
          <p:cNvSpPr txBox="1">
            <a:spLocks noChangeArrowheads="1"/>
          </p:cNvSpPr>
          <p:nvPr/>
        </p:nvSpPr>
        <p:spPr bwMode="auto">
          <a:xfrm>
            <a:off x="1828800" y="4189474"/>
            <a:ext cx="659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…with </a:t>
            </a:r>
            <a:r>
              <a:rPr kumimoji="0" lang="en-US" sz="2400" b="0" i="0" u="none" strike="noStrike" kern="1200" cap="none" spc="0" normalizeH="0" baseline="0" noProof="0" dirty="0">
                <a:ln>
                  <a:noFill/>
                </a:ln>
                <a:solidFill>
                  <a:srgbClr val="C00000"/>
                </a:solidFill>
                <a:effectLst/>
                <a:uLnTx/>
                <a:uFillTx/>
                <a:latin typeface="Corbel" pitchFamily="34" charset="0"/>
                <a:ea typeface="+mn-ea"/>
                <a:cs typeface="+mn-cs"/>
              </a:rPr>
              <a:t>reversed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 loop and </a:t>
            </a:r>
            <a:r>
              <a:rPr kumimoji="0" lang="en-US" sz="2400" b="0" i="0" u="none" strike="noStrike" kern="1200" cap="none" spc="0" normalizeH="0" baseline="0" noProof="0" dirty="0" err="1">
                <a:ln>
                  <a:noFill/>
                </a:ln>
                <a:solidFill>
                  <a:prstClr val="black"/>
                </a:solidFill>
                <a:effectLst/>
                <a:uLnTx/>
                <a:uFillTx/>
                <a:latin typeface="Corbel" pitchFamily="34" charset="0"/>
                <a:ea typeface="+mn-ea"/>
                <a:cs typeface="+mn-cs"/>
              </a:rPr>
              <a:t>threadID</a:t>
            </a:r>
            <a:r>
              <a:rPr kumimoji="0" lang="en-US" sz="2400" b="0" i="0" u="none" strike="noStrike" kern="1200" cap="none" spc="0" normalizeH="0" baseline="0" noProof="0" dirty="0">
                <a:ln>
                  <a:noFill/>
                </a:ln>
                <a:solidFill>
                  <a:prstClr val="black"/>
                </a:solidFill>
                <a:effectLst/>
                <a:uLnTx/>
                <a:uFillTx/>
                <a:latin typeface="Corbel" pitchFamily="34" charset="0"/>
                <a:ea typeface="+mn-ea"/>
                <a:cs typeface="+mn-cs"/>
              </a:rPr>
              <a:t>-based indexing:</a:t>
            </a:r>
          </a:p>
        </p:txBody>
      </p:sp>
      <p:sp>
        <p:nvSpPr>
          <p:cNvPr id="3" name="Rectangle 2"/>
          <p:cNvSpPr/>
          <p:nvPr/>
        </p:nvSpPr>
        <p:spPr>
          <a:xfrm>
            <a:off x="1905000" y="1524000"/>
            <a:ext cx="66294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s=1; s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 2 * s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 &lt;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651138"/>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381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7770707" y="5333777"/>
            <a:ext cx="2843873" cy="1015663"/>
          </a:xfrm>
          <a:prstGeom prst="rect">
            <a:avLst/>
          </a:prstGeom>
          <a:solidFill>
            <a:schemeClr val="bg1"/>
          </a:solidFill>
          <a:ln>
            <a:solidFill>
              <a:srgbClr val="C00000"/>
            </a:solid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you go out 1/2 the block size to match a thread with its second operand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1/4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Then you go out 1/8 of the block size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sp>
        <p:nvSpPr>
          <p:cNvPr id="5" name="Arrow: Down 4">
            <a:extLst>
              <a:ext uri="{FF2B5EF4-FFF2-40B4-BE49-F238E27FC236}">
                <a16:creationId xmlns:a16="http://schemas.microsoft.com/office/drawing/2014/main" id="{F62BDDCC-5E10-FA18-EE1C-7738C686C561}"/>
              </a:ext>
            </a:extLst>
          </p:cNvPr>
          <p:cNvSpPr/>
          <p:nvPr/>
        </p:nvSpPr>
        <p:spPr>
          <a:xfrm rot="10800000">
            <a:off x="6949440" y="5008289"/>
            <a:ext cx="472440" cy="441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0427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7" name="Rectangle 5"/>
          <p:cNvSpPr>
            <a:spLocks noGrp="1" noChangeArrowheads="1"/>
          </p:cNvSpPr>
          <p:nvPr>
            <p:ph type="title"/>
          </p:nvPr>
        </p:nvSpPr>
        <p:spPr/>
        <p:txBody>
          <a:bodyPr/>
          <a:lstStyle/>
          <a:p>
            <a:pPr eaLnBrk="1" hangingPunct="1">
              <a:defRPr/>
            </a:pPr>
            <a:r>
              <a:rPr lang="en-US" dirty="0"/>
              <a:t>Idle Threads…</a:t>
            </a:r>
          </a:p>
        </p:txBody>
      </p:sp>
      <p:sp>
        <p:nvSpPr>
          <p:cNvPr id="2150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9B8979B-6272-4E31-921A-34300E93AF79}"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8" name="Rectangle 7"/>
          <p:cNvSpPr/>
          <p:nvPr/>
        </p:nvSpPr>
        <p:spPr>
          <a:xfrm>
            <a:off x="2590800" y="2514600"/>
            <a:ext cx="69342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s&gt;0;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Text Box 4"/>
          <p:cNvSpPr txBox="1">
            <a:spLocks noChangeArrowheads="1"/>
          </p:cNvSpPr>
          <p:nvPr/>
        </p:nvSpPr>
        <p:spPr bwMode="auto">
          <a:xfrm>
            <a:off x="1826784" y="5446337"/>
            <a:ext cx="8462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Half of the threads are idle on first loop iteration. This is wasteful…</a:t>
            </a:r>
          </a:p>
        </p:txBody>
      </p:sp>
      <p:sp>
        <p:nvSpPr>
          <p:cNvPr id="10" name="Text Box 4"/>
          <p:cNvSpPr txBox="1">
            <a:spLocks noChangeArrowheads="1"/>
          </p:cNvSpPr>
          <p:nvPr/>
        </p:nvSpPr>
        <p:spPr bwMode="auto">
          <a:xfrm>
            <a:off x="2611030" y="2055634"/>
            <a:ext cx="3027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Current solution:</a:t>
            </a:r>
          </a:p>
        </p:txBody>
      </p:sp>
      <p:sp>
        <p:nvSpPr>
          <p:cNvPr id="7" name="Rectangle 6"/>
          <p:cNvSpPr/>
          <p:nvPr/>
        </p:nvSpPr>
        <p:spPr>
          <a:xfrm>
            <a:off x="40064"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31840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p:nvPr>
        </p:nvSpPr>
        <p:spPr/>
        <p:txBody>
          <a:bodyPr/>
          <a:lstStyle/>
          <a:p>
            <a:pPr eaLnBrk="1" hangingPunct="1">
              <a:defRPr/>
            </a:pPr>
            <a:r>
              <a:rPr lang="en-US" sz="3000" dirty="0"/>
              <a:t>Reduction #4: First Add During Load</a:t>
            </a:r>
          </a:p>
        </p:txBody>
      </p:sp>
      <p:sp>
        <p:nvSpPr>
          <p:cNvPr id="15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6E355B-A22A-4651-8E5B-42ADAE1780F6}"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15367" name="Text Box 4"/>
          <p:cNvSpPr txBox="1">
            <a:spLocks noChangeArrowheads="1"/>
          </p:cNvSpPr>
          <p:nvPr/>
        </p:nvSpPr>
        <p:spPr bwMode="auto">
          <a:xfrm>
            <a:off x="1910542" y="1304021"/>
            <a:ext cx="2012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Replace single load:</a:t>
            </a:r>
          </a:p>
        </p:txBody>
      </p:sp>
      <p:sp>
        <p:nvSpPr>
          <p:cNvPr id="15368" name="Text Box 5"/>
          <p:cNvSpPr txBox="1">
            <a:spLocks noChangeArrowheads="1"/>
          </p:cNvSpPr>
          <p:nvPr/>
        </p:nvSpPr>
        <p:spPr bwMode="auto">
          <a:xfrm>
            <a:off x="1828800" y="3669268"/>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…With two loads and first add of the reduction:</a:t>
            </a:r>
          </a:p>
        </p:txBody>
      </p:sp>
      <p:sp>
        <p:nvSpPr>
          <p:cNvPr id="3" name="Rectangle 2"/>
          <p:cNvSpPr/>
          <p:nvPr/>
        </p:nvSpPr>
        <p:spPr>
          <a:xfrm>
            <a:off x="1905000" y="1680865"/>
            <a:ext cx="74676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each thread loads one element from global to shared </a:t>
            </a:r>
            <a:r>
              <a:rPr kumimoji="0" lang="en-US" sz="18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mem</a:t>
            </a:r>
            <a:endPar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828800" y="4036874"/>
            <a:ext cx="8153400" cy="175432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perform first level of reduction upon reading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global memory and writing 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63631"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 name="Text Box 5"/>
          <p:cNvSpPr txBox="1">
            <a:spLocks noChangeArrowheads="1"/>
          </p:cNvSpPr>
          <p:nvPr/>
        </p:nvSpPr>
        <p:spPr bwMode="auto">
          <a:xfrm>
            <a:off x="1581740" y="6171619"/>
            <a:ext cx="8534400" cy="400110"/>
          </a:xfrm>
          <a:prstGeom prst="rect">
            <a:avLst/>
          </a:prstGeom>
          <a:solidFill>
            <a:schemeClr val="hlink"/>
          </a:solidFill>
          <a:ln w="28575" algn="ctr">
            <a:solidFill>
              <a:schemeClr val="tx1"/>
            </a:solidFill>
            <a:miter lim="800000"/>
            <a:headEnd/>
            <a:tailEnd/>
          </a:ln>
        </p:spPr>
        <p:txBody>
          <a:bodyPr>
            <a:spAutoFit/>
          </a:bodyPr>
          <a:lstStyle>
            <a:defPPr>
              <a:defRPr lang="en-US"/>
            </a:defPPr>
            <a:lvl1pPr algn="ctr">
              <a:defRPr sz="2000" b="1">
                <a:solidFill>
                  <a:schemeClr val="bg1"/>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algn="ctr" eaLnBrk="0" fontAlgn="base" hangingPunct="0">
              <a:spcBef>
                <a:spcPct val="0"/>
              </a:spcBef>
              <a:spcAft>
                <a:spcPct val="0"/>
              </a:spcAft>
              <a:defRPr>
                <a:latin typeface="Arial" charset="0"/>
              </a:defRPr>
            </a:lvl6pPr>
            <a:lvl7pPr marL="2971800" indent="-228600" algn="ctr" eaLnBrk="0" fontAlgn="base" hangingPunct="0">
              <a:spcBef>
                <a:spcPct val="0"/>
              </a:spcBef>
              <a:spcAft>
                <a:spcPct val="0"/>
              </a:spcAft>
              <a:defRPr>
                <a:latin typeface="Arial" charset="0"/>
              </a:defRPr>
            </a:lvl7pPr>
            <a:lvl8pPr marL="3429000" indent="-228600" algn="ctr" eaLnBrk="0" fontAlgn="base" hangingPunct="0">
              <a:spcBef>
                <a:spcPct val="0"/>
              </a:spcBef>
              <a:spcAft>
                <a:spcPct val="0"/>
              </a:spcAft>
              <a:defRPr>
                <a:latin typeface="Arial" charset="0"/>
              </a:defRPr>
            </a:lvl8pPr>
            <a:lvl9pPr marL="3886200" indent="-228600" algn="ctr" eaLnBrk="0" fontAlgn="base" hangingPunct="0">
              <a:spcBef>
                <a:spcPct val="0"/>
              </a:spcBef>
              <a:spcAft>
                <a:spcPct val="0"/>
              </a:spcAft>
              <a:defRPr>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charset="0"/>
                <a:ea typeface="+mn-ea"/>
                <a:cs typeface="+mn-cs"/>
              </a:rPr>
              <a:t>Side-effect: number of blocks needed </a:t>
            </a:r>
            <a:r>
              <a:rPr kumimoji="0" lang="en-US" sz="2000" b="1" i="0" u="none" strike="noStrike" kern="1200" cap="none" spc="0" normalizeH="0" baseline="0" noProof="0" dirty="0">
                <a:ln>
                  <a:noFill/>
                </a:ln>
                <a:solidFill>
                  <a:srgbClr val="FFC000"/>
                </a:solidFill>
                <a:effectLst/>
                <a:uLnTx/>
                <a:uFillTx/>
                <a:latin typeface="Arial" charset="0"/>
                <a:ea typeface="+mn-ea"/>
                <a:cs typeface="+mn-cs"/>
              </a:rPr>
              <a:t>half</a:t>
            </a:r>
            <a:r>
              <a:rPr kumimoji="0" lang="en-US" sz="2000" b="1" i="0" u="none" strike="noStrike" kern="1200" cap="none" spc="0" normalizeH="0" baseline="0" noProof="0" dirty="0">
                <a:ln>
                  <a:noFill/>
                </a:ln>
                <a:solidFill>
                  <a:prstClr val="white"/>
                </a:solidFill>
                <a:effectLst/>
                <a:uLnTx/>
                <a:uFillTx/>
                <a:latin typeface="Arial" charset="0"/>
                <a:ea typeface="+mn-ea"/>
                <a:cs typeface="+mn-cs"/>
              </a:rPr>
              <a:t> of what it used to be…</a:t>
            </a:r>
          </a:p>
        </p:txBody>
      </p:sp>
    </p:spTree>
    <p:extLst>
      <p:ext uri="{BB962C8B-B14F-4D97-AF65-F5344CB8AC3E}">
        <p14:creationId xmlns:p14="http://schemas.microsoft.com/office/powerpoint/2010/main" val="20871946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defRPr/>
            </a:pPr>
            <a:r>
              <a:rPr lang="en-US" dirty="0"/>
              <a:t>Instruction Bottleneck </a:t>
            </a:r>
            <a:r>
              <a:rPr lang="en-US" sz="2000" b="1" dirty="0">
                <a:solidFill>
                  <a:srgbClr val="FFC000"/>
                </a:solidFill>
              </a:rPr>
              <a:t>[important slide]</a:t>
            </a:r>
            <a:endParaRPr lang="en-US" b="1" dirty="0">
              <a:solidFill>
                <a:srgbClr val="FFC000"/>
              </a:solidFill>
            </a:endParaRPr>
          </a:p>
        </p:txBody>
      </p:sp>
      <p:sp>
        <p:nvSpPr>
          <p:cNvPr id="24580" name="Rectangle 3"/>
          <p:cNvSpPr>
            <a:spLocks noGrp="1" noChangeArrowheads="1"/>
          </p:cNvSpPr>
          <p:nvPr>
            <p:ph idx="1"/>
          </p:nvPr>
        </p:nvSpPr>
        <p:spPr/>
        <p:txBody>
          <a:bodyPr/>
          <a:lstStyle/>
          <a:p>
            <a:pPr eaLnBrk="1" hangingPunct="1"/>
            <a:endParaRPr lang="en-US" sz="2000" dirty="0"/>
          </a:p>
          <a:p>
            <a:pPr eaLnBrk="1" hangingPunct="1"/>
            <a:r>
              <a:rPr lang="en-US" sz="2000" dirty="0"/>
              <a:t>At 17 GB/s, we’re far from bandwidth bound</a:t>
            </a:r>
          </a:p>
          <a:p>
            <a:pPr eaLnBrk="1" hangingPunct="1"/>
            <a:endParaRPr lang="en-US" sz="2000" dirty="0"/>
          </a:p>
          <a:p>
            <a:pPr eaLnBrk="1" hangingPunct="1"/>
            <a:endParaRPr lang="en-US" sz="2000" dirty="0"/>
          </a:p>
          <a:p>
            <a:pPr eaLnBrk="1" hangingPunct="1"/>
            <a:r>
              <a:rPr lang="en-US" sz="2000" dirty="0"/>
              <a:t>Since we are </a:t>
            </a:r>
            <a:r>
              <a:rPr lang="en-US" sz="2000" dirty="0">
                <a:solidFill>
                  <a:srgbClr val="C00000"/>
                </a:solidFill>
              </a:rPr>
              <a:t>neither bandwidth nor compute bound</a:t>
            </a:r>
            <a:r>
              <a:rPr lang="en-US" sz="2000" dirty="0"/>
              <a:t>, a likely bottleneck is </a:t>
            </a:r>
            <a:r>
              <a:rPr lang="en-US" sz="2000" b="1" dirty="0">
                <a:solidFill>
                  <a:srgbClr val="C00000"/>
                </a:solidFill>
              </a:rPr>
              <a:t>instruction overhead</a:t>
            </a:r>
          </a:p>
          <a:p>
            <a:pPr lvl="1" eaLnBrk="1" hangingPunct="1"/>
            <a:r>
              <a:rPr lang="en-US" sz="1800" dirty="0"/>
              <a:t>Ancillary instructions that are not loads, stores, or core arithmetic</a:t>
            </a:r>
          </a:p>
          <a:p>
            <a:pPr lvl="1" eaLnBrk="1" hangingPunct="1"/>
            <a:r>
              <a:rPr lang="en-US" sz="1800" dirty="0"/>
              <a:t>In other words: </a:t>
            </a:r>
            <a:r>
              <a:rPr lang="en-US" sz="1800" dirty="0">
                <a:solidFill>
                  <a:srgbClr val="0070C0"/>
                </a:solidFill>
              </a:rPr>
              <a:t>loop overhead </a:t>
            </a:r>
            <a:r>
              <a:rPr lang="en-US" sz="1800" dirty="0"/>
              <a:t>and </a:t>
            </a:r>
            <a:r>
              <a:rPr lang="en-US" sz="1800" dirty="0">
                <a:solidFill>
                  <a:srgbClr val="0070C0"/>
                </a:solidFill>
              </a:rPr>
              <a:t>address arithmetic</a:t>
            </a:r>
          </a:p>
          <a:p>
            <a:endParaRPr lang="en-US" sz="2200" dirty="0"/>
          </a:p>
          <a:p>
            <a:endParaRPr lang="en-US" sz="2200" dirty="0"/>
          </a:p>
          <a:p>
            <a:pPr eaLnBrk="1" hangingPunct="1"/>
            <a:r>
              <a:rPr lang="en-US" sz="2000" dirty="0"/>
              <a:t>Strategy: unroll loops</a:t>
            </a:r>
          </a:p>
        </p:txBody>
      </p:sp>
      <p:sp>
        <p:nvSpPr>
          <p:cNvPr id="24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9DA630D-C17D-4008-A69A-B59F8DF11132}"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93201626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dirty="0"/>
              <a:t>Unrolling the Last Warp</a:t>
            </a:r>
          </a:p>
        </p:txBody>
      </p:sp>
      <p:sp>
        <p:nvSpPr>
          <p:cNvPr id="25604" name="Rectangle 3"/>
          <p:cNvSpPr>
            <a:spLocks noGrp="1" noChangeArrowheads="1"/>
          </p:cNvSpPr>
          <p:nvPr>
            <p:ph idx="1"/>
          </p:nvPr>
        </p:nvSpPr>
        <p:spPr/>
        <p:txBody>
          <a:bodyPr/>
          <a:lstStyle/>
          <a:p>
            <a:pPr eaLnBrk="1" hangingPunct="1"/>
            <a:r>
              <a:rPr lang="en-US" sz="2000" dirty="0"/>
              <a:t>As reduction proceeds, the number of “active” threads decreases</a:t>
            </a:r>
          </a:p>
          <a:p>
            <a:pPr lvl="1" eaLnBrk="1" hangingPunct="1"/>
            <a:r>
              <a:rPr lang="en-US" sz="1800" dirty="0"/>
              <a:t>When </a:t>
            </a:r>
            <a:r>
              <a:rPr lang="en-US" sz="1800" b="1" dirty="0">
                <a:solidFill>
                  <a:srgbClr val="0070C0"/>
                </a:solidFill>
                <a:latin typeface="Consolas" pitchFamily="49" charset="0"/>
                <a:cs typeface="Consolas" pitchFamily="49" charset="0"/>
              </a:rPr>
              <a:t>s &lt;= 32</a:t>
            </a:r>
            <a:r>
              <a:rPr lang="en-US" sz="1800" dirty="0"/>
              <a:t>, we have only one warp left</a:t>
            </a:r>
          </a:p>
          <a:p>
            <a:pPr marL="914400" lvl="2" indent="0">
              <a:buNone/>
            </a:pPr>
            <a:endParaRPr lang="en-US" sz="1600" dirty="0"/>
          </a:p>
          <a:p>
            <a:pPr eaLnBrk="1" hangingPunct="1"/>
            <a:r>
              <a:rPr lang="en-US" sz="2000" dirty="0"/>
              <a:t>Instructions executed in lockstep fashion within a warp (NOTE: Volta &amp; more recent: use </a:t>
            </a:r>
            <a:r>
              <a:rPr lang="en-US" sz="2000" dirty="0" err="1">
                <a:solidFill>
                  <a:srgbClr val="0070C0"/>
                </a:solidFill>
                <a:latin typeface="Consolas" panose="020B0609020204030204" pitchFamily="49" charset="0"/>
              </a:rPr>
              <a:t>shfl_down_sync</a:t>
            </a:r>
            <a:r>
              <a:rPr lang="en-US" sz="2000" dirty="0">
                <a:solidFill>
                  <a:srgbClr val="0070C0"/>
                </a:solidFill>
                <a:latin typeface="Consolas" panose="020B0609020204030204" pitchFamily="49" charset="0"/>
              </a:rPr>
              <a:t>()</a:t>
            </a:r>
            <a:r>
              <a:rPr lang="en-US" sz="2000" dirty="0"/>
              <a:t>)</a:t>
            </a:r>
            <a:endParaRPr lang="en-US" sz="1600" dirty="0"/>
          </a:p>
          <a:p>
            <a:pPr lvl="1"/>
            <a:endParaRPr lang="en-US" sz="1900" dirty="0"/>
          </a:p>
          <a:p>
            <a:pPr eaLnBrk="1" hangingPunct="1"/>
            <a:r>
              <a:rPr lang="en-US" sz="2000" dirty="0"/>
              <a:t>That means when </a:t>
            </a:r>
            <a:r>
              <a:rPr lang="en-US" sz="2000" b="1" dirty="0">
                <a:solidFill>
                  <a:srgbClr val="0070C0"/>
                </a:solidFill>
                <a:latin typeface="Consolas" pitchFamily="49" charset="0"/>
                <a:cs typeface="Consolas" pitchFamily="49" charset="0"/>
              </a:rPr>
              <a:t>s &lt;= 32</a:t>
            </a:r>
            <a:r>
              <a:rPr lang="en-US" sz="2000" dirty="0"/>
              <a:t>:</a:t>
            </a:r>
          </a:p>
          <a:p>
            <a:pPr lvl="1" eaLnBrk="1" hangingPunct="1"/>
            <a:r>
              <a:rPr lang="en-US" sz="1800" dirty="0"/>
              <a:t>We don’t need to </a:t>
            </a:r>
            <a:r>
              <a:rPr lang="en-US" sz="1800" b="1" dirty="0">
                <a:solidFill>
                  <a:srgbClr val="0070C0"/>
                </a:solidFill>
                <a:latin typeface="Consolas" pitchFamily="49" charset="0"/>
                <a:cs typeface="Consolas" pitchFamily="49" charset="0"/>
              </a:rPr>
              <a:t>__</a:t>
            </a:r>
            <a:r>
              <a:rPr lang="en-US" sz="1800" b="1" dirty="0" err="1">
                <a:solidFill>
                  <a:srgbClr val="0070C0"/>
                </a:solidFill>
                <a:latin typeface="Consolas" pitchFamily="49" charset="0"/>
                <a:cs typeface="Consolas" pitchFamily="49" charset="0"/>
              </a:rPr>
              <a:t>syncthreads</a:t>
            </a:r>
            <a:r>
              <a:rPr lang="en-US" sz="1800" b="1" dirty="0">
                <a:solidFill>
                  <a:srgbClr val="0070C0"/>
                </a:solidFill>
                <a:latin typeface="Consolas" pitchFamily="49" charset="0"/>
                <a:cs typeface="Consolas" pitchFamily="49" charset="0"/>
              </a:rPr>
              <a:t>()</a:t>
            </a:r>
          </a:p>
          <a:p>
            <a:pPr lvl="1" eaLnBrk="1" hangingPunct="1"/>
            <a:r>
              <a:rPr lang="en-US" sz="1800" dirty="0"/>
              <a:t>We don’t need “</a:t>
            </a:r>
            <a:r>
              <a:rPr lang="en-US" sz="1800" b="1" dirty="0">
                <a:solidFill>
                  <a:srgbClr val="0070C0"/>
                </a:solidFill>
                <a:latin typeface="Consolas" pitchFamily="49" charset="0"/>
                <a:cs typeface="Consolas" pitchFamily="49" charset="0"/>
              </a:rPr>
              <a:t>if (</a:t>
            </a:r>
            <a:r>
              <a:rPr lang="en-US" sz="1800" b="1" dirty="0" err="1">
                <a:solidFill>
                  <a:srgbClr val="0070C0"/>
                </a:solidFill>
                <a:latin typeface="Consolas" pitchFamily="49" charset="0"/>
                <a:cs typeface="Consolas" pitchFamily="49" charset="0"/>
              </a:rPr>
              <a:t>tid</a:t>
            </a:r>
            <a:r>
              <a:rPr lang="en-US" sz="1800" b="1" dirty="0">
                <a:solidFill>
                  <a:srgbClr val="0070C0"/>
                </a:solidFill>
                <a:latin typeface="Consolas" pitchFamily="49" charset="0"/>
                <a:cs typeface="Consolas" pitchFamily="49" charset="0"/>
              </a:rPr>
              <a:t> &lt; s)</a:t>
            </a:r>
            <a:r>
              <a:rPr lang="en-US" sz="1800" dirty="0"/>
              <a:t>” because that’s a given</a:t>
            </a:r>
            <a:endParaRPr lang="en-US" sz="1600" dirty="0"/>
          </a:p>
          <a:p>
            <a:pPr lvl="2"/>
            <a:endParaRPr lang="en-US" sz="1600" dirty="0"/>
          </a:p>
          <a:p>
            <a:pPr eaLnBrk="1" hangingPunct="1"/>
            <a:r>
              <a:rPr lang="en-US" sz="2000" dirty="0"/>
              <a:t>The key idea: </a:t>
            </a:r>
            <a:r>
              <a:rPr lang="en-US" sz="2000" dirty="0">
                <a:solidFill>
                  <a:srgbClr val="00B050"/>
                </a:solidFill>
              </a:rPr>
              <a:t>unroll the last 6 iterations of the inner loop, </a:t>
            </a:r>
          </a:p>
          <a:p>
            <a:pPr marL="0" indent="0" eaLnBrk="1" hangingPunct="1">
              <a:buNone/>
            </a:pPr>
            <a:r>
              <a:rPr lang="en-US" sz="2000" dirty="0">
                <a:solidFill>
                  <a:srgbClr val="00B050"/>
                </a:solidFill>
              </a:rPr>
              <a:t>                             which involve 32 or less threads</a:t>
            </a:r>
          </a:p>
          <a:p>
            <a:pPr marL="0" indent="0" eaLnBrk="1" hangingPunct="1">
              <a:buNone/>
            </a:pPr>
            <a:r>
              <a:rPr lang="en-US" sz="2000" dirty="0">
                <a:solidFill>
                  <a:srgbClr val="00B050"/>
                </a:solidFill>
              </a:rPr>
              <a:t>                             (hard-code all operations by mapping,</a:t>
            </a:r>
          </a:p>
          <a:p>
            <a:pPr marL="0" indent="0" eaLnBrk="1" hangingPunct="1">
              <a:buNone/>
            </a:pPr>
            <a:r>
              <a:rPr lang="en-US" sz="2000" dirty="0">
                <a:solidFill>
                  <a:srgbClr val="00B050"/>
                </a:solidFill>
              </a:rPr>
              <a:t>                              not using any loop or condition)</a:t>
            </a:r>
          </a:p>
        </p:txBody>
      </p:sp>
      <p:sp>
        <p:nvSpPr>
          <p:cNvPr id="256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45258-290C-42E4-8466-E82BA9463A50}"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323600" name="Picture 323599">
            <a:extLst>
              <a:ext uri="{FF2B5EF4-FFF2-40B4-BE49-F238E27FC236}">
                <a16:creationId xmlns:a16="http://schemas.microsoft.com/office/drawing/2014/main" id="{18050704-CE11-411D-BBF1-B3A5CDD92EF7}"/>
              </a:ext>
            </a:extLst>
          </p:cNvPr>
          <p:cNvPicPr>
            <a:picLocks noChangeAspect="1"/>
          </p:cNvPicPr>
          <p:nvPr/>
        </p:nvPicPr>
        <p:blipFill>
          <a:blip r:embed="rId2"/>
          <a:stretch>
            <a:fillRect/>
          </a:stretch>
        </p:blipFill>
        <p:spPr>
          <a:xfrm>
            <a:off x="6400799" y="2877312"/>
            <a:ext cx="5796203" cy="3287182"/>
          </a:xfrm>
          <a:prstGeom prst="rect">
            <a:avLst/>
          </a:prstGeom>
        </p:spPr>
      </p:pic>
    </p:spTree>
    <p:extLst>
      <p:ext uri="{BB962C8B-B14F-4D97-AF65-F5344CB8AC3E}">
        <p14:creationId xmlns:p14="http://schemas.microsoft.com/office/powerpoint/2010/main" val="42308649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a:spLocks noGrp="1" noChangeArrowheads="1"/>
          </p:cNvSpPr>
          <p:nvPr>
            <p:ph type="title"/>
          </p:nvPr>
        </p:nvSpPr>
        <p:spPr/>
        <p:txBody>
          <a:bodyPr/>
          <a:lstStyle/>
          <a:p>
            <a:pPr eaLnBrk="1" hangingPunct="1">
              <a:defRPr/>
            </a:pPr>
            <a:r>
              <a:rPr lang="en-US" sz="3000" dirty="0"/>
              <a:t>Reduction #5: Unroll the Last Warp</a:t>
            </a:r>
          </a:p>
        </p:txBody>
      </p:sp>
      <p:sp>
        <p:nvSpPr>
          <p:cNvPr id="266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A2BAC7-977B-4E7C-B2C4-46DED188E24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26632" name="Text Box 9"/>
          <p:cNvSpPr txBox="1">
            <a:spLocks noChangeArrowheads="1"/>
          </p:cNvSpPr>
          <p:nvPr/>
        </p:nvSpPr>
        <p:spPr bwMode="auto">
          <a:xfrm>
            <a:off x="1794465" y="5957888"/>
            <a:ext cx="84264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Note: This saves useless work in </a:t>
            </a:r>
            <a:r>
              <a:rPr kumimoji="0" lang="en-US" sz="2000" b="1" i="1" u="none" strike="noStrike" kern="1200" cap="none" spc="0" normalizeH="0" baseline="0" noProof="0" dirty="0">
                <a:ln>
                  <a:noFill/>
                </a:ln>
                <a:solidFill>
                  <a:srgbClr val="C00000"/>
                </a:solidFill>
                <a:effectLst/>
                <a:uLnTx/>
                <a:uFillTx/>
                <a:latin typeface="Arial" charset="0"/>
                <a:ea typeface="+mn-ea"/>
                <a:cs typeface="+mn-cs"/>
              </a:rPr>
              <a:t>all</a:t>
            </a:r>
            <a:r>
              <a:rPr kumimoji="0" lang="en-US" sz="2000" b="1" i="0" u="none" strike="noStrike" kern="1200" cap="none" spc="0" normalizeH="0" baseline="0" noProof="0" dirty="0">
                <a:ln>
                  <a:noFill/>
                </a:ln>
                <a:solidFill>
                  <a:prstClr val="black"/>
                </a:solidFill>
                <a:effectLst/>
                <a:uLnTx/>
                <a:uFillTx/>
                <a:latin typeface="Arial" charset="0"/>
                <a:ea typeface="+mn-ea"/>
                <a:cs typeface="+mn-cs"/>
              </a:rPr>
              <a:t> warps, not just the last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Without unrolling, all warps execute every iteration of the for loop and if statement</a:t>
            </a:r>
          </a:p>
        </p:txBody>
      </p:sp>
      <p:sp>
        <p:nvSpPr>
          <p:cNvPr id="3" name="Rectangle 2"/>
          <p:cNvSpPr/>
          <p:nvPr/>
        </p:nvSpPr>
        <p:spPr>
          <a:xfrm>
            <a:off x="1921476" y="3635276"/>
            <a:ext cx="75438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1905000" y="1120676"/>
            <a:ext cx="69342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and use later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s&gt;32; s&gt;&gt;=1)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Line Callout 2 4"/>
          <p:cNvSpPr/>
          <p:nvPr/>
        </p:nvSpPr>
        <p:spPr>
          <a:xfrm>
            <a:off x="8229600" y="4473476"/>
            <a:ext cx="2209800" cy="838200"/>
          </a:xfrm>
          <a:prstGeom prst="borderCallout2">
            <a:avLst>
              <a:gd name="adj1" fmla="val 48678"/>
              <a:gd name="adj2" fmla="val -1742"/>
              <a:gd name="adj3" fmla="val 17785"/>
              <a:gd name="adj4" fmla="val -63173"/>
              <a:gd name="adj5" fmla="val -61273"/>
              <a:gd name="adj6" fmla="val -85483"/>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IMPORTANT: For this to be correct, we must use the “</a:t>
            </a: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volatile</a:t>
            </a: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 keyword!</a:t>
            </a:r>
          </a:p>
        </p:txBody>
      </p:sp>
      <p:sp>
        <p:nvSpPr>
          <p:cNvPr id="8" name="Rectangle 7"/>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Line Callout 2 8"/>
          <p:cNvSpPr/>
          <p:nvPr/>
        </p:nvSpPr>
        <p:spPr>
          <a:xfrm>
            <a:off x="8686800" y="2111276"/>
            <a:ext cx="1524000" cy="419100"/>
          </a:xfrm>
          <a:prstGeom prst="borderCallout2">
            <a:avLst>
              <a:gd name="adj1" fmla="val 48678"/>
              <a:gd name="adj2" fmla="val -1742"/>
              <a:gd name="adj3" fmla="val 46747"/>
              <a:gd name="adj4" fmla="val -87598"/>
              <a:gd name="adj5" fmla="val -100855"/>
              <a:gd name="adj6" fmla="val -146692"/>
            </a:avLst>
          </a:prstGeom>
          <a:solidFill>
            <a:schemeClr val="bg1"/>
          </a:solid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orbel" pitchFamily="34" charset="0"/>
                <a:ea typeface="+mn-ea"/>
                <a:cs typeface="+mn-cs"/>
              </a:rPr>
              <a:t>This used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S&gt;0</a:t>
            </a:r>
          </a:p>
        </p:txBody>
      </p:sp>
    </p:spTree>
    <p:extLst>
      <p:ext uri="{BB962C8B-B14F-4D97-AF65-F5344CB8AC3E}">
        <p14:creationId xmlns:p14="http://schemas.microsoft.com/office/powerpoint/2010/main" val="4409103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dirty="0"/>
              <a:t>Complete Unrolling</a:t>
            </a:r>
          </a:p>
        </p:txBody>
      </p:sp>
      <p:sp>
        <p:nvSpPr>
          <p:cNvPr id="28676" name="Rectangle 3"/>
          <p:cNvSpPr>
            <a:spLocks noGrp="1" noChangeArrowheads="1"/>
          </p:cNvSpPr>
          <p:nvPr>
            <p:ph idx="1"/>
          </p:nvPr>
        </p:nvSpPr>
        <p:spPr>
          <a:xfrm>
            <a:off x="147344" y="1006867"/>
            <a:ext cx="11960872" cy="5421404"/>
          </a:xfrm>
        </p:spPr>
        <p:txBody>
          <a:bodyPr>
            <a:normAutofit/>
          </a:bodyPr>
          <a:lstStyle/>
          <a:p>
            <a:pPr eaLnBrk="1" hangingPunct="1"/>
            <a:r>
              <a:rPr lang="en-US" sz="2000" dirty="0"/>
              <a:t>If we knew the number of iterations (or equivalently, of threads in a block) at compile time, we could completely unroll the reduction</a:t>
            </a:r>
          </a:p>
          <a:p>
            <a:pPr lvl="1" eaLnBrk="1" hangingPunct="1"/>
            <a:r>
              <a:rPr lang="en-US" sz="1800" dirty="0"/>
              <a:t>Luckily, the block size on G80 is limited by the GPU to 512 threads</a:t>
            </a:r>
          </a:p>
          <a:p>
            <a:pPr lvl="2"/>
            <a:r>
              <a:rPr lang="en-US" sz="1500" dirty="0"/>
              <a:t>1024 on Fermi GPUs and newer</a:t>
            </a:r>
          </a:p>
          <a:p>
            <a:pPr lvl="1" eaLnBrk="1" hangingPunct="1"/>
            <a:r>
              <a:rPr lang="en-US" sz="1800" dirty="0"/>
              <a:t>Also, we are sticking to power-of-2 block sizes</a:t>
            </a:r>
          </a:p>
          <a:p>
            <a:endParaRPr lang="en-US" sz="2200" dirty="0"/>
          </a:p>
          <a:p>
            <a:pPr eaLnBrk="1" hangingPunct="1"/>
            <a:r>
              <a:rPr lang="en-US" sz="2000" dirty="0"/>
              <a:t>Basic idea: unroll everything for a fixed block size</a:t>
            </a:r>
          </a:p>
          <a:p>
            <a:pPr lvl="1" eaLnBrk="1" hangingPunct="1"/>
            <a:r>
              <a:rPr lang="en-US" sz="1800" dirty="0"/>
              <a:t>But we need to be generic – how can we unroll for block sizes that we don’t know at compile time?</a:t>
            </a:r>
          </a:p>
          <a:p>
            <a:endParaRPr lang="en-US" sz="2200" dirty="0"/>
          </a:p>
          <a:p>
            <a:pPr eaLnBrk="1" hangingPunct="1"/>
            <a:r>
              <a:rPr lang="en-US" sz="2000" dirty="0"/>
              <a:t>Use of templates can solve this issue…</a:t>
            </a:r>
          </a:p>
          <a:p>
            <a:pPr lvl="1" eaLnBrk="1" hangingPunct="1"/>
            <a:r>
              <a:rPr lang="en-US" sz="1800" dirty="0"/>
              <a:t>CUDA supports C++ template parameters on device and host functions</a:t>
            </a:r>
          </a:p>
          <a:p>
            <a:pPr eaLnBrk="1" hangingPunct="1"/>
            <a:endParaRPr lang="en-US" sz="2000" dirty="0"/>
          </a:p>
          <a:p>
            <a:pPr eaLnBrk="1" hangingPunct="1"/>
            <a:r>
              <a:rPr lang="en-US" sz="2000" dirty="0"/>
              <a:t>Specify block size as a function template parameter</a:t>
            </a:r>
          </a:p>
          <a:p>
            <a:pPr eaLnBrk="1" hangingPunct="1"/>
            <a:r>
              <a:rPr lang="en-US" sz="2000" dirty="0"/>
              <a:t>The kernel is parameterized:</a:t>
            </a:r>
          </a:p>
          <a:p>
            <a:pPr lvl="1" eaLnBrk="1" hangingPunct="1"/>
            <a:endParaRPr lang="en-US" sz="1800" dirty="0"/>
          </a:p>
        </p:txBody>
      </p:sp>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0195567-856C-4DC0-9DCE-2C4BC59B0A9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a:extLst>
              <a:ext uri="{FF2B5EF4-FFF2-40B4-BE49-F238E27FC236}">
                <a16:creationId xmlns:a16="http://schemas.microsoft.com/office/drawing/2014/main" id="{04979DCF-32BF-63DD-AFBE-D402DC9A6560}"/>
              </a:ext>
            </a:extLst>
          </p:cNvPr>
          <p:cNvSpPr/>
          <p:nvPr/>
        </p:nvSpPr>
        <p:spPr>
          <a:xfrm>
            <a:off x="3815137" y="5781940"/>
            <a:ext cx="701040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reduce6(</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1450411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pPr eaLnBrk="1" hangingPunct="1">
              <a:defRPr/>
            </a:pPr>
            <a:r>
              <a:rPr lang="en-US" sz="3200" dirty="0"/>
              <a:t>Reduction #6: Completely Unrolled</a:t>
            </a:r>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7A4BCAD-C088-4DF1-9E58-EF3E3C9E08A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9" name="Content Placeholder 2"/>
          <p:cNvSpPr>
            <a:spLocks noGrp="1"/>
          </p:cNvSpPr>
          <p:nvPr>
            <p:ph idx="4294967295"/>
          </p:nvPr>
        </p:nvSpPr>
        <p:spPr>
          <a:xfrm>
            <a:off x="490194" y="5668962"/>
            <a:ext cx="8839200" cy="950913"/>
          </a:xfrm>
        </p:spPr>
        <p:txBody>
          <a:bodyPr>
            <a:normAutofit fontScale="92500"/>
          </a:bodyPr>
          <a:lstStyle/>
          <a:p>
            <a:r>
              <a:rPr lang="en-US" sz="1400" dirty="0"/>
              <a:t>All code in </a:t>
            </a:r>
            <a:r>
              <a:rPr lang="en-US" sz="1400" dirty="0">
                <a:solidFill>
                  <a:srgbClr val="C00000"/>
                </a:solidFill>
              </a:rPr>
              <a:t>RED</a:t>
            </a:r>
            <a:r>
              <a:rPr lang="en-US" sz="1400" dirty="0"/>
              <a:t> will be evaluated at compile time.  Results in a very efficient inner loop.</a:t>
            </a:r>
          </a:p>
          <a:p>
            <a:r>
              <a:rPr lang="en-US" sz="1400" dirty="0"/>
              <a:t>For Fermi and newer CC, you’d have one more </a:t>
            </a:r>
            <a:r>
              <a:rPr lang="en-US" sz="1400" dirty="0">
                <a:solidFill>
                  <a:srgbClr val="0000FF"/>
                </a:solidFill>
                <a:latin typeface="Consolas" pitchFamily="49" charset="0"/>
                <a:cs typeface="Consolas" pitchFamily="49" charset="0"/>
              </a:rPr>
              <a:t>if</a:t>
            </a:r>
            <a:r>
              <a:rPr lang="en-US" sz="1400" dirty="0"/>
              <a:t> statement that covers the case when </a:t>
            </a:r>
            <a:r>
              <a:rPr lang="en-US" sz="1400" dirty="0" err="1">
                <a:solidFill>
                  <a:srgbClr val="C00000"/>
                </a:solidFill>
                <a:latin typeface="Consolas" pitchFamily="49" charset="0"/>
                <a:cs typeface="Consolas" pitchFamily="49" charset="0"/>
              </a:rPr>
              <a:t>blockSize</a:t>
            </a:r>
            <a:r>
              <a:rPr lang="en-US" sz="1400" dirty="0">
                <a:latin typeface="Consolas" pitchFamily="49" charset="0"/>
                <a:cs typeface="Consolas" pitchFamily="49" charset="0"/>
              </a:rPr>
              <a:t>&gt;=1024</a:t>
            </a:r>
          </a:p>
          <a:p>
            <a:r>
              <a:rPr lang="en-US" sz="1400" dirty="0"/>
              <a:t>You can call the </a:t>
            </a:r>
            <a:r>
              <a:rPr lang="en-US" sz="1400" b="1" dirty="0" err="1">
                <a:latin typeface="Consolas" pitchFamily="49" charset="0"/>
                <a:cs typeface="Consolas" pitchFamily="49" charset="0"/>
              </a:rPr>
              <a:t>warpReduce</a:t>
            </a:r>
            <a:r>
              <a:rPr lang="en-US" sz="1400" dirty="0"/>
              <a:t> function only when you got to one warp. Reason: you don’t have to synchronize at that point.</a:t>
            </a:r>
          </a:p>
          <a:p>
            <a:endParaRPr lang="en-US" sz="1400" dirty="0">
              <a:latin typeface="Consolas" pitchFamily="49" charset="0"/>
              <a:cs typeface="Consolas" pitchFamily="49" charset="0"/>
            </a:endParaRPr>
          </a:p>
        </p:txBody>
      </p:sp>
      <p:sp>
        <p:nvSpPr>
          <p:cNvPr id="2" name="Rectangle 1"/>
          <p:cNvSpPr/>
          <p:nvPr/>
        </p:nvSpPr>
        <p:spPr>
          <a:xfrm>
            <a:off x="2209801" y="3230562"/>
            <a:ext cx="6932815" cy="233910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warpReduce(</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sdata, </a:t>
            </a:r>
            <a:r>
              <a:rPr kumimoji="0" lang="it-IT"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it-IT"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64) sdata[tid] += sdata[tid + 32];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32) sdata[tid] += sdata[tid + 16];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16) sdata[tid] += sdata[tid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8) sdata[tid] += sdata[tid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4) sdata[tid] += sdata[tid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6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blockSize</a:t>
            </a:r>
            <a:r>
              <a:rPr kumimoji="0" lang="sv-SE"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 sdata[tid] += sdata[tid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2209800" y="944562"/>
            <a:ext cx="8153400" cy="212365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blockSize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last warp only</a:t>
            </a:r>
          </a:p>
        </p:txBody>
      </p:sp>
      <p:sp>
        <p:nvSpPr>
          <p:cNvPr id="7" name="Rectangle 6"/>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Rectangle 3"/>
          <p:cNvSpPr/>
          <p:nvPr/>
        </p:nvSpPr>
        <p:spPr>
          <a:xfrm>
            <a:off x="6629400" y="715962"/>
            <a:ext cx="3934090"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the key part of the kernel</a:t>
            </a:r>
          </a:p>
        </p:txBody>
      </p:sp>
      <p:sp>
        <p:nvSpPr>
          <p:cNvPr id="10" name="Rectangle 9"/>
          <p:cNvSpPr/>
          <p:nvPr/>
        </p:nvSpPr>
        <p:spPr>
          <a:xfrm>
            <a:off x="6452049" y="3115823"/>
            <a:ext cx="4533613" cy="369332"/>
          </a:xfrm>
          <a:prstGeom prst="rect">
            <a:avLst/>
          </a:prstGeom>
          <a:solidFill>
            <a:schemeClr val="bg1"/>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a helper function (device only)</a:t>
            </a:r>
          </a:p>
        </p:txBody>
      </p:sp>
    </p:spTree>
    <p:extLst>
      <p:ext uri="{BB962C8B-B14F-4D97-AF65-F5344CB8AC3E}">
        <p14:creationId xmlns:p14="http://schemas.microsoft.com/office/powerpoint/2010/main" val="11701199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a:t>Invoking Template Kernels</a:t>
            </a:r>
          </a:p>
        </p:txBody>
      </p:sp>
      <p:sp>
        <p:nvSpPr>
          <p:cNvPr id="317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58DF90-91C5-4FD2-9582-8BC54B2635E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sp>
        <p:nvSpPr>
          <p:cNvPr id="31748" name="Rectangle 3"/>
          <p:cNvSpPr>
            <a:spLocks noGrp="1" noChangeArrowheads="1"/>
          </p:cNvSpPr>
          <p:nvPr>
            <p:ph type="body" idx="4294967295"/>
          </p:nvPr>
        </p:nvSpPr>
        <p:spPr>
          <a:xfrm>
            <a:off x="244311" y="952412"/>
            <a:ext cx="8229600" cy="914400"/>
          </a:xfrm>
        </p:spPr>
        <p:txBody>
          <a:bodyPr/>
          <a:lstStyle/>
          <a:p>
            <a:pPr eaLnBrk="1" hangingPunct="1"/>
            <a:r>
              <a:rPr lang="en-US" dirty="0"/>
              <a:t>Don’t we still need block size at compile time?</a:t>
            </a:r>
          </a:p>
          <a:p>
            <a:pPr lvl="1" eaLnBrk="1" hangingPunct="1"/>
            <a:r>
              <a:rPr lang="en-US" dirty="0"/>
              <a:t>There is a way out, use a switch statement for 10 possible block sizes:</a:t>
            </a:r>
          </a:p>
        </p:txBody>
      </p:sp>
      <p:sp>
        <p:nvSpPr>
          <p:cNvPr id="2" name="Rectangle 1"/>
          <p:cNvSpPr/>
          <p:nvPr/>
        </p:nvSpPr>
        <p:spPr>
          <a:xfrm>
            <a:off x="1600200" y="1795076"/>
            <a:ext cx="8915400" cy="483209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switch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(threads)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512: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512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256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128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64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32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8</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4</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case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reduce6</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  </a:t>
            </a:r>
            <a:r>
              <a:rPr kumimoji="0" lang="en-US" sz="14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1</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&gt;&lt;&lt;&lt;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dimGrid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dimBlock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smemSize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&gt;&gt;&gt;(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d_odata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break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Rectangle 6"/>
          <p:cNvSpPr/>
          <p:nvPr/>
        </p:nvSpPr>
        <p:spPr>
          <a:xfrm>
            <a:off x="5381920" y="1682146"/>
            <a:ext cx="6556342" cy="36933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This is code on the host, calling the appropriate kernel</a:t>
            </a:r>
          </a:p>
        </p:txBody>
      </p:sp>
    </p:spTree>
    <p:extLst>
      <p:ext uri="{BB962C8B-B14F-4D97-AF65-F5344CB8AC3E}">
        <p14:creationId xmlns:p14="http://schemas.microsoft.com/office/powerpoint/2010/main" val="3381008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dirty="0"/>
              <a:t>Parallel Reduction Complexity</a:t>
            </a:r>
          </a:p>
        </p:txBody>
      </p:sp>
      <p:sp>
        <p:nvSpPr>
          <p:cNvPr id="33796" name="Rectangle 3"/>
          <p:cNvSpPr>
            <a:spLocks noGrp="1" noChangeArrowheads="1"/>
          </p:cNvSpPr>
          <p:nvPr>
            <p:ph idx="1"/>
          </p:nvPr>
        </p:nvSpPr>
        <p:spPr/>
        <p:txBody>
          <a:bodyPr>
            <a:normAutofit/>
          </a:bodyPr>
          <a:lstStyle/>
          <a:p>
            <a:pPr>
              <a:lnSpc>
                <a:spcPct val="90000"/>
              </a:lnSpc>
            </a:pPr>
            <a:r>
              <a:rPr lang="en-US" sz="2000" dirty="0"/>
              <a:t>Assume that the number of elements in array is of the form </a:t>
            </a:r>
            <a:r>
              <a:rPr lang="en-US" sz="2000" i="1" dirty="0"/>
              <a:t>N</a:t>
            </a:r>
            <a:r>
              <a:rPr lang="en-US" sz="2000" dirty="0"/>
              <a:t>=2</a:t>
            </a:r>
            <a:r>
              <a:rPr lang="en-US" sz="2000" i="1" baseline="30000" dirty="0"/>
              <a:t>D</a:t>
            </a:r>
            <a:endParaRPr lang="en-US" sz="2000" dirty="0"/>
          </a:p>
          <a:p>
            <a:pPr marL="457200" lvl="1" indent="0">
              <a:lnSpc>
                <a:spcPct val="90000"/>
              </a:lnSpc>
              <a:buNone/>
            </a:pPr>
            <a:endParaRPr lang="en-US" dirty="0"/>
          </a:p>
          <a:p>
            <a:pPr eaLnBrk="1" hangingPunct="1">
              <a:lnSpc>
                <a:spcPct val="90000"/>
              </a:lnSpc>
            </a:pPr>
            <a:r>
              <a:rPr lang="en-US" sz="2000" dirty="0">
                <a:solidFill>
                  <a:schemeClr val="accent2"/>
                </a:solidFill>
              </a:rPr>
              <a:t>Log </a:t>
            </a:r>
            <a:r>
              <a:rPr lang="en-US" sz="2000" i="1" dirty="0">
                <a:solidFill>
                  <a:schemeClr val="accent2"/>
                </a:solidFill>
              </a:rPr>
              <a:t>N</a:t>
            </a:r>
            <a:r>
              <a:rPr lang="en-US" sz="2000" dirty="0"/>
              <a:t> parallel stages, each stage </a:t>
            </a:r>
            <a:r>
              <a:rPr lang="en-US" sz="2000" i="1" dirty="0"/>
              <a:t>S</a:t>
            </a:r>
            <a:r>
              <a:rPr lang="en-US" sz="2000" dirty="0"/>
              <a:t> requires </a:t>
            </a:r>
            <a:r>
              <a:rPr lang="en-US" sz="2000" i="1" dirty="0"/>
              <a:t>N</a:t>
            </a:r>
            <a:r>
              <a:rPr lang="en-US" sz="2000" dirty="0"/>
              <a:t>/2</a:t>
            </a:r>
            <a:r>
              <a:rPr lang="en-US" sz="2000" i="1" baseline="30000" dirty="0"/>
              <a:t>S</a:t>
            </a:r>
            <a:r>
              <a:rPr lang="en-US" sz="2000" dirty="0"/>
              <a:t> independent ops</a:t>
            </a:r>
          </a:p>
          <a:p>
            <a:pPr lvl="1" eaLnBrk="1" hangingPunct="1">
              <a:lnSpc>
                <a:spcPct val="90000"/>
              </a:lnSpc>
            </a:pPr>
            <a:r>
              <a:rPr lang="en-US" sz="1800" dirty="0">
                <a:solidFill>
                  <a:schemeClr val="accent2"/>
                </a:solidFill>
              </a:rPr>
              <a:t>Stage Complexity </a:t>
            </a:r>
            <a:r>
              <a:rPr lang="en-US" sz="1800" dirty="0"/>
              <a:t>is O(log </a:t>
            </a:r>
            <a:r>
              <a:rPr lang="en-US" sz="1800" i="1" dirty="0"/>
              <a:t>N</a:t>
            </a:r>
            <a:r>
              <a:rPr lang="en-US" sz="1800" dirty="0"/>
              <a:t>)</a:t>
            </a:r>
          </a:p>
          <a:p>
            <a:pPr lvl="1">
              <a:lnSpc>
                <a:spcPct val="90000"/>
              </a:lnSpc>
            </a:pPr>
            <a:endParaRPr lang="en-US" dirty="0"/>
          </a:p>
          <a:p>
            <a:pPr eaLnBrk="1" hangingPunct="1">
              <a:lnSpc>
                <a:spcPct val="90000"/>
              </a:lnSpc>
            </a:pPr>
            <a:r>
              <a:rPr lang="en-US" sz="2000" dirty="0"/>
              <a:t>For </a:t>
            </a:r>
            <a:r>
              <a:rPr lang="en-US" sz="2000" i="1" dirty="0"/>
              <a:t>N</a:t>
            </a:r>
            <a:r>
              <a:rPr lang="en-US" sz="2000" dirty="0"/>
              <a:t>=2</a:t>
            </a:r>
            <a:r>
              <a:rPr lang="en-US" sz="2000" i="1" baseline="30000" dirty="0"/>
              <a:t>D</a:t>
            </a:r>
            <a:r>
              <a:rPr lang="en-US" sz="2000" dirty="0"/>
              <a:t>, approach requires a total of </a:t>
            </a:r>
            <a:r>
              <a:rPr lang="en-US" sz="2000" dirty="0">
                <a:sym typeface="Symbol" pitchFamily="18" charset="2"/>
              </a:rPr>
              <a:t></a:t>
            </a:r>
            <a:r>
              <a:rPr lang="en-US" sz="2000" i="1" baseline="-25000" dirty="0">
                <a:sym typeface="Symbol" pitchFamily="18" charset="2"/>
              </a:rPr>
              <a:t>S</a:t>
            </a:r>
            <a:r>
              <a:rPr lang="en-US" sz="2000" baseline="-25000" dirty="0">
                <a:sym typeface="Symbol" pitchFamily="18" charset="2"/>
              </a:rPr>
              <a:t>[1..</a:t>
            </a:r>
            <a:r>
              <a:rPr lang="en-US" sz="2000" i="1" baseline="-25000" dirty="0">
                <a:sym typeface="Symbol" pitchFamily="18" charset="2"/>
              </a:rPr>
              <a:t>D</a:t>
            </a:r>
            <a:r>
              <a:rPr lang="en-US" sz="2000" baseline="-25000" dirty="0">
                <a:sym typeface="Symbol" pitchFamily="18" charset="2"/>
              </a:rPr>
              <a:t>]</a:t>
            </a:r>
            <a:r>
              <a:rPr lang="en-US" sz="2000" dirty="0"/>
              <a:t>2</a:t>
            </a:r>
            <a:r>
              <a:rPr lang="en-US" sz="2000" i="1" baseline="30000" dirty="0"/>
              <a:t>D</a:t>
            </a:r>
            <a:r>
              <a:rPr lang="en-US" sz="2000" baseline="30000" dirty="0"/>
              <a:t>-</a:t>
            </a:r>
            <a:r>
              <a:rPr lang="en-US" sz="2000" i="1" baseline="30000" dirty="0"/>
              <a:t>S</a:t>
            </a:r>
            <a:r>
              <a:rPr lang="en-US" sz="2000" dirty="0"/>
              <a:t> = </a:t>
            </a:r>
            <a:r>
              <a:rPr lang="en-US" sz="2000" i="1" dirty="0"/>
              <a:t>N</a:t>
            </a:r>
            <a:r>
              <a:rPr lang="en-US" sz="2000" dirty="0"/>
              <a:t>-1 operations </a:t>
            </a:r>
          </a:p>
          <a:p>
            <a:pPr lvl="1" eaLnBrk="1" hangingPunct="1">
              <a:lnSpc>
                <a:spcPct val="90000"/>
              </a:lnSpc>
            </a:pPr>
            <a:r>
              <a:rPr lang="en-US" sz="1800" dirty="0">
                <a:solidFill>
                  <a:schemeClr val="accent2"/>
                </a:solidFill>
              </a:rPr>
              <a:t>Work Complexity </a:t>
            </a:r>
            <a:r>
              <a:rPr lang="en-US" sz="1800" dirty="0"/>
              <a:t>is O(</a:t>
            </a:r>
            <a:r>
              <a:rPr lang="en-US" sz="1800" i="1" dirty="0"/>
              <a:t>N</a:t>
            </a:r>
            <a:r>
              <a:rPr lang="en-US" sz="1800" dirty="0"/>
              <a:t>)</a:t>
            </a:r>
            <a:r>
              <a:rPr lang="en-US" sz="1800" dirty="0">
                <a:solidFill>
                  <a:schemeClr val="accent2"/>
                </a:solidFill>
              </a:rPr>
              <a:t> </a:t>
            </a:r>
            <a:r>
              <a:rPr lang="en-US" sz="1800" dirty="0"/>
              <a:t>– It is </a:t>
            </a:r>
            <a:r>
              <a:rPr lang="en-US" sz="1800" dirty="0">
                <a:solidFill>
                  <a:schemeClr val="accent2"/>
                </a:solidFill>
              </a:rPr>
              <a:t>work-efficient</a:t>
            </a:r>
            <a:r>
              <a:rPr lang="en-US" sz="1800" dirty="0"/>
              <a:t> </a:t>
            </a:r>
          </a:p>
          <a:p>
            <a:pPr lvl="1" eaLnBrk="1" hangingPunct="1">
              <a:lnSpc>
                <a:spcPct val="90000"/>
              </a:lnSpc>
            </a:pPr>
            <a:r>
              <a:rPr lang="en-US" sz="1800" dirty="0"/>
              <a:t>That is,  it does not perform more operations than a sequential algorithm</a:t>
            </a:r>
          </a:p>
          <a:p>
            <a:pPr lvl="1">
              <a:lnSpc>
                <a:spcPct val="90000"/>
              </a:lnSpc>
            </a:pPr>
            <a:endParaRPr lang="en-US" dirty="0"/>
          </a:p>
          <a:p>
            <a:pPr eaLnBrk="1" hangingPunct="1">
              <a:lnSpc>
                <a:spcPct val="90000"/>
              </a:lnSpc>
            </a:pPr>
            <a:r>
              <a:rPr lang="en-US" sz="2000" dirty="0">
                <a:solidFill>
                  <a:schemeClr val="accent2"/>
                </a:solidFill>
              </a:rPr>
              <a:t>Time complexity, </a:t>
            </a:r>
            <a:r>
              <a:rPr lang="en-US" sz="2000" dirty="0"/>
              <a:t>for </a:t>
            </a:r>
            <a:r>
              <a:rPr lang="en-US" sz="2000" i="1" dirty="0"/>
              <a:t>P</a:t>
            </a:r>
            <a:r>
              <a:rPr lang="en-US" sz="2000" dirty="0"/>
              <a:t> threads physically in parallel (</a:t>
            </a:r>
            <a:r>
              <a:rPr lang="en-US" sz="2000" i="1" dirty="0"/>
              <a:t>P</a:t>
            </a:r>
            <a:r>
              <a:rPr lang="en-US" sz="2000" dirty="0"/>
              <a:t> processors):  O(</a:t>
            </a:r>
            <a:r>
              <a:rPr lang="en-US" sz="2000" i="1" dirty="0"/>
              <a:t>N</a:t>
            </a:r>
            <a:r>
              <a:rPr lang="en-US" sz="2000" dirty="0"/>
              <a:t>/</a:t>
            </a:r>
            <a:r>
              <a:rPr lang="en-US" sz="2000" i="1" dirty="0"/>
              <a:t>P </a:t>
            </a:r>
            <a:r>
              <a:rPr lang="en-US" sz="2000" dirty="0"/>
              <a:t>+ log </a:t>
            </a:r>
            <a:r>
              <a:rPr lang="en-US" sz="2000" i="1" dirty="0"/>
              <a:t>N</a:t>
            </a:r>
            <a:r>
              <a:rPr lang="en-US" sz="2000" dirty="0"/>
              <a:t>) </a:t>
            </a:r>
          </a:p>
          <a:p>
            <a:pPr lvl="1" eaLnBrk="1" hangingPunct="1">
              <a:lnSpc>
                <a:spcPct val="90000"/>
              </a:lnSpc>
            </a:pPr>
            <a:r>
              <a:rPr lang="en-US" sz="1800" dirty="0"/>
              <a:t>Compare to O(</a:t>
            </a:r>
            <a:r>
              <a:rPr lang="en-US" sz="1800" i="1" dirty="0"/>
              <a:t>N</a:t>
            </a:r>
            <a:r>
              <a:rPr lang="en-US" sz="1800" dirty="0"/>
              <a:t>) for sequential reduction</a:t>
            </a:r>
          </a:p>
          <a:p>
            <a:pPr lvl="1" eaLnBrk="1" hangingPunct="1">
              <a:lnSpc>
                <a:spcPct val="90000"/>
              </a:lnSpc>
            </a:pPr>
            <a:r>
              <a:rPr lang="en-US" sz="1800" dirty="0"/>
              <a:t>In a thread block, N=P, so </a:t>
            </a:r>
            <a:r>
              <a:rPr lang="en-US" sz="1800" dirty="0">
                <a:solidFill>
                  <a:schemeClr val="accent2"/>
                </a:solidFill>
              </a:rPr>
              <a:t>O(log N)</a:t>
            </a:r>
          </a:p>
        </p:txBody>
      </p:sp>
      <p:sp>
        <p:nvSpPr>
          <p:cNvPr id="337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FD767F-7130-4A7C-AE33-D779BFA95C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6683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r>
              <a:rPr lang="en-US" dirty="0"/>
              <a:t>What About </a:t>
            </a:r>
            <a:r>
              <a:rPr lang="en-US" i="1" dirty="0"/>
              <a:t>Cost?</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idx="1"/>
              </p:nvPr>
            </p:nvSpPr>
            <p:spPr/>
            <p:txBody>
              <a:bodyPr/>
              <a:lstStyle/>
              <a:p>
                <a:pPr eaLnBrk="1" hangingPunct="1">
                  <a:lnSpc>
                    <a:spcPct val="90000"/>
                  </a:lnSpc>
                </a:pPr>
                <a:r>
                  <a:rPr lang="en-US" sz="2000" i="1" dirty="0"/>
                  <a:t>Cost</a:t>
                </a:r>
                <a:r>
                  <a:rPr lang="en-US" sz="2000" dirty="0"/>
                  <a:t> of a parallel algorithm is processors </a:t>
                </a:r>
                <a14:m>
                  <m:oMath xmlns:m="http://schemas.openxmlformats.org/officeDocument/2006/math">
                    <m:r>
                      <a:rPr lang="en-US" sz="2000" b="0" i="1" smtClean="0">
                        <a:latin typeface="Cambria Math" panose="02040503050406030204" pitchFamily="18" charset="0"/>
                      </a:rPr>
                      <m:t>×</m:t>
                    </m:r>
                  </m:oMath>
                </a14:m>
                <a:r>
                  <a:rPr lang="en-US" sz="2000" dirty="0"/>
                  <a:t> time complexity</a:t>
                </a:r>
              </a:p>
              <a:p>
                <a:pPr lvl="1" eaLnBrk="1" hangingPunct="1">
                  <a:lnSpc>
                    <a:spcPct val="90000"/>
                  </a:lnSpc>
                </a:pPr>
                <a:r>
                  <a:rPr lang="en-US" sz="1800" dirty="0"/>
                  <a:t>Allocate threads instead of processors: O(</a:t>
                </a:r>
                <a:r>
                  <a:rPr lang="en-US" sz="1800" i="1" dirty="0"/>
                  <a:t>N</a:t>
                </a:r>
                <a:r>
                  <a:rPr lang="en-US" sz="1800" dirty="0"/>
                  <a:t>) threads</a:t>
                </a:r>
              </a:p>
              <a:p>
                <a:pPr lvl="1" eaLnBrk="1" hangingPunct="1">
                  <a:lnSpc>
                    <a:spcPct val="90000"/>
                  </a:lnSpc>
                </a:pPr>
                <a:r>
                  <a:rPr lang="en-US" sz="1800" dirty="0"/>
                  <a:t>Time complexity is O(log </a:t>
                </a:r>
                <a:r>
                  <a:rPr lang="en-US" sz="1800" i="1" dirty="0"/>
                  <a:t>N</a:t>
                </a:r>
                <a:r>
                  <a:rPr lang="en-US" sz="1800" dirty="0"/>
                  <a:t>), so </a:t>
                </a:r>
                <a:r>
                  <a:rPr lang="en-US" sz="1800" i="1" dirty="0"/>
                  <a:t>cost</a:t>
                </a:r>
                <a:r>
                  <a:rPr lang="en-US" sz="1800" dirty="0"/>
                  <a:t> is O(</a:t>
                </a:r>
                <a:r>
                  <a:rPr lang="en-US" sz="1800" i="1" dirty="0"/>
                  <a:t>N</a:t>
                </a:r>
                <a:r>
                  <a:rPr lang="en-US" sz="1800" dirty="0"/>
                  <a:t> log </a:t>
                </a:r>
                <a:r>
                  <a:rPr lang="en-US" sz="1800" i="1" dirty="0"/>
                  <a:t>N</a:t>
                </a:r>
                <a:r>
                  <a:rPr lang="en-US" sz="1800" dirty="0"/>
                  <a:t>) : </a:t>
                </a:r>
                <a:r>
                  <a:rPr lang="en-US" sz="1800" dirty="0">
                    <a:solidFill>
                      <a:schemeClr val="accent2"/>
                    </a:solidFill>
                  </a:rPr>
                  <a:t>not cost efficient!</a:t>
                </a:r>
              </a:p>
              <a:p>
                <a:pPr lvl="1" eaLnBrk="1" hangingPunct="1">
                  <a:lnSpc>
                    <a:spcPct val="90000"/>
                  </a:lnSpc>
                </a:pPr>
                <a:endParaRPr lang="en-US" sz="1800" dirty="0"/>
              </a:p>
              <a:p>
                <a:pPr lvl="1" eaLnBrk="1" hangingPunct="1">
                  <a:lnSpc>
                    <a:spcPct val="90000"/>
                  </a:lnSpc>
                </a:pPr>
                <a:endParaRPr lang="en-US" sz="1800" dirty="0"/>
              </a:p>
              <a:p>
                <a:pPr eaLnBrk="1" hangingPunct="1">
                  <a:lnSpc>
                    <a:spcPct val="90000"/>
                  </a:lnSpc>
                </a:pPr>
                <a:r>
                  <a:rPr lang="en-US" sz="2000" dirty="0"/>
                  <a:t>Brent’s theorem suggests </a:t>
                </a:r>
                <a:r>
                  <a:rPr lang="en-US" sz="2000" dirty="0">
                    <a:solidFill>
                      <a:srgbClr val="C00000"/>
                    </a:solidFill>
                  </a:rPr>
                  <a:t>O(</a:t>
                </a:r>
                <a:r>
                  <a:rPr lang="en-US" sz="2000" i="1" dirty="0">
                    <a:solidFill>
                      <a:srgbClr val="C00000"/>
                    </a:solidFill>
                  </a:rPr>
                  <a:t>N</a:t>
                </a:r>
                <a:r>
                  <a:rPr lang="en-US" sz="2000" dirty="0">
                    <a:solidFill>
                      <a:srgbClr val="C00000"/>
                    </a:solidFill>
                  </a:rPr>
                  <a:t>/log </a:t>
                </a:r>
                <a:r>
                  <a:rPr lang="en-US" sz="2000" i="1" dirty="0">
                    <a:solidFill>
                      <a:srgbClr val="C00000"/>
                    </a:solidFill>
                  </a:rPr>
                  <a:t>N</a:t>
                </a:r>
                <a:r>
                  <a:rPr lang="en-US" sz="2000" dirty="0">
                    <a:solidFill>
                      <a:srgbClr val="C00000"/>
                    </a:solidFill>
                  </a:rPr>
                  <a:t>) threads</a:t>
                </a:r>
              </a:p>
              <a:p>
                <a:pPr lvl="1" eaLnBrk="1" hangingPunct="1">
                  <a:lnSpc>
                    <a:spcPct val="90000"/>
                  </a:lnSpc>
                </a:pPr>
                <a:r>
                  <a:rPr lang="en-US" sz="1800" dirty="0"/>
                  <a:t>Each thread does O(log </a:t>
                </a:r>
                <a:r>
                  <a:rPr lang="en-US" sz="1800" i="1" dirty="0"/>
                  <a:t>N</a:t>
                </a:r>
                <a:r>
                  <a:rPr lang="en-US" sz="1800" dirty="0"/>
                  <a:t>) sequential work</a:t>
                </a:r>
              </a:p>
              <a:p>
                <a:pPr lvl="1" eaLnBrk="1" hangingPunct="1">
                  <a:lnSpc>
                    <a:spcPct val="90000"/>
                  </a:lnSpc>
                </a:pPr>
                <a:r>
                  <a:rPr lang="en-US" sz="1800" dirty="0"/>
                  <a:t>Then all O(</a:t>
                </a:r>
                <a:r>
                  <a:rPr lang="en-US" sz="1800" i="1" dirty="0"/>
                  <a:t>N</a:t>
                </a:r>
                <a:r>
                  <a:rPr lang="en-US" sz="1800" dirty="0"/>
                  <a:t>/log </a:t>
                </a:r>
                <a:r>
                  <a:rPr lang="en-US" sz="1800" i="1" dirty="0"/>
                  <a:t>N</a:t>
                </a:r>
                <a:r>
                  <a:rPr lang="en-US" sz="1800" dirty="0"/>
                  <a:t>) threads cooperate for O(log </a:t>
                </a:r>
                <a:r>
                  <a:rPr lang="en-US" sz="1800" i="1" dirty="0"/>
                  <a:t>N</a:t>
                </a:r>
                <a:r>
                  <a:rPr lang="en-US" sz="1800" dirty="0"/>
                  <a:t>) stages</a:t>
                </a:r>
              </a:p>
              <a:p>
                <a:pPr lvl="1" eaLnBrk="1" hangingPunct="1">
                  <a:lnSpc>
                    <a:spcPct val="90000"/>
                  </a:lnSpc>
                </a:pPr>
                <a:r>
                  <a:rPr lang="en-US" sz="1800" dirty="0"/>
                  <a:t>Cost = O((</a:t>
                </a:r>
                <a:r>
                  <a:rPr lang="en-US" sz="1800" i="1" dirty="0"/>
                  <a:t>N</a:t>
                </a:r>
                <a:r>
                  <a:rPr lang="en-US" sz="1800" dirty="0"/>
                  <a:t>/log </a:t>
                </a:r>
                <a:r>
                  <a:rPr lang="en-US" sz="1800" i="1" dirty="0"/>
                  <a:t>N</a:t>
                </a:r>
                <a:r>
                  <a:rPr lang="en-US" sz="1800" dirty="0"/>
                  <a:t>) * log </a:t>
                </a:r>
                <a:r>
                  <a:rPr lang="en-US" sz="1800" i="1" dirty="0"/>
                  <a:t>N</a:t>
                </a:r>
                <a:r>
                  <a:rPr lang="en-US" sz="1800" dirty="0"/>
                  <a:t>) = O(</a:t>
                </a:r>
                <a:r>
                  <a:rPr lang="en-US" sz="1800" i="1" dirty="0"/>
                  <a:t>N</a:t>
                </a:r>
                <a:r>
                  <a:rPr lang="en-US" sz="1800" dirty="0"/>
                  <a:t>) </a:t>
                </a:r>
                <a:r>
                  <a:rPr lang="en-US" sz="1800" dirty="0">
                    <a:sym typeface="Wingdings" pitchFamily="2" charset="2"/>
                  </a:rPr>
                  <a:t> </a:t>
                </a:r>
                <a:r>
                  <a:rPr lang="en-US" sz="1800" dirty="0">
                    <a:solidFill>
                      <a:srgbClr val="C00000"/>
                    </a:solidFill>
                    <a:sym typeface="Wingdings" pitchFamily="2" charset="2"/>
                  </a:rPr>
                  <a:t>cost efficient</a:t>
                </a:r>
                <a:endParaRPr lang="en-US" sz="1800" dirty="0">
                  <a:solidFill>
                    <a:srgbClr val="C00000"/>
                  </a:solidFill>
                </a:endParaRPr>
              </a:p>
              <a:p>
                <a:pPr eaLnBrk="1" hangingPunct="1">
                  <a:lnSpc>
                    <a:spcPct val="90000"/>
                  </a:lnSpc>
                  <a:buFontTx/>
                  <a:buNone/>
                </a:pPr>
                <a:r>
                  <a:rPr lang="en-US" sz="2000" dirty="0"/>
                  <a:t>	</a:t>
                </a:r>
              </a:p>
              <a:p>
                <a:pPr eaLnBrk="1" hangingPunct="1">
                  <a:lnSpc>
                    <a:spcPct val="90000"/>
                  </a:lnSpc>
                  <a:buFontTx/>
                  <a:buNone/>
                </a:pPr>
                <a:endParaRPr lang="en-US" sz="2000" dirty="0"/>
              </a:p>
              <a:p>
                <a:pPr eaLnBrk="1" hangingPunct="1">
                  <a:lnSpc>
                    <a:spcPct val="90000"/>
                  </a:lnSpc>
                </a:pPr>
                <a:r>
                  <a:rPr lang="en-US" sz="2000" dirty="0"/>
                  <a:t>Sometimes called </a:t>
                </a:r>
                <a:r>
                  <a:rPr lang="en-US" sz="2000" i="1" dirty="0"/>
                  <a:t>algorithm cascading</a:t>
                </a:r>
              </a:p>
              <a:p>
                <a:pPr lvl="1" eaLnBrk="1" hangingPunct="1">
                  <a:lnSpc>
                    <a:spcPct val="90000"/>
                  </a:lnSpc>
                </a:pPr>
                <a:r>
                  <a:rPr lang="en-US" sz="1800" dirty="0"/>
                  <a:t>Can lead to significant speedups in practice</a:t>
                </a:r>
              </a:p>
            </p:txBody>
          </p:sp>
        </mc:Choice>
        <mc:Fallback xmlns="">
          <p:sp>
            <p:nvSpPr>
              <p:cNvPr id="34820" name="Rectangle 3"/>
              <p:cNvSpPr>
                <a:spLocks noGrp="1" noRot="1" noChangeAspect="1" noMove="1" noResize="1" noEditPoints="1" noAdjustHandles="1" noChangeArrowheads="1" noChangeShapeType="1" noTextEdit="1"/>
              </p:cNvSpPr>
              <p:nvPr>
                <p:ph idx="1"/>
              </p:nvPr>
            </p:nvSpPr>
            <p:spPr>
              <a:blipFill>
                <a:blip r:embed="rId2"/>
                <a:stretch>
                  <a:fillRect l="-459" t="-1235"/>
                </a:stretch>
              </a:blipFill>
            </p:spPr>
            <p:txBody>
              <a:bodyPr/>
              <a:lstStyle/>
              <a:p>
                <a:r>
                  <a:rPr lang="en-US">
                    <a:noFill/>
                  </a:rPr>
                  <a:t> </a:t>
                </a:r>
              </a:p>
            </p:txBody>
          </p:sp>
        </mc:Fallback>
      </mc:AlternateContent>
      <p:sp>
        <p:nvSpPr>
          <p:cNvPr id="348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68DB5E3-F540-4C4E-8DDC-27CCFCA5703B}"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9653559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dirty="0"/>
              <a:t>Algorithm Cascading</a:t>
            </a:r>
          </a:p>
        </p:txBody>
      </p:sp>
      <p:sp>
        <p:nvSpPr>
          <p:cNvPr id="35844" name="Rectangle 3"/>
          <p:cNvSpPr>
            <a:spLocks noGrp="1" noChangeArrowheads="1"/>
          </p:cNvSpPr>
          <p:nvPr>
            <p:ph idx="1"/>
          </p:nvPr>
        </p:nvSpPr>
        <p:spPr/>
        <p:txBody>
          <a:bodyPr/>
          <a:lstStyle/>
          <a:p>
            <a:pPr eaLnBrk="1" hangingPunct="1">
              <a:lnSpc>
                <a:spcPct val="90000"/>
              </a:lnSpc>
            </a:pPr>
            <a:r>
              <a:rPr lang="en-US" sz="2000" dirty="0"/>
              <a:t>Combine sequential and parallel reduction</a:t>
            </a:r>
          </a:p>
          <a:p>
            <a:pPr lvl="1" eaLnBrk="1" hangingPunct="1">
              <a:lnSpc>
                <a:spcPct val="90000"/>
              </a:lnSpc>
            </a:pPr>
            <a:r>
              <a:rPr lang="en-US" sz="1800" dirty="0">
                <a:solidFill>
                  <a:srgbClr val="0070C0"/>
                </a:solidFill>
              </a:rPr>
              <a:t>Each thread loads and sums multiple elements into shared memory</a:t>
            </a:r>
          </a:p>
          <a:p>
            <a:pPr lvl="1" eaLnBrk="1" hangingPunct="1">
              <a:lnSpc>
                <a:spcPct val="90000"/>
              </a:lnSpc>
            </a:pPr>
            <a:r>
              <a:rPr lang="en-US" sz="1800" dirty="0"/>
              <a:t>Tree-based reduction in shared memory</a:t>
            </a:r>
          </a:p>
          <a:p>
            <a:pPr lvl="1" eaLnBrk="1" hangingPunct="1">
              <a:lnSpc>
                <a:spcPct val="90000"/>
              </a:lnSpc>
            </a:pPr>
            <a:endParaRPr lang="en-US" sz="1800" dirty="0"/>
          </a:p>
          <a:p>
            <a:pPr eaLnBrk="1" hangingPunct="1">
              <a:lnSpc>
                <a:spcPct val="90000"/>
              </a:lnSpc>
            </a:pPr>
            <a:r>
              <a:rPr lang="en-US" sz="2000" dirty="0"/>
              <a:t>Brent’s theorem says each thread should sum O(log N) elements</a:t>
            </a:r>
          </a:p>
          <a:p>
            <a:pPr lvl="1" eaLnBrk="1" hangingPunct="1">
              <a:lnSpc>
                <a:spcPct val="90000"/>
              </a:lnSpc>
            </a:pPr>
            <a:r>
              <a:rPr lang="en-US" sz="1800" dirty="0"/>
              <a:t>i.e. 1024 or 2048 elements per block vs. 256</a:t>
            </a:r>
          </a:p>
          <a:p>
            <a:pPr lvl="1" eaLnBrk="1" hangingPunct="1">
              <a:lnSpc>
                <a:spcPct val="90000"/>
              </a:lnSpc>
            </a:pPr>
            <a:endParaRPr lang="en-US" sz="1800" dirty="0"/>
          </a:p>
          <a:p>
            <a:pPr eaLnBrk="1" hangingPunct="1">
              <a:lnSpc>
                <a:spcPct val="90000"/>
              </a:lnSpc>
            </a:pPr>
            <a:r>
              <a:rPr lang="en-US" sz="2000" dirty="0"/>
              <a:t>Probably beneficial to push it even further</a:t>
            </a:r>
          </a:p>
          <a:p>
            <a:pPr lvl="1" eaLnBrk="1" hangingPunct="1">
              <a:lnSpc>
                <a:spcPct val="90000"/>
              </a:lnSpc>
            </a:pPr>
            <a:r>
              <a:rPr lang="en-US" sz="1800" dirty="0"/>
              <a:t>Possibly </a:t>
            </a:r>
            <a:r>
              <a:rPr lang="en-US" sz="1800" dirty="0">
                <a:solidFill>
                  <a:srgbClr val="C00000"/>
                </a:solidFill>
              </a:rPr>
              <a:t>better latency hiding with more work per thread</a:t>
            </a:r>
          </a:p>
          <a:p>
            <a:pPr lvl="1" eaLnBrk="1" hangingPunct="1">
              <a:lnSpc>
                <a:spcPct val="90000"/>
              </a:lnSpc>
            </a:pPr>
            <a:r>
              <a:rPr lang="en-US" sz="1800" dirty="0">
                <a:solidFill>
                  <a:srgbClr val="C00000"/>
                </a:solidFill>
              </a:rPr>
              <a:t>More threads per block reduces levels in tree of recursive kernel invocations </a:t>
            </a:r>
          </a:p>
          <a:p>
            <a:pPr lvl="1" eaLnBrk="1" hangingPunct="1">
              <a:lnSpc>
                <a:spcPct val="90000"/>
              </a:lnSpc>
            </a:pPr>
            <a:r>
              <a:rPr lang="en-US" sz="1800" dirty="0">
                <a:solidFill>
                  <a:srgbClr val="C00000"/>
                </a:solidFill>
              </a:rPr>
              <a:t>High kernel launch overhead in last levels with few blocks</a:t>
            </a:r>
          </a:p>
          <a:p>
            <a:pPr lvl="1" eaLnBrk="1" hangingPunct="1">
              <a:lnSpc>
                <a:spcPct val="90000"/>
              </a:lnSpc>
            </a:pPr>
            <a:endParaRPr lang="en-US" sz="1800" dirty="0"/>
          </a:p>
          <a:p>
            <a:pPr eaLnBrk="1" hangingPunct="1">
              <a:lnSpc>
                <a:spcPct val="90000"/>
              </a:lnSpc>
            </a:pPr>
            <a:r>
              <a:rPr lang="en-US" sz="2000" dirty="0"/>
              <a:t>On G80, best performance with 64-256 blocks of 128 threads</a:t>
            </a:r>
          </a:p>
          <a:p>
            <a:pPr lvl="1" eaLnBrk="1" hangingPunct="1">
              <a:lnSpc>
                <a:spcPct val="90000"/>
              </a:lnSpc>
            </a:pPr>
            <a:r>
              <a:rPr lang="en-US" sz="1800" dirty="0"/>
              <a:t>1024-4096 elements per </a:t>
            </a:r>
            <a:r>
              <a:rPr lang="en-US" sz="1800" i="1" dirty="0"/>
              <a:t>thread</a:t>
            </a:r>
          </a:p>
        </p:txBody>
      </p:sp>
      <p:sp>
        <p:nvSpPr>
          <p:cNvPr id="358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D3F05F3-7C55-4DBB-BD76-8C733E2F4968}"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48469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en-US" sz="3200" dirty="0"/>
              <a:t>Kernel 7, Comments</a:t>
            </a:r>
          </a:p>
        </p:txBody>
      </p:sp>
      <p:sp>
        <p:nvSpPr>
          <p:cNvPr id="41988" name="Rectangle 3"/>
          <p:cNvSpPr>
            <a:spLocks noGrp="1" noChangeArrowheads="1"/>
          </p:cNvSpPr>
          <p:nvPr>
            <p:ph idx="1"/>
          </p:nvPr>
        </p:nvSpPr>
        <p:spPr/>
        <p:txBody>
          <a:bodyPr/>
          <a:lstStyle/>
          <a:p>
            <a:pPr eaLnBrk="1" hangingPunct="1"/>
            <a:r>
              <a:rPr lang="en-US" sz="2000" dirty="0"/>
              <a:t>For the first six approaches discussed a large number of blocks was used to “tile” the array </a:t>
            </a:r>
          </a:p>
          <a:p>
            <a:pPr lvl="1"/>
            <a:endParaRPr lang="en-US" sz="1600" dirty="0"/>
          </a:p>
          <a:p>
            <a:pPr lvl="1"/>
            <a:endParaRPr lang="en-US" sz="1600" dirty="0"/>
          </a:p>
          <a:p>
            <a:pPr eaLnBrk="1" hangingPunct="1"/>
            <a:r>
              <a:rPr lang="en-US" sz="2000" dirty="0"/>
              <a:t>Approach 7: a thread does more work than fetch one or two values from global to shared memory</a:t>
            </a:r>
          </a:p>
          <a:p>
            <a:pPr marL="465138" lvl="1" indent="-233363"/>
            <a:r>
              <a:rPr lang="en-US" sz="1800" dirty="0"/>
              <a:t>This will reduce the number of blocks needed to see the job through</a:t>
            </a:r>
          </a:p>
          <a:p>
            <a:pPr lvl="1"/>
            <a:endParaRPr lang="en-US" sz="1600" dirty="0"/>
          </a:p>
          <a:p>
            <a:pPr lvl="1"/>
            <a:endParaRPr lang="en-US" sz="1600" dirty="0"/>
          </a:p>
          <a:p>
            <a:r>
              <a:rPr lang="en-US" sz="2000" dirty="0"/>
              <a:t>Example </a:t>
            </a:r>
            <a:r>
              <a:rPr lang="en-US" sz="1400" dirty="0"/>
              <a:t>[cooked up, not related to actual CUDA warp size, typical CUDA block dim, etc.]</a:t>
            </a:r>
            <a:r>
              <a:rPr lang="en-US" sz="2000" dirty="0"/>
              <a:t>:</a:t>
            </a:r>
          </a:p>
          <a:p>
            <a:pPr marL="465138" lvl="1" indent="-233363"/>
            <a:r>
              <a:rPr lang="en-US" sz="1800" dirty="0"/>
              <a:t>Say you have 1024 elements stored in an array; you need to reduce that array </a:t>
            </a:r>
          </a:p>
          <a:p>
            <a:pPr marL="465138" lvl="1" indent="-233363"/>
            <a:r>
              <a:rPr lang="en-US" sz="1800" dirty="0"/>
              <a:t>You start with 32 blocks, each with 4 threads</a:t>
            </a:r>
          </a:p>
          <a:p>
            <a:pPr marL="465138" lvl="1" indent="-233363"/>
            <a:r>
              <a:rPr lang="en-US" sz="1800" dirty="0"/>
              <a:t>Then, 128 threads total.  It means that a thread, say in block 11, would have to add two numbers, then two numbers, then two numbers, then two more numbers.  </a:t>
            </a:r>
          </a:p>
          <a:p>
            <a:pPr marL="465138" lvl="1" indent="-233363"/>
            <a:r>
              <a:rPr lang="en-US" sz="1800" dirty="0"/>
              <a:t>At this point, everything is in the union of the shared memory associated with the 32 blocks.  At this point proceed like before with kernel 6.</a:t>
            </a:r>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CA14639-80D8-4EF1-B989-05E0BB18D185}"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354342571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Rectangle 3"/>
          <p:cNvSpPr>
            <a:spLocks noGrp="1" noChangeArrowheads="1"/>
          </p:cNvSpPr>
          <p:nvPr>
            <p:ph type="title"/>
          </p:nvPr>
        </p:nvSpPr>
        <p:spPr/>
        <p:txBody>
          <a:bodyPr/>
          <a:lstStyle/>
          <a:p>
            <a:pPr eaLnBrk="1" hangingPunct="1">
              <a:defRPr/>
            </a:pPr>
            <a:r>
              <a:rPr lang="en-US" sz="3000" dirty="0"/>
              <a:t>Reduction #7: Multiple Adds / Thread</a:t>
            </a:r>
          </a:p>
        </p:txBody>
      </p:sp>
      <p:sp>
        <p:nvSpPr>
          <p:cNvPr id="378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B818C37-C256-4680-A4AC-867E71DFAB8C}"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37893" name="Text Box 4"/>
          <p:cNvSpPr txBox="1">
            <a:spLocks noChangeArrowheads="1"/>
          </p:cNvSpPr>
          <p:nvPr/>
        </p:nvSpPr>
        <p:spPr bwMode="auto">
          <a:xfrm>
            <a:off x="2209801" y="1084263"/>
            <a:ext cx="580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charset="0"/>
                <a:ea typeface="+mn-ea"/>
                <a:cs typeface="+mn-cs"/>
              </a:rPr>
              <a:t>Replace load and add of two elements:</a:t>
            </a:r>
          </a:p>
        </p:txBody>
      </p:sp>
      <p:sp>
        <p:nvSpPr>
          <p:cNvPr id="37894" name="Text Box 5"/>
          <p:cNvSpPr txBox="1">
            <a:spLocks noChangeArrowheads="1"/>
          </p:cNvSpPr>
          <p:nvPr/>
        </p:nvSpPr>
        <p:spPr bwMode="auto">
          <a:xfrm>
            <a:off x="2133600" y="3200400"/>
            <a:ext cx="707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With a while loop to add as many as necessary:</a:t>
            </a:r>
          </a:p>
        </p:txBody>
      </p:sp>
      <p:sp>
        <p:nvSpPr>
          <p:cNvPr id="2" name="Rectangle 1"/>
          <p:cNvSpPr/>
          <p:nvPr/>
        </p:nvSpPr>
        <p:spPr>
          <a:xfrm>
            <a:off x="1828801" y="1676401"/>
            <a:ext cx="8047037" cy="120032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Rectangle 2"/>
          <p:cNvSpPr/>
          <p:nvPr/>
        </p:nvSpPr>
        <p:spPr>
          <a:xfrm>
            <a:off x="1828801" y="3657600"/>
            <a:ext cx="7483475" cy="286232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Line Callout 2 3"/>
          <p:cNvSpPr/>
          <p:nvPr/>
        </p:nvSpPr>
        <p:spPr>
          <a:xfrm>
            <a:off x="7162800" y="5791200"/>
            <a:ext cx="3048000" cy="685800"/>
          </a:xfrm>
          <a:prstGeom prst="borderCallout2">
            <a:avLst>
              <a:gd name="adj1" fmla="val 48249"/>
              <a:gd name="adj2" fmla="val -1961"/>
              <a:gd name="adj3" fmla="val 47069"/>
              <a:gd name="adj4" fmla="val -84101"/>
              <a:gd name="adj5" fmla="val 18105"/>
              <a:gd name="adj6" fmla="val -105340"/>
            </a:avLst>
          </a:prstGeom>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gridSize</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loop stride to maintain coalescing!</a:t>
            </a:r>
          </a:p>
        </p:txBody>
      </p:sp>
      <p:sp>
        <p:nvSpPr>
          <p:cNvPr id="9" name="Rectangle 8"/>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491163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defRPr/>
            </a:pPr>
            <a:r>
              <a:rPr lang="en-US" sz="3000" dirty="0"/>
              <a:t>Performance for 4 Million element reduction</a:t>
            </a:r>
          </a:p>
        </p:txBody>
      </p:sp>
      <p:sp>
        <p:nvSpPr>
          <p:cNvPr id="389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2B3D9B-A536-411F-B784-BC2ED8A6187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graphicFrame>
        <p:nvGraphicFramePr>
          <p:cNvPr id="310409" name="Group 137"/>
          <p:cNvGraphicFramePr>
            <a:graphicFrameLocks noGrp="1"/>
          </p:cNvGraphicFramePr>
          <p:nvPr>
            <p:ph idx="4294967295"/>
          </p:nvPr>
        </p:nvGraphicFramePr>
        <p:xfrm>
          <a:off x="1870075" y="1441571"/>
          <a:ext cx="8305800" cy="4476750"/>
        </p:xfrm>
        <a:graphic>
          <a:graphicData uri="http://schemas.openxmlformats.org/drawingml/2006/table">
            <a:tbl>
              <a:tblPr/>
              <a:tblGrid>
                <a:gridCol w="2362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1: </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divergent branching</a:t>
                      </a:r>
                    </a:p>
                  </a:txBody>
                  <a:tcPr horzOverflow="overflow">
                    <a:lnL cap="flat">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8.054 ms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2.083 GB/s</a:t>
                      </a: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a:noFill/>
                    </a:lnR>
                    <a:lnT cap="fla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endParaRPr kumimoji="0" lang="en-US" sz="2000" b="1" i="0" u="none" strike="noStrike" cap="none" normalizeH="0" baseline="0">
                        <a:ln>
                          <a:noFill/>
                        </a:ln>
                        <a:solidFill>
                          <a:schemeClr val="tx1"/>
                        </a:solidFill>
                        <a:effectLst/>
                        <a:latin typeface="Arial" charset="0"/>
                      </a:endParaRPr>
                    </a:p>
                  </a:txBody>
                  <a:tcPr anchor="ctr" horzOverflow="overflow">
                    <a:lnL>
                      <a:noFill/>
                    </a:lnL>
                    <a:lnR cap="flat">
                      <a:noFill/>
                    </a:lnR>
                    <a:lnT cap="fla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0"/>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Kernel 2:</a:t>
                      </a:r>
                      <a:br>
                        <a:rPr kumimoji="0" lang="en-US" sz="20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interleaved addressing</a:t>
                      </a:r>
                      <a:br>
                        <a:rPr kumimoji="0" lang="en-US" sz="1200" b="1" i="0" u="none" strike="noStrike" cap="none" normalizeH="0" baseline="0" dirty="0">
                          <a:ln>
                            <a:noFill/>
                          </a:ln>
                          <a:solidFill>
                            <a:schemeClr val="tx1"/>
                          </a:solidFill>
                          <a:effectLst/>
                          <a:latin typeface="Arial" charset="0"/>
                        </a:rPr>
                      </a:br>
                      <a:r>
                        <a:rPr kumimoji="0" lang="en-US" sz="1200" b="1" i="0" u="none" strike="noStrike" cap="none" normalizeH="0" baseline="0" dirty="0">
                          <a:ln>
                            <a:noFill/>
                          </a:ln>
                          <a:solidFill>
                            <a:schemeClr val="tx1"/>
                          </a:solidFill>
                          <a:effectLst/>
                          <a:latin typeface="Arial" charset="0"/>
                        </a:rPr>
                        <a:t>with bank conflicts</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3.456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4.854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2.33x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3:</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sequential addressing</a:t>
                      </a:r>
                      <a:endParaRPr kumimoji="0" lang="en-US" sz="7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1.722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9.741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2.01x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4.68x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2"/>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4:</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first add during global load</a:t>
                      </a: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0.965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17.377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1.78x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8.34x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5:</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unroll last warp</a:t>
                      </a:r>
                    </a:p>
                  </a:txBody>
                  <a:tcPr horzOverflow="overflow">
                    <a:lnL cap="flat">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0.536 ms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31.289 GB/s</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1.8x</a:t>
                      </a:r>
                    </a:p>
                  </a:txBody>
                  <a:tcPr anchor="ctr" horzOverflow="overflow">
                    <a:lnL>
                      <a:noFill/>
                    </a:lnL>
                    <a:lnR>
                      <a:noFill/>
                    </a:lnR>
                    <a:lnT>
                      <a:noFill/>
                    </a:lnT>
                    <a:lnB>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15.01x</a:t>
                      </a:r>
                    </a:p>
                  </a:txBody>
                  <a:tcPr anchor="ctr" horzOverflow="overflow">
                    <a:lnL>
                      <a:noFill/>
                    </a:lnL>
                    <a:lnR cap="flat">
                      <a:noFill/>
                    </a:lnR>
                    <a:lnT>
                      <a:noFill/>
                    </a:lnT>
                    <a:lnB>
                      <a:noFill/>
                    </a:lnB>
                    <a:lnTlToBr>
                      <a:noFill/>
                    </a:lnTlToBr>
                    <a:lnBlToTr>
                      <a:noFill/>
                    </a:lnBlToTr>
                    <a:solidFill>
                      <a:schemeClr val="tx2">
                        <a:alpha val="50000"/>
                      </a:schemeClr>
                    </a:solidFill>
                  </a:tcPr>
                </a:tc>
                <a:extLst>
                  <a:ext uri="{0D108BD9-81ED-4DB2-BD59-A6C34878D82A}">
                    <a16:rowId xmlns:a16="http://schemas.microsoft.com/office/drawing/2014/main" val="10004"/>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6:</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completely unrolled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0.381 ms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43.996 GB/s</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1.41x</a:t>
                      </a:r>
                    </a:p>
                  </a:txBody>
                  <a:tcPr anchor="ctr" horzOverflow="overflow">
                    <a:lnL>
                      <a:noFill/>
                    </a:lnL>
                    <a:lnR>
                      <a:noFill/>
                    </a:lnR>
                    <a:lnT>
                      <a:noFill/>
                    </a:lnT>
                    <a:lnB>
                      <a:noFill/>
                    </a:lnB>
                    <a:lnTlToBr>
                      <a:noFill/>
                    </a:lnTlToBr>
                    <a:lnBlToTr>
                      <a:noFill/>
                    </a:lnBlToTr>
                    <a:solidFill>
                      <a:schemeClr val="hlink">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21.16x</a:t>
                      </a:r>
                    </a:p>
                  </a:txBody>
                  <a:tcPr anchor="ctr" horzOverflow="overflow">
                    <a:lnL>
                      <a:noFill/>
                    </a:lnL>
                    <a:lnR cap="flat">
                      <a:noFill/>
                    </a:lnR>
                    <a:lnT>
                      <a:noFill/>
                    </a:lnT>
                    <a:lnB>
                      <a:noFill/>
                    </a:lnB>
                    <a:lnTlToBr>
                      <a:noFill/>
                    </a:lnTlToBr>
                    <a:lnBlToTr>
                      <a:noFill/>
                    </a:lnBlToTr>
                    <a:solidFill>
                      <a:schemeClr val="hlink">
                        <a:alpha val="50000"/>
                      </a:schemeClr>
                    </a:solidFill>
                  </a:tcPr>
                </a:tc>
                <a:extLst>
                  <a:ext uri="{0D108BD9-81ED-4DB2-BD59-A6C34878D82A}">
                    <a16:rowId xmlns:a16="http://schemas.microsoft.com/office/drawing/2014/main" val="10005"/>
                  </a:ext>
                </a:extLst>
              </a:tr>
              <a:tr h="590550">
                <a:tc>
                  <a:txBody>
                    <a:bodyPr/>
                    <a:lstStyle/>
                    <a:p>
                      <a:pPr marL="0" marR="0" lvl="0" indent="0" algn="l"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Kernel 7:</a:t>
                      </a:r>
                      <a:br>
                        <a:rPr kumimoji="0" lang="en-US" sz="2000" b="1" i="0" u="none" strike="noStrike" cap="none" normalizeH="0" baseline="0">
                          <a:ln>
                            <a:noFill/>
                          </a:ln>
                          <a:solidFill>
                            <a:schemeClr val="tx1"/>
                          </a:solidFill>
                          <a:effectLst/>
                          <a:latin typeface="Arial" charset="0"/>
                        </a:rPr>
                      </a:br>
                      <a:r>
                        <a:rPr kumimoji="0" lang="en-US" sz="1200" b="1" i="0" u="none" strike="noStrike" cap="none" normalizeH="0" baseline="0">
                          <a:ln>
                            <a:noFill/>
                          </a:ln>
                          <a:solidFill>
                            <a:schemeClr val="tx1"/>
                          </a:solidFill>
                          <a:effectLst/>
                          <a:latin typeface="Arial" charset="0"/>
                        </a:rPr>
                        <a:t>multiple elements per thread</a:t>
                      </a:r>
                      <a:endParaRPr kumimoji="0" lang="en-US" sz="2000" b="1"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0.268 ms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62.671 GB/s</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a:ln>
                            <a:noFill/>
                          </a:ln>
                          <a:solidFill>
                            <a:schemeClr val="tx1"/>
                          </a:solidFill>
                          <a:effectLst/>
                          <a:latin typeface="Arial" charset="0"/>
                        </a:rPr>
                        <a:t>1.42x</a:t>
                      </a:r>
                    </a:p>
                  </a:txBody>
                  <a:tcPr anchor="ctr" horzOverflow="overflow">
                    <a:lnL>
                      <a:noFill/>
                    </a:lnL>
                    <a:lnR>
                      <a:noFill/>
                    </a:lnR>
                    <a:lnT>
                      <a:noFill/>
                    </a:lnT>
                    <a:lnB cap="flat">
                      <a:noFill/>
                    </a:lnB>
                    <a:lnTlToBr>
                      <a:noFill/>
                    </a:lnTlToBr>
                    <a:lnBlToTr>
                      <a:noFill/>
                    </a:lnBlToTr>
                    <a:solidFill>
                      <a:schemeClr val="tx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Pct val="180000"/>
                        <a:buFontTx/>
                        <a:buNone/>
                        <a:tabLst/>
                      </a:pPr>
                      <a:r>
                        <a:rPr kumimoji="0" lang="en-US" sz="2000" b="1" i="0" u="none" strike="noStrike" cap="none" normalizeH="0" baseline="0" dirty="0">
                          <a:ln>
                            <a:noFill/>
                          </a:ln>
                          <a:solidFill>
                            <a:schemeClr val="tx1"/>
                          </a:solidFill>
                          <a:effectLst/>
                          <a:latin typeface="Arial" charset="0"/>
                        </a:rPr>
                        <a:t>30.04x</a:t>
                      </a:r>
                    </a:p>
                  </a:txBody>
                  <a:tcPr anchor="ctr" horzOverflow="overflow">
                    <a:lnL>
                      <a:noFill/>
                    </a:lnL>
                    <a:lnR cap="flat">
                      <a:noFill/>
                    </a:lnR>
                    <a:lnT>
                      <a:noFill/>
                    </a:lnT>
                    <a:lnB cap="flat">
                      <a:noFill/>
                    </a:lnB>
                    <a:lnTlToBr>
                      <a:noFill/>
                    </a:lnTlToBr>
                    <a:lnBlToTr>
                      <a:noFill/>
                    </a:lnBlToTr>
                    <a:solidFill>
                      <a:schemeClr val="tx2">
                        <a:alpha val="50000"/>
                      </a:schemeClr>
                    </a:solidFill>
                  </a:tcPr>
                </a:tc>
                <a:extLst>
                  <a:ext uri="{0D108BD9-81ED-4DB2-BD59-A6C34878D82A}">
                    <a16:rowId xmlns:a16="http://schemas.microsoft.com/office/drawing/2014/main" val="10006"/>
                  </a:ext>
                </a:extLst>
              </a:tr>
            </a:tbl>
          </a:graphicData>
        </a:graphic>
      </p:graphicFrame>
      <p:sp>
        <p:nvSpPr>
          <p:cNvPr id="38952" name="Text Box 45"/>
          <p:cNvSpPr txBox="1">
            <a:spLocks noChangeArrowheads="1"/>
          </p:cNvSpPr>
          <p:nvPr/>
        </p:nvSpPr>
        <p:spPr bwMode="auto">
          <a:xfrm>
            <a:off x="3625851" y="6139624"/>
            <a:ext cx="448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Arial" charset="0"/>
                <a:ea typeface="+mn-ea"/>
                <a:cs typeface="+mn-cs"/>
              </a:rPr>
              <a:t>Kernel 7 on 32M elements: 73 GB/s!</a:t>
            </a:r>
          </a:p>
        </p:txBody>
      </p:sp>
      <p:sp>
        <p:nvSpPr>
          <p:cNvPr id="38953" name="Text Box 72"/>
          <p:cNvSpPr txBox="1">
            <a:spLocks noChangeArrowheads="1"/>
          </p:cNvSpPr>
          <p:nvPr/>
        </p:nvSpPr>
        <p:spPr bwMode="auto">
          <a:xfrm>
            <a:off x="7689850" y="846257"/>
            <a:ext cx="114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Step</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38954" name="Text Box 73"/>
          <p:cNvSpPr txBox="1">
            <a:spLocks noChangeArrowheads="1"/>
          </p:cNvSpPr>
          <p:nvPr/>
        </p:nvSpPr>
        <p:spPr bwMode="auto">
          <a:xfrm>
            <a:off x="6191250" y="107485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Bandwidth</a:t>
            </a:r>
          </a:p>
        </p:txBody>
      </p:sp>
      <p:sp>
        <p:nvSpPr>
          <p:cNvPr id="38955" name="Text Box 74"/>
          <p:cNvSpPr txBox="1">
            <a:spLocks noChangeArrowheads="1"/>
          </p:cNvSpPr>
          <p:nvPr/>
        </p:nvSpPr>
        <p:spPr bwMode="auto">
          <a:xfrm>
            <a:off x="4189414" y="1074858"/>
            <a:ext cx="1677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Time (2</a:t>
            </a:r>
            <a:r>
              <a:rPr kumimoji="0" lang="en-US" sz="1800" b="1" i="0" u="none" strike="noStrike" kern="1200" cap="none" spc="0" normalizeH="0" baseline="30000" noProof="0">
                <a:ln>
                  <a:noFill/>
                </a:ln>
                <a:solidFill>
                  <a:prstClr val="black"/>
                </a:solidFill>
                <a:effectLst/>
                <a:uLnTx/>
                <a:uFillTx/>
                <a:latin typeface="Arial" charset="0"/>
                <a:ea typeface="+mn-ea"/>
                <a:cs typeface="+mn-cs"/>
              </a:rPr>
              <a:t>22 </a:t>
            </a:r>
            <a:r>
              <a:rPr kumimoji="0" lang="en-US" sz="1800" b="1" i="0" u="none" strike="noStrike" kern="1200" cap="none" spc="0" normalizeH="0" baseline="0" noProof="0">
                <a:ln>
                  <a:noFill/>
                </a:ln>
                <a:solidFill>
                  <a:prstClr val="black"/>
                </a:solidFill>
                <a:effectLst/>
                <a:uLnTx/>
                <a:uFillTx/>
                <a:latin typeface="Arial" charset="0"/>
                <a:ea typeface="+mn-ea"/>
                <a:cs typeface="+mn-cs"/>
              </a:rPr>
              <a:t>ints)</a:t>
            </a:r>
          </a:p>
        </p:txBody>
      </p:sp>
      <p:sp>
        <p:nvSpPr>
          <p:cNvPr id="38956" name="Text Box 135"/>
          <p:cNvSpPr txBox="1">
            <a:spLocks noChangeArrowheads="1"/>
          </p:cNvSpPr>
          <p:nvPr/>
        </p:nvSpPr>
        <p:spPr bwMode="auto">
          <a:xfrm>
            <a:off x="8839200" y="846257"/>
            <a:ext cx="141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Cumulative</a:t>
            </a:r>
            <a:br>
              <a:rPr kumimoji="0" lang="en-US" sz="1800" b="1" i="0" u="none" strike="noStrike" kern="1200" cap="none" spc="0" normalizeH="0" baseline="0" noProof="0">
                <a:ln>
                  <a:noFill/>
                </a:ln>
                <a:solidFill>
                  <a:prstClr val="black"/>
                </a:solidFill>
                <a:effectLst/>
                <a:uLnTx/>
                <a:uFillTx/>
                <a:latin typeface="Arial" charset="0"/>
                <a:ea typeface="+mn-ea"/>
                <a:cs typeface="+mn-cs"/>
              </a:rPr>
            </a:br>
            <a:r>
              <a:rPr kumimoji="0" lang="en-US" sz="1800" b="1" i="0" u="none" strike="noStrike" kern="1200" cap="none" spc="0" normalizeH="0" baseline="0" noProof="0">
                <a:ln>
                  <a:noFill/>
                </a:ln>
                <a:solidFill>
                  <a:prstClr val="black"/>
                </a:solidFill>
                <a:effectLst/>
                <a:uLnTx/>
                <a:uFillTx/>
                <a:latin typeface="Arial" charset="0"/>
                <a:ea typeface="+mn-ea"/>
                <a:cs typeface="+mn-cs"/>
              </a:rPr>
              <a:t>Speedup</a:t>
            </a:r>
          </a:p>
        </p:txBody>
      </p:sp>
      <p:sp>
        <p:nvSpPr>
          <p:cNvPr id="10" name="Rectangle 9"/>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317692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lang="en-US" dirty="0"/>
              <a:t>Final Kernel…</a:t>
            </a:r>
          </a:p>
        </p:txBody>
      </p:sp>
      <p:sp>
        <p:nvSpPr>
          <p:cNvPr id="399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98E009-738A-4E74-8B7D-7C1EC81A0424}"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6" name="Rectangle 5"/>
          <p:cNvSpPr/>
          <p:nvPr/>
        </p:nvSpPr>
        <p:spPr>
          <a:xfrm>
            <a:off x="1676400" y="1295401"/>
            <a:ext cx="8686800" cy="526297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volatile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64) sdata[tid] += sdata[tid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32) sdata[tid] += sdata[tid + 16];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16) sdata[tid] += sdata[tid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8) sdata[tid] += sdata[tid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4) sdata[tid] += sdata[tid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(blockSize &gt;=   2) sdata[tid] += sdata[tid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template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reduce7(</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unsigned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gridDim</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&lt; n)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512)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256)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+ 256];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256)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128)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+ 128];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blockSize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128) {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64)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64]; } </a:t>
            </a:r>
            <a:r>
              <a:rPr kumimoji="0" lang="en-US"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200" b="1"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32)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warpReduce</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sdata</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tid</a:t>
            </a: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sv-SE" sz="1200" b="1"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(tid == 0) g_odata[</a:t>
            </a:r>
            <a:r>
              <a:rPr kumimoji="0" lang="sv-SE" sz="1200" b="1"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blockIdx</a:t>
            </a:r>
            <a:r>
              <a:rPr kumimoji="0" lang="sv-SE"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.x] = sdata[0];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8810972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3" name="Rectangle 5"/>
          <p:cNvSpPr>
            <a:spLocks noGrp="1" noChangeArrowheads="1"/>
          </p:cNvSpPr>
          <p:nvPr>
            <p:ph type="title"/>
          </p:nvPr>
        </p:nvSpPr>
        <p:spPr/>
        <p:txBody>
          <a:bodyPr/>
          <a:lstStyle/>
          <a:p>
            <a:pPr eaLnBrk="1" hangingPunct="1">
              <a:defRPr/>
            </a:pPr>
            <a:r>
              <a:rPr lang="en-US" dirty="0"/>
              <a:t>Performance Comparison</a:t>
            </a:r>
          </a:p>
        </p:txBody>
      </p:sp>
      <p:sp>
        <p:nvSpPr>
          <p:cNvPr id="6"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0962"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73BB43-1E6C-48A5-9415-A934DCDD37D3}"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srgbClr val="44546A"/>
              </a:solidFill>
              <a:effectLst/>
              <a:uLnTx/>
              <a:uFillTx/>
              <a:latin typeface="Arial" charset="0"/>
              <a:ea typeface="+mn-ea"/>
              <a:cs typeface="+mn-cs"/>
            </a:endParaRPr>
          </a:p>
        </p:txBody>
      </p:sp>
      <p:graphicFrame>
        <p:nvGraphicFramePr>
          <p:cNvPr id="40964" name="Object 7"/>
          <p:cNvGraphicFramePr>
            <a:graphicFrameLocks noGrp="1" noChangeAspect="1"/>
          </p:cNvGraphicFramePr>
          <p:nvPr>
            <p:ph idx="4294967295"/>
            <p:extLst>
              <p:ext uri="{D42A27DB-BD31-4B8C-83A1-F6EECF244321}">
                <p14:modId xmlns:p14="http://schemas.microsoft.com/office/powerpoint/2010/main" val="200246382"/>
              </p:ext>
            </p:extLst>
          </p:nvPr>
        </p:nvGraphicFramePr>
        <p:xfrm>
          <a:off x="1484722" y="1019386"/>
          <a:ext cx="8959850" cy="5411788"/>
        </p:xfrm>
        <a:graphic>
          <a:graphicData uri="http://schemas.openxmlformats.org/presentationml/2006/ole">
            <mc:AlternateContent xmlns:mc="http://schemas.openxmlformats.org/markup-compatibility/2006">
              <mc:Choice xmlns:v="urn:schemas-microsoft-com:vml" Requires="v">
                <p:oleObj name="Chart" r:id="rId2" imgW="7705864" imgH="4457700" progId="Excel.Chart.8">
                  <p:embed/>
                </p:oleObj>
              </mc:Choice>
              <mc:Fallback>
                <p:oleObj name="Chart" r:id="rId2" imgW="7705864" imgH="4457700" progId="Excel.Chart.8">
                  <p:embed/>
                  <p:pic>
                    <p:nvPicPr>
                      <p:cNvPr id="4096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722" y="1019386"/>
                        <a:ext cx="895985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TextBox 2">
            <a:extLst>
              <a:ext uri="{FF2B5EF4-FFF2-40B4-BE49-F238E27FC236}">
                <a16:creationId xmlns:a16="http://schemas.microsoft.com/office/drawing/2014/main" id="{5EC321B1-3FBA-8E0D-A467-7A897F8B1CFE}"/>
              </a:ext>
            </a:extLst>
          </p:cNvPr>
          <p:cNvSpPr txBox="1"/>
          <p:nvPr/>
        </p:nvSpPr>
        <p:spPr>
          <a:xfrm>
            <a:off x="3848100" y="597517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of Elements in Array</a:t>
            </a:r>
          </a:p>
        </p:txBody>
      </p:sp>
      <p:sp>
        <p:nvSpPr>
          <p:cNvPr id="4" name="TextBox 3">
            <a:extLst>
              <a:ext uri="{FF2B5EF4-FFF2-40B4-BE49-F238E27FC236}">
                <a16:creationId xmlns:a16="http://schemas.microsoft.com/office/drawing/2014/main" id="{C3F5579B-E2B5-6AC7-8C8F-6DDAE89512BE}"/>
              </a:ext>
            </a:extLst>
          </p:cNvPr>
          <p:cNvSpPr txBox="1"/>
          <p:nvPr/>
        </p:nvSpPr>
        <p:spPr>
          <a:xfrm rot="16200000">
            <a:off x="261528" y="3064333"/>
            <a:ext cx="297180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smaller is better</a:t>
            </a:r>
          </a:p>
        </p:txBody>
      </p:sp>
    </p:spTree>
    <p:extLst>
      <p:ext uri="{BB962C8B-B14F-4D97-AF65-F5344CB8AC3E}">
        <p14:creationId xmlns:p14="http://schemas.microsoft.com/office/powerpoint/2010/main" val="3902771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Lessons Learned, Array Reduction</a:t>
            </a:r>
          </a:p>
        </p:txBody>
      </p:sp>
      <mc:AlternateContent xmlns:mc="http://schemas.openxmlformats.org/markup-compatibility/2006" xmlns:a14="http://schemas.microsoft.com/office/drawing/2010/main">
        <mc:Choice Requires="a14">
          <p:sp>
            <p:nvSpPr>
              <p:cNvPr id="43012" name="Rectangle 3"/>
              <p:cNvSpPr>
                <a:spLocks noGrp="1" noChangeArrowheads="1"/>
              </p:cNvSpPr>
              <p:nvPr>
                <p:ph idx="1"/>
              </p:nvPr>
            </p:nvSpPr>
            <p:spPr>
              <a:xfrm>
                <a:off x="147344" y="1202076"/>
                <a:ext cx="11960872" cy="5226195"/>
              </a:xfrm>
            </p:spPr>
            <p:txBody>
              <a:bodyPr>
                <a:normAutofit/>
              </a:bodyPr>
              <a:lstStyle/>
              <a:p>
                <a:pPr eaLnBrk="1" hangingPunct="1"/>
                <a:r>
                  <a:rPr lang="en-US" sz="2000" dirty="0"/>
                  <a:t>Understand CUDA performance characteristics</a:t>
                </a:r>
              </a:p>
              <a:p>
                <a:pPr lvl="1" eaLnBrk="1" hangingPunct="1"/>
                <a:r>
                  <a:rPr lang="en-US" sz="1800" dirty="0"/>
                  <a:t>Memory coalescing</a:t>
                </a:r>
              </a:p>
              <a:p>
                <a:pPr lvl="1" eaLnBrk="1" hangingPunct="1"/>
                <a:r>
                  <a:rPr lang="en-US" sz="1800" dirty="0"/>
                  <a:t>Warp divergence</a:t>
                </a:r>
              </a:p>
              <a:p>
                <a:pPr lvl="1" eaLnBrk="1" hangingPunct="1"/>
                <a:r>
                  <a:rPr lang="en-US" sz="1800" dirty="0"/>
                  <a:t>Bank conflicts</a:t>
                </a:r>
              </a:p>
              <a:p>
                <a:pPr lvl="1" eaLnBrk="1" hangingPunct="1"/>
                <a:r>
                  <a:rPr lang="en-US" sz="1800" dirty="0"/>
                  <a:t>Latency hiding</a:t>
                </a:r>
              </a:p>
              <a:p>
                <a:pPr eaLnBrk="1" hangingPunct="1"/>
                <a:r>
                  <a:rPr lang="en-US" sz="2000" dirty="0"/>
                  <a:t>Use </a:t>
                </a:r>
                <a:r>
                  <a:rPr lang="en-US" sz="2000" i="1" dirty="0"/>
                  <a:t>peak performance metrics</a:t>
                </a:r>
                <a:r>
                  <a:rPr lang="en-US" sz="2000" dirty="0"/>
                  <a:t> to guide optimization </a:t>
                </a:r>
                <a14:m>
                  <m:oMath xmlns:m="http://schemas.openxmlformats.org/officeDocument/2006/math">
                    <m:r>
                      <a:rPr lang="en-US" sz="2000" b="0" i="1" smtClean="0">
                        <a:latin typeface="Cambria Math" panose="02040503050406030204" pitchFamily="18" charset="0"/>
                      </a:rPr>
                      <m:t>→</m:t>
                    </m:r>
                  </m:oMath>
                </a14:m>
                <a:r>
                  <a:rPr lang="en-US" sz="2000" dirty="0"/>
                  <a:t> in our case, our goal was to get close to max bandwidth</a:t>
                </a:r>
              </a:p>
              <a:p>
                <a:pPr eaLnBrk="1" hangingPunct="1"/>
                <a:r>
                  <a:rPr lang="en-US" sz="2000" dirty="0"/>
                  <a:t>Know how to identify type of bottleneck</a:t>
                </a:r>
              </a:p>
              <a:p>
                <a:pPr lvl="1" eaLnBrk="1" hangingPunct="1"/>
                <a:r>
                  <a:rPr lang="en-US" sz="1800" dirty="0"/>
                  <a:t>E.g. </a:t>
                </a:r>
                <a:r>
                  <a:rPr lang="en-US" sz="1800" dirty="0">
                    <a:solidFill>
                      <a:srgbClr val="0070C0"/>
                    </a:solidFill>
                  </a:rPr>
                  <a:t>memory</a:t>
                </a:r>
                <a:r>
                  <a:rPr lang="en-US" sz="1800" dirty="0"/>
                  <a:t>, </a:t>
                </a:r>
                <a:r>
                  <a:rPr lang="en-US" sz="1800" dirty="0">
                    <a:solidFill>
                      <a:srgbClr val="0070C0"/>
                    </a:solidFill>
                  </a:rPr>
                  <a:t>core computation</a:t>
                </a:r>
                <a:r>
                  <a:rPr lang="en-US" sz="1800" dirty="0"/>
                  <a:t>, or </a:t>
                </a:r>
                <a:r>
                  <a:rPr lang="en-US" sz="1800" dirty="0">
                    <a:solidFill>
                      <a:srgbClr val="0070C0"/>
                    </a:solidFill>
                  </a:rPr>
                  <a:t>instruction overhead</a:t>
                </a:r>
              </a:p>
              <a:p>
                <a:pPr lvl="2"/>
                <a:endParaRPr lang="en-US" sz="2000" dirty="0"/>
              </a:p>
              <a:p>
                <a:pPr eaLnBrk="1" hangingPunct="1"/>
                <a:r>
                  <a:rPr lang="en-US" sz="2000" dirty="0"/>
                  <a:t>Optimize your algorithm (</a:t>
                </a:r>
                <a:r>
                  <a:rPr lang="en-US" sz="2000" dirty="0">
                    <a:solidFill>
                      <a:srgbClr val="C00000"/>
                    </a:solidFill>
                  </a:rPr>
                  <a:t>changes to addressing, algorithm cascading </a:t>
                </a:r>
                <a:r>
                  <a:rPr lang="en-US" sz="2000" dirty="0"/>
                  <a:t>-- 11.84x speedup, combined), </a:t>
                </a:r>
                <a:r>
                  <a:rPr lang="en-US" sz="2000" i="1" dirty="0"/>
                  <a:t>then </a:t>
                </a:r>
                <a:r>
                  <a:rPr lang="en-US" sz="2000" dirty="0"/>
                  <a:t>optimize your code (</a:t>
                </a:r>
                <a:r>
                  <a:rPr lang="en-US" sz="2000" dirty="0">
                    <a:solidFill>
                      <a:srgbClr val="C00000"/>
                    </a:solidFill>
                  </a:rPr>
                  <a:t>unroll loops </a:t>
                </a:r>
                <a:r>
                  <a:rPr lang="en-US" sz="2000" dirty="0"/>
                  <a:t>-- 2.54x speedup, combined)</a:t>
                </a:r>
              </a:p>
              <a:p>
                <a:pPr eaLnBrk="1" hangingPunct="1"/>
                <a:r>
                  <a:rPr lang="en-US" sz="2000" dirty="0"/>
                  <a:t>Use template parameters to generate optimal code</a:t>
                </a:r>
              </a:p>
              <a:p>
                <a:pPr eaLnBrk="1" hangingPunct="1"/>
                <a:r>
                  <a:rPr lang="en-US" sz="2000" dirty="0"/>
                  <a:t>Understand parallel algorithm complexity theory (was required in “Approach 7”)</a:t>
                </a:r>
              </a:p>
            </p:txBody>
          </p:sp>
        </mc:Choice>
        <mc:Fallback xmlns="">
          <p:sp>
            <p:nvSpPr>
              <p:cNvPr id="43012" name="Rectangle 3"/>
              <p:cNvSpPr>
                <a:spLocks noGrp="1" noRot="1" noChangeAspect="1" noMove="1" noResize="1" noEditPoints="1" noAdjustHandles="1" noChangeArrowheads="1" noChangeShapeType="1" noTextEdit="1"/>
              </p:cNvSpPr>
              <p:nvPr>
                <p:ph idx="1"/>
              </p:nvPr>
            </p:nvSpPr>
            <p:spPr>
              <a:xfrm>
                <a:off x="147344" y="1202076"/>
                <a:ext cx="11960872" cy="5226195"/>
              </a:xfrm>
              <a:blipFill>
                <a:blip r:embed="rId2"/>
                <a:stretch>
                  <a:fillRect l="-459" t="-1166"/>
                </a:stretch>
              </a:blipFill>
            </p:spPr>
            <p:txBody>
              <a:bodyPr/>
              <a:lstStyle/>
              <a:p>
                <a:r>
                  <a:rPr lang="en-US">
                    <a:noFill/>
                  </a:rPr>
                  <a:t> </a:t>
                </a:r>
              </a:p>
            </p:txBody>
          </p:sp>
        </mc:Fallback>
      </mc:AlternateContent>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
        <p:nvSpPr>
          <p:cNvPr id="5" name="Rectangle 4"/>
          <p:cNvSpPr/>
          <p:nvPr/>
        </p:nvSpPr>
        <p:spPr>
          <a:xfrm>
            <a:off x="16002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6583445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766" y="3560233"/>
            <a:ext cx="7696200" cy="1295400"/>
          </a:xfrm>
        </p:spPr>
        <p:txBody>
          <a:bodyPr/>
          <a:lstStyle/>
          <a:p>
            <a:r>
              <a:rPr lang="en-US" dirty="0"/>
              <a:t>CUDA Case Study 3:</a:t>
            </a:r>
            <a:br>
              <a:rPr lang="en-US" dirty="0"/>
            </a:br>
            <a:r>
              <a:rPr lang="en-US" dirty="0"/>
              <a:t>Parallel Prefix Scan on the GPU</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62ED0C-819C-49B6-ADD3-F7056AA64BD1}"/>
              </a:ext>
            </a:extLst>
          </p:cNvPr>
          <p:cNvSpPr txBox="1"/>
          <p:nvPr/>
        </p:nvSpPr>
        <p:spPr>
          <a:xfrm>
            <a:off x="1454875" y="5165788"/>
            <a:ext cx="8512085" cy="555280"/>
          </a:xfrm>
          <a:prstGeom prst="rect">
            <a:avLst/>
          </a:prstGeom>
          <a:noFill/>
        </p:spPr>
        <p:txBody>
          <a:bodyPr wrap="square">
            <a:spAutoFit/>
          </a:bodyPr>
          <a:lstStyle/>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Serial implementation – assigned as HW early in the semester</a:t>
            </a:r>
          </a:p>
          <a:p>
            <a:pPr marL="685800" marR="0" lvl="1" indent="-228600" algn="l" defTabSz="914400" rtl="0" eaLnBrk="1" fontAlgn="auto" latinLnBrk="0" hangingPunct="1">
              <a:lnSpc>
                <a:spcPct val="8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Parallel implementation: topic of next assignment; probably the hardest this semester</a:t>
            </a:r>
          </a:p>
        </p:txBody>
      </p:sp>
    </p:spTree>
    <p:extLst>
      <p:ext uri="{BB962C8B-B14F-4D97-AF65-F5344CB8AC3E}">
        <p14:creationId xmlns:p14="http://schemas.microsoft.com/office/powerpoint/2010/main" val="20594728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Parallel Prefix Sum (Scan)</a:t>
            </a:r>
          </a:p>
        </p:txBody>
      </p:sp>
      <p:sp>
        <p:nvSpPr>
          <p:cNvPr id="605187" name="Rectangle 3"/>
          <p:cNvSpPr>
            <a:spLocks noGrp="1" noChangeArrowheads="1"/>
          </p:cNvSpPr>
          <p:nvPr>
            <p:ph idx="1"/>
          </p:nvPr>
        </p:nvSpPr>
        <p:spPr/>
        <p:txBody>
          <a:bodyPr/>
          <a:lstStyle/>
          <a:p>
            <a:pPr marL="457200" indent="-457200"/>
            <a:r>
              <a:rPr lang="en-US" sz="2000" dirty="0"/>
              <a:t>Definition:</a:t>
            </a:r>
          </a:p>
          <a:p>
            <a:pPr marL="457200" indent="-457200">
              <a:buNone/>
            </a:pPr>
            <a:r>
              <a:rPr lang="en-US" sz="2000" dirty="0"/>
              <a:t>	The all-prefix-sums operation takes a binary associative operator </a:t>
            </a:r>
            <a:r>
              <a:rPr lang="en-US" sz="2000" dirty="0">
                <a:sym typeface="Symbol" pitchFamily="18" charset="2"/>
              </a:rPr>
              <a:t> with identity </a:t>
            </a:r>
            <a:r>
              <a:rPr lang="en-US" sz="2000" b="1" i="1" dirty="0">
                <a:sym typeface="Symbol" pitchFamily="18" charset="2"/>
              </a:rPr>
              <a:t>I</a:t>
            </a:r>
            <a:r>
              <a:rPr lang="en-US" sz="2000" dirty="0">
                <a:sym typeface="Symbol" pitchFamily="18" charset="2"/>
              </a:rPr>
              <a:t>, and an array of n elements</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-1</a:t>
            </a:r>
            <a:r>
              <a:rPr lang="en-US" sz="1700" dirty="0">
                <a:solidFill>
                  <a:schemeClr val="tx2"/>
                </a:solidFill>
                <a:sym typeface="Symbol" pitchFamily="18" charset="2"/>
              </a:rPr>
              <a:t>]</a:t>
            </a:r>
          </a:p>
          <a:p>
            <a:pPr marL="457200" indent="-457200">
              <a:buNone/>
            </a:pPr>
            <a:r>
              <a:rPr lang="en-US" sz="2000" dirty="0">
                <a:sym typeface="Symbol" pitchFamily="18" charset="2"/>
              </a:rPr>
              <a:t>	and returns the ordered set</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I</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 </a:t>
            </a:r>
            <a:r>
              <a:rPr lang="en-US" sz="1700" dirty="0">
                <a:solidFill>
                  <a:schemeClr val="tx2"/>
                </a:solidFill>
                <a:sym typeface="Symbol" pitchFamily="18" charset="2"/>
              </a:rPr>
              <a:t> …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-2</a:t>
            </a:r>
            <a:r>
              <a:rPr lang="en-US" sz="1700" dirty="0">
                <a:solidFill>
                  <a:schemeClr val="tx2"/>
                </a:solidFill>
                <a:sym typeface="Symbol" pitchFamily="18" charset="2"/>
              </a:rPr>
              <a:t>)]</a:t>
            </a:r>
            <a:r>
              <a:rPr lang="en-US" sz="1700" dirty="0">
                <a:sym typeface="Symbol" pitchFamily="18" charset="2"/>
              </a:rPr>
              <a:t>.</a:t>
            </a:r>
            <a:br>
              <a:rPr lang="en-US" sz="1700" dirty="0">
                <a:sym typeface="Symbol" pitchFamily="18" charset="2"/>
              </a:rPr>
            </a:br>
            <a:endParaRPr lang="en-US" sz="1700" dirty="0">
              <a:sym typeface="Symbol" pitchFamily="18" charset="2"/>
            </a:endParaRPr>
          </a:p>
          <a:p>
            <a:pPr marL="457200" indent="-457200"/>
            <a:r>
              <a:rPr lang="en-US" sz="2000" dirty="0">
                <a:sym typeface="Symbol" pitchFamily="18" charset="2"/>
              </a:rPr>
              <a:t>Example: </a:t>
            </a:r>
            <a:br>
              <a:rPr lang="en-US" sz="2000" dirty="0">
                <a:sym typeface="Symbol" pitchFamily="18" charset="2"/>
              </a:rPr>
            </a:br>
            <a:r>
              <a:rPr lang="en-US" sz="2000" dirty="0">
                <a:sym typeface="Symbol" pitchFamily="18" charset="2"/>
              </a:rPr>
              <a:t>If  is addition, then scan on the set</a:t>
            </a:r>
          </a:p>
          <a:p>
            <a:pPr marL="457200" indent="-457200" algn="ctr">
              <a:buNone/>
            </a:pPr>
            <a:r>
              <a:rPr lang="en-US" sz="2000" dirty="0">
                <a:solidFill>
                  <a:schemeClr val="tx2"/>
                </a:solidFill>
                <a:sym typeface="Symbol" pitchFamily="18" charset="2"/>
              </a:rPr>
              <a:t>[3 1 7 0 4 1 6 3]</a:t>
            </a:r>
          </a:p>
          <a:p>
            <a:pPr marL="457200" indent="-457200" algn="ctr">
              <a:buNone/>
            </a:pPr>
            <a:r>
              <a:rPr lang="en-US" sz="2000" dirty="0">
                <a:sym typeface="Symbol" pitchFamily="18" charset="2"/>
              </a:rPr>
              <a:t>returns the set </a:t>
            </a:r>
          </a:p>
          <a:p>
            <a:pPr marL="457200" indent="-457200" algn="ctr">
              <a:buNone/>
            </a:pPr>
            <a:r>
              <a:rPr lang="en-US" sz="2000" dirty="0">
                <a:solidFill>
                  <a:schemeClr val="tx2"/>
                </a:solidFill>
                <a:sym typeface="Symbol" pitchFamily="18" charset="2"/>
              </a:rPr>
              <a:t>[0 3 4 11 11 15 16 22]</a:t>
            </a:r>
            <a:endParaRPr lang="en-US" sz="1100" i="1" dirty="0">
              <a:sym typeface="Symbol" pitchFamily="18" charset="2"/>
            </a:endParaRPr>
          </a:p>
        </p:txBody>
      </p:sp>
      <p:sp>
        <p:nvSpPr>
          <p:cNvPr id="605188" name="Text Box 4"/>
          <p:cNvSpPr txBox="1">
            <a:spLocks noChangeArrowheads="1"/>
          </p:cNvSpPr>
          <p:nvPr/>
        </p:nvSpPr>
        <p:spPr bwMode="auto">
          <a:xfrm>
            <a:off x="0" y="6578667"/>
            <a:ext cx="3363686" cy="203133"/>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90000"/>
              </a:lnSpc>
              <a:spcBef>
                <a:spcPct val="20000"/>
              </a:spcBef>
              <a:spcAft>
                <a:spcPts val="0"/>
              </a:spcAft>
              <a:buClrTx/>
              <a:buSzPct val="180000"/>
              <a:buFontTx/>
              <a:buNone/>
              <a:tabLst/>
              <a:defRPr/>
            </a:pP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(From </a:t>
            </a:r>
            <a:r>
              <a:rPr kumimoji="0" lang="en-US" sz="800" b="1" i="1" u="none" strike="noStrike" kern="1200" cap="none" spc="0" normalizeH="0" baseline="0" noProof="0" dirty="0" err="1">
                <a:ln>
                  <a:noFill/>
                </a:ln>
                <a:solidFill>
                  <a:prstClr val="black"/>
                </a:solidFill>
                <a:effectLst/>
                <a:uLnTx/>
                <a:uFillTx/>
                <a:latin typeface="Arial" pitchFamily="34" charset="0"/>
                <a:ea typeface="+mn-ea"/>
                <a:cs typeface="+mn-cs"/>
                <a:sym typeface="Symbol" pitchFamily="18" charset="2"/>
              </a:rPr>
              <a:t>Blelloch</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 1990, “</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hlinkClick r:id="rId3"/>
              </a:rPr>
              <a:t>Prefix Sums and Their Applications</a:t>
            </a:r>
            <a:r>
              <a:rPr kumimoji="0" lang="en-US" sz="800" b="1" i="1" u="none" strike="noStrike" kern="1200" cap="none" spc="0" normalizeH="0" baseline="0" noProof="0" dirty="0">
                <a:ln>
                  <a:noFill/>
                </a:ln>
                <a:solidFill>
                  <a:prstClr val="black"/>
                </a:solidFill>
                <a:effectLst/>
                <a:uLnTx/>
                <a:uFillTx/>
                <a:latin typeface="Arial" pitchFamily="34" charset="0"/>
                <a:ea typeface="+mn-ea"/>
                <a:cs typeface="+mn-cs"/>
                <a:sym typeface="Symbol" pitchFamily="18" charset="2"/>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605189" name="AutoShape 5"/>
          <p:cNvSpPr>
            <a:spLocks noChangeArrowheads="1"/>
          </p:cNvSpPr>
          <p:nvPr/>
        </p:nvSpPr>
        <p:spPr bwMode="auto">
          <a:xfrm>
            <a:off x="7620000" y="3886200"/>
            <a:ext cx="2819400" cy="1066800"/>
          </a:xfrm>
          <a:prstGeom prst="wedgeRectCallout">
            <a:avLst>
              <a:gd name="adj1" fmla="val -48648"/>
              <a:gd name="adj2" fmla="val 86755"/>
            </a:avLst>
          </a:prstGeom>
          <a:solidFill>
            <a:schemeClr val="accent1"/>
          </a:solidFill>
          <a:ln w="9525">
            <a:solidFill>
              <a:schemeClr val="tx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Palatino" pitchFamily="18" charset="0"/>
                <a:ea typeface="+mn-ea"/>
                <a:cs typeface="+mn-cs"/>
              </a:rPr>
              <a:t>Exclusive scan: last input element is not included in the result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7722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z="3200" dirty="0"/>
              <a:t>Prefix scan: comes in two main flavors</a:t>
            </a:r>
          </a:p>
        </p:txBody>
      </p:sp>
      <p:sp>
        <p:nvSpPr>
          <p:cNvPr id="43012" name="Rectangle 3"/>
          <p:cNvSpPr>
            <a:spLocks noGrp="1" noChangeArrowheads="1"/>
          </p:cNvSpPr>
          <p:nvPr>
            <p:ph idx="1"/>
          </p:nvPr>
        </p:nvSpPr>
        <p:spPr/>
        <p:txBody>
          <a:bodyPr/>
          <a:lstStyle/>
          <a:p>
            <a:pPr eaLnBrk="1" hangingPunct="1"/>
            <a:r>
              <a:rPr lang="en-US" sz="2000" dirty="0"/>
              <a:t>On previous page: “exclusive scan”</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[0 3 4 11 11 15 16 22]</a:t>
            </a:r>
            <a:endParaRPr lang="en-US" sz="1050" i="1" dirty="0">
              <a:sym typeface="Symbol" pitchFamily="18" charset="2"/>
            </a:endParaRPr>
          </a:p>
          <a:p>
            <a:pPr eaLnBrk="1" hangingPunct="1"/>
            <a:endParaRPr lang="en-US" sz="1800" dirty="0"/>
          </a:p>
          <a:p>
            <a:pPr eaLnBrk="1" hangingPunct="1"/>
            <a:r>
              <a:rPr lang="en-US" sz="2000" dirty="0"/>
              <a:t>There is also an “inclusive scan” flavor</a:t>
            </a:r>
          </a:p>
          <a:p>
            <a:pPr marL="457200" indent="-457200" algn="ctr">
              <a:buNone/>
            </a:pPr>
            <a:r>
              <a:rPr lang="en-US" sz="1800" dirty="0">
                <a:solidFill>
                  <a:schemeClr val="tx2"/>
                </a:solidFill>
                <a:sym typeface="Symbol" pitchFamily="18" charset="2"/>
              </a:rPr>
              <a:t>[3 1 7 0 4 1 6 3]</a:t>
            </a:r>
          </a:p>
          <a:p>
            <a:pPr marL="457200" indent="-457200" algn="ctr">
              <a:buNone/>
            </a:pPr>
            <a:r>
              <a:rPr lang="en-US" sz="1800" dirty="0">
                <a:sym typeface="Symbol" pitchFamily="18" charset="2"/>
              </a:rPr>
              <a:t>returns the set </a:t>
            </a:r>
          </a:p>
          <a:p>
            <a:pPr marL="457200" indent="-457200" algn="ctr">
              <a:buNone/>
            </a:pPr>
            <a:r>
              <a:rPr lang="en-US" sz="1800" dirty="0">
                <a:solidFill>
                  <a:schemeClr val="tx2"/>
                </a:solidFill>
                <a:sym typeface="Symbol" pitchFamily="18" charset="2"/>
              </a:rPr>
              <a:t>[3 4 11 11 15 16 22 25]</a:t>
            </a:r>
            <a:endParaRPr lang="en-US" sz="1050" i="1" dirty="0">
              <a:sym typeface="Symbol" pitchFamily="18" charset="2"/>
            </a:endParaRPr>
          </a:p>
          <a:p>
            <a:pPr eaLnBrk="1" hangingPunct="1"/>
            <a:endParaRPr lang="en-US" sz="1800" dirty="0"/>
          </a:p>
          <a:p>
            <a:pPr eaLnBrk="1" hangingPunct="1"/>
            <a:endParaRPr lang="en-US" sz="1800" dirty="0"/>
          </a:p>
          <a:p>
            <a:pPr eaLnBrk="1" hangingPunct="1"/>
            <a:r>
              <a:rPr lang="en-US" sz="2000" dirty="0"/>
              <a:t>They are equally useful; moreover, if one is available, the other one can be quickly obtained</a:t>
            </a:r>
          </a:p>
        </p:txBody>
      </p:sp>
      <p:sp>
        <p:nvSpPr>
          <p:cNvPr id="430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5F23B71-3878-4E4F-B45F-8C1754259B5E}" type="slidenum">
              <a:rPr kumimoji="0" lang="en-US" sz="1200" b="0" i="0" u="none" strike="noStrike" kern="1200" cap="none" spc="0" normalizeH="0" baseline="0" noProof="0" smtClean="0">
                <a:ln>
                  <a:noFill/>
                </a:ln>
                <a:solidFill>
                  <a:srgbClr val="44546A"/>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dirty="0">
              <a:ln>
                <a:noFill/>
              </a:ln>
              <a:solidFill>
                <a:srgbClr val="44546A"/>
              </a:solidFill>
              <a:effectLst/>
              <a:uLnTx/>
              <a:uFillTx/>
              <a:latin typeface="Arial" charset="0"/>
              <a:ea typeface="+mn-ea"/>
              <a:cs typeface="+mn-cs"/>
            </a:endParaRPr>
          </a:p>
        </p:txBody>
      </p:sp>
    </p:spTree>
    <p:extLst>
      <p:ext uri="{BB962C8B-B14F-4D97-AF65-F5344CB8AC3E}">
        <p14:creationId xmlns:p14="http://schemas.microsoft.com/office/powerpoint/2010/main" val="4206267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Scan on the CPU </a:t>
            </a:r>
            <a:r>
              <a:rPr lang="en-US" sz="1800" dirty="0"/>
              <a:t>[as is, it computes exclusive scan]</a:t>
            </a:r>
          </a:p>
        </p:txBody>
      </p:sp>
      <mc:AlternateContent xmlns:mc="http://schemas.openxmlformats.org/markup-compatibility/2006" xmlns:a14="http://schemas.microsoft.com/office/drawing/2010/main">
        <mc:Choice Requires="a14">
          <p:sp>
            <p:nvSpPr>
              <p:cNvPr id="609283" name="Rectangle 3"/>
              <p:cNvSpPr>
                <a:spLocks noGrp="1" noChangeArrowheads="1"/>
              </p:cNvSpPr>
              <p:nvPr>
                <p:ph type="body" idx="4294967295"/>
              </p:nvPr>
            </p:nvSpPr>
            <p:spPr>
              <a:xfrm>
                <a:off x="376521" y="4114800"/>
                <a:ext cx="8229600" cy="2243138"/>
              </a:xfrm>
            </p:spPr>
            <p:txBody>
              <a:bodyPr/>
              <a:lstStyle/>
              <a:p>
                <a:pPr marL="457200" indent="-457200"/>
                <a:r>
                  <a:rPr lang="en-US" sz="2200" dirty="0"/>
                  <a:t>Just add each element to the sum of the elements before it</a:t>
                </a:r>
              </a:p>
              <a:p>
                <a:pPr marL="806450" lvl="1" indent="-457200"/>
                <a:endParaRPr lang="en-US" sz="1800" dirty="0"/>
              </a:p>
              <a:p>
                <a:pPr marL="457200" indent="-457200"/>
                <a:r>
                  <a:rPr lang="en-US" sz="2200" dirty="0"/>
                  <a:t>Trivial, but sequential</a:t>
                </a:r>
              </a:p>
              <a:p>
                <a:pPr marL="806450" lvl="1" indent="-457200"/>
                <a:r>
                  <a:rPr lang="en-US" sz="1800" dirty="0"/>
                  <a:t>Tempting to say that algorithms don’t come more sequential than this…</a:t>
                </a:r>
              </a:p>
              <a:p>
                <a:pPr marL="806450" lvl="1" indent="-457200"/>
                <a:endParaRPr lang="en-US" sz="1800" dirty="0"/>
              </a:p>
              <a:p>
                <a:pPr marL="457200" indent="-457200"/>
                <a:r>
                  <a:rPr lang="en-US" sz="2200" dirty="0"/>
                  <a:t>Requires exactly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adds</a:t>
                </a:r>
              </a:p>
            </p:txBody>
          </p:sp>
        </mc:Choice>
        <mc:Fallback xmlns="">
          <p:sp>
            <p:nvSpPr>
              <p:cNvPr id="609283" name="Rectangle 3"/>
              <p:cNvSpPr>
                <a:spLocks noGrp="1" noRot="1" noChangeAspect="1" noMove="1" noResize="1" noEditPoints="1" noAdjustHandles="1" noChangeArrowheads="1" noChangeShapeType="1" noTextEdit="1"/>
              </p:cNvSpPr>
              <p:nvPr>
                <p:ph type="body" idx="4294967295"/>
              </p:nvPr>
            </p:nvSpPr>
            <p:spPr>
              <a:xfrm>
                <a:off x="376521" y="4114800"/>
                <a:ext cx="8229600" cy="2243138"/>
              </a:xfrm>
              <a:blipFill>
                <a:blip r:embed="rId3"/>
                <a:stretch>
                  <a:fillRect l="-889" t="-3533" b="-2717"/>
                </a:stretch>
              </a:blipFill>
            </p:spPr>
            <p:txBody>
              <a:bodyPr/>
              <a:lstStyle/>
              <a:p>
                <a:r>
                  <a:rPr lang="en-US">
                    <a:noFill/>
                  </a:rPr>
                  <a:t> </a:t>
                </a:r>
              </a:p>
            </p:txBody>
          </p:sp>
        </mc:Fallback>
      </mc:AlternateContent>
      <p:sp>
        <p:nvSpPr>
          <p:cNvPr id="2" name="Rectangle 1"/>
          <p:cNvSpPr/>
          <p:nvPr/>
        </p:nvSpPr>
        <p:spPr>
          <a:xfrm>
            <a:off x="2263987" y="1223433"/>
            <a:ext cx="7239000" cy="230832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input,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scanned[0]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1;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scanned[i] = input[i-1] + scanned[i-1];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Left Brace 3">
            <a:extLst>
              <a:ext uri="{FF2B5EF4-FFF2-40B4-BE49-F238E27FC236}">
                <a16:creationId xmlns:a16="http://schemas.microsoft.com/office/drawing/2014/main" id="{70EB9060-1E83-491B-8E0C-F3E92E64DDF3}"/>
              </a:ext>
            </a:extLst>
          </p:cNvPr>
          <p:cNvSpPr/>
          <p:nvPr/>
        </p:nvSpPr>
        <p:spPr>
          <a:xfrm rot="5400000">
            <a:off x="4334291" y="862024"/>
            <a:ext cx="383977" cy="6139547"/>
          </a:xfrm>
          <a:prstGeom prst="leftBrace">
            <a:avLst>
              <a:gd name="adj1" fmla="val 52681"/>
              <a:gd name="adj2" fmla="val 53707"/>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3E6B9C88-FAFB-4ECC-9A2C-183477BD02EC}"/>
              </a:ext>
            </a:extLst>
          </p:cNvPr>
          <p:cNvSpPr/>
          <p:nvPr/>
        </p:nvSpPr>
        <p:spPr>
          <a:xfrm rot="16200000">
            <a:off x="3970976" y="3200231"/>
            <a:ext cx="656176" cy="29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70364"/>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Applications of prefix scan</a:t>
            </a:r>
          </a:p>
        </p:txBody>
      </p:sp>
      <p:sp>
        <p:nvSpPr>
          <p:cNvPr id="607235" name="Rectangle 3"/>
          <p:cNvSpPr>
            <a:spLocks noGrp="1" noChangeArrowheads="1"/>
          </p:cNvSpPr>
          <p:nvPr>
            <p:ph type="body" idx="4294967295"/>
          </p:nvPr>
        </p:nvSpPr>
        <p:spPr>
          <a:xfrm>
            <a:off x="177801" y="1310530"/>
            <a:ext cx="7467600" cy="4591427"/>
          </a:xfrm>
        </p:spPr>
        <p:txBody>
          <a:bodyPr>
            <a:normAutofit lnSpcReduction="10000"/>
          </a:bodyPr>
          <a:lstStyle/>
          <a:p>
            <a:pPr marL="457200" indent="-457200">
              <a:lnSpc>
                <a:spcPct val="80000"/>
              </a:lnSpc>
            </a:pPr>
            <a:r>
              <a:rPr lang="en-US" sz="2200" dirty="0"/>
              <a:t>Scan is a simple and useful parallel building block</a:t>
            </a:r>
          </a:p>
          <a:p>
            <a:pPr marL="974725" lvl="1" indent="-403225">
              <a:lnSpc>
                <a:spcPct val="80000"/>
              </a:lnSpc>
            </a:pPr>
            <a:r>
              <a:rPr lang="en-US" dirty="0"/>
              <a:t>Convert recurrences </a:t>
            </a:r>
            <a:r>
              <a:rPr lang="en-US" u="sng" dirty="0"/>
              <a:t>from sequential</a:t>
            </a:r>
            <a:r>
              <a:rPr lang="en-US" dirty="0"/>
              <a:t> …  </a:t>
            </a:r>
            <a:br>
              <a:rPr lang="en-US" dirty="0"/>
            </a:br>
            <a:r>
              <a:rPr lang="en-US" dirty="0"/>
              <a:t>   </a:t>
            </a:r>
            <a:r>
              <a:rPr lang="en-US" dirty="0">
                <a:solidFill>
                  <a:srgbClr val="0000FF"/>
                </a:solidFill>
                <a:latin typeface="Courier New" pitchFamily="49" charset="0"/>
              </a:rPr>
              <a:t>out[0] = f(0)</a:t>
            </a:r>
          </a:p>
          <a:p>
            <a:pPr marL="571500" lvl="1" indent="0">
              <a:lnSpc>
                <a:spcPct val="80000"/>
              </a:lnSpc>
              <a:buNone/>
            </a:pPr>
            <a:r>
              <a:rPr lang="en-US" dirty="0">
                <a:solidFill>
                  <a:srgbClr val="0000FF"/>
                </a:solidFill>
                <a:latin typeface="Courier New" pitchFamily="49" charset="0"/>
              </a:rPr>
              <a:t>    for(j=1;j&lt;</a:t>
            </a:r>
            <a:r>
              <a:rPr lang="en-US" dirty="0" err="1">
                <a:solidFill>
                  <a:srgbClr val="0000FF"/>
                </a:solidFill>
                <a:latin typeface="Courier New" pitchFamily="49" charset="0"/>
              </a:rPr>
              <a:t>n;j</a:t>
            </a:r>
            <a:r>
              <a:rPr lang="en-US" dirty="0">
                <a:solidFill>
                  <a:srgbClr val="0000FF"/>
                </a:solidFill>
                <a:latin typeface="Courier New" pitchFamily="49" charset="0"/>
              </a:rPr>
              <a:t>++)</a:t>
            </a:r>
            <a:br>
              <a:rPr lang="en-US" dirty="0">
                <a:solidFill>
                  <a:srgbClr val="0000FF"/>
                </a:solidFill>
                <a:latin typeface="Courier New" pitchFamily="49" charset="0"/>
              </a:rPr>
            </a:br>
            <a:r>
              <a:rPr lang="en-US" dirty="0">
                <a:solidFill>
                  <a:srgbClr val="0000FF"/>
                </a:solidFill>
                <a:latin typeface="Courier New" pitchFamily="49" charset="0"/>
              </a:rPr>
              <a:t>    	out[j] = out[j-1] + f(j);</a:t>
            </a:r>
            <a:br>
              <a:rPr lang="en-US" dirty="0">
                <a:solidFill>
                  <a:schemeClr val="tx2"/>
                </a:solidFill>
                <a:latin typeface="Courier New" pitchFamily="49" charset="0"/>
              </a:rPr>
            </a:br>
            <a:r>
              <a:rPr lang="en-US" dirty="0">
                <a:solidFill>
                  <a:schemeClr val="tx2"/>
                </a:solidFill>
                <a:latin typeface="Courier New" pitchFamily="49" charset="0"/>
              </a:rPr>
              <a:t>	</a:t>
            </a:r>
            <a:endParaRPr lang="en-US" dirty="0"/>
          </a:p>
          <a:p>
            <a:pPr marL="974725" lvl="1" indent="-403225">
              <a:lnSpc>
                <a:spcPct val="80000"/>
              </a:lnSpc>
            </a:pPr>
            <a:r>
              <a:rPr lang="en-US" dirty="0"/>
              <a:t>… </a:t>
            </a:r>
            <a:r>
              <a:rPr lang="en-US" u="sng" dirty="0"/>
              <a:t>into parallel</a:t>
            </a:r>
            <a:r>
              <a:rPr lang="en-US" dirty="0"/>
              <a:t>:</a:t>
            </a:r>
          </a:p>
          <a:p>
            <a:pPr marL="974725" lvl="1" indent="-403225">
              <a:lnSpc>
                <a:spcPct val="80000"/>
              </a:lnSpc>
              <a:buNone/>
            </a:pPr>
            <a:r>
              <a:rPr lang="en-US" dirty="0"/>
              <a:t>	  </a:t>
            </a:r>
            <a:r>
              <a:rPr lang="en-US" dirty="0" err="1">
                <a:solidFill>
                  <a:srgbClr val="0000FF"/>
                </a:solidFill>
                <a:latin typeface="Courier New" pitchFamily="49" charset="0"/>
              </a:rPr>
              <a:t>forall</a:t>
            </a:r>
            <a:r>
              <a:rPr lang="en-US" dirty="0">
                <a:solidFill>
                  <a:srgbClr val="0000FF"/>
                </a:solidFill>
                <a:latin typeface="Courier New" pitchFamily="49" charset="0"/>
              </a:rPr>
              <a:t>(j) in parallel</a:t>
            </a:r>
          </a:p>
          <a:p>
            <a:pPr marL="974725" lvl="1" indent="-403225">
              <a:lnSpc>
                <a:spcPct val="80000"/>
              </a:lnSpc>
              <a:buNone/>
            </a:pPr>
            <a:r>
              <a:rPr lang="en-US" dirty="0">
                <a:solidFill>
                  <a:srgbClr val="0000FF"/>
                </a:solidFill>
                <a:latin typeface="Courier New" pitchFamily="49" charset="0"/>
              </a:rPr>
              <a:t>		temp[j] = f(j);</a:t>
            </a:r>
            <a:br>
              <a:rPr lang="en-US" dirty="0">
                <a:solidFill>
                  <a:srgbClr val="0000FF"/>
                </a:solidFill>
                <a:latin typeface="Courier New" pitchFamily="49" charset="0"/>
              </a:rPr>
            </a:br>
            <a:r>
              <a:rPr lang="en-US" dirty="0">
                <a:solidFill>
                  <a:srgbClr val="0000FF"/>
                </a:solidFill>
                <a:latin typeface="Courier New" pitchFamily="49" charset="0"/>
              </a:rPr>
              <a:t> scan(out, temp);</a:t>
            </a:r>
          </a:p>
          <a:p>
            <a:pPr marL="1395413" lvl="3" indent="-457200">
              <a:lnSpc>
                <a:spcPct val="80000"/>
              </a:lnSpc>
            </a:pPr>
            <a:endParaRPr lang="en-US" sz="1200" dirty="0">
              <a:solidFill>
                <a:srgbClr val="0000FF"/>
              </a:solidFill>
            </a:endParaRPr>
          </a:p>
          <a:p>
            <a:pPr marL="1395413" lvl="3" indent="-457200">
              <a:lnSpc>
                <a:spcPct val="80000"/>
              </a:lnSpc>
            </a:pPr>
            <a:endParaRPr lang="en-US" sz="1200" dirty="0">
              <a:solidFill>
                <a:srgbClr val="0000FF"/>
              </a:solidFill>
            </a:endParaRPr>
          </a:p>
          <a:p>
            <a:r>
              <a:rPr lang="en-US" dirty="0"/>
              <a:t>For each algorithm, the last entry of the array “anchors” the algorithm</a:t>
            </a:r>
          </a:p>
          <a:p>
            <a:pPr lvl="1"/>
            <a:r>
              <a:rPr lang="en-US" dirty="0"/>
              <a:t>That is, the last entry of the array is modified in each step of the algorithm</a:t>
            </a:r>
          </a:p>
          <a:p>
            <a:pPr lvl="2"/>
            <a:r>
              <a:rPr lang="en-US" sz="2000" dirty="0"/>
              <a:t>No other element is updated so frequently</a:t>
            </a:r>
          </a:p>
          <a:p>
            <a:pPr marL="938213" lvl="3" indent="0">
              <a:lnSpc>
                <a:spcPct val="80000"/>
              </a:lnSpc>
              <a:buNone/>
            </a:pPr>
            <a:endParaRPr lang="en-US" sz="1200" dirty="0">
              <a:solidFill>
                <a:srgbClr val="0000FF"/>
              </a:solidFill>
            </a:endParaRPr>
          </a:p>
        </p:txBody>
      </p:sp>
      <p:sp>
        <p:nvSpPr>
          <p:cNvPr id="607239" name="Rectangle 7"/>
          <p:cNvSpPr>
            <a:spLocks noChangeArrowheads="1"/>
          </p:cNvSpPr>
          <p:nvPr/>
        </p:nvSpPr>
        <p:spPr bwMode="auto">
          <a:xfrm>
            <a:off x="177801" y="6613525"/>
            <a:ext cx="714375" cy="2444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HK-UIUC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D35FB99-8E96-4406-B0E9-8C5198B0BF68}"/>
              </a:ext>
            </a:extLst>
          </p:cNvPr>
          <p:cNvGrpSpPr/>
          <p:nvPr/>
        </p:nvGrpSpPr>
        <p:grpSpPr>
          <a:xfrm>
            <a:off x="6096000" y="1746326"/>
            <a:ext cx="3368753" cy="2042188"/>
            <a:chOff x="6324600" y="1332411"/>
            <a:chExt cx="3368753" cy="2521132"/>
          </a:xfrm>
        </p:grpSpPr>
        <p:sp>
          <p:nvSpPr>
            <p:cNvPr id="3" name="Right Brace 2">
              <a:extLst>
                <a:ext uri="{FF2B5EF4-FFF2-40B4-BE49-F238E27FC236}">
                  <a16:creationId xmlns:a16="http://schemas.microsoft.com/office/drawing/2014/main" id="{E4197F97-919A-4465-AF3D-61EF79B12E45}"/>
                </a:ext>
              </a:extLst>
            </p:cNvPr>
            <p:cNvSpPr/>
            <p:nvPr/>
          </p:nvSpPr>
          <p:spPr>
            <a:xfrm>
              <a:off x="6324600" y="1332411"/>
              <a:ext cx="402771" cy="2521132"/>
            </a:xfrm>
            <a:prstGeom prst="rightBrace">
              <a:avLst>
                <a:gd name="adj1" fmla="val 39144"/>
                <a:gd name="adj2" fmla="val 50000"/>
              </a:avLst>
            </a:prstGeom>
            <a:ln w="2222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6431813-A245-4E8E-9CC6-1193FD8FCB84}"/>
                </a:ext>
              </a:extLst>
            </p:cNvPr>
            <p:cNvSpPr txBox="1"/>
            <p:nvPr/>
          </p:nvSpPr>
          <p:spPr>
            <a:xfrm>
              <a:off x="6867707" y="1841853"/>
              <a:ext cx="28256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Reflect on this: ingenious way of opening a door for parallel computing…</a:t>
              </a:r>
            </a:p>
          </p:txBody>
        </p:sp>
      </p:grpSp>
      <p:sp>
        <p:nvSpPr>
          <p:cNvPr id="4" name="Content Placeholder 3">
            <a:extLst>
              <a:ext uri="{FF2B5EF4-FFF2-40B4-BE49-F238E27FC236}">
                <a16:creationId xmlns:a16="http://schemas.microsoft.com/office/drawing/2014/main" id="{E087FEBE-3DFB-75EF-9415-D98EC38ACC1C}"/>
              </a:ext>
            </a:extLst>
          </p:cNvPr>
          <p:cNvSpPr txBox="1">
            <a:spLocks/>
          </p:cNvSpPr>
          <p:nvPr/>
        </p:nvSpPr>
        <p:spPr>
          <a:xfrm>
            <a:off x="9198560" y="3606244"/>
            <a:ext cx="2993440" cy="329605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20000"/>
              </a:spcBef>
              <a:buClr>
                <a:schemeClr val="tx2"/>
              </a:buClr>
              <a:buSzPct val="70000"/>
              <a:buFont typeface="Wingdings" pitchFamily="2" charset="2"/>
              <a:buChar char="l"/>
            </a:pPr>
            <a:r>
              <a:rPr lang="en-US" sz="2000" dirty="0">
                <a:latin typeface="Arial" pitchFamily="34" charset="0"/>
              </a:rPr>
              <a:t>Radix sort</a:t>
            </a:r>
          </a:p>
          <a:p>
            <a:pPr marL="457200" indent="-457200">
              <a:spcBef>
                <a:spcPct val="20000"/>
              </a:spcBef>
              <a:buClr>
                <a:schemeClr val="tx2"/>
              </a:buClr>
              <a:buSzPct val="70000"/>
              <a:buFont typeface="Wingdings" pitchFamily="2" charset="2"/>
              <a:buChar char="l"/>
            </a:pPr>
            <a:r>
              <a:rPr lang="en-US" sz="2000" dirty="0">
                <a:latin typeface="Arial" pitchFamily="34" charset="0"/>
              </a:rPr>
              <a:t>Quicksort</a:t>
            </a:r>
          </a:p>
          <a:p>
            <a:pPr marL="457200" indent="-457200">
              <a:spcBef>
                <a:spcPct val="20000"/>
              </a:spcBef>
              <a:buClr>
                <a:schemeClr val="tx2"/>
              </a:buClr>
              <a:buSzPct val="70000"/>
              <a:buFont typeface="Wingdings" pitchFamily="2" charset="2"/>
              <a:buChar char="l"/>
            </a:pPr>
            <a:r>
              <a:rPr lang="en-US" sz="2000" dirty="0">
                <a:latin typeface="Arial" pitchFamily="34" charset="0"/>
              </a:rPr>
              <a:t>String comparison</a:t>
            </a:r>
          </a:p>
          <a:p>
            <a:pPr marL="457200" indent="-457200">
              <a:spcBef>
                <a:spcPct val="20000"/>
              </a:spcBef>
              <a:buClr>
                <a:schemeClr val="tx2"/>
              </a:buClr>
              <a:buSzPct val="70000"/>
              <a:buFont typeface="Wingdings" pitchFamily="2" charset="2"/>
              <a:buChar char="l"/>
            </a:pPr>
            <a:r>
              <a:rPr lang="en-US" sz="2000" dirty="0">
                <a:latin typeface="Arial" pitchFamily="34" charset="0"/>
              </a:rPr>
              <a:t>Lexical analysis</a:t>
            </a:r>
          </a:p>
          <a:p>
            <a:pPr marL="457200" indent="-457200">
              <a:spcBef>
                <a:spcPct val="20000"/>
              </a:spcBef>
              <a:buClr>
                <a:schemeClr val="tx2"/>
              </a:buClr>
              <a:buSzPct val="70000"/>
              <a:buFont typeface="Wingdings" pitchFamily="2" charset="2"/>
              <a:buChar char="l"/>
            </a:pPr>
            <a:r>
              <a:rPr lang="en-US" sz="2000" dirty="0">
                <a:latin typeface="Arial" pitchFamily="34" charset="0"/>
              </a:rPr>
              <a:t>Stream compaction</a:t>
            </a:r>
          </a:p>
          <a:p>
            <a:pPr marL="457200" indent="-457200">
              <a:spcBef>
                <a:spcPct val="20000"/>
              </a:spcBef>
              <a:buClr>
                <a:schemeClr val="tx2"/>
              </a:buClr>
              <a:buSzPct val="70000"/>
              <a:buFont typeface="Wingdings" pitchFamily="2" charset="2"/>
              <a:buChar char="l"/>
            </a:pPr>
            <a:r>
              <a:rPr lang="en-US" sz="2000" dirty="0">
                <a:latin typeface="Arial" pitchFamily="34" charset="0"/>
              </a:rPr>
              <a:t>Polynomial evaluation</a:t>
            </a:r>
          </a:p>
          <a:p>
            <a:pPr marL="457200" indent="-457200">
              <a:spcBef>
                <a:spcPct val="20000"/>
              </a:spcBef>
              <a:buClr>
                <a:schemeClr val="tx2"/>
              </a:buClr>
              <a:buSzPct val="70000"/>
              <a:buFont typeface="Wingdings" pitchFamily="2" charset="2"/>
              <a:buChar char="l"/>
            </a:pPr>
            <a:r>
              <a:rPr lang="en-US" sz="2000" dirty="0">
                <a:latin typeface="Arial" pitchFamily="34" charset="0"/>
              </a:rPr>
              <a:t>Solving recurrences</a:t>
            </a:r>
          </a:p>
          <a:p>
            <a:pPr marL="457200" indent="-457200">
              <a:spcBef>
                <a:spcPct val="20000"/>
              </a:spcBef>
              <a:buClr>
                <a:schemeClr val="tx2"/>
              </a:buClr>
              <a:buSzPct val="70000"/>
              <a:buFont typeface="Wingdings" pitchFamily="2" charset="2"/>
              <a:buChar char="l"/>
            </a:pPr>
            <a:r>
              <a:rPr lang="en-US" sz="2000" dirty="0">
                <a:latin typeface="Arial" pitchFamily="34" charset="0"/>
              </a:rPr>
              <a:t>Tree operations</a:t>
            </a:r>
          </a:p>
          <a:p>
            <a:pPr marL="457200" indent="-457200">
              <a:spcBef>
                <a:spcPct val="20000"/>
              </a:spcBef>
              <a:buClr>
                <a:schemeClr val="tx2"/>
              </a:buClr>
              <a:buSzPct val="70000"/>
              <a:buFont typeface="Wingdings" pitchFamily="2" charset="2"/>
              <a:buChar char="l"/>
            </a:pPr>
            <a:r>
              <a:rPr lang="en-US" sz="2000" dirty="0">
                <a:latin typeface="Arial" pitchFamily="34" charset="0"/>
              </a:rPr>
              <a:t>Histograms</a:t>
            </a:r>
          </a:p>
          <a:p>
            <a:pPr marL="457200" indent="-457200">
              <a:spcBef>
                <a:spcPct val="20000"/>
              </a:spcBef>
              <a:buClr>
                <a:schemeClr val="tx2"/>
              </a:buClr>
              <a:buSzPct val="70000"/>
              <a:buFont typeface="Wingdings" pitchFamily="2" charset="2"/>
              <a:buChar char="l"/>
            </a:pPr>
            <a:r>
              <a:rPr lang="en-US" sz="2000" dirty="0">
                <a:latin typeface="Arial" pitchFamily="34" charset="0"/>
              </a:rPr>
              <a:t>Etc.</a:t>
            </a:r>
          </a:p>
        </p:txBody>
      </p:sp>
    </p:spTree>
    <p:extLst>
      <p:ext uri="{BB962C8B-B14F-4D97-AF65-F5344CB8AC3E}">
        <p14:creationId xmlns:p14="http://schemas.microsoft.com/office/powerpoint/2010/main" val="3171282924"/>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normAutofit/>
          </a:bodyPr>
          <a:lstStyle/>
          <a:p>
            <a:r>
              <a:rPr lang="en-US" sz="3200" dirty="0"/>
              <a:t>Parallel Scan Algorithm Solution </a:t>
            </a:r>
            <a:r>
              <a:rPr lang="en-US" sz="3200" dirty="0">
                <a:solidFill>
                  <a:srgbClr val="FFC000"/>
                </a:solidFill>
              </a:rPr>
              <a:t>#1</a:t>
            </a:r>
            <a:r>
              <a:rPr lang="en-US" sz="3200" dirty="0"/>
              <a:t>: </a:t>
            </a:r>
            <a:r>
              <a:rPr lang="en-US" sz="3200" dirty="0" err="1"/>
              <a:t>Hillis</a:t>
            </a:r>
            <a:r>
              <a:rPr lang="en-US" sz="3200" dirty="0"/>
              <a:t> &amp; Steele (1986)</a:t>
            </a:r>
          </a:p>
        </p:txBody>
      </p:sp>
      <p:sp>
        <p:nvSpPr>
          <p:cNvPr id="1111043" name="Rectangle 3"/>
          <p:cNvSpPr>
            <a:spLocks noGrp="1" noChangeArrowheads="1"/>
          </p:cNvSpPr>
          <p:nvPr>
            <p:ph type="body" idx="4294967295"/>
          </p:nvPr>
        </p:nvSpPr>
        <p:spPr>
          <a:xfrm>
            <a:off x="207433" y="1291163"/>
            <a:ext cx="11789834" cy="1092200"/>
          </a:xfrm>
        </p:spPr>
        <p:txBody>
          <a:bodyPr>
            <a:normAutofit fontScale="92500" lnSpcReduction="10000"/>
          </a:bodyPr>
          <a:lstStyle/>
          <a:p>
            <a:r>
              <a:rPr lang="en-US" sz="2200" dirty="0"/>
              <a:t>Implementation of the algorithm shown requires </a:t>
            </a:r>
            <a:r>
              <a:rPr lang="en-US" sz="2200" dirty="0">
                <a:solidFill>
                  <a:srgbClr val="C00000"/>
                </a:solidFill>
              </a:rPr>
              <a:t>two buffers</a:t>
            </a:r>
            <a:r>
              <a:rPr lang="en-US" sz="2200" dirty="0"/>
              <a:t> of length </a:t>
            </a:r>
            <a:r>
              <a:rPr lang="en-US" sz="2200" dirty="0">
                <a:solidFill>
                  <a:srgbClr val="660033"/>
                </a:solidFill>
              </a:rPr>
              <a:t>n</a:t>
            </a:r>
            <a:r>
              <a:rPr lang="en-US" sz="2200" dirty="0"/>
              <a:t> (shown is the case n=8=2</a:t>
            </a:r>
            <a:r>
              <a:rPr lang="en-US" sz="2200" baseline="30000" dirty="0"/>
              <a:t>3</a:t>
            </a:r>
            <a:r>
              <a:rPr lang="en-US" sz="2200" dirty="0"/>
              <a:t>)</a:t>
            </a:r>
          </a:p>
          <a:p>
            <a:r>
              <a:rPr lang="en-US" sz="2200" dirty="0">
                <a:solidFill>
                  <a:srgbClr val="0070C0"/>
                </a:solidFill>
              </a:rPr>
              <a:t>Assumption: the number n of elements is a power of 2: n=2</a:t>
            </a:r>
            <a:r>
              <a:rPr lang="en-US" sz="2200" baseline="30000" dirty="0">
                <a:solidFill>
                  <a:srgbClr val="0070C0"/>
                </a:solidFill>
              </a:rPr>
              <a:t>M</a:t>
            </a:r>
            <a:endParaRPr lang="en-US" sz="2200" dirty="0">
              <a:solidFill>
                <a:srgbClr val="0070C0"/>
              </a:solidFill>
            </a:endParaRPr>
          </a:p>
          <a:p>
            <a:r>
              <a:rPr lang="en-US" sz="2200" dirty="0">
                <a:solidFill>
                  <a:srgbClr val="C00000"/>
                </a:solidFill>
              </a:rPr>
              <a:t>Note: There are race conditions, unless you take precautionary measures</a:t>
            </a:r>
            <a:endParaRPr lang="en-US" sz="2200" baseline="30000" dirty="0">
              <a:solidFill>
                <a:srgbClr val="C00000"/>
              </a:solidFill>
            </a:endParaRPr>
          </a:p>
        </p:txBody>
      </p:sp>
      <p:pic>
        <p:nvPicPr>
          <p:cNvPr id="1111044" name="Picture 4"/>
          <p:cNvPicPr>
            <a:picLocks noChangeAspect="1" noChangeArrowheads="1"/>
          </p:cNvPicPr>
          <p:nvPr/>
        </p:nvPicPr>
        <p:blipFill>
          <a:blip r:embed="rId3" cstate="print"/>
          <a:srcRect/>
          <a:stretch>
            <a:fillRect/>
          </a:stretch>
        </p:blipFill>
        <p:spPr bwMode="auto">
          <a:xfrm>
            <a:off x="6761418" y="2617667"/>
            <a:ext cx="5235849" cy="2376850"/>
          </a:xfrm>
          <a:prstGeom prst="rect">
            <a:avLst/>
          </a:prstGeom>
          <a:noFill/>
          <a:ln w="9525">
            <a:noFill/>
            <a:miter lim="800000"/>
            <a:headEnd/>
            <a:tailEnd/>
          </a:ln>
        </p:spPr>
      </p:pic>
      <p:sp>
        <p:nvSpPr>
          <p:cNvPr id="8" name="Rectangle 7"/>
          <p:cNvSpPr/>
          <p:nvPr/>
        </p:nvSpPr>
        <p:spPr>
          <a:xfrm>
            <a:off x="46566"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758B776-AD7F-3776-0141-D9DF2AFCE9C4}"/>
              </a:ext>
            </a:extLst>
          </p:cNvPr>
          <p:cNvSpPr txBox="1"/>
          <p:nvPr/>
        </p:nvSpPr>
        <p:spPr>
          <a:xfrm>
            <a:off x="10248900" y="5111998"/>
            <a:ext cx="17483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Algorithm takes M steps</a:t>
            </a:r>
          </a:p>
        </p:txBody>
      </p:sp>
      <p:sp>
        <p:nvSpPr>
          <p:cNvPr id="3" name="Text Box 4">
            <a:extLst>
              <a:ext uri="{FF2B5EF4-FFF2-40B4-BE49-F238E27FC236}">
                <a16:creationId xmlns:a16="http://schemas.microsoft.com/office/drawing/2014/main" id="{09F6C06E-0C1D-63EE-FE43-23627D37E99E}"/>
              </a:ext>
            </a:extLst>
          </p:cNvPr>
          <p:cNvSpPr txBox="1">
            <a:spLocks noChangeArrowheads="1"/>
          </p:cNvSpPr>
          <p:nvPr/>
        </p:nvSpPr>
        <p:spPr bwMode="auto">
          <a:xfrm>
            <a:off x="207433" y="2599973"/>
            <a:ext cx="6781800" cy="2362200"/>
          </a:xfrm>
          <a:prstGeom prst="rect">
            <a:avLst/>
          </a:prstGeom>
          <a:solidFill>
            <a:srgbClr val="EAEAEA"/>
          </a:solidFill>
          <a:ln w="9525">
            <a:solidFill>
              <a:srgbClr val="000000"/>
            </a:solidFill>
            <a:miter lim="800000"/>
            <a:headEnd/>
            <a:tailEnd/>
          </a:ln>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for</a:t>
            </a:r>
            <a:r>
              <a:rPr kumimoji="0" lang="en-US" sz="1600" b="0" i="0" u="none" strike="noStrike" kern="1200" cap="none" spc="0" normalizeH="0" baseline="0" noProof="0" dirty="0" err="1">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Times New Roman" pitchFamily="18" charset="0"/>
                <a:cs typeface="Courier New" pitchFamily="49"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Times New Roman" pitchFamily="18" charset="0"/>
                <a:cs typeface="Courier New" pitchFamily="49" charset="0"/>
              </a:rPr>
              <a:t> := 0</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NimbusRomNo9L-Regu"/>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to</a:t>
            </a:r>
            <a:r>
              <a:rPr kumimoji="0" lang="en-US" sz="1600" b="0" i="0" u="none" strike="noStrike" kern="1200" cap="none" spc="0" normalizeH="0" baseline="0" noProof="0" dirty="0">
                <a:ln>
                  <a:noFill/>
                </a:ln>
                <a:solidFill>
                  <a:prstClr val="black"/>
                </a:solidFill>
                <a:effectLst/>
                <a:uLnTx/>
                <a:uFillTx/>
                <a:latin typeface="Courier New" pitchFamily="49" charset="0"/>
                <a:ea typeface="Times New Roman" pitchFamily="18" charset="0"/>
                <a:cs typeface="Courier New" pitchFamily="49" charset="0"/>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M-1</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forall</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do in parallel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if</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≥0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then</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− 2</a:t>
            </a:r>
            <a:r>
              <a:rPr kumimoji="0" lang="en-US" sz="1600" b="0" i="1" u="none" strike="noStrike" kern="1200" cap="none" spc="0" normalizeH="0" baseline="30000" noProof="0" dirty="0">
                <a:ln>
                  <a:noFill/>
                </a:ln>
                <a:solidFill>
                  <a:prstClr val="black"/>
                </a:solidFill>
                <a:effectLst/>
                <a:uLnTx/>
                <a:uFillTx/>
                <a:latin typeface="Calibri" panose="020F0502020204030204"/>
                <a:ea typeface="+mn-ea"/>
                <a:cs typeface="Times New Roman" pitchFamily="18" charset="0"/>
              </a:rPr>
              <a:t>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else </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 :=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endforall</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	</a:t>
            </a:r>
            <a:r>
              <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rPr>
              <a:t>swap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in</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Times New Roman" pitchFamily="18" charset="0"/>
              </a:rPr>
              <a:t>out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ourier New" pitchFamily="49" charset="0"/>
                <a:ea typeface="+mn-ea"/>
                <a:cs typeface="Times New Roman" pitchFamily="18" charset="0"/>
              </a:rPr>
              <a:t>endfor</a:t>
            </a:r>
            <a:endParaRPr kumimoji="0" lang="en-US" sz="1600" b="1" i="0" u="none" strike="noStrike" kern="1200" cap="none" spc="0" normalizeH="0" baseline="0" noProof="0" dirty="0">
              <a:ln>
                <a:noFill/>
              </a:ln>
              <a:solidFill>
                <a:prstClr val="black"/>
              </a:solidFill>
              <a:effectLst/>
              <a:uLnTx/>
              <a:uFillTx/>
              <a:latin typeface="Courier New" pitchFamily="49" charset="0"/>
              <a:ea typeface="+mn-ea"/>
              <a:cs typeface="Times New Roman" pitchFamily="18" charset="0"/>
            </a:endParaRPr>
          </a:p>
        </p:txBody>
      </p:sp>
      <p:sp>
        <p:nvSpPr>
          <p:cNvPr id="5" name="Rectangle 7">
            <a:extLst>
              <a:ext uri="{FF2B5EF4-FFF2-40B4-BE49-F238E27FC236}">
                <a16:creationId xmlns:a16="http://schemas.microsoft.com/office/drawing/2014/main" id="{7497D048-513A-52ED-D9EE-5F931224CFBE}"/>
              </a:ext>
            </a:extLst>
          </p:cNvPr>
          <p:cNvSpPr>
            <a:spLocks noChangeArrowheads="1"/>
          </p:cNvSpPr>
          <p:nvPr/>
        </p:nvSpPr>
        <p:spPr bwMode="auto">
          <a:xfrm>
            <a:off x="1426634" y="5266973"/>
            <a:ext cx="4665663" cy="350838"/>
          </a:xfrm>
          <a:prstGeom prst="rect">
            <a:avLst/>
          </a:prstGeom>
          <a:noFill/>
          <a:ln w="9525">
            <a:no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Verdana" pitchFamily="34" charset="0"/>
                <a:ea typeface="+mn-ea"/>
                <a:cs typeface="Times New Roman" pitchFamily="18" charset="0"/>
              </a:rPr>
              <a:t>Double-buffered version of the sum scan</a:t>
            </a:r>
            <a:r>
              <a:rPr kumimoji="0" lang="en-US" sz="900" b="0" i="0" u="none" strike="noStrike" kern="1200" cap="none" spc="0" normalizeH="0" baseline="0" noProof="0" dirty="0">
                <a:ln>
                  <a:noFill/>
                </a:ln>
                <a:solidFill>
                  <a:prstClr val="black"/>
                </a:solidFill>
                <a:effectLst/>
                <a:uLnTx/>
                <a:uFillTx/>
                <a:latin typeface="Verdana" pitchFamily="34" charset="0"/>
                <a:ea typeface="+mn-ea"/>
                <a:cs typeface="+mn-cs"/>
              </a:rPr>
              <a:t> </a:t>
            </a:r>
            <a:endParaRPr kumimoji="0" lang="en-US" sz="28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0231911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sz="3500"/>
              <a:t>The Plain English Perspective</a:t>
            </a:r>
          </a:p>
        </p:txBody>
      </p:sp>
      <p:sp>
        <p:nvSpPr>
          <p:cNvPr id="1106947" name="Rectangle 3"/>
          <p:cNvSpPr>
            <a:spLocks noGrp="1" noChangeArrowheads="1"/>
          </p:cNvSpPr>
          <p:nvPr>
            <p:ph idx="1"/>
          </p:nvPr>
        </p:nvSpPr>
        <p:spPr>
          <a:xfrm>
            <a:off x="115564" y="962474"/>
            <a:ext cx="11960872" cy="5684905"/>
          </a:xfrm>
        </p:spPr>
        <p:txBody>
          <a:bodyPr>
            <a:normAutofit fontScale="92500" lnSpcReduction="10000"/>
          </a:bodyPr>
          <a:lstStyle/>
          <a:p>
            <a:pPr>
              <a:lnSpc>
                <a:spcPct val="80000"/>
              </a:lnSpc>
            </a:pPr>
            <a:r>
              <a:rPr lang="en-US" sz="1700" dirty="0"/>
              <a:t>First iteration, I go with stride 1=2</a:t>
            </a:r>
            <a:r>
              <a:rPr lang="en-US" sz="1700" baseline="30000" dirty="0"/>
              <a:t>0</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- 2</a:t>
            </a:r>
            <a:r>
              <a:rPr lang="en-US" sz="1400" baseline="30000" dirty="0"/>
              <a:t>0 </a:t>
            </a:r>
            <a:r>
              <a:rPr lang="en-US" sz="1400" dirty="0"/>
              <a:t>additions</a:t>
            </a:r>
          </a:p>
          <a:p>
            <a:pPr>
              <a:lnSpc>
                <a:spcPct val="80000"/>
              </a:lnSpc>
            </a:pPr>
            <a:endParaRPr lang="en-US" sz="1700" dirty="0"/>
          </a:p>
          <a:p>
            <a:pPr>
              <a:lnSpc>
                <a:spcPct val="80000"/>
              </a:lnSpc>
            </a:pPr>
            <a:r>
              <a:rPr lang="en-US" sz="1700" dirty="0"/>
              <a:t>Second iteration, I go with stride 2=2</a:t>
            </a:r>
            <a:r>
              <a:rPr lang="en-US" sz="1700" baseline="30000" dirty="0"/>
              <a:t>1</a:t>
            </a:r>
            <a:endParaRPr lang="en-US" sz="1700" dirty="0"/>
          </a:p>
          <a:p>
            <a:pPr lvl="1">
              <a:lnSpc>
                <a:spcPct val="8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1</a:t>
            </a:r>
            <a:r>
              <a:rPr lang="en-US" sz="1400" dirty="0"/>
              <a:t> additions</a:t>
            </a:r>
          </a:p>
          <a:p>
            <a:pPr>
              <a:lnSpc>
                <a:spcPct val="80000"/>
              </a:lnSpc>
            </a:pPr>
            <a:endParaRPr lang="en-US" sz="1700" dirty="0"/>
          </a:p>
          <a:p>
            <a:pPr>
              <a:lnSpc>
                <a:spcPct val="90000"/>
              </a:lnSpc>
            </a:pPr>
            <a:r>
              <a:rPr lang="en-US" sz="1700" dirty="0"/>
              <a:t>Consider the k</a:t>
            </a:r>
            <a:r>
              <a:rPr lang="en-US" sz="1700" baseline="30000" dirty="0"/>
              <a:t>th</a:t>
            </a:r>
            <a:r>
              <a:rPr lang="en-US" sz="1700" dirty="0"/>
              <a:t> iteration (where 1&lt;k&lt;M-1): I go with stride 2</a:t>
            </a:r>
            <a:r>
              <a:rPr lang="en-US" sz="1700" baseline="30000" dirty="0"/>
              <a:t>k-1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k-1</a:t>
            </a:r>
            <a:r>
              <a:rPr lang="en-US" sz="1400" dirty="0"/>
              <a:t> additions</a:t>
            </a:r>
          </a:p>
          <a:p>
            <a:pPr marL="0" indent="0">
              <a:lnSpc>
                <a:spcPct val="90000"/>
              </a:lnSpc>
              <a:buNone/>
            </a:pPr>
            <a:endParaRPr lang="en-US" sz="1700" dirty="0"/>
          </a:p>
          <a:p>
            <a:pPr>
              <a:lnSpc>
                <a:spcPct val="90000"/>
              </a:lnSpc>
            </a:pPr>
            <a:r>
              <a:rPr lang="en-US" sz="1700" dirty="0" err="1"/>
              <a:t>M</a:t>
            </a:r>
            <a:r>
              <a:rPr lang="en-US" sz="1700" baseline="30000" dirty="0" err="1"/>
              <a:t>th</a:t>
            </a:r>
            <a:r>
              <a:rPr lang="en-US" sz="1700" dirty="0"/>
              <a:t> iteration: I go with stride 2</a:t>
            </a:r>
            <a:r>
              <a:rPr lang="en-US" sz="1700" baseline="30000" dirty="0"/>
              <a:t>M-1</a:t>
            </a:r>
            <a:endParaRPr lang="en-US" sz="1700" dirty="0"/>
          </a:p>
          <a:p>
            <a:pPr lvl="1">
              <a:lnSpc>
                <a:spcPct val="90000"/>
              </a:lnSpc>
            </a:pPr>
            <a:r>
              <a:rPr lang="en-US" sz="1600" dirty="0"/>
              <a:t>What we do: Start at </a:t>
            </a:r>
            <a:r>
              <a:rPr lang="en-US" sz="1600" i="1" dirty="0">
                <a:latin typeface="Times New Roman" pitchFamily="18" charset="0"/>
              </a:rPr>
              <a:t>x</a:t>
            </a:r>
            <a:r>
              <a:rPr lang="en-US" sz="1600" dirty="0"/>
              <a:t>[2</a:t>
            </a:r>
            <a:r>
              <a:rPr lang="en-US" sz="1600" baseline="30000" dirty="0"/>
              <a:t>M</a:t>
            </a:r>
            <a:r>
              <a:rPr lang="en-US" sz="1600" dirty="0"/>
              <a:t>-1]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-1]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M-1</a:t>
            </a:r>
            <a:r>
              <a:rPr lang="en-US" sz="1400" dirty="0"/>
              <a:t> additions</a:t>
            </a:r>
          </a:p>
          <a:p>
            <a:pPr>
              <a:lnSpc>
                <a:spcPct val="90000"/>
              </a:lnSpc>
            </a:pPr>
            <a:endParaRPr lang="en-US" sz="1700" dirty="0"/>
          </a:p>
          <a:p>
            <a:pPr>
              <a:lnSpc>
                <a:spcPct val="90000"/>
              </a:lnSpc>
            </a:pPr>
            <a:r>
              <a:rPr lang="en-US" sz="1700" dirty="0"/>
              <a:t>NOTE: There is </a:t>
            </a:r>
            <a:r>
              <a:rPr lang="en-US" sz="1700" dirty="0">
                <a:solidFill>
                  <a:srgbClr val="C00000"/>
                </a:solidFill>
              </a:rPr>
              <a:t>no (M+1)</a:t>
            </a:r>
            <a:r>
              <a:rPr lang="en-US" sz="1700" baseline="30000" dirty="0" err="1">
                <a:solidFill>
                  <a:srgbClr val="C00000"/>
                </a:solidFill>
              </a:rPr>
              <a:t>th</a:t>
            </a:r>
            <a:r>
              <a:rPr lang="en-US" sz="1700" dirty="0">
                <a:solidFill>
                  <a:srgbClr val="C00000"/>
                </a:solidFill>
              </a:rPr>
              <a:t> iteration </a:t>
            </a:r>
            <a:r>
              <a:rPr lang="en-US" sz="1700" dirty="0"/>
              <a:t>since this would automatically put me beyond the bounds of the array (if you apply an offset of 2</a:t>
            </a:r>
            <a:r>
              <a:rPr lang="en-US" sz="1700" baseline="30000" dirty="0"/>
              <a:t>M </a:t>
            </a:r>
            <a:r>
              <a:rPr lang="en-US" sz="1700" dirty="0"/>
              <a:t>to “</a:t>
            </a:r>
            <a:r>
              <a:rPr lang="en-US" sz="1700" dirty="0">
                <a:solidFill>
                  <a:srgbClr val="660033"/>
                </a:solidFill>
                <a:latin typeface="Consolas" panose="020B0609020204030204" pitchFamily="49" charset="0"/>
              </a:rPr>
              <a:t>&amp;</a:t>
            </a:r>
            <a:r>
              <a:rPr lang="en-US" sz="2000" dirty="0">
                <a:solidFill>
                  <a:srgbClr val="660033"/>
                </a:solidFill>
                <a:latin typeface="Consolas" panose="020B0609020204030204" pitchFamily="49" charset="0"/>
              </a:rPr>
              <a:t>x</a:t>
            </a:r>
            <a:r>
              <a:rPr lang="en-US" sz="1700" dirty="0">
                <a:solidFill>
                  <a:srgbClr val="660033"/>
                </a:solidFill>
                <a:latin typeface="Consolas" panose="020B0609020204030204" pitchFamily="49" charset="0"/>
              </a:rPr>
              <a:t>[2</a:t>
            </a:r>
            <a:r>
              <a:rPr lang="en-US" sz="1700" baseline="30000" dirty="0">
                <a:solidFill>
                  <a:srgbClr val="660033"/>
                </a:solidFill>
                <a:latin typeface="Consolas" panose="020B0609020204030204" pitchFamily="49" charset="0"/>
              </a:rPr>
              <a:t>M</a:t>
            </a:r>
            <a:r>
              <a:rPr lang="en-US" sz="1700" dirty="0">
                <a:solidFill>
                  <a:srgbClr val="660033"/>
                </a:solidFill>
                <a:latin typeface="Consolas" panose="020B0609020204030204" pitchFamily="49" charset="0"/>
              </a:rPr>
              <a:t>-1]</a:t>
            </a:r>
            <a:r>
              <a:rPr lang="en-US" sz="1800" dirty="0"/>
              <a:t> </a:t>
            </a:r>
            <a:r>
              <a:rPr lang="en-US" sz="1700" dirty="0"/>
              <a:t>” it places you right before the beginning of the array – not good…)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217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a:xfrm>
            <a:off x="147344" y="1345915"/>
            <a:ext cx="11960872" cy="5082356"/>
          </a:xfrm>
        </p:spPr>
        <p:txBody>
          <a:bodyPr>
            <a:normAutofit/>
          </a:bodyPr>
          <a:lstStyle/>
          <a:p>
            <a:pPr marL="457200" indent="-457200"/>
            <a:endParaRPr lang="en-US" sz="2200" dirty="0"/>
          </a:p>
          <a:p>
            <a:pPr marL="457200" indent="-457200"/>
            <a:r>
              <a:rPr lang="en-US" sz="2200" dirty="0"/>
              <a:t>The number of operations tally:</a:t>
            </a:r>
          </a:p>
          <a:p>
            <a:pPr marL="571500" lvl="1" indent="0" algn="ctr">
              <a:buNone/>
            </a:pPr>
            <a:r>
              <a:rPr lang="en-US" dirty="0"/>
              <a:t>(2</a:t>
            </a:r>
            <a:r>
              <a:rPr lang="en-US" baseline="30000" dirty="0"/>
              <a:t>M</a:t>
            </a:r>
            <a:r>
              <a:rPr lang="en-US" dirty="0"/>
              <a:t>-2</a:t>
            </a:r>
            <a:r>
              <a:rPr lang="en-US" baseline="30000" dirty="0"/>
              <a:t>0</a:t>
            </a:r>
            <a:r>
              <a:rPr lang="en-US" dirty="0"/>
              <a:t>) + (2</a:t>
            </a:r>
            <a:r>
              <a:rPr lang="en-US" baseline="30000" dirty="0"/>
              <a:t>M</a:t>
            </a:r>
            <a:r>
              <a:rPr lang="en-US" dirty="0"/>
              <a:t>-2</a:t>
            </a:r>
            <a:r>
              <a:rPr lang="en-US" baseline="30000" dirty="0"/>
              <a:t>1</a:t>
            </a:r>
            <a:r>
              <a:rPr lang="en-US" dirty="0"/>
              <a:t>) + … + (2</a:t>
            </a:r>
            <a:r>
              <a:rPr lang="en-US" baseline="30000" dirty="0"/>
              <a:t>M</a:t>
            </a:r>
            <a:r>
              <a:rPr lang="en-US" dirty="0"/>
              <a:t>-2</a:t>
            </a:r>
            <a:r>
              <a:rPr lang="en-US" baseline="30000" dirty="0"/>
              <a:t>k-1</a:t>
            </a:r>
            <a:r>
              <a:rPr lang="en-US" dirty="0"/>
              <a:t>) +…+ (2</a:t>
            </a:r>
            <a:r>
              <a:rPr lang="en-US" baseline="30000" dirty="0"/>
              <a:t>M</a:t>
            </a:r>
            <a:r>
              <a:rPr lang="en-US" dirty="0"/>
              <a:t>-2</a:t>
            </a:r>
            <a:r>
              <a:rPr lang="en-US" baseline="30000" dirty="0"/>
              <a:t>M-1</a:t>
            </a:r>
            <a:r>
              <a:rPr lang="en-US" dirty="0"/>
              <a:t>)  </a:t>
            </a:r>
          </a:p>
          <a:p>
            <a:pPr marL="571500" lvl="1" indent="0">
              <a:buNone/>
            </a:pPr>
            <a:endParaRPr lang="en-US" dirty="0"/>
          </a:p>
          <a:p>
            <a:pPr marL="974725" lvl="1" indent="-403225"/>
            <a:r>
              <a:rPr lang="en-US" dirty="0"/>
              <a:t>Final operation count: </a:t>
            </a:r>
          </a:p>
          <a:p>
            <a:pPr marL="974725" lvl="1" indent="-403225"/>
            <a:r>
              <a:rPr lang="en-US" dirty="0"/>
              <a:t>This is an algorithm with </a:t>
            </a:r>
            <a:r>
              <a:rPr lang="en-US" dirty="0">
                <a:sym typeface="Wingdings" pitchFamily="2" charset="2"/>
              </a:rPr>
              <a:t> </a:t>
            </a:r>
            <a:r>
              <a:rPr lang="en-US" dirty="0"/>
              <a:t>O(n*log(n)) work</a:t>
            </a:r>
          </a:p>
          <a:p>
            <a:pPr marL="974725" lvl="1" indent="-403225"/>
            <a:endParaRPr lang="en-US" dirty="0"/>
          </a:p>
          <a:p>
            <a:pPr marL="974725" lvl="1" indent="-403225"/>
            <a:endParaRPr lang="en-US" dirty="0"/>
          </a:p>
          <a:p>
            <a:pPr marL="457200" indent="-457200"/>
            <a:r>
              <a:rPr lang="en-US" sz="2200" dirty="0"/>
              <a:t>Concluding remarks: is this approach good or not?</a:t>
            </a:r>
          </a:p>
          <a:p>
            <a:pPr marL="974725" lvl="1" indent="-403225"/>
            <a:r>
              <a:rPr lang="en-US" dirty="0"/>
              <a:t>Recall that sequential scan algorithm only needs </a:t>
            </a:r>
            <a:r>
              <a:rPr lang="en-US" i="1" dirty="0"/>
              <a:t>n-1</a:t>
            </a:r>
            <a:r>
              <a:rPr lang="en-US" dirty="0"/>
              <a:t> additions</a:t>
            </a:r>
          </a:p>
          <a:p>
            <a:pPr marL="974725" lvl="1" indent="-403225"/>
            <a:r>
              <a:rPr lang="en-US" dirty="0"/>
              <a:t>In the current algorithm, a factor of log</a:t>
            </a:r>
            <a:r>
              <a:rPr lang="en-US" baseline="-25000" dirty="0"/>
              <a:t>2</a:t>
            </a:r>
            <a:r>
              <a:rPr lang="en-US" dirty="0"/>
              <a:t>(n) might hurt: 20x more work for 10</a:t>
            </a:r>
            <a:r>
              <a:rPr lang="en-US" baseline="30000" dirty="0"/>
              <a:t>6</a:t>
            </a:r>
            <a:r>
              <a:rPr lang="en-US" dirty="0"/>
              <a:t> elements!</a:t>
            </a:r>
          </a:p>
          <a:p>
            <a:pPr marL="974725" lvl="1" indent="-403225"/>
            <a:r>
              <a:rPr lang="en-US" dirty="0"/>
              <a:t>One more drawback: you need two buffers…</a:t>
            </a:r>
          </a:p>
          <a:p>
            <a:pPr marL="974725" lvl="1" indent="-403225"/>
            <a:endParaRPr lang="en-US" dirty="0"/>
          </a:p>
          <a:p>
            <a:pPr marL="974725" lvl="1" indent="-403225"/>
            <a:endParaRPr lang="en-US" dirty="0"/>
          </a:p>
        </p:txBody>
      </p:sp>
      <p:pic>
        <p:nvPicPr>
          <p:cNvPr id="621575" name="Picture 7" descr="TP_tmp"/>
          <p:cNvPicPr>
            <a:picLocks noChangeAspect="1" noChangeArrowheads="1"/>
          </p:cNvPicPr>
          <p:nvPr>
            <p:custDataLst>
              <p:tags r:id="rId1"/>
            </p:custDataLst>
          </p:nvPr>
        </p:nvPicPr>
        <p:blipFill>
          <a:blip r:embed="rId4" cstate="print"/>
          <a:srcRect/>
          <a:stretch>
            <a:fillRect/>
          </a:stretch>
        </p:blipFill>
        <p:spPr bwMode="auto">
          <a:xfrm>
            <a:off x="3709741" y="2777733"/>
            <a:ext cx="7543800" cy="330200"/>
          </a:xfrm>
          <a:prstGeom prst="rect">
            <a:avLst/>
          </a:prstGeom>
          <a:noFill/>
          <a:ln w="9525" algn="ctr">
            <a:noFill/>
            <a:miter lim="800000"/>
            <a:headEnd/>
            <a:tailEnd/>
          </a:ln>
          <a:effec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53350"/>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236" y="609594"/>
            <a:ext cx="9410700" cy="600164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scan(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 volatile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__shared__</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0, pin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load input into shared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**exclusive** scan: shift right by one element and set first output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 0: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g_idata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[thid-1];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offset = 1; offset&lt;n; offset *= 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pout = 1 - pout; </a:t>
            </a:r>
            <a:r>
              <a:rPr kumimoji="0" lang="fr-FR"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swap double buffer indices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pin  = 1 - pout;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&gt;=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temp[pin*</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a:t>
            </a:r>
            <a:r>
              <a:rPr kumimoji="0" lang="en-US" sz="16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syncthreads</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 need this here before I start next iteration </a:t>
            </a: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g_odata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temp[pout*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n+thid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115138" name="Rectangle 2"/>
          <p:cNvSpPr>
            <a:spLocks noGrp="1" noChangeArrowheads="1"/>
          </p:cNvSpPr>
          <p:nvPr>
            <p:ph type="title"/>
          </p:nvPr>
        </p:nvSpPr>
        <p:spPr>
          <a:xfrm>
            <a:off x="0" y="0"/>
            <a:ext cx="12192000" cy="533400"/>
          </a:xfrm>
        </p:spPr>
        <p:txBody>
          <a:bodyPr>
            <a:normAutofit/>
          </a:bodyPr>
          <a:lstStyle/>
          <a:p>
            <a:r>
              <a:rPr lang="en-US" sz="3200" dirty="0" err="1"/>
              <a:t>Hillis</a:t>
            </a:r>
            <a:r>
              <a:rPr lang="en-US" sz="3200" dirty="0"/>
              <a:t> &amp; Steele: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91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mc:AlternateContent xmlns:mc="http://schemas.openxmlformats.org/markup-compatibility/2006" xmlns:a14="http://schemas.microsoft.com/office/drawing/2010/main">
        <mc:Choice Requires="a14">
          <p:sp>
            <p:nvSpPr>
              <p:cNvPr id="1117187" name="Rectangle 3"/>
              <p:cNvSpPr>
                <a:spLocks noGrp="1" noChangeArrowheads="1"/>
              </p:cNvSpPr>
              <p:nvPr>
                <p:ph idx="1"/>
              </p:nvPr>
            </p:nvSpPr>
            <p:spPr>
              <a:xfrm>
                <a:off x="147344" y="1366463"/>
                <a:ext cx="11960872" cy="5061808"/>
              </a:xfrm>
            </p:spPr>
            <p:txBody>
              <a:bodyPr>
                <a:normAutofit fontScale="92500" lnSpcReduction="10000"/>
              </a:bodyPr>
              <a:lstStyle/>
              <a:p>
                <a:pPr lvl="2"/>
                <a:endParaRPr lang="en-US" dirty="0"/>
              </a:p>
              <a:p>
                <a:r>
                  <a:rPr lang="en-US" dirty="0"/>
                  <a:t>The kernel is very simple, which is good </a:t>
                </a:r>
              </a:p>
              <a:p>
                <a:pPr lvl="1"/>
                <a:endParaRPr lang="en-US" dirty="0"/>
              </a:p>
              <a:p>
                <a:r>
                  <a:rPr lang="en-US" dirty="0"/>
                  <a:t>Note the </a:t>
                </a:r>
                <a:r>
                  <a:rPr lang="en-US" dirty="0">
                    <a:latin typeface="Consolas" panose="020B0609020204030204" pitchFamily="49" charset="0"/>
                    <a:cs typeface="Consolas" panose="020B0609020204030204" pitchFamily="49" charset="0"/>
                  </a:rPr>
                  <a:t>pin</a:t>
                </a:r>
                <a:r>
                  <a:rPr lang="en-US" dirty="0"/>
                  <a:t>/</a:t>
                </a:r>
                <a:r>
                  <a:rPr lang="en-US" dirty="0">
                    <a:latin typeface="Consolas" panose="020B0609020204030204" pitchFamily="49" charset="0"/>
                    <a:cs typeface="Consolas" panose="020B0609020204030204" pitchFamily="49" charset="0"/>
                  </a:rPr>
                  <a:t>pout</a:t>
                </a:r>
                <a:r>
                  <a:rPr lang="en-US" dirty="0"/>
                  <a:t> trick that was used to alternate the destination buffer</a:t>
                </a:r>
              </a:p>
              <a:p>
                <a:pPr lvl="1"/>
                <a:endParaRPr lang="en-US" dirty="0"/>
              </a:p>
              <a:p>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algorithm – significant overhead when </a:t>
                </a:r>
                <a14:m>
                  <m:oMath xmlns:m="http://schemas.openxmlformats.org/officeDocument/2006/math">
                    <m:r>
                      <a:rPr lang="en-US" i="1" dirty="0">
                        <a:latin typeface="Cambria Math" panose="02040503050406030204" pitchFamily="18" charset="0"/>
                      </a:rPr>
                      <m:t>𝑁</m:t>
                    </m:r>
                  </m:oMath>
                </a14:m>
                <a:r>
                  <a:rPr lang="en-US" dirty="0"/>
                  <a:t> gets large</a:t>
                </a:r>
              </a:p>
              <a:p>
                <a:pPr lvl="2"/>
                <a:endParaRPr lang="en-US" dirty="0"/>
              </a:p>
              <a:p>
                <a:pPr lvl="1"/>
                <a:endParaRPr lang="en-US" dirty="0"/>
              </a:p>
              <a:p>
                <a:r>
                  <a:rPr lang="en-US" dirty="0"/>
                  <a:t>As shown, the kernel only works when the entire array is processed by one block</a:t>
                </a:r>
              </a:p>
              <a:p>
                <a:pPr lvl="2"/>
                <a:r>
                  <a:rPr lang="en-US" sz="1900" dirty="0"/>
                  <a:t>One block in CUDA has at the most 1024 threads</a:t>
                </a:r>
              </a:p>
              <a:p>
                <a:endParaRPr lang="en-US" sz="2500" dirty="0"/>
              </a:p>
              <a:p>
                <a:r>
                  <a:rPr lang="en-US" dirty="0"/>
                  <a:t>Assignment requires multi-block implementation as it calls for handling up to 1 billion entries</a:t>
                </a:r>
              </a:p>
              <a:p>
                <a:pPr lvl="1"/>
                <a:r>
                  <a:rPr lang="en-US" dirty="0"/>
                  <a:t>Multiple kernel calls are then in order</a:t>
                </a:r>
              </a:p>
              <a:p>
                <a:pPr lvl="2"/>
                <a:r>
                  <a:rPr lang="en-US" dirty="0"/>
                  <a:t>On the upside, using multiple kernel calls precludes the need for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r>
                  <a:rPr lang="en-US" dirty="0"/>
                  <a:t> calls</a:t>
                </a:r>
              </a:p>
              <a:p>
                <a:endParaRPr lang="en-US" dirty="0"/>
              </a:p>
              <a:p>
                <a:pPr lvl="1"/>
                <a:endParaRPr lang="en-US" dirty="0"/>
              </a:p>
              <a:p>
                <a:pPr lvl="1"/>
                <a:endParaRPr lang="en-US" dirty="0"/>
              </a:p>
            </p:txBody>
          </p:sp>
        </mc:Choice>
        <mc:Fallback xmlns="">
          <p:sp>
            <p:nvSpPr>
              <p:cNvPr id="1117187" name="Rectangle 3"/>
              <p:cNvSpPr>
                <a:spLocks noGrp="1" noRot="1" noChangeAspect="1" noMove="1" noResize="1" noEditPoints="1" noAdjustHandles="1" noChangeArrowheads="1" noChangeShapeType="1" noTextEdit="1"/>
              </p:cNvSpPr>
              <p:nvPr>
                <p:ph idx="1"/>
              </p:nvPr>
            </p:nvSpPr>
            <p:spPr>
              <a:xfrm>
                <a:off x="147344" y="1366463"/>
                <a:ext cx="11960872" cy="5061808"/>
              </a:xfrm>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113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100" dirty="0"/>
              <a:t>Parallel Scan Algorithm: Solution </a:t>
            </a:r>
            <a:r>
              <a:rPr lang="en-US" sz="3100" dirty="0">
                <a:solidFill>
                  <a:srgbClr val="FFC000"/>
                </a:solidFill>
              </a:rPr>
              <a:t>#2</a:t>
            </a:r>
            <a:r>
              <a:rPr lang="en-US" sz="3100" dirty="0"/>
              <a:t>: Harris-</a:t>
            </a:r>
            <a:r>
              <a:rPr lang="en-US" sz="3100" dirty="0" err="1"/>
              <a:t>Sengupta</a:t>
            </a:r>
            <a:r>
              <a:rPr lang="en-US" sz="3100" dirty="0"/>
              <a:t>-Owen  (2007)</a:t>
            </a:r>
          </a:p>
        </p:txBody>
      </p:sp>
      <p:sp>
        <p:nvSpPr>
          <p:cNvPr id="623619" name="Rectangle 3"/>
          <p:cNvSpPr>
            <a:spLocks noGrp="1" noChangeArrowheads="1"/>
          </p:cNvSpPr>
          <p:nvPr>
            <p:ph idx="1"/>
          </p:nvPr>
        </p:nvSpPr>
        <p:spPr/>
        <p:txBody>
          <a:bodyPr/>
          <a:lstStyle/>
          <a:p>
            <a:pPr marL="457200" indent="-457200"/>
            <a:endParaRPr lang="en-US" sz="2000" dirty="0"/>
          </a:p>
          <a:p>
            <a:pPr marL="457200" indent="-457200"/>
            <a:r>
              <a:rPr lang="en-US" sz="2000" dirty="0"/>
              <a:t>A common parallel algorithm pattern:</a:t>
            </a:r>
          </a:p>
          <a:p>
            <a:pPr marL="457200" indent="-457200" algn="ctr">
              <a:buNone/>
            </a:pPr>
            <a:r>
              <a:rPr lang="en-US" sz="2000" i="1" u="sng" dirty="0"/>
              <a:t>Balanced Trees</a:t>
            </a:r>
          </a:p>
          <a:p>
            <a:pPr marL="974725" lvl="1" indent="-403225"/>
            <a:r>
              <a:rPr lang="en-US" sz="1800" dirty="0"/>
              <a:t>Build a balanced binary tree on the input data and sweep from roots to the main trunk, and then back into the roots</a:t>
            </a:r>
          </a:p>
          <a:p>
            <a:pPr marL="974725" lvl="1" indent="-403225"/>
            <a:r>
              <a:rPr lang="en-US" sz="1800" dirty="0"/>
              <a:t>Tree is not an actual data structure, but an abstraction to help determine what each thread does at each step</a:t>
            </a:r>
          </a:p>
          <a:p>
            <a:pPr marL="974725" lvl="1" indent="-403225"/>
            <a:endParaRPr lang="en-US" sz="1800" dirty="0"/>
          </a:p>
          <a:p>
            <a:pPr marL="457200" indent="-457200"/>
            <a:endParaRPr lang="en-US" sz="2000" dirty="0"/>
          </a:p>
          <a:p>
            <a:pPr marL="457200" indent="-457200"/>
            <a:r>
              <a:rPr lang="en-US" sz="2000" dirty="0"/>
              <a:t>For scan: there are two stages</a:t>
            </a:r>
          </a:p>
          <a:p>
            <a:pPr marL="974725" lvl="1" indent="-403225"/>
            <a:r>
              <a:rPr lang="en-US" sz="1800" dirty="0"/>
              <a:t>Stage 1: Traverse </a:t>
            </a:r>
            <a:r>
              <a:rPr lang="en-US" sz="1800" dirty="0">
                <a:solidFill>
                  <a:srgbClr val="0070C0"/>
                </a:solidFill>
              </a:rPr>
              <a:t>from roots to main trunk</a:t>
            </a:r>
            <a:r>
              <a:rPr lang="en-US" sz="1800" dirty="0"/>
              <a:t> building partial sums at internal nodes in the tree</a:t>
            </a:r>
          </a:p>
          <a:p>
            <a:pPr marL="1431925" lvl="2" indent="-342900"/>
            <a:r>
              <a:rPr lang="en-US" sz="1700" dirty="0"/>
              <a:t>Halfway through the algorithm, the main trunk holds sum of all leaves </a:t>
            </a:r>
            <a:r>
              <a:rPr lang="en-US" sz="1700" dirty="0">
                <a:sym typeface="Symbol"/>
              </a:rPr>
              <a:t> nice, </a:t>
            </a:r>
            <a:r>
              <a:rPr lang="en-US" sz="1700" dirty="0"/>
              <a:t>this is a reduction algorithm!</a:t>
            </a:r>
          </a:p>
          <a:p>
            <a:pPr marL="974725" lvl="1" indent="-403225"/>
            <a:r>
              <a:rPr lang="en-US" sz="1800" dirty="0"/>
              <a:t>Stage 2: Traverse the tree back, </a:t>
            </a:r>
            <a:r>
              <a:rPr lang="en-US" sz="1800" dirty="0">
                <a:solidFill>
                  <a:srgbClr val="0070C0"/>
                </a:solidFill>
              </a:rPr>
              <a:t>from main trunk down to roots</a:t>
            </a:r>
            <a:r>
              <a:rPr lang="en-US" sz="1800" dirty="0"/>
              <a:t>, building the scan from the partial sums</a:t>
            </a:r>
          </a:p>
          <a:p>
            <a:pPr marL="1431925" lvl="2" indent="-342900"/>
            <a:r>
              <a:rPr lang="en-US" sz="1700" dirty="0"/>
              <a:t>Called down-sweep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1731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normAutofit fontScale="90000"/>
          </a:bodyPr>
          <a:lstStyle/>
          <a:p>
            <a:r>
              <a:rPr lang="en-US" dirty="0"/>
              <a:t>Picture and Pseudocode: The Reduction Step (“</a:t>
            </a:r>
            <a:r>
              <a:rPr lang="en-US" b="1" dirty="0">
                <a:solidFill>
                  <a:srgbClr val="FFC000"/>
                </a:solidFill>
              </a:rPr>
              <a:t>roots to main trunk</a:t>
            </a:r>
            <a:r>
              <a:rPr lang="en-US" dirty="0"/>
              <a:t>”)</a:t>
            </a:r>
          </a:p>
        </p:txBody>
      </p:sp>
      <p:sp>
        <p:nvSpPr>
          <p:cNvPr id="1123334" name="Rectangle 6"/>
          <p:cNvSpPr>
            <a:spLocks noChangeArrowheads="1"/>
          </p:cNvSpPr>
          <p:nvPr/>
        </p:nvSpPr>
        <p:spPr bwMode="auto">
          <a:xfrm>
            <a:off x="1524001" y="197750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3333" name="Object 5"/>
          <p:cNvGraphicFramePr>
            <a:graphicFrameLocks noChangeAspect="1"/>
          </p:cNvGraphicFramePr>
          <p:nvPr/>
        </p:nvGraphicFramePr>
        <p:xfrm>
          <a:off x="1752601" y="1752600"/>
          <a:ext cx="5248275" cy="2533650"/>
        </p:xfrm>
        <a:graphic>
          <a:graphicData uri="http://schemas.openxmlformats.org/presentationml/2006/ole">
            <mc:AlternateContent xmlns:mc="http://schemas.openxmlformats.org/markup-compatibility/2006">
              <mc:Choice xmlns:v="urn:schemas-microsoft-com:vml" Requires="v">
                <p:oleObj name="Visio" r:id="rId3" imgW="7888752" imgH="3814701" progId="Visio.Drawing.11">
                  <p:embed/>
                </p:oleObj>
              </mc:Choice>
              <mc:Fallback>
                <p:oleObj name="Visio" r:id="rId3" imgW="7888752" imgH="3814701" progId="Visio.Drawing.11">
                  <p:embed/>
                  <p:pic>
                    <p:nvPicPr>
                      <p:cNvPr id="1123333" name="Object 5"/>
                      <p:cNvPicPr>
                        <a:picLocks noChangeAspect="1" noChangeArrowheads="1"/>
                      </p:cNvPicPr>
                      <p:nvPr/>
                    </p:nvPicPr>
                    <p:blipFill>
                      <a:blip r:embed="rId4"/>
                      <a:srcRect/>
                      <a:stretch>
                        <a:fillRect/>
                      </a:stretch>
                    </p:blipFill>
                    <p:spPr bwMode="auto">
                      <a:xfrm>
                        <a:off x="1752601" y="1752600"/>
                        <a:ext cx="524827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3338" name="Rectangle 10"/>
          <p:cNvSpPr>
            <a:spLocks noChangeArrowheads="1"/>
          </p:cNvSpPr>
          <p:nvPr/>
        </p:nvSpPr>
        <p:spPr bwMode="auto">
          <a:xfrm>
            <a:off x="8181976" y="1978025"/>
            <a:ext cx="2028825" cy="2492990"/>
          </a:xfrm>
          <a:prstGeom prst="rect">
            <a:avLst/>
          </a:prstGeom>
          <a:solidFill>
            <a:srgbClr val="EAEAEA"/>
          </a:solidFill>
          <a:ln w="12700">
            <a:solidFill>
              <a:schemeClr val="tx1"/>
            </a:solid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1     3     5     7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7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7    -1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j</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srgbClr val="C00000"/>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srgbClr val="C00000"/>
                </a:solidFill>
                <a:effectLst/>
                <a:uLnTx/>
                <a:uFillTx/>
                <a:latin typeface="Lucida Console" pitchFamily="49" charset="0"/>
                <a:ea typeface="+mn-ea"/>
                <a:cs typeface="+mn-cs"/>
              </a:rPr>
              <a:t>-1</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0     2     4     6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1     5    -1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3    -1    -1    -1</a:t>
            </a:r>
          </a:p>
        </p:txBody>
      </p:sp>
      <p:sp>
        <p:nvSpPr>
          <p:cNvPr id="1123339" name="Line 11"/>
          <p:cNvSpPr>
            <a:spLocks noChangeShapeType="1"/>
          </p:cNvSpPr>
          <p:nvPr/>
        </p:nvSpPr>
        <p:spPr bwMode="auto">
          <a:xfrm flipH="1">
            <a:off x="6477000" y="2438400"/>
            <a:ext cx="1828800" cy="327660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40" name="Line 12"/>
          <p:cNvSpPr>
            <a:spLocks noChangeShapeType="1"/>
          </p:cNvSpPr>
          <p:nvPr/>
        </p:nvSpPr>
        <p:spPr bwMode="auto">
          <a:xfrm flipH="1">
            <a:off x="7704364" y="3581400"/>
            <a:ext cx="601436" cy="2103664"/>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337" name="Rectangle 9"/>
          <p:cNvSpPr>
            <a:spLocks noChangeArrowheads="1"/>
          </p:cNvSpPr>
          <p:nvPr/>
        </p:nvSpPr>
        <p:spPr bwMode="auto">
          <a:xfrm>
            <a:off x="1752601" y="4710114"/>
            <a:ext cx="7242175" cy="1843087"/>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3341" name="Rectangle 13"/>
          <p:cNvSpPr>
            <a:spLocks noChangeArrowheads="1"/>
          </p:cNvSpPr>
          <p:nvPr/>
        </p:nvSpPr>
        <p:spPr bwMode="auto">
          <a:xfrm>
            <a:off x="9050338" y="4587875"/>
            <a:ext cx="1617662" cy="52322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“-1” entries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 no-ops</a:t>
            </a:r>
          </a:p>
        </p:txBody>
      </p:sp>
      <p:sp>
        <p:nvSpPr>
          <p:cNvPr id="13" name="Rectangle 12"/>
          <p:cNvSpPr/>
          <p:nvPr/>
        </p:nvSpPr>
        <p:spPr>
          <a:xfrm>
            <a:off x="5080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81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sz="3500"/>
              <a:t>Operation Count, Reduce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1283" name="Rectangle 3"/>
          <p:cNvSpPr>
            <a:spLocks noGrp="1" noChangeArrowheads="1"/>
          </p:cNvSpPr>
          <p:nvPr>
            <p:ph type="body" idx="4294967295"/>
          </p:nvPr>
        </p:nvSpPr>
        <p:spPr>
          <a:xfrm>
            <a:off x="2966592" y="4551119"/>
            <a:ext cx="1986408" cy="414581"/>
          </a:xfrm>
        </p:spPr>
        <p:txBody>
          <a:bodyPr>
            <a:normAutofit lnSpcReduction="10000"/>
          </a:bodyPr>
          <a:lstStyle/>
          <a:p>
            <a:pPr>
              <a:lnSpc>
                <a:spcPct val="90000"/>
              </a:lnSpc>
              <a:buFont typeface="Wingdings" pitchFamily="2" charset="2"/>
              <a:buNone/>
            </a:pPr>
            <a:r>
              <a:rPr lang="en-US" dirty="0"/>
              <a:t>By inspection:</a:t>
            </a:r>
          </a:p>
        </p:txBody>
      </p:sp>
      <p:pic>
        <p:nvPicPr>
          <p:cNvPr id="1121286" name="Picture 6" descr="TP_tmp"/>
          <p:cNvPicPr>
            <a:picLocks noChangeAspect="1" noChangeArrowheads="1"/>
          </p:cNvPicPr>
          <p:nvPr>
            <p:custDataLst>
              <p:tags r:id="rId1"/>
            </p:custDataLst>
          </p:nvPr>
        </p:nvPicPr>
        <p:blipFill>
          <a:blip r:embed="rId4" cstate="print"/>
          <a:srcRect/>
          <a:stretch>
            <a:fillRect/>
          </a:stretch>
        </p:blipFill>
        <p:spPr bwMode="auto">
          <a:xfrm>
            <a:off x="5334000" y="4343400"/>
            <a:ext cx="3429000" cy="787400"/>
          </a:xfrm>
          <a:prstGeom prst="rect">
            <a:avLst/>
          </a:prstGeom>
          <a:noFill/>
          <a:ln w="9525">
            <a:noFill/>
            <a:miter lim="800000"/>
            <a:headEnd/>
            <a:tailEnd/>
          </a:ln>
          <a:effectLst/>
        </p:spPr>
      </p:pic>
      <p:sp>
        <p:nvSpPr>
          <p:cNvPr id="1121287" name="Rectangle 7"/>
          <p:cNvSpPr>
            <a:spLocks noChangeArrowheads="1"/>
          </p:cNvSpPr>
          <p:nvPr/>
        </p:nvSpPr>
        <p:spPr bwMode="auto">
          <a:xfrm>
            <a:off x="2209801" y="1905000"/>
            <a:ext cx="7242175" cy="1843088"/>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k=0 to 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1288" name="Rectangle 8"/>
          <p:cNvSpPr>
            <a:spLocks noChangeArrowheads="1"/>
          </p:cNvSpPr>
          <p:nvPr/>
        </p:nvSpPr>
        <p:spPr bwMode="auto">
          <a:xfrm>
            <a:off x="8153399" y="4865991"/>
            <a:ext cx="2672605" cy="571380"/>
          </a:xfrm>
          <a:prstGeom prst="rect">
            <a:avLst/>
          </a:prstGeom>
          <a:noFill/>
          <a:ln w="9525">
            <a:solidFill>
              <a:srgbClr val="FFCC66"/>
            </a:solidFill>
            <a:miter lim="800000"/>
            <a:headEnd/>
            <a:tailEnd/>
          </a:ln>
          <a:effectLst/>
        </p:spPr>
        <p:txBody>
          <a:bodyPr/>
          <a:lstStyle/>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Looks promising in terms of </a:t>
            </a:r>
          </a:p>
          <a:p>
            <a:pPr marL="342900" marR="0" lvl="0" indent="-342900" algn="l" defTabSz="914400" rtl="0" eaLnBrk="1" fontAlgn="auto" latinLnBrk="0" hangingPunct="1">
              <a:lnSpc>
                <a:spcPct val="90000"/>
              </a:lnSpc>
              <a:spcBef>
                <a:spcPct val="20000"/>
              </a:spcBef>
              <a:spcAft>
                <a:spcPts val="0"/>
              </a:spcAft>
              <a:buClr>
                <a:srgbClr val="44546A"/>
              </a:buClr>
              <a:buSzPct val="70000"/>
              <a:buFontTx/>
              <a:buNone/>
              <a:tabLst/>
              <a:defRPr/>
            </a:pPr>
            <a:r>
              <a:rPr kumimoji="0" lang="en-US" sz="1600" b="0" i="0" u="none" strike="noStrike" kern="1200" cap="none" spc="0" normalizeH="0" baseline="0" noProof="0" dirty="0">
                <a:ln>
                  <a:noFill/>
                </a:ln>
                <a:solidFill>
                  <a:prstClr val="black"/>
                </a:solidFill>
                <a:effectLst/>
                <a:uLnTx/>
                <a:uFillTx/>
                <a:latin typeface="Arial" pitchFamily="34" charset="0"/>
                <a:ea typeface="+mn-ea"/>
                <a:cs typeface="+mn-cs"/>
              </a:rPr>
              <a:t>operation count…</a:t>
            </a:r>
          </a:p>
        </p:txBody>
      </p:sp>
      <p:sp>
        <p:nvSpPr>
          <p:cNvPr id="2" name="Rectangle 1"/>
          <p:cNvSpPr/>
          <p:nvPr/>
        </p:nvSpPr>
        <p:spPr>
          <a:xfrm>
            <a:off x="2819400" y="1951892"/>
            <a:ext cx="1447800" cy="30480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3749040" y="2463715"/>
            <a:ext cx="1629508"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a:off x="2626260" y="2280138"/>
            <a:ext cx="2584648" cy="2215662"/>
          </a:xfrm>
          <a:custGeom>
            <a:avLst/>
            <a:gdLst>
              <a:gd name="connsiteX0" fmla="*/ 216586 w 2467417"/>
              <a:gd name="connsiteY0" fmla="*/ 0 h 2086708"/>
              <a:gd name="connsiteX1" fmla="*/ 216586 w 2467417"/>
              <a:gd name="connsiteY1" fmla="*/ 814754 h 2086708"/>
              <a:gd name="connsiteX2" fmla="*/ 2467417 w 2467417"/>
              <a:gd name="connsiteY2" fmla="*/ 2086708 h 2086708"/>
            </a:gdLst>
            <a:ahLst/>
            <a:cxnLst>
              <a:cxn ang="0">
                <a:pos x="connsiteX0" y="connsiteY0"/>
              </a:cxn>
              <a:cxn ang="0">
                <a:pos x="connsiteX1" y="connsiteY1"/>
              </a:cxn>
              <a:cxn ang="0">
                <a:pos x="connsiteX2" y="connsiteY2"/>
              </a:cxn>
            </a:cxnLst>
            <a:rect l="l" t="t" r="r" b="b"/>
            <a:pathLst>
              <a:path w="2467417" h="2086708">
                <a:moveTo>
                  <a:pt x="216586" y="0"/>
                </a:moveTo>
                <a:cubicBezTo>
                  <a:pt x="29017" y="233484"/>
                  <a:pt x="-158552" y="466969"/>
                  <a:pt x="216586" y="814754"/>
                </a:cubicBezTo>
                <a:cubicBezTo>
                  <a:pt x="591724" y="1162539"/>
                  <a:pt x="2081532" y="1854200"/>
                  <a:pt x="2467417" y="2086708"/>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830887" y="4495800"/>
            <a:ext cx="909882"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5"/>
          <p:cNvSpPr/>
          <p:nvPr/>
        </p:nvSpPr>
        <p:spPr>
          <a:xfrm>
            <a:off x="5410200" y="2784231"/>
            <a:ext cx="857708" cy="1670538"/>
          </a:xfrm>
          <a:custGeom>
            <a:avLst/>
            <a:gdLst>
              <a:gd name="connsiteX0" fmla="*/ 0 w 857708"/>
              <a:gd name="connsiteY0" fmla="*/ 0 h 1670538"/>
              <a:gd name="connsiteX1" fmla="*/ 756138 w 857708"/>
              <a:gd name="connsiteY1" fmla="*/ 357554 h 1670538"/>
              <a:gd name="connsiteX2" fmla="*/ 849923 w 857708"/>
              <a:gd name="connsiteY2" fmla="*/ 1670538 h 1670538"/>
            </a:gdLst>
            <a:ahLst/>
            <a:cxnLst>
              <a:cxn ang="0">
                <a:pos x="connsiteX0" y="connsiteY0"/>
              </a:cxn>
              <a:cxn ang="0">
                <a:pos x="connsiteX1" y="connsiteY1"/>
              </a:cxn>
              <a:cxn ang="0">
                <a:pos x="connsiteX2" y="connsiteY2"/>
              </a:cxn>
            </a:cxnLst>
            <a:rect l="l" t="t" r="r" b="b"/>
            <a:pathLst>
              <a:path w="857708" h="1670538">
                <a:moveTo>
                  <a:pt x="0" y="0"/>
                </a:moveTo>
                <a:cubicBezTo>
                  <a:pt x="307242" y="39565"/>
                  <a:pt x="614484" y="79131"/>
                  <a:pt x="756138" y="357554"/>
                </a:cubicBezTo>
                <a:cubicBezTo>
                  <a:pt x="897792" y="635977"/>
                  <a:pt x="849923" y="1670538"/>
                  <a:pt x="849923" y="1670538"/>
                </a:cubicBezTo>
              </a:path>
            </a:pathLst>
          </a:custGeom>
          <a:noFill/>
          <a:ln>
            <a:solidFill>
              <a:srgbClr val="0070C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257801" y="4322519"/>
            <a:ext cx="545123" cy="81805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7329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US" sz="3500" dirty="0"/>
              <a:t>The “</a:t>
            </a:r>
            <a:r>
              <a:rPr lang="en-US" b="1" dirty="0">
                <a:solidFill>
                  <a:srgbClr val="FFC000"/>
                </a:solidFill>
              </a:rPr>
              <a:t>main trunk to roots</a:t>
            </a:r>
            <a:r>
              <a:rPr lang="en-US" sz="3500" dirty="0"/>
              <a:t>” sweep (the down sweep)</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5381" name="Rectangle 5"/>
          <p:cNvSpPr>
            <a:spLocks noChangeArrowheads="1"/>
          </p:cNvSpPr>
          <p:nvPr/>
        </p:nvSpPr>
        <p:spPr bwMode="auto">
          <a:xfrm>
            <a:off x="1524001" y="1615559"/>
            <a:ext cx="184731" cy="369332"/>
          </a:xfrm>
          <a:prstGeom prst="rect">
            <a:avLst/>
          </a:prstGeom>
          <a:noFill/>
          <a:ln w="9525">
            <a:no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125380" name="Object 4"/>
          <p:cNvGraphicFramePr>
            <a:graphicFrameLocks noChangeAspect="1"/>
          </p:cNvGraphicFramePr>
          <p:nvPr/>
        </p:nvGraphicFramePr>
        <p:xfrm>
          <a:off x="2290233" y="893234"/>
          <a:ext cx="5238750" cy="3257550"/>
        </p:xfrm>
        <a:graphic>
          <a:graphicData uri="http://schemas.openxmlformats.org/presentationml/2006/ole">
            <mc:AlternateContent xmlns:mc="http://schemas.openxmlformats.org/markup-compatibility/2006">
              <mc:Choice xmlns:v="urn:schemas-microsoft-com:vml" Requires="v">
                <p:oleObj name="Visio" r:id="rId3" imgW="7874547" imgH="4894621" progId="Visio.Drawing.11">
                  <p:embed/>
                </p:oleObj>
              </mc:Choice>
              <mc:Fallback>
                <p:oleObj name="Visio" r:id="rId3" imgW="7874547" imgH="4894621" progId="Visio.Drawing.11">
                  <p:embed/>
                  <p:pic>
                    <p:nvPicPr>
                      <p:cNvPr id="11253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233" y="893234"/>
                        <a:ext cx="5238750"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5382" name="Rectangle 6"/>
          <p:cNvSpPr>
            <a:spLocks noChangeArrowheads="1"/>
          </p:cNvSpPr>
          <p:nvPr/>
        </p:nvSpPr>
        <p:spPr bwMode="auto">
          <a:xfrm>
            <a:off x="3048000" y="4341290"/>
            <a:ext cx="6477000" cy="2301875"/>
          </a:xfrm>
          <a:prstGeom prst="rect">
            <a:avLst/>
          </a:prstGeom>
          <a:solidFill>
            <a:srgbClr val="EAEAEA"/>
          </a:solidFill>
          <a:ln w="12700">
            <a:solidFill>
              <a:schemeClr val="tx1"/>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for k=M-1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offset =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for j=1 to 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M-k-1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do in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dummy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x[j·2</a:t>
            </a:r>
            <a:r>
              <a:rPr kumimoji="0" lang="en-US" sz="1800" b="0" i="0" u="none" strike="noStrike" kern="1200" cap="none" spc="0" normalizeH="0" baseline="30000" noProof="0" dirty="0">
                <a:ln>
                  <a:noFill/>
                </a:ln>
                <a:solidFill>
                  <a:prstClr val="black"/>
                </a:solidFill>
                <a:effectLst/>
                <a:uLnTx/>
                <a:uFillTx/>
                <a:latin typeface="Lucida Console" pitchFamily="49" charset="0"/>
                <a:ea typeface="+mn-ea"/>
                <a:cs typeface="+mn-cs"/>
              </a:rPr>
              <a:t>k+1</a:t>
            </a: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-1]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Lucida Console" pitchFamily="49" charset="0"/>
                <a:ea typeface="+mn-ea"/>
                <a:cs typeface="+mn-cs"/>
              </a:rPr>
              <a:t>endfor</a:t>
            </a:r>
            <a:endParaRPr kumimoji="0" lang="en-US" sz="1800" b="0" i="0" u="none" strike="noStrike" kern="1200" cap="none" spc="0" normalizeH="0" baseline="0" noProof="0" dirty="0">
              <a:ln>
                <a:noFill/>
              </a:ln>
              <a:solidFill>
                <a:prstClr val="black"/>
              </a:solidFill>
              <a:effectLst/>
              <a:uLnTx/>
              <a:uFillTx/>
              <a:latin typeface="Lucida Console" pitchFamily="49" charset="0"/>
              <a:ea typeface="+mn-ea"/>
              <a:cs typeface="+mn-cs"/>
            </a:endParaRPr>
          </a:p>
        </p:txBody>
      </p:sp>
      <p:sp>
        <p:nvSpPr>
          <p:cNvPr id="1125384" name="Rectangle 8"/>
          <p:cNvSpPr>
            <a:spLocks noChangeArrowheads="1"/>
          </p:cNvSpPr>
          <p:nvPr/>
        </p:nvSpPr>
        <p:spPr bwMode="auto">
          <a:xfrm>
            <a:off x="7838017" y="1980679"/>
            <a:ext cx="2787650" cy="1203325"/>
          </a:xfrm>
          <a:prstGeom prst="rect">
            <a:avLst/>
          </a:prstGeom>
          <a:noFill/>
          <a:ln w="12700">
            <a:solidFill>
              <a:schemeClr val="tx1"/>
            </a:solid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NOTE: This is just a mirror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image of the reduction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stage. Easy to come up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indexing scheme…</a:t>
            </a:r>
          </a:p>
        </p:txBody>
      </p:sp>
      <p:sp>
        <p:nvSpPr>
          <p:cNvPr id="9" name="Rectangle 8"/>
          <p:cNvSpPr/>
          <p:nvPr/>
        </p:nvSpPr>
        <p:spPr>
          <a:xfrm>
            <a:off x="0" y="6627168"/>
            <a:ext cx="114326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[M. Harris]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Rectangle 1"/>
          <p:cNvSpPr/>
          <p:nvPr/>
        </p:nvSpPr>
        <p:spPr>
          <a:xfrm>
            <a:off x="9718831" y="5184450"/>
            <a:ext cx="828175" cy="307777"/>
          </a:xfrm>
          <a:prstGeom prst="rect">
            <a:avLst/>
          </a:prstGeom>
          <a:ln>
            <a:solidFill>
              <a:srgbClr val="008000"/>
            </a:solid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libri Light" panose="020F0302020204030204"/>
                <a:ea typeface="+mn-ea"/>
                <a:cs typeface="+mn-cs"/>
              </a:rPr>
              <a:t>Set aside</a:t>
            </a:r>
          </a:p>
        </p:txBody>
      </p:sp>
      <p:cxnSp>
        <p:nvCxnSpPr>
          <p:cNvPr id="4" name="Straight Arrow Connector 3"/>
          <p:cNvCxnSpPr/>
          <p:nvPr/>
        </p:nvCxnSpPr>
        <p:spPr>
          <a:xfrm flipH="1">
            <a:off x="7938940" y="5338239"/>
            <a:ext cx="16764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879947" y="5474551"/>
            <a:ext cx="1993872"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Light" panose="020F0302020204030204"/>
                <a:ea typeface="+mn-ea"/>
                <a:cs typeface="+mn-cs"/>
              </a:rPr>
              <a:t>Overwrite op.</a:t>
            </a:r>
          </a:p>
        </p:txBody>
      </p:sp>
      <p:cxnSp>
        <p:nvCxnSpPr>
          <p:cNvPr id="14" name="Straight Arrow Connector 13"/>
          <p:cNvCxnSpPr/>
          <p:nvPr/>
        </p:nvCxnSpPr>
        <p:spPr>
          <a:xfrm flipH="1">
            <a:off x="8610600" y="5640154"/>
            <a:ext cx="1014046" cy="0"/>
          </a:xfrm>
          <a:prstGeom prst="straightConnector1">
            <a:avLst/>
          </a:prstGeom>
          <a:ln w="95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84461" y="5769017"/>
            <a:ext cx="455573"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Use</a:t>
            </a:r>
          </a:p>
        </p:txBody>
      </p:sp>
      <p:cxnSp>
        <p:nvCxnSpPr>
          <p:cNvPr id="16" name="Straight Arrow Connector 15"/>
          <p:cNvCxnSpPr/>
          <p:nvPr/>
        </p:nvCxnSpPr>
        <p:spPr>
          <a:xfrm flipH="1">
            <a:off x="9296401" y="5934529"/>
            <a:ext cx="3399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6382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US" sz="3500" dirty="0"/>
              <a:t>“main trunk-to-roots” phase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7427" name="Rectangle 3"/>
              <p:cNvSpPr>
                <a:spLocks noGrp="1" noChangeArrowheads="1"/>
              </p:cNvSpPr>
              <p:nvPr>
                <p:ph type="body" idx="4294967295"/>
              </p:nvPr>
            </p:nvSpPr>
            <p:spPr>
              <a:xfrm>
                <a:off x="159857" y="962818"/>
                <a:ext cx="5860800" cy="4932363"/>
              </a:xfrm>
            </p:spPr>
            <p:txBody>
              <a:bodyPr>
                <a:normAutofit/>
              </a:bodyPr>
              <a:lstStyle/>
              <a:p>
                <a:pPr marL="457200" indent="-457200"/>
                <a:r>
                  <a:rPr lang="en-US" sz="2000" dirty="0"/>
                  <a:t>Number of operations for the down-sweep phase:</a:t>
                </a:r>
              </a:p>
              <a:p>
                <a:pPr marL="974725" lvl="1" indent="-403225"/>
                <a:r>
                  <a:rPr lang="en-US" sz="1800" dirty="0"/>
                  <a:t>Additions: </a:t>
                </a:r>
                <a14:m>
                  <m:oMath xmlns:m="http://schemas.openxmlformats.org/officeDocument/2006/math">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0</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r>
                          <a:rPr lang="en-US" sz="1800" b="0" i="1" dirty="0" smtClean="0">
                            <a:latin typeface="Cambria Math" panose="02040503050406030204" pitchFamily="18" charset="0"/>
                          </a:rPr>
                          <m:t>−1</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e>
                      <m:sup>
                        <m:r>
                          <a:rPr lang="en-US" sz="1800" b="0" i="1" dirty="0" smtClean="0">
                            <a:latin typeface="Cambria Math" panose="02040503050406030204" pitchFamily="18" charset="0"/>
                          </a:rPr>
                          <m:t>𝑀</m:t>
                        </m:r>
                      </m:sup>
                    </m:sSup>
                    <m:r>
                      <a:rPr lang="en-US" sz="1800" b="0" i="1" dirty="0" smtClean="0">
                        <a:latin typeface="Cambria Math" panose="02040503050406030204" pitchFamily="18" charset="0"/>
                      </a:rPr>
                      <m:t>−1=</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−1</m:t>
                    </m:r>
                  </m:oMath>
                </a14:m>
                <a:endParaRPr lang="en-US" sz="1800" dirty="0"/>
              </a:p>
              <a:p>
                <a:pPr marL="974725" lvl="1" indent="-403225"/>
                <a:r>
                  <a:rPr lang="en-US" sz="1800" dirty="0"/>
                  <a:t>Overwrite ops. :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−1</m:t>
                    </m:r>
                  </m:oMath>
                </a14:m>
                <a:r>
                  <a:rPr lang="en-US" sz="1800" dirty="0"/>
                  <a:t> (each overwrite shadows an addition)</a:t>
                </a:r>
              </a:p>
              <a:p>
                <a:pPr marL="571500" lvl="1" indent="0">
                  <a:buNone/>
                </a:pPr>
                <a:endParaRPr lang="en-US" sz="1800" dirty="0"/>
              </a:p>
              <a:p>
                <a:pPr marL="457200" indent="-457200"/>
                <a:r>
                  <a:rPr lang="en-US" sz="2000" dirty="0"/>
                  <a:t>Total number of operations associated with this algorithm</a:t>
                </a:r>
              </a:p>
              <a:p>
                <a:pPr marL="974725" lvl="1" indent="-403225"/>
                <a:r>
                  <a:rPr lang="en-US" sz="1800" dirty="0"/>
                  <a:t>Additions: 2n-2</a:t>
                </a:r>
              </a:p>
              <a:p>
                <a:pPr marL="974725" lvl="1" indent="-403225"/>
                <a:r>
                  <a:rPr lang="en-US" sz="1800" dirty="0"/>
                  <a:t>Overwrite ops: n-1</a:t>
                </a:r>
              </a:p>
              <a:p>
                <a:pPr marL="974725" lvl="1" indent="-403225"/>
                <a:r>
                  <a:rPr lang="en-US" sz="1800" dirty="0"/>
                  <a:t>Looks comparable with the workload in the sequential solution</a:t>
                </a:r>
              </a:p>
              <a:p>
                <a:pPr marL="974725" lvl="1" indent="-403225"/>
                <a:endParaRPr lang="en-US" sz="1800" dirty="0"/>
              </a:p>
              <a:p>
                <a:pPr marL="457200" indent="-457200"/>
                <a:r>
                  <a:rPr lang="en-US" sz="2000" dirty="0">
                    <a:solidFill>
                      <a:srgbClr val="C00000"/>
                    </a:solidFill>
                  </a:rPr>
                  <a:t>Convoluted</a:t>
                </a:r>
                <a:r>
                  <a:rPr lang="en-US" sz="2000" dirty="0"/>
                  <a:t> algorithm, indexing tricky to figure out</a:t>
                </a:r>
              </a:p>
            </p:txBody>
          </p:sp>
        </mc:Choice>
        <mc:Fallback xmlns="">
          <p:sp>
            <p:nvSpPr>
              <p:cNvPr id="1127427" name="Rectangle 3"/>
              <p:cNvSpPr>
                <a:spLocks noGrp="1" noRot="1" noChangeAspect="1" noMove="1" noResize="1" noEditPoints="1" noAdjustHandles="1" noChangeArrowheads="1" noChangeShapeType="1" noTextEdit="1"/>
              </p:cNvSpPr>
              <p:nvPr>
                <p:ph type="body" idx="4294967295"/>
              </p:nvPr>
            </p:nvSpPr>
            <p:spPr>
              <a:xfrm>
                <a:off x="159857" y="962818"/>
                <a:ext cx="5860800" cy="4932363"/>
              </a:xfrm>
              <a:blipFill>
                <a:blip r:embed="rId3"/>
                <a:stretch>
                  <a:fillRect l="-936" t="-1360" r="-728"/>
                </a:stretch>
              </a:blipFill>
            </p:spPr>
            <p:txBody>
              <a:bodyPr/>
              <a:lstStyle/>
              <a:p>
                <a:r>
                  <a:rPr lang="en-US">
                    <a:noFill/>
                  </a:rPr>
                  <a:t> </a:t>
                </a:r>
              </a:p>
            </p:txBody>
          </p:sp>
        </mc:Fallback>
      </mc:AlternateContent>
      <p:sp>
        <p:nvSpPr>
          <p:cNvPr id="5" name="Text Box 4">
            <a:extLst>
              <a:ext uri="{FF2B5EF4-FFF2-40B4-BE49-F238E27FC236}">
                <a16:creationId xmlns:a16="http://schemas.microsoft.com/office/drawing/2014/main" id="{D69BF3AD-6395-2431-B87E-FA913250C061}"/>
              </a:ext>
            </a:extLst>
          </p:cNvPr>
          <p:cNvSpPr txBox="1">
            <a:spLocks noChangeArrowheads="1"/>
          </p:cNvSpPr>
          <p:nvPr/>
        </p:nvSpPr>
        <p:spPr bwMode="auto">
          <a:xfrm>
            <a:off x="6253162" y="0"/>
            <a:ext cx="5938838" cy="6645275"/>
          </a:xfrm>
          <a:prstGeom prst="rect">
            <a:avLst/>
          </a:prstGeom>
          <a:solidFill>
            <a:srgbClr val="EAEAEA"/>
          </a:solidFill>
          <a:ln w="9525">
            <a:solidFill>
              <a:srgbClr val="000000"/>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01|</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  __global__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void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prescan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extern volatile</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__shared__</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allocated on invocation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04|</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threadIdx</a:t>
            </a:r>
            <a:r>
              <a:rPr kumimoji="0" lang="en-US" sz="900" b="1" i="0" u="none" strike="noStrike" kern="1200" cap="none" spc="0" normalizeH="0" baseline="0" noProof="0" dirty="0" err="1">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x</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09|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load input into shared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g_idata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&gt;&gt;1;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 0;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build sum in place up the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19|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23|</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&lt;&lt;= 1;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//multiply by 2 implemented as bitwise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0)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 0; }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clear the last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for</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1;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n</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2)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traverse down tree &amp; build 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29|</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&gt;&gt;=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33|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urier New" pitchFamily="49" charset="0"/>
                <a:ea typeface="+mn-ea"/>
                <a:cs typeface="+mn-cs"/>
              </a:rPr>
              <a:t>if</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&lt;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34|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35|</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ai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urier New" pitchFamily="49" charset="0"/>
                <a:ea typeface="+mn-ea"/>
                <a:cs typeface="+mn-cs"/>
              </a:rPr>
              <a:t>int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offset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38|</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FF"/>
                </a:solidFill>
                <a:effectLst/>
                <a:uLnTx/>
                <a:uFillTx/>
                <a:latin typeface="Courier New" pitchFamily="49" charset="0"/>
                <a:ea typeface="+mn-ea"/>
                <a:cs typeface="+mn-cs"/>
              </a:rPr>
              <a:t>float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39|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ai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it-IT"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40|</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it-IT"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bi</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41|</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42|</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44|</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__</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syncthreads</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46|</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urier New" pitchFamily="49" charset="0"/>
                <a:ea typeface="+mn-ea"/>
                <a:cs typeface="+mn-cs"/>
              </a:rPr>
              <a:t>// write results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47|</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urier New" pitchFamily="49" charset="0"/>
                <a:ea typeface="+mn-ea"/>
                <a:cs typeface="+mn-cs"/>
              </a:rPr>
              <a:t>g_odata</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 </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temp</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[2*</a:t>
            </a:r>
            <a:r>
              <a:rPr kumimoji="0" lang="en-US" sz="900" b="1" i="0" u="none" strike="noStrike" kern="1200" cap="none" spc="0" normalizeH="0" baseline="0" noProof="0" dirty="0">
                <a:ln>
                  <a:noFill/>
                </a:ln>
                <a:solidFill>
                  <a:srgbClr val="000000"/>
                </a:solidFill>
                <a:effectLst/>
                <a:uLnTx/>
                <a:uFillTx/>
                <a:latin typeface="Courier New" pitchFamily="49" charset="0"/>
                <a:ea typeface="+mn-ea"/>
                <a:cs typeface="+mn-cs"/>
              </a:rPr>
              <a:t>thid</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7E6E6"/>
                </a:solidFill>
                <a:effectLst/>
                <a:uLnTx/>
                <a:uFillTx/>
                <a:latin typeface="Courier New" pitchFamily="49" charset="0"/>
                <a:ea typeface="+mn-ea"/>
                <a:cs typeface="+mn-cs"/>
              </a:rPr>
              <a:t>48| </a:t>
            </a:r>
            <a:r>
              <a:rPr kumimoji="0" lang="en-US" sz="900" b="1"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6" name="Rectangle 5">
            <a:extLst>
              <a:ext uri="{FF2B5EF4-FFF2-40B4-BE49-F238E27FC236}">
                <a16:creationId xmlns:a16="http://schemas.microsoft.com/office/drawing/2014/main" id="{2DA963B9-4C84-B75F-9A3A-8C8F8ABE0C7D}"/>
              </a:ext>
            </a:extLst>
          </p:cNvPr>
          <p:cNvSpPr/>
          <p:nvPr/>
        </p:nvSpPr>
        <p:spPr>
          <a:xfrm>
            <a:off x="273835" y="5528400"/>
            <a:ext cx="543385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Argument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g_odata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output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g_idata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pointer to input data, stored in device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size of array on which prefix scan performed (assumed a power of 2)</a:t>
            </a:r>
          </a:p>
        </p:txBody>
      </p:sp>
    </p:spTree>
    <p:extLst>
      <p:ext uri="{BB962C8B-B14F-4D97-AF65-F5344CB8AC3E}">
        <p14:creationId xmlns:p14="http://schemas.microsoft.com/office/powerpoint/2010/main" val="227792770"/>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endParaRPr lang="en-US" sz="2000" dirty="0"/>
              </a:p>
              <a:p>
                <a:r>
                  <a:rPr lang="en-US" sz="2000" dirty="0"/>
                  <a:t>Upon first invocation of the kernel (kernel #1), each block will bring into shared memory 2048 elements:</a:t>
                </a:r>
              </a:p>
              <a:p>
                <a:pPr lvl="1"/>
                <a:r>
                  <a:rPr lang="en-US" sz="1800" dirty="0"/>
                  <a:t>1024 “lead” elements (see vertical arrows </a:t>
                </a:r>
                <a:r>
                  <a:rPr lang="en-US" sz="1800" dirty="0">
                    <a:solidFill>
                      <a:srgbClr val="FFC000"/>
                    </a:solidFill>
                  </a:rPr>
                  <a:t>↑</a:t>
                </a:r>
                <a:r>
                  <a:rPr lang="en-US" sz="1800" dirty="0"/>
                  <a:t> on slide 6), and…</a:t>
                </a:r>
              </a:p>
              <a:p>
                <a:pPr lvl="1"/>
                <a:r>
                  <a:rPr lang="en-US" sz="1800" dirty="0"/>
                  <a:t>1024 mating elements (the blue, oblique arrows </a:t>
                </a:r>
                <a14:m>
                  <m:oMath xmlns:m="http://schemas.openxmlformats.org/officeDocument/2006/math">
                    <m:r>
                      <a:rPr lang="en-US" sz="1800" b="0" i="1" smtClean="0">
                        <a:solidFill>
                          <a:srgbClr val="0070C0"/>
                        </a:solidFill>
                        <a:latin typeface="Cambria Math" panose="02040503050406030204" pitchFamily="18" charset="0"/>
                      </a:rPr>
                      <m:t>↗</m:t>
                    </m:r>
                  </m:oMath>
                </a14:m>
                <a:r>
                  <a:rPr lang="en-US" sz="1800" dirty="0"/>
                  <a:t> on slide 6)</a:t>
                </a:r>
              </a:p>
              <a:p>
                <a:pPr lvl="1"/>
                <a:r>
                  <a:rPr lang="en-US" sz="1800" dirty="0"/>
                  <a:t>Two consecutive “lead” elements are separated by a stride of k=2</a:t>
                </a:r>
                <a:r>
                  <a:rPr lang="en-US" sz="1800" baseline="30000" dirty="0"/>
                  <a:t>1</a:t>
                </a:r>
              </a:p>
              <a:p>
                <a:pPr lvl="1"/>
                <a:r>
                  <a:rPr lang="en-US" sz="1800" dirty="0"/>
                  <a:t>A “lead” element and its “mating” element are separated by </a:t>
                </a:r>
                <a:r>
                  <a:rPr lang="en-US" sz="1800" dirty="0">
                    <a:solidFill>
                      <a:srgbClr val="C00000"/>
                    </a:solidFill>
                  </a:rPr>
                  <a:t>a stride of k/2</a:t>
                </a:r>
                <a:r>
                  <a:rPr lang="en-US" sz="1800" dirty="0"/>
                  <a:t>=1</a:t>
                </a:r>
              </a:p>
              <a:p>
                <a:endParaRPr lang="en-US" sz="2000" dirty="0"/>
              </a:p>
              <a:p>
                <a:r>
                  <a:rPr lang="en-US" sz="2000" dirty="0"/>
                  <a:t>Suppose you take 6 reduction steps in this first kernel and bail out after writing into the global memory the preliminary data that you computed and stored in shared memory</a:t>
                </a:r>
              </a:p>
              <a:p>
                <a:endParaRPr lang="en-US" sz="2000" dirty="0"/>
              </a:p>
              <a:p>
                <a:r>
                  <a:rPr lang="en-US" sz="2000" dirty="0"/>
                  <a:t>The next kernel invocation should pick up the unfinished business where the previous kernel left…</a:t>
                </a:r>
              </a:p>
              <a:p>
                <a:pPr lvl="1"/>
                <a:r>
                  <a:rPr lang="en-US" sz="1600" dirty="0"/>
                  <a:t>Call this a “flawless reentry requirement”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6162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[2/3]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Upon the second kernel call, each block will bring into shared memory 2048 elements:</a:t>
            </a:r>
          </a:p>
          <a:p>
            <a:pPr lvl="1"/>
            <a:r>
              <a:rPr lang="en-US" sz="1800" dirty="0"/>
              <a:t>1024 “lead” elements, and…</a:t>
            </a:r>
          </a:p>
          <a:p>
            <a:pPr lvl="1"/>
            <a:r>
              <a:rPr lang="en-US" sz="1800" dirty="0"/>
              <a:t>1024 “mating” elements</a:t>
            </a:r>
          </a:p>
          <a:p>
            <a:pPr lvl="1"/>
            <a:r>
              <a:rPr lang="en-US" sz="1800" dirty="0"/>
              <a:t>Two consecutive “lead” elements that you bring in will be separated in global memory by a stride of k=2</a:t>
            </a:r>
            <a:r>
              <a:rPr lang="en-US" sz="1800" baseline="30000" dirty="0"/>
              <a:t>6</a:t>
            </a:r>
          </a:p>
          <a:p>
            <a:pPr lvl="1"/>
            <a:r>
              <a:rPr lang="en-US" sz="1800" dirty="0"/>
              <a:t>A “lead” element and its “mating” element are separated by a stride of k/2=2</a:t>
            </a:r>
            <a:r>
              <a:rPr lang="en-US" sz="1800" baseline="30000" dirty="0"/>
              <a:t>5</a:t>
            </a:r>
          </a:p>
          <a:p>
            <a:pPr lvl="2"/>
            <a:r>
              <a:rPr lang="en-US" sz="1500" dirty="0"/>
              <a:t>Thus, when brining in data from global memory, you are not going to bring over a contiguous chunk of memory of size 2048, rather you’ll have to jump 2</a:t>
            </a:r>
            <a:r>
              <a:rPr lang="en-US" sz="1500" baseline="30000" dirty="0"/>
              <a:t>5</a:t>
            </a:r>
            <a:r>
              <a:rPr lang="en-US" sz="1500" dirty="0"/>
              <a:t> locations between successive “lead and mating element” pairs</a:t>
            </a:r>
          </a:p>
          <a:p>
            <a:pPr lvl="1"/>
            <a:r>
              <a:rPr lang="en-US" sz="1800" u="sng" dirty="0"/>
              <a:t>However</a:t>
            </a:r>
            <a:r>
              <a:rPr lang="en-US" sz="1800" dirty="0"/>
              <a:t>, once you bring data in shared memory, you process as before</a:t>
            </a:r>
          </a:p>
          <a:p>
            <a:pPr lvl="1"/>
            <a:r>
              <a:rPr lang="en-US" sz="1800" dirty="0">
                <a:solidFill>
                  <a:srgbClr val="C00000"/>
                </a:solidFill>
              </a:rPr>
              <a:t>Before you exit kernel #2 you have to write back data from shared memory into global memory</a:t>
            </a:r>
          </a:p>
          <a:p>
            <a:pPr lvl="2"/>
            <a:r>
              <a:rPr lang="en-US" sz="1500" dirty="0"/>
              <a:t>Again, you have to choreograph this shared to global memory store since there is a 2</a:t>
            </a:r>
            <a:r>
              <a:rPr lang="en-US" sz="1500" baseline="30000" dirty="0"/>
              <a:t>5</a:t>
            </a:r>
            <a:r>
              <a:rPr lang="en-US" sz="1500" dirty="0"/>
              <a:t> stride that comes into play</a:t>
            </a:r>
          </a:p>
          <a:p>
            <a:pPr lvl="1"/>
            <a:r>
              <a:rPr lang="en-US" sz="1800" dirty="0"/>
              <a:t>If you exit kernel #2 after say 4 more reduction steps, the next time you re-enter the kernel (#3) you will have  k=2</a:t>
            </a:r>
            <a:r>
              <a:rPr lang="en-US" sz="1800" baseline="30000" dirty="0"/>
              <a:t>10</a:t>
            </a:r>
            <a:r>
              <a:rPr lang="en-US" sz="1800" dirty="0"/>
              <a:t>  </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0498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br>
              <a:rPr lang="en-US" dirty="0"/>
            </a:br>
            <a:r>
              <a:rPr lang="en-US" sz="2400" dirty="0"/>
              <a:t>[3/3]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You will continue the reduction stage until the stride is 2</a:t>
            </a:r>
            <a:r>
              <a:rPr lang="en-US" sz="2000" baseline="30000" dirty="0"/>
              <a:t>M-1</a:t>
            </a:r>
            <a:r>
              <a:rPr lang="en-US" sz="2000" dirty="0"/>
              <a:t> </a:t>
            </a:r>
            <a:endParaRPr lang="en-US" sz="1800" dirty="0"/>
          </a:p>
          <a:p>
            <a:pPr lvl="1"/>
            <a:r>
              <a:rPr lang="en-US" sz="1600" dirty="0"/>
              <a:t>At this point you are ready to start the main trunk-to-roots sweep phase</a:t>
            </a:r>
          </a:p>
          <a:p>
            <a:pPr lvl="1"/>
            <a:r>
              <a:rPr lang="en-US" sz="1600" dirty="0"/>
              <a:t>“main trunk-to-roots” sweep phase carried out in a similar fashion: we will have to invoke the kernel several times</a:t>
            </a:r>
          </a:p>
          <a:p>
            <a:pPr lvl="1"/>
            <a:r>
              <a:rPr lang="en-US" sz="1600" dirty="0"/>
              <a:t>Always work in shared memory and copy back data to global memory before bailing out</a:t>
            </a:r>
          </a:p>
          <a:p>
            <a:pPr lvl="1"/>
            <a:endParaRPr lang="en-US" sz="1700" dirty="0"/>
          </a:p>
          <a:p>
            <a:r>
              <a:rPr lang="en-US" sz="2000" dirty="0"/>
              <a:t>The challenges here are:</a:t>
            </a:r>
          </a:p>
          <a:p>
            <a:pPr lvl="1"/>
            <a:r>
              <a:rPr lang="en-US" sz="1600" dirty="0"/>
              <a:t>Understanding the indexing into the global memory to bring data into </a:t>
            </a:r>
            <a:r>
              <a:rPr lang="en-US" sz="1600" dirty="0" err="1"/>
              <a:t>ShMem</a:t>
            </a:r>
            <a:endParaRPr lang="en-US" sz="1600" dirty="0"/>
          </a:p>
          <a:p>
            <a:pPr lvl="1"/>
            <a:r>
              <a:rPr lang="en-US" sz="1600" dirty="0"/>
              <a:t>How to loop across the data in shared memory</a:t>
            </a:r>
          </a:p>
          <a:p>
            <a:pPr lvl="1"/>
            <a:endParaRPr lang="en-US" sz="1700" dirty="0"/>
          </a:p>
          <a:p>
            <a:r>
              <a:rPr lang="en-US" sz="2000" dirty="0"/>
              <a:t>Numerous shared memory bank conflicts since strides are powers of 2</a:t>
            </a:r>
          </a:p>
          <a:p>
            <a:pPr lvl="1"/>
            <a:r>
              <a:rPr lang="en-US" sz="1600" dirty="0"/>
              <a:t>Advanced topic: get rid of the bank conflict through padding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842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title"/>
          </p:nvPr>
        </p:nvSpPr>
        <p:spPr/>
        <p:txBody>
          <a:bodyPr/>
          <a:lstStyle/>
          <a:p>
            <a:r>
              <a:rPr lang="en-US" sz="3100"/>
              <a:t>Concluding Remarks, Parallel Scan</a:t>
            </a:r>
          </a:p>
        </p:txBody>
      </p:sp>
      <mc:AlternateContent xmlns:mc="http://schemas.openxmlformats.org/markup-compatibility/2006" xmlns:a14="http://schemas.microsoft.com/office/drawing/2010/main">
        <mc:Choice Requires="a14">
          <p:sp>
            <p:nvSpPr>
              <p:cNvPr id="1135619" name="Rectangle 3"/>
              <p:cNvSpPr>
                <a:spLocks noGrp="1" noChangeArrowheads="1"/>
              </p:cNvSpPr>
              <p:nvPr>
                <p:ph idx="1"/>
              </p:nvPr>
            </p:nvSpPr>
            <p:spPr/>
            <p:txBody>
              <a:bodyPr/>
              <a:lstStyle/>
              <a:p>
                <a:pPr>
                  <a:lnSpc>
                    <a:spcPct val="80000"/>
                  </a:lnSpc>
                </a:pPr>
                <a:endParaRPr lang="en-US" sz="2000" dirty="0"/>
              </a:p>
              <a:p>
                <a:pPr>
                  <a:lnSpc>
                    <a:spcPct val="80000"/>
                  </a:lnSpc>
                </a:pPr>
                <a:r>
                  <a:rPr lang="en-US" sz="2000" dirty="0" err="1"/>
                  <a:t>Hillis</a:t>
                </a:r>
                <a:r>
                  <a:rPr lang="en-US" sz="2000" dirty="0"/>
                  <a:t>-Steele (HS) solution simple, but suboptimal</a:t>
                </a:r>
              </a:p>
              <a:p>
                <a:pPr lvl="1">
                  <a:lnSpc>
                    <a:spcPct val="80000"/>
                  </a:lnSpc>
                </a:pPr>
                <a:endParaRPr lang="en-US" sz="1800" dirty="0"/>
              </a:p>
              <a:p>
                <a:pPr lvl="1">
                  <a:lnSpc>
                    <a:spcPct val="80000"/>
                  </a:lnSpc>
                </a:pPr>
                <a:endParaRPr lang="en-US" sz="1800" dirty="0"/>
              </a:p>
              <a:p>
                <a:pPr marL="457200" lvl="1" indent="0">
                  <a:lnSpc>
                    <a:spcPct val="80000"/>
                  </a:lnSpc>
                  <a:buNone/>
                </a:pPr>
                <a:endParaRPr lang="en-US" sz="1800" dirty="0"/>
              </a:p>
              <a:p>
                <a:pPr>
                  <a:lnSpc>
                    <a:spcPct val="80000"/>
                  </a:lnSpc>
                </a:pPr>
                <a:r>
                  <a:rPr lang="en-US" sz="2000" dirty="0"/>
                  <a:t>Harris-</a:t>
                </a:r>
                <a:r>
                  <a:rPr lang="en-US" sz="2000" dirty="0" err="1"/>
                  <a:t>Sengupta</a:t>
                </a:r>
                <a:r>
                  <a:rPr lang="en-US" sz="2000" dirty="0"/>
                  <a:t>-Owen (HSO) solution convoluted, yet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oMath>
                </a14:m>
                <a:r>
                  <a:rPr lang="en-US" sz="2000" dirty="0"/>
                  <a:t> scaling</a:t>
                </a:r>
              </a:p>
              <a:p>
                <a:pPr lvl="1">
                  <a:lnSpc>
                    <a:spcPct val="80000"/>
                  </a:lnSpc>
                </a:pPr>
                <a:r>
                  <a:rPr lang="en-US" sz="1800" dirty="0"/>
                  <a:t>Algorithm is complex (particularly if implementation avoids bank conflicts)</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Problem not solved yet: we only looked at the case when our array has up to 2048 elements</a:t>
                </a:r>
              </a:p>
              <a:p>
                <a:pPr lvl="1">
                  <a:lnSpc>
                    <a:spcPct val="80000"/>
                  </a:lnSpc>
                </a:pPr>
                <a:r>
                  <a:rPr lang="en-US" sz="1900" dirty="0"/>
                  <a:t>How do we handle the 16,777,216=2</a:t>
                </a:r>
                <a:r>
                  <a:rPr lang="en-US" sz="1900" baseline="30000" dirty="0"/>
                  <a:t>24</a:t>
                </a:r>
                <a:r>
                  <a:rPr lang="en-US" sz="1900" dirty="0"/>
                  <a:t> elements case?</a:t>
                </a:r>
              </a:p>
              <a:p>
                <a:pPr lvl="1">
                  <a:lnSpc>
                    <a:spcPct val="80000"/>
                  </a:lnSpc>
                </a:pPr>
                <a:r>
                  <a:rPr lang="en-US" sz="1900" dirty="0"/>
                  <a:t>Likewise, how would you implement the case when the number of elements is not a power of 2?</a:t>
                </a:r>
              </a:p>
              <a:p>
                <a:pPr lvl="2">
                  <a:lnSpc>
                    <a:spcPct val="80000"/>
                  </a:lnSpc>
                </a:pPr>
                <a:r>
                  <a:rPr lang="en-US" sz="1700" dirty="0"/>
                  <a:t>Possible course of action: pad array to the left with virtual zeros; then do no-op on entries that are “virtual”</a:t>
                </a:r>
              </a:p>
            </p:txBody>
          </p:sp>
        </mc:Choice>
        <mc:Fallback xmlns="">
          <p:sp>
            <p:nvSpPr>
              <p:cNvPr id="1135619"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5971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49" y="3876773"/>
            <a:ext cx="7543800" cy="762000"/>
          </a:xfrm>
        </p:spPr>
        <p:txBody>
          <a:bodyPr/>
          <a:lstStyle/>
          <a:p>
            <a:r>
              <a:rPr lang="en-US" sz="4000" dirty="0"/>
              <a:t>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7932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“GPU computing” process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[Justin </a:t>
                </a:r>
                <a:r>
                  <a:rPr lang="en-US" dirty="0" err="1"/>
                  <a:t>Luitjens</a:t>
                </a:r>
                <a:r>
                  <a:rPr lang="en-US" dirty="0"/>
                  <a:t> - NVIDIA]</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7" name="object 4"/>
          <p:cNvSpPr txBox="1"/>
          <p:nvPr/>
        </p:nvSpPr>
        <p:spPr>
          <a:xfrm>
            <a:off x="248731" y="4064371"/>
            <a:ext cx="5965802" cy="112082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Tx/>
              <a:buAutoNum type="arabicPeriod"/>
              <a:tabLst>
                <a:tab pos="354965" algn="l"/>
                <a:tab pos="356235" algn="l"/>
              </a:tabLst>
              <a:defRPr/>
            </a:pPr>
            <a:r>
              <a:rPr kumimoji="0" sz="1800" b="0" i="0" u="none" strike="noStrike" kern="1200" cap="none" spc="-10" normalizeH="0" baseline="0" noProof="0" dirty="0">
                <a:ln>
                  <a:noFill/>
                </a:ln>
                <a:solidFill>
                  <a:prstClr val="black"/>
                </a:solidFill>
                <a:effectLst/>
                <a:uLnTx/>
                <a:uFillTx/>
                <a:latin typeface="Arial"/>
                <a:ea typeface="+mn-ea"/>
                <a:cs typeface="Arial"/>
              </a:rPr>
              <a:t>Copy input </a:t>
            </a:r>
            <a:r>
              <a:rPr kumimoji="0" sz="1800" b="0" i="0" u="none" strike="noStrike" kern="1200" cap="none" spc="-5" normalizeH="0" baseline="0" noProof="0" dirty="0">
                <a:ln>
                  <a:noFill/>
                </a:ln>
                <a:solidFill>
                  <a:prstClr val="black"/>
                </a:solidFill>
                <a:effectLst/>
                <a:uLnTx/>
                <a:uFillTx/>
                <a:latin typeface="Arial"/>
                <a:ea typeface="+mn-ea"/>
                <a:cs typeface="Arial"/>
              </a:rPr>
              <a:t>data </a:t>
            </a:r>
            <a:r>
              <a:rPr kumimoji="0" sz="1800" b="0" i="0" u="none" strike="noStrike" kern="1200" cap="none" spc="0" normalizeH="0" baseline="0" noProof="0" dirty="0">
                <a:ln>
                  <a:noFill/>
                </a:ln>
                <a:solidFill>
                  <a:prstClr val="black"/>
                </a:solidFill>
                <a:effectLst/>
                <a:uLnTx/>
                <a:uFillTx/>
                <a:latin typeface="Arial"/>
                <a:ea typeface="+mn-ea"/>
                <a:cs typeface="Arial"/>
              </a:rPr>
              <a:t>from </a:t>
            </a:r>
            <a:r>
              <a:rPr kumimoji="0" sz="1800" b="0" i="0" u="none" strike="noStrike" kern="1200" cap="none" spc="-5" normalizeH="0" baseline="0" noProof="0" dirty="0">
                <a:ln>
                  <a:noFill/>
                </a:ln>
                <a:solidFill>
                  <a:prstClr val="black"/>
                </a:solidFill>
                <a:effectLst/>
                <a:uLnTx/>
                <a:uFillTx/>
                <a:latin typeface="Arial"/>
                <a:ea typeface="+mn-ea"/>
                <a:cs typeface="Arial"/>
              </a:rPr>
              <a:t>CPU memory </a:t>
            </a:r>
            <a:r>
              <a:rPr kumimoji="0" sz="1800" b="0" i="0" u="none" strike="noStrike" kern="1200" cap="none" spc="0" normalizeH="0" baseline="0" noProof="0" dirty="0">
                <a:ln>
                  <a:noFill/>
                </a:ln>
                <a:solidFill>
                  <a:prstClr val="black"/>
                </a:solidFill>
                <a:effectLst/>
                <a:uLnTx/>
                <a:uFillTx/>
                <a:latin typeface="Arial"/>
                <a:ea typeface="+mn-ea"/>
                <a:cs typeface="Arial"/>
              </a:rPr>
              <a:t>to</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lang="en-US"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Launch a </a:t>
            </a:r>
            <a:r>
              <a:rPr kumimoji="0" sz="1800" b="0" i="0" u="none" strike="noStrike" kern="1200" cap="none" spc="0" normalizeH="0" baseline="0" noProof="0" dirty="0">
                <a:ln>
                  <a:noFill/>
                </a:ln>
                <a:solidFill>
                  <a:prstClr val="black"/>
                </a:solidFill>
                <a:effectLst/>
                <a:uLnTx/>
                <a:uFillTx/>
                <a:latin typeface="Arial"/>
                <a:ea typeface="+mn-ea"/>
                <a:cs typeface="Arial"/>
              </a:rPr>
              <a:t>GPU</a:t>
            </a:r>
            <a:r>
              <a:rPr kumimoji="0" sz="1800" b="0" i="0" u="none" strike="noStrike" kern="1200" cap="none" spc="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Kernel</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337185" lvl="0" indent="-342900" algn="l" defTabSz="914400" rtl="0" eaLnBrk="1" fontAlgn="auto" latinLnBrk="0" hangingPunct="1">
              <a:lnSpc>
                <a:spcPct val="100000"/>
              </a:lnSpc>
              <a:spcBef>
                <a:spcPts val="0"/>
              </a:spcBef>
              <a:spcAft>
                <a:spcPts val="0"/>
              </a:spcAft>
              <a:buClrTx/>
              <a:buSzTx/>
              <a:buFontTx/>
              <a:buAutoNum type="arabicPeriod" startAt="2"/>
              <a:tabLst>
                <a:tab pos="354965" algn="l"/>
                <a:tab pos="356235"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Copy results </a:t>
            </a:r>
            <a:r>
              <a:rPr kumimoji="0" sz="1800" b="0" i="0" u="none" strike="noStrike" kern="1200" cap="none" spc="0" normalizeH="0" baseline="0" noProof="0" dirty="0">
                <a:ln>
                  <a:noFill/>
                </a:ln>
                <a:solidFill>
                  <a:prstClr val="black"/>
                </a:solidFill>
                <a:effectLst/>
                <a:uLnTx/>
                <a:uFillTx/>
                <a:latin typeface="Arial"/>
                <a:ea typeface="+mn-ea"/>
                <a:cs typeface="Arial"/>
              </a:rPr>
              <a:t>from GPU </a:t>
            </a:r>
            <a:r>
              <a:rPr kumimoji="0" sz="1800" b="0" i="0" u="none" strike="noStrike" kern="1200" cap="none" spc="-5" normalizeH="0" baseline="0" noProof="0" dirty="0">
                <a:ln>
                  <a:noFill/>
                </a:ln>
                <a:solidFill>
                  <a:prstClr val="black"/>
                </a:solidFill>
                <a:effectLst/>
                <a:uLnTx/>
                <a:uFillTx/>
                <a:latin typeface="Arial"/>
                <a:ea typeface="+mn-ea"/>
                <a:cs typeface="Arial"/>
              </a:rPr>
              <a:t>memory </a:t>
            </a:r>
            <a:r>
              <a:rPr kumimoji="0" sz="1800" b="0" i="0" u="none" strike="noStrike" kern="1200" cap="none" spc="0" normalizeH="0" baseline="0" noProof="0" dirty="0">
                <a:ln>
                  <a:noFill/>
                </a:ln>
                <a:solidFill>
                  <a:prstClr val="black"/>
                </a:solidFill>
                <a:effectLst/>
                <a:uLnTx/>
                <a:uFillTx/>
                <a:latin typeface="Arial"/>
                <a:ea typeface="+mn-ea"/>
                <a:cs typeface="Arial"/>
              </a:rPr>
              <a:t>to </a:t>
            </a:r>
            <a:r>
              <a:rPr kumimoji="0" sz="1800" b="0" i="0" u="none" strike="noStrike" kern="1200" cap="none" spc="-5" normalizeH="0" baseline="0" noProof="0" dirty="0">
                <a:ln>
                  <a:noFill/>
                </a:ln>
                <a:solidFill>
                  <a:prstClr val="black"/>
                </a:solidFill>
                <a:effectLst/>
                <a:uLnTx/>
                <a:uFillTx/>
                <a:latin typeface="Arial"/>
                <a:ea typeface="+mn-ea"/>
                <a:cs typeface="Arial"/>
              </a:rPr>
              <a:t>CPU memory</a:t>
            </a:r>
            <a:endParaRPr kumimoji="0" sz="18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5"/>
              </a:spcBef>
              <a:spcAft>
                <a:spcPts val="0"/>
              </a:spcAft>
              <a:buClrTx/>
              <a:buSzTx/>
              <a:buFontTx/>
              <a:buAutoNum type="arabicPeriod" startAt="2"/>
              <a:tabLst>
                <a:tab pos="354965" algn="l"/>
                <a:tab pos="356235" algn="l"/>
              </a:tabLst>
              <a:defRPr/>
            </a:pPr>
            <a:r>
              <a:rPr kumimoji="0" sz="1800" b="0" i="0" u="none" strike="noStrike" kern="1200" cap="none" spc="-10" normalizeH="0" baseline="0" noProof="0" dirty="0">
                <a:ln>
                  <a:noFill/>
                </a:ln>
                <a:solidFill>
                  <a:srgbClr val="0070C0"/>
                </a:solidFill>
                <a:effectLst/>
                <a:uLnTx/>
                <a:uFillTx/>
                <a:latin typeface="Arial"/>
                <a:ea typeface="+mn-ea"/>
                <a:cs typeface="Arial"/>
              </a:rPr>
              <a:t>Repeat </a:t>
            </a:r>
            <a:r>
              <a:rPr kumimoji="0" sz="1800" b="0" i="0" u="none" strike="noStrike" kern="1200" cap="none" spc="-5" normalizeH="0" baseline="0" noProof="0" dirty="0">
                <a:ln>
                  <a:noFill/>
                </a:ln>
                <a:solidFill>
                  <a:srgbClr val="0070C0"/>
                </a:solidFill>
                <a:effectLst/>
                <a:uLnTx/>
                <a:uFillTx/>
                <a:latin typeface="Arial"/>
                <a:ea typeface="+mn-ea"/>
                <a:cs typeface="Arial"/>
              </a:rPr>
              <a:t>Many </a:t>
            </a:r>
            <a:r>
              <a:rPr kumimoji="0" sz="1800" b="0" i="0" u="none" strike="noStrike" kern="1200" cap="none" spc="-15" normalizeH="0" baseline="0" noProof="0" dirty="0">
                <a:ln>
                  <a:noFill/>
                </a:ln>
                <a:solidFill>
                  <a:srgbClr val="0070C0"/>
                </a:solidFill>
                <a:effectLst/>
                <a:uLnTx/>
                <a:uFillTx/>
                <a:latin typeface="Arial"/>
                <a:ea typeface="+mn-ea"/>
                <a:cs typeface="Arial"/>
              </a:rPr>
              <a:t>Times</a:t>
            </a:r>
            <a:endParaRPr kumimoji="0" sz="1800" b="0" i="0" u="none" strike="noStrike" kern="1200" cap="none" spc="0" normalizeH="0" baseline="0" noProof="0" dirty="0">
              <a:ln>
                <a:noFill/>
              </a:ln>
              <a:solidFill>
                <a:srgbClr val="0070C0"/>
              </a:solidFill>
              <a:effectLst/>
              <a:uLnTx/>
              <a:uFillTx/>
              <a:latin typeface="Arial"/>
              <a:ea typeface="+mn-ea"/>
              <a:cs typeface="Arial"/>
            </a:endParaRPr>
          </a:p>
        </p:txBody>
      </p:sp>
      <p:sp>
        <p:nvSpPr>
          <p:cNvPr id="8" name="object 5"/>
          <p:cNvSpPr/>
          <p:nvPr/>
        </p:nvSpPr>
        <p:spPr>
          <a:xfrm>
            <a:off x="7778740" y="871550"/>
            <a:ext cx="4169790" cy="51181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6"/>
          <p:cNvSpPr/>
          <p:nvPr/>
        </p:nvSpPr>
        <p:spPr>
          <a:xfrm>
            <a:off x="3420989" y="1264030"/>
            <a:ext cx="2643251" cy="203631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7"/>
          <p:cNvSpPr/>
          <p:nvPr/>
        </p:nvSpPr>
        <p:spPr>
          <a:xfrm>
            <a:off x="5921365" y="1871598"/>
            <a:ext cx="2000250" cy="571500"/>
          </a:xfrm>
          <a:custGeom>
            <a:avLst/>
            <a:gdLst/>
            <a:ahLst/>
            <a:cxnLst/>
            <a:rect l="l" t="t" r="r" b="b"/>
            <a:pathLst>
              <a:path w="2000250" h="571500">
                <a:moveTo>
                  <a:pt x="285750" y="0"/>
                </a:moveTo>
                <a:lnTo>
                  <a:pt x="0" y="285750"/>
                </a:lnTo>
                <a:lnTo>
                  <a:pt x="285750" y="571500"/>
                </a:lnTo>
                <a:lnTo>
                  <a:pt x="285750" y="428625"/>
                </a:lnTo>
                <a:lnTo>
                  <a:pt x="1857375" y="428625"/>
                </a:lnTo>
                <a:lnTo>
                  <a:pt x="2000250" y="285750"/>
                </a:lnTo>
                <a:lnTo>
                  <a:pt x="1857375" y="142875"/>
                </a:lnTo>
                <a:lnTo>
                  <a:pt x="285750" y="142875"/>
                </a:lnTo>
                <a:lnTo>
                  <a:pt x="285750" y="0"/>
                </a:lnTo>
                <a:close/>
              </a:path>
              <a:path w="2000250" h="571500">
                <a:moveTo>
                  <a:pt x="1857375" y="428625"/>
                </a:moveTo>
                <a:lnTo>
                  <a:pt x="1714500" y="428625"/>
                </a:lnTo>
                <a:lnTo>
                  <a:pt x="1714500" y="571500"/>
                </a:lnTo>
                <a:lnTo>
                  <a:pt x="1857375" y="428625"/>
                </a:lnTo>
                <a:close/>
              </a:path>
              <a:path w="2000250" h="571500">
                <a:moveTo>
                  <a:pt x="1714500" y="0"/>
                </a:moveTo>
                <a:lnTo>
                  <a:pt x="1714500" y="142875"/>
                </a:lnTo>
                <a:lnTo>
                  <a:pt x="1857375" y="142875"/>
                </a:lnTo>
                <a:lnTo>
                  <a:pt x="1714500" y="0"/>
                </a:lnTo>
                <a:close/>
              </a:path>
            </a:pathLst>
          </a:custGeom>
          <a:solidFill>
            <a:srgbClr val="3078E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8"/>
          <p:cNvSpPr/>
          <p:nvPr/>
        </p:nvSpPr>
        <p:spPr>
          <a:xfrm>
            <a:off x="5921365" y="1871598"/>
            <a:ext cx="2000250" cy="571500"/>
          </a:xfrm>
          <a:custGeom>
            <a:avLst/>
            <a:gdLst/>
            <a:ahLst/>
            <a:cxnLst/>
            <a:rect l="l" t="t" r="r" b="b"/>
            <a:pathLst>
              <a:path w="2000250" h="57150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9"/>
          <p:cNvSpPr txBox="1"/>
          <p:nvPr/>
        </p:nvSpPr>
        <p:spPr>
          <a:xfrm>
            <a:off x="6619865" y="2032507"/>
            <a:ext cx="60452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Trebuchet MS"/>
                <a:ea typeface="+mn-ea"/>
                <a:cs typeface="Trebuchet MS"/>
              </a:rPr>
              <a:t>PCI</a:t>
            </a:r>
            <a:r>
              <a:rPr kumimoji="0" sz="1400" b="0" i="0" u="none" strike="noStrike" kern="1200" cap="none" spc="-85" normalizeH="0" baseline="0" noProof="0" dirty="0">
                <a:ln>
                  <a:noFill/>
                </a:ln>
                <a:solidFill>
                  <a:srgbClr val="FFFFFF"/>
                </a:solidFill>
                <a:effectLst/>
                <a:uLnTx/>
                <a:uFillTx/>
                <a:latin typeface="Trebuchet MS"/>
                <a:ea typeface="+mn-ea"/>
                <a:cs typeface="Trebuchet MS"/>
              </a:rPr>
              <a:t> </a:t>
            </a:r>
            <a:r>
              <a:rPr kumimoji="0" sz="1400" b="0" i="0" u="none" strike="noStrike" kern="1200" cap="none" spc="0" normalizeH="0" baseline="0" noProof="0" dirty="0">
                <a:ln>
                  <a:noFill/>
                </a:ln>
                <a:solidFill>
                  <a:srgbClr val="FFFFFF"/>
                </a:solidFill>
                <a:effectLst/>
                <a:uLnTx/>
                <a:uFillTx/>
                <a:latin typeface="Trebuchet MS"/>
                <a:ea typeface="+mn-ea"/>
                <a:cs typeface="Trebuchet MS"/>
              </a:rPr>
              <a:t>Bus</a:t>
            </a:r>
            <a:endParaRPr kumimoji="0" sz="1400" b="0" i="0" u="none" strike="noStrike" kern="1200" cap="none" spc="0" normalizeH="0" baseline="0" noProof="0">
              <a:ln>
                <a:noFill/>
              </a:ln>
              <a:solidFill>
                <a:prstClr val="black"/>
              </a:solidFill>
              <a:effectLst/>
              <a:uLnTx/>
              <a:uFillTx/>
              <a:latin typeface="Trebuchet MS"/>
              <a:ea typeface="+mn-ea"/>
              <a:cs typeface="Trebuchet MS"/>
            </a:endParaRPr>
          </a:p>
        </p:txBody>
      </p:sp>
      <p:grpSp>
        <p:nvGrpSpPr>
          <p:cNvPr id="21" name="Group 20"/>
          <p:cNvGrpSpPr/>
          <p:nvPr/>
        </p:nvGrpSpPr>
        <p:grpSpPr>
          <a:xfrm>
            <a:off x="5492740" y="2443098"/>
            <a:ext cx="4358005" cy="2858135"/>
            <a:chOff x="5492740" y="2443098"/>
            <a:chExt cx="4358005" cy="2858135"/>
          </a:xfrm>
        </p:grpSpPr>
        <p:sp>
          <p:nvSpPr>
            <p:cNvPr id="13" name="object 10"/>
            <p:cNvSpPr/>
            <p:nvPr/>
          </p:nvSpPr>
          <p:spPr>
            <a:xfrm>
              <a:off x="5492740" y="2443098"/>
              <a:ext cx="4358005" cy="2858135"/>
            </a:xfrm>
            <a:custGeom>
              <a:avLst/>
              <a:gdLst/>
              <a:ahLst/>
              <a:cxnLst/>
              <a:rect l="l" t="t" r="r" b="b"/>
              <a:pathLst>
                <a:path w="4358005" h="2858135">
                  <a:moveTo>
                    <a:pt x="4357751" y="2278634"/>
                  </a:moveTo>
                  <a:lnTo>
                    <a:pt x="3572509" y="2278634"/>
                  </a:lnTo>
                  <a:lnTo>
                    <a:pt x="3965067" y="2857576"/>
                  </a:lnTo>
                  <a:lnTo>
                    <a:pt x="4357751" y="2278634"/>
                  </a:lnTo>
                  <a:close/>
                </a:path>
                <a:path w="4358005" h="285813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1"/>
            <p:cNvSpPr/>
            <p:nvPr/>
          </p:nvSpPr>
          <p:spPr>
            <a:xfrm>
              <a:off x="5492740" y="2443098"/>
              <a:ext cx="4358005" cy="2858135"/>
            </a:xfrm>
            <a:custGeom>
              <a:avLst/>
              <a:gdLst/>
              <a:ahLst/>
              <a:cxnLst/>
              <a:rect l="l" t="t" r="r" b="b"/>
              <a:pathLst>
                <a:path w="4358005" h="285813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p:cNvGrpSpPr/>
          <p:nvPr/>
        </p:nvGrpSpPr>
        <p:grpSpPr>
          <a:xfrm>
            <a:off x="5492740" y="1228725"/>
            <a:ext cx="3786504" cy="500380"/>
            <a:chOff x="5492740" y="1228725"/>
            <a:chExt cx="3786504" cy="500380"/>
          </a:xfrm>
        </p:grpSpPr>
        <p:sp>
          <p:nvSpPr>
            <p:cNvPr id="15" name="object 12"/>
            <p:cNvSpPr/>
            <p:nvPr/>
          </p:nvSpPr>
          <p:spPr>
            <a:xfrm>
              <a:off x="5492740" y="1228725"/>
              <a:ext cx="3786504" cy="500380"/>
            </a:xfrm>
            <a:custGeom>
              <a:avLst/>
              <a:gdLst/>
              <a:ahLst/>
              <a:cxnLst/>
              <a:rect l="l" t="t" r="r" b="b"/>
              <a:pathLst>
                <a:path w="3786504" h="500380">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w="3786504" h="500380">
                  <a:moveTo>
                    <a:pt x="3560826" y="0"/>
                  </a:moveTo>
                  <a:lnTo>
                    <a:pt x="3335528" y="184276"/>
                  </a:lnTo>
                  <a:lnTo>
                    <a:pt x="3786251" y="184276"/>
                  </a:lnTo>
                  <a:lnTo>
                    <a:pt x="3560826" y="0"/>
                  </a:lnTo>
                  <a:close/>
                </a:path>
              </a:pathLst>
            </a:custGeom>
            <a:solidFill>
              <a:srgbClr val="00000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3"/>
            <p:cNvSpPr/>
            <p:nvPr/>
          </p:nvSpPr>
          <p:spPr>
            <a:xfrm>
              <a:off x="5492740" y="1228725"/>
              <a:ext cx="3786504" cy="500380"/>
            </a:xfrm>
            <a:custGeom>
              <a:avLst/>
              <a:gdLst/>
              <a:ahLst/>
              <a:cxnLst/>
              <a:rect l="l" t="t" r="r" b="b"/>
              <a:pathLst>
                <a:path w="3786504" h="500380">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p:cNvGrpSpPr/>
          <p:nvPr/>
        </p:nvGrpSpPr>
        <p:grpSpPr>
          <a:xfrm>
            <a:off x="4921240" y="2274061"/>
            <a:ext cx="4741545" cy="2884170"/>
            <a:chOff x="4921240" y="2274061"/>
            <a:chExt cx="4741545" cy="2884170"/>
          </a:xfrm>
          <a:solidFill>
            <a:schemeClr val="accent2">
              <a:lumMod val="40000"/>
              <a:lumOff val="60000"/>
            </a:schemeClr>
          </a:solidFill>
        </p:grpSpPr>
        <p:sp>
          <p:nvSpPr>
            <p:cNvPr id="23" name="object 14"/>
            <p:cNvSpPr/>
            <p:nvPr/>
          </p:nvSpPr>
          <p:spPr>
            <a:xfrm>
              <a:off x="4921240" y="2274061"/>
              <a:ext cx="4741545" cy="2884170"/>
            </a:xfrm>
            <a:custGeom>
              <a:avLst/>
              <a:gdLst/>
              <a:ahLst/>
              <a:cxnLst/>
              <a:rect l="l" t="t" r="r" b="b"/>
              <a:pathLst>
                <a:path w="4741545" h="2884170">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w="4741545" h="2884170">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gr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15"/>
            <p:cNvSpPr/>
            <p:nvPr/>
          </p:nvSpPr>
          <p:spPr>
            <a:xfrm>
              <a:off x="4921240" y="2274061"/>
              <a:ext cx="4741545" cy="2884170"/>
            </a:xfrm>
            <a:custGeom>
              <a:avLst/>
              <a:gdLst/>
              <a:ahLst/>
              <a:cxnLst/>
              <a:rect l="l" t="t" r="r" b="b"/>
              <a:pathLst>
                <a:path w="4741545" h="2884170">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grpFill/>
            <a:ln w="25400">
              <a:solidFill>
                <a:srgbClr val="548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738808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Prelude</a:t>
            </a:r>
          </a:p>
        </p:txBody>
      </p:sp>
      <p:sp>
        <p:nvSpPr>
          <p:cNvPr id="3" name="Content Placeholder 2"/>
          <p:cNvSpPr>
            <a:spLocks noGrp="1"/>
          </p:cNvSpPr>
          <p:nvPr>
            <p:ph idx="1"/>
          </p:nvPr>
        </p:nvSpPr>
        <p:spPr/>
        <p:txBody>
          <a:bodyPr>
            <a:normAutofit/>
          </a:bodyPr>
          <a:lstStyle/>
          <a:p>
            <a:pPr lvl="2"/>
            <a:endParaRPr lang="en-US" sz="1400" dirty="0"/>
          </a:p>
          <a:p>
            <a:r>
              <a:rPr lang="en-US" sz="2000" dirty="0"/>
              <a:t>A CUDA enabled GPU has two engines</a:t>
            </a:r>
          </a:p>
          <a:p>
            <a:pPr lvl="1"/>
            <a:r>
              <a:rPr lang="en-US" sz="1800" dirty="0"/>
              <a:t>An execution engine</a:t>
            </a:r>
          </a:p>
          <a:p>
            <a:pPr lvl="1"/>
            <a:r>
              <a:rPr lang="en-US" sz="1800" dirty="0"/>
              <a:t>A copy engine, which has </a:t>
            </a:r>
            <a:r>
              <a:rPr lang="en-US" sz="1800" dirty="0">
                <a:solidFill>
                  <a:srgbClr val="C00000"/>
                </a:solidFill>
              </a:rPr>
              <a:t>2 sub-engines that can work simultaneously</a:t>
            </a:r>
          </a:p>
          <a:p>
            <a:pPr lvl="2"/>
            <a:r>
              <a:rPr lang="en-US" sz="1500" dirty="0"/>
              <a:t>A H2D copy sub-engine</a:t>
            </a:r>
          </a:p>
          <a:p>
            <a:pPr lvl="2"/>
            <a:r>
              <a:rPr lang="en-US" sz="1500" dirty="0"/>
              <a:t>A D2H copy sub-engine</a:t>
            </a:r>
            <a:endParaRPr lang="en-US" dirty="0"/>
          </a:p>
          <a:p>
            <a:endParaRPr lang="en-US" sz="2000" dirty="0"/>
          </a:p>
          <a:p>
            <a:r>
              <a:rPr lang="en-US" sz="2000" dirty="0"/>
              <a:t>Goal of the “streams” segment of ME759:  Learn how to simultaneously use both GPU engines</a:t>
            </a:r>
          </a:p>
          <a:p>
            <a:endParaRPr lang="en-US" sz="2000" dirty="0"/>
          </a:p>
          <a:p>
            <a:endParaRPr lang="en-US" sz="2000" dirty="0"/>
          </a:p>
          <a:p>
            <a:r>
              <a:rPr lang="en-US" sz="2000" dirty="0"/>
              <a:t>Keep in mind (in relation to this “streams” segment of the course): </a:t>
            </a:r>
          </a:p>
          <a:p>
            <a:pPr lvl="1"/>
            <a:r>
              <a:rPr lang="en-US" sz="1800" dirty="0">
                <a:solidFill>
                  <a:srgbClr val="C00000"/>
                </a:solidFill>
              </a:rPr>
              <a:t>The important things happen on the host side, not on the device side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41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[“Streams” Preamble: 1/3]</a:t>
            </a:r>
            <a:br>
              <a:rPr lang="en-US" sz="1800" dirty="0"/>
            </a:br>
            <a:r>
              <a:rPr lang="en-US" sz="3200" dirty="0"/>
              <a:t>Asynchronous Concurrent Execution: </a:t>
            </a:r>
            <a:r>
              <a:rPr lang="en-US" sz="3200" dirty="0">
                <a:solidFill>
                  <a:srgbClr val="FFC000"/>
                </a:solidFill>
              </a:rPr>
              <a:t>some CUDA calls are asynchronous</a:t>
            </a:r>
            <a:endParaRPr lang="en-US" sz="2000" dirty="0">
              <a:solidFill>
                <a:srgbClr val="FFC000"/>
              </a:solidFill>
            </a:endParaRPr>
          </a:p>
        </p:txBody>
      </p:sp>
      <p:sp>
        <p:nvSpPr>
          <p:cNvPr id="3" name="Content Placeholder 2"/>
          <p:cNvSpPr>
            <a:spLocks noGrp="1"/>
          </p:cNvSpPr>
          <p:nvPr>
            <p:ph idx="1"/>
          </p:nvPr>
        </p:nvSpPr>
        <p:spPr/>
        <p:txBody>
          <a:bodyPr/>
          <a:lstStyle/>
          <a:p>
            <a:endParaRPr lang="en-US" sz="2000" dirty="0"/>
          </a:p>
          <a:p>
            <a:r>
              <a:rPr lang="en-US" sz="2000" dirty="0"/>
              <a:t>In order to facilitate concurrent execution on host and device, some function calls are asynchronous</a:t>
            </a:r>
          </a:p>
          <a:p>
            <a:pPr lvl="1"/>
            <a:r>
              <a:rPr lang="en-US" sz="1800" dirty="0"/>
              <a:t>Control is returned to the host thread before the device has completed the requested task</a:t>
            </a:r>
          </a:p>
          <a:p>
            <a:pPr lvl="1"/>
            <a:endParaRPr lang="en-US" sz="1800" dirty="0"/>
          </a:p>
          <a:p>
            <a:endParaRPr lang="en-US" sz="2000" dirty="0"/>
          </a:p>
          <a:p>
            <a:r>
              <a:rPr lang="en-US" sz="2000" dirty="0"/>
              <a:t>Examples of asynchronous calls</a:t>
            </a:r>
          </a:p>
          <a:p>
            <a:pPr lvl="1"/>
            <a:r>
              <a:rPr lang="en-US" sz="1800" dirty="0"/>
              <a:t>Kernel launches</a:t>
            </a:r>
          </a:p>
          <a:p>
            <a:pPr lvl="1"/>
            <a:r>
              <a:rPr lang="en-US" sz="1800" dirty="0"/>
              <a:t>device </a:t>
            </a:r>
            <a:r>
              <a:rPr lang="en-US" sz="1800" dirty="0">
                <a:sym typeface="Symbol" panose="05050102010706020507" pitchFamily="18" charset="2"/>
              </a:rPr>
              <a:t></a:t>
            </a:r>
            <a:r>
              <a:rPr lang="en-US" sz="1800" dirty="0"/>
              <a:t> device memory copies</a:t>
            </a:r>
          </a:p>
          <a:p>
            <a:pPr lvl="1"/>
            <a:r>
              <a:rPr lang="en-US" sz="1800" dirty="0"/>
              <a:t>host  </a:t>
            </a:r>
            <a:r>
              <a:rPr lang="en-US" sz="1800" dirty="0">
                <a:sym typeface="Symbol" panose="05050102010706020507" pitchFamily="18" charset="2"/>
              </a:rPr>
              <a:t></a:t>
            </a:r>
            <a:r>
              <a:rPr lang="en-US" sz="1800" dirty="0"/>
              <a:t>  device memory copies of a memory block of 64 KB or less</a:t>
            </a:r>
          </a:p>
          <a:p>
            <a:pPr lvl="1"/>
            <a:r>
              <a:rPr lang="en-US" sz="1800" dirty="0"/>
              <a:t>Memory copies performed by functions that are suffixed with </a:t>
            </a:r>
            <a:r>
              <a:rPr lang="en-US" sz="1800" dirty="0" err="1"/>
              <a:t>Async</a:t>
            </a:r>
            <a:r>
              <a:rPr lang="en-US" sz="1800" dirty="0"/>
              <a:t> (e.g., </a:t>
            </a:r>
            <a:r>
              <a:rPr lang="en-US" sz="1800" dirty="0" err="1">
                <a:latin typeface="Consolas" panose="020B0609020204030204" pitchFamily="49" charset="0"/>
              </a:rPr>
              <a:t>cudaMemcpyAsync</a:t>
            </a:r>
            <a:r>
              <a:rPr lang="en-US" sz="1800" dirty="0"/>
              <a:t>)</a:t>
            </a:r>
          </a:p>
          <a:p>
            <a:pPr lvl="1"/>
            <a:endParaRPr lang="en-US" sz="1800" dirty="0"/>
          </a:p>
          <a:p>
            <a:endParaRPr lang="en-US" sz="2000" dirty="0"/>
          </a:p>
          <a:p>
            <a:r>
              <a:rPr lang="en-US" sz="2000" dirty="0"/>
              <a:t>NOTE: When an application is run via a (</a:t>
            </a:r>
            <a:r>
              <a:rPr lang="en-US" sz="2000" dirty="0" err="1">
                <a:latin typeface="Consolas" panose="020B0609020204030204" pitchFamily="49" charset="0"/>
                <a:cs typeface="Courier New" pitchFamily="49" charset="0"/>
              </a:rPr>
              <a:t>cuda-gdb</a:t>
            </a:r>
            <a:r>
              <a:rPr lang="en-US" sz="2000" dirty="0"/>
              <a:t>, </a:t>
            </a:r>
            <a:r>
              <a:rPr lang="en-US" sz="2000" dirty="0" err="1">
                <a:latin typeface="Consolas" panose="020B0609020204030204" pitchFamily="49" charset="0"/>
                <a:cs typeface="Courier New" pitchFamily="49" charset="0"/>
              </a:rPr>
              <a:t>nvprof</a:t>
            </a:r>
            <a:r>
              <a:rPr lang="en-US" sz="2000" dirty="0"/>
              <a:t>), all launches are synchronous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0136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2/3]</a:t>
            </a:r>
            <a:br>
              <a:rPr lang="en-US" sz="1800" dirty="0"/>
            </a:br>
            <a:r>
              <a:rPr lang="en-US" dirty="0"/>
              <a:t>Non-blocking Host-Device Data Transfer Issues</a:t>
            </a:r>
          </a:p>
        </p:txBody>
      </p:sp>
      <p:sp>
        <p:nvSpPr>
          <p:cNvPr id="3" name="Content Placeholder 2"/>
          <p:cNvSpPr>
            <a:spLocks noGrp="1"/>
          </p:cNvSpPr>
          <p:nvPr>
            <p:ph idx="1"/>
          </p:nvPr>
        </p:nvSpPr>
        <p:spPr>
          <a:xfrm>
            <a:off x="147344" y="1273995"/>
            <a:ext cx="11960872" cy="5154275"/>
          </a:xfrm>
        </p:spPr>
        <p:txBody>
          <a:bodyPr>
            <a:normAutofit fontScale="92500" lnSpcReduction="10000"/>
          </a:bodyPr>
          <a:lstStyle/>
          <a:p>
            <a:r>
              <a:rPr lang="en-US" sz="1800" dirty="0"/>
              <a:t>In general, host  </a:t>
            </a:r>
            <a:r>
              <a:rPr lang="en-US" sz="1800" dirty="0">
                <a:sym typeface="Symbol" panose="05050102010706020507" pitchFamily="18" charset="2"/>
              </a:rPr>
              <a:t></a:t>
            </a:r>
            <a:r>
              <a:rPr lang="en-US" sz="1800" dirty="0"/>
              <a:t>  device data transfers using </a:t>
            </a:r>
            <a:r>
              <a:rPr lang="en-US" sz="1800" dirty="0" err="1">
                <a:solidFill>
                  <a:srgbClr val="0070C0"/>
                </a:solidFill>
                <a:latin typeface="Consolas" pitchFamily="49" charset="0"/>
                <a:cs typeface="Consolas" pitchFamily="49" charset="0"/>
              </a:rPr>
              <a:t>cudaMemcpy</a:t>
            </a:r>
            <a:r>
              <a:rPr lang="en-US" sz="1800" dirty="0">
                <a:solidFill>
                  <a:srgbClr val="0070C0"/>
                </a:solidFill>
                <a:latin typeface="Consolas" pitchFamily="49" charset="0"/>
                <a:cs typeface="Consolas" pitchFamily="49" charset="0"/>
              </a:rPr>
              <a:t>()</a:t>
            </a:r>
            <a:r>
              <a:rPr lang="en-US" sz="1800" dirty="0"/>
              <a:t> are </a:t>
            </a:r>
            <a:r>
              <a:rPr lang="en-US" sz="1800" u="sng" dirty="0"/>
              <a:t>blocking</a:t>
            </a:r>
          </a:p>
          <a:p>
            <a:pPr lvl="1"/>
            <a:r>
              <a:rPr lang="en-US" sz="1600" dirty="0"/>
              <a:t>Control is returned to the host thread only after the data transfer is complete</a:t>
            </a:r>
          </a:p>
          <a:p>
            <a:pPr marL="0" indent="0">
              <a:buNone/>
            </a:pPr>
            <a:endParaRPr lang="en-US" sz="1800" dirty="0"/>
          </a:p>
          <a:p>
            <a:r>
              <a:rPr lang="en-US" sz="1800" dirty="0"/>
              <a:t>There is a non-blocking variant – </a:t>
            </a:r>
            <a:r>
              <a:rPr lang="en-US" sz="1800" dirty="0" err="1">
                <a:solidFill>
                  <a:srgbClr val="0070C0"/>
                </a:solidFill>
                <a:latin typeface="Consolas" pitchFamily="49" charset="0"/>
                <a:cs typeface="Consolas" pitchFamily="49" charset="0"/>
              </a:rPr>
              <a:t>cudaMemcpyAsync</a:t>
            </a:r>
            <a:r>
              <a:rPr lang="en-US" sz="1800" dirty="0">
                <a:solidFill>
                  <a:srgbClr val="0070C0"/>
                </a:solidFill>
                <a:latin typeface="Consolas" pitchFamily="49" charset="0"/>
                <a:cs typeface="Consolas" pitchFamily="49" charset="0"/>
              </a:rPr>
              <a:t>()</a:t>
            </a:r>
            <a:r>
              <a:rPr lang="en-US" sz="1800" dirty="0"/>
              <a:t> :</a:t>
            </a:r>
            <a:endParaRPr lang="en-US" sz="1800" dirty="0">
              <a:solidFill>
                <a:srgbClr val="0070C0"/>
              </a:solidFill>
              <a:latin typeface="Consolas" pitchFamily="49" charset="0"/>
              <a:cs typeface="Consolas" pitchFamily="49" charset="0"/>
            </a:endParaRPr>
          </a:p>
          <a:p>
            <a:endParaRPr lang="en-US" sz="1800" dirty="0"/>
          </a:p>
          <a:p>
            <a:endParaRPr lang="en-US" sz="1800" dirty="0"/>
          </a:p>
          <a:p>
            <a:pPr lvl="1"/>
            <a:endParaRPr lang="en-US" sz="1400" dirty="0"/>
          </a:p>
          <a:p>
            <a:pPr lvl="1"/>
            <a:endParaRPr lang="en-US" sz="1400" dirty="0"/>
          </a:p>
          <a:p>
            <a:r>
              <a:rPr lang="en-US" sz="1900" dirty="0"/>
              <a:t>What does this setup buy us?</a:t>
            </a:r>
          </a:p>
          <a:p>
            <a:pPr lvl="1"/>
            <a:r>
              <a:rPr lang="en-US" sz="1900" dirty="0"/>
              <a:t>The host does not wait on the device to finish the mem copy or the completion of the kernel call before it starts execution of the </a:t>
            </a:r>
            <a:r>
              <a:rPr lang="en-US" sz="1900" dirty="0" err="1">
                <a:solidFill>
                  <a:srgbClr val="0070C0"/>
                </a:solidFill>
                <a:latin typeface="Consolas" pitchFamily="49" charset="0"/>
                <a:cs typeface="Consolas" pitchFamily="49" charset="0"/>
              </a:rPr>
              <a:t>cpuFunction</a:t>
            </a:r>
            <a:r>
              <a:rPr lang="en-US" sz="1900" dirty="0">
                <a:solidFill>
                  <a:srgbClr val="0070C0"/>
                </a:solidFill>
                <a:latin typeface="Consolas" pitchFamily="49" charset="0"/>
                <a:cs typeface="Consolas" pitchFamily="49" charset="0"/>
              </a:rPr>
              <a:t>()</a:t>
            </a:r>
            <a:r>
              <a:rPr lang="en-US" sz="1900" dirty="0"/>
              <a:t> call</a:t>
            </a:r>
          </a:p>
          <a:p>
            <a:endParaRPr lang="en-US" sz="1800" dirty="0"/>
          </a:p>
          <a:p>
            <a:r>
              <a:rPr lang="en-US" sz="1800" dirty="0"/>
              <a:t>NOTES: </a:t>
            </a:r>
          </a:p>
          <a:p>
            <a:pPr lvl="1"/>
            <a:r>
              <a:rPr lang="en-US" sz="1800" dirty="0"/>
              <a:t>Asynchronous transfer version </a:t>
            </a:r>
            <a:r>
              <a:rPr lang="en-US" sz="1800" dirty="0">
                <a:solidFill>
                  <a:srgbClr val="C00000"/>
                </a:solidFill>
              </a:rPr>
              <a:t>requires pinned host memory</a:t>
            </a:r>
            <a:r>
              <a:rPr lang="en-US" sz="1800" dirty="0"/>
              <a:t> (allocated with </a:t>
            </a:r>
            <a:r>
              <a:rPr lang="en-US" sz="1800" dirty="0" err="1">
                <a:solidFill>
                  <a:srgbClr val="0070C0"/>
                </a:solidFill>
                <a:latin typeface="Consolas" pitchFamily="49" charset="0"/>
                <a:cs typeface="Consolas" pitchFamily="49" charset="0"/>
              </a:rPr>
              <a:t>cudaHostAlloc</a:t>
            </a:r>
            <a:r>
              <a:rPr lang="en-US" sz="1800" dirty="0">
                <a:solidFill>
                  <a:srgbClr val="0070C0"/>
                </a:solidFill>
                <a:latin typeface="Consolas" pitchFamily="49" charset="0"/>
                <a:cs typeface="Consolas" pitchFamily="49" charset="0"/>
              </a:rPr>
              <a:t>()</a:t>
            </a:r>
            <a:r>
              <a:rPr lang="en-US" sz="1800" dirty="0"/>
              <a:t>), and it contains an additional argument (a stream ID)</a:t>
            </a:r>
          </a:p>
          <a:p>
            <a:pPr lvl="2"/>
            <a:r>
              <a:rPr lang="en-US" sz="1700" dirty="0"/>
              <a:t>The </a:t>
            </a:r>
            <a:r>
              <a:rPr lang="en-US" sz="1700" dirty="0" err="1">
                <a:solidFill>
                  <a:srgbClr val="0070C0"/>
                </a:solidFill>
                <a:latin typeface="Consolas" pitchFamily="49" charset="0"/>
                <a:cs typeface="Consolas" pitchFamily="49" charset="0"/>
              </a:rPr>
              <a:t>cudaHostAlloc</a:t>
            </a:r>
            <a:r>
              <a:rPr lang="en-US" sz="1700" dirty="0">
                <a:solidFill>
                  <a:srgbClr val="0070C0"/>
                </a:solidFill>
                <a:latin typeface="Consolas" pitchFamily="49" charset="0"/>
                <a:cs typeface="Consolas" pitchFamily="49" charset="0"/>
              </a:rPr>
              <a:t>() </a:t>
            </a:r>
            <a:r>
              <a:rPr lang="en-US" sz="1700" dirty="0"/>
              <a:t>replaces </a:t>
            </a:r>
            <a:r>
              <a:rPr lang="en-US" sz="1700" dirty="0">
                <a:solidFill>
                  <a:srgbClr val="0070C0"/>
                </a:solidFill>
                <a:latin typeface="Consolas" pitchFamily="49" charset="0"/>
                <a:cs typeface="Consolas" pitchFamily="49" charset="0"/>
              </a:rPr>
              <a:t>malloc()</a:t>
            </a:r>
            <a:r>
              <a:rPr lang="en-US" sz="1700" dirty="0"/>
              <a:t> typical call on the host side</a:t>
            </a:r>
          </a:p>
          <a:p>
            <a:pPr lvl="1"/>
            <a:r>
              <a:rPr lang="en-US" sz="1800" dirty="0"/>
              <a:t>The launch of “</a:t>
            </a:r>
            <a:r>
              <a:rPr lang="en-US" sz="1800" dirty="0" err="1">
                <a:latin typeface="Consolas" panose="020B0609020204030204" pitchFamily="49" charset="0"/>
                <a:cs typeface="Consolas" panose="020B0609020204030204" pitchFamily="49" charset="0"/>
              </a:rPr>
              <a:t>myKernel</a:t>
            </a:r>
            <a:r>
              <a:rPr lang="en-US" sz="1800" dirty="0"/>
              <a:t>” only happens after the mem copy call finishes. </a:t>
            </a:r>
          </a:p>
          <a:p>
            <a:pPr lvl="2"/>
            <a:r>
              <a:rPr lang="en-US" sz="1700" dirty="0"/>
              <a:t>CUDA calls within a stream do not overtake each other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72432" y="2585870"/>
            <a:ext cx="7848600"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grid,block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a_d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cpuFunction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23749670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[“Streams” Preamble: 3/3]</a:t>
            </a:r>
            <a:br>
              <a:rPr lang="en-US" sz="1600" dirty="0"/>
            </a:br>
            <a:r>
              <a:rPr lang="en-US" sz="2800" dirty="0"/>
              <a:t>Overlapping Host </a:t>
            </a:r>
            <a:r>
              <a:rPr lang="en-US" sz="2800" dirty="0">
                <a:latin typeface="cmsy10"/>
                <a:sym typeface="Symbol" panose="05050102010706020507" pitchFamily="18" charset="2"/>
              </a:rPr>
              <a:t></a:t>
            </a:r>
            <a:r>
              <a:rPr lang="en-US" sz="2800" dirty="0"/>
              <a:t> Device Data Transfer with Device Execution</a:t>
            </a:r>
            <a:endParaRPr lang="en-US" sz="2400" dirty="0"/>
          </a:p>
        </p:txBody>
      </p:sp>
      <p:sp>
        <p:nvSpPr>
          <p:cNvPr id="3" name="Content Placeholder 2"/>
          <p:cNvSpPr>
            <a:spLocks noGrp="1"/>
          </p:cNvSpPr>
          <p:nvPr>
            <p:ph idx="1"/>
          </p:nvPr>
        </p:nvSpPr>
        <p:spPr/>
        <p:txBody>
          <a:bodyPr/>
          <a:lstStyle/>
          <a:p>
            <a:endParaRPr lang="en-US" sz="2000" dirty="0"/>
          </a:p>
          <a:p>
            <a:r>
              <a:rPr lang="en-US" sz="2000" dirty="0"/>
              <a:t>When is this overlapping useful?</a:t>
            </a:r>
          </a:p>
          <a:p>
            <a:pPr lvl="1"/>
            <a:r>
              <a:rPr lang="en-US" sz="1800" dirty="0"/>
              <a:t>Imagine a kernel executes on the device and only works with a portion (say </a:t>
            </a:r>
            <a:r>
              <a:rPr lang="en-US" sz="1800" i="1" dirty="0"/>
              <a:t>lower half</a:t>
            </a:r>
            <a:r>
              <a:rPr lang="en-US" sz="1800" dirty="0"/>
              <a:t>) of the device global memory</a:t>
            </a:r>
          </a:p>
          <a:p>
            <a:pPr lvl="2"/>
            <a:r>
              <a:rPr lang="en-US" sz="1600" dirty="0"/>
              <a:t>While kernel works on lower half, you can copy data from host to device into the </a:t>
            </a:r>
            <a:r>
              <a:rPr lang="en-US" sz="1600" i="1" dirty="0"/>
              <a:t>upper half</a:t>
            </a:r>
            <a:r>
              <a:rPr lang="en-US" sz="1600" dirty="0"/>
              <a:t> of the device global memory</a:t>
            </a:r>
          </a:p>
          <a:p>
            <a:pPr lvl="1"/>
            <a:r>
              <a:rPr lang="en-US" sz="1800" dirty="0"/>
              <a:t>Punch line: </a:t>
            </a:r>
            <a:r>
              <a:rPr lang="en-US" sz="1800" dirty="0">
                <a:solidFill>
                  <a:srgbClr val="C00000"/>
                </a:solidFill>
              </a:rPr>
              <a:t>The kernel execution and the copy</a:t>
            </a:r>
            <a:r>
              <a:rPr lang="en-US" sz="1800" dirty="0"/>
              <a:t> operations can take place </a:t>
            </a:r>
            <a:r>
              <a:rPr lang="en-US" sz="1800" dirty="0">
                <a:solidFill>
                  <a:srgbClr val="C00000"/>
                </a:solidFill>
              </a:rPr>
              <a:t>simultaneously</a:t>
            </a:r>
          </a:p>
          <a:p>
            <a:pPr lvl="1"/>
            <a:endParaRPr lang="en-US" sz="1600" dirty="0"/>
          </a:p>
          <a:p>
            <a:r>
              <a:rPr lang="en-US" sz="2000" dirty="0"/>
              <a:t>Note that there is an issue with this idea: </a:t>
            </a:r>
          </a:p>
          <a:p>
            <a:pPr lvl="1"/>
            <a:r>
              <a:rPr lang="en-US" sz="1800" dirty="0"/>
              <a:t>The device execution stack is </a:t>
            </a:r>
            <a:r>
              <a:rPr lang="en-US" sz="1800" dirty="0">
                <a:solidFill>
                  <a:srgbClr val="C00000"/>
                </a:solidFill>
              </a:rPr>
              <a:t>FIFO</a:t>
            </a:r>
            <a:r>
              <a:rPr lang="en-US" sz="1800" dirty="0"/>
              <a:t>: </a:t>
            </a:r>
          </a:p>
          <a:p>
            <a:pPr lvl="2"/>
            <a:r>
              <a:rPr lang="en-US" sz="1600" b="1" dirty="0"/>
              <a:t>Within a stream</a:t>
            </a:r>
            <a:r>
              <a:rPr lang="en-US" sz="1600" dirty="0"/>
              <a:t>, one function call on the device is not serviced until all the previous device function calls completed</a:t>
            </a:r>
          </a:p>
          <a:p>
            <a:pPr lvl="1"/>
            <a:r>
              <a:rPr lang="en-US" sz="1800" dirty="0"/>
              <a:t>This would prevent overlapping execution with data transfer</a:t>
            </a:r>
          </a:p>
          <a:p>
            <a:pPr lvl="1"/>
            <a:endParaRPr lang="en-US" sz="1800" dirty="0"/>
          </a:p>
          <a:p>
            <a:pPr lvl="1"/>
            <a:endParaRPr lang="en-US" sz="1800" dirty="0"/>
          </a:p>
          <a:p>
            <a:r>
              <a:rPr lang="en-US" sz="2000" dirty="0"/>
              <a:t>This issue was addressed by means of CUDA “streams”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540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45852-C368-4628-87CE-B6B67475697C}"/>
              </a:ext>
            </a:extLst>
          </p:cNvPr>
          <p:cNvSpPr>
            <a:spLocks noGrp="1"/>
          </p:cNvSpPr>
          <p:nvPr>
            <p:ph type="title"/>
          </p:nvPr>
        </p:nvSpPr>
        <p:spPr/>
        <p:txBody>
          <a:bodyPr/>
          <a:lstStyle/>
          <a:p>
            <a:r>
              <a:rPr lang="en-US" dirty="0"/>
              <a:t>Why pinned memory?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BB11B6C-3892-4B4C-81B9-040A2FE890AC}"/>
                  </a:ext>
                </a:extLst>
              </p:cNvPr>
              <p:cNvSpPr>
                <a:spLocks noGrp="1"/>
              </p:cNvSpPr>
              <p:nvPr>
                <p:ph idx="1"/>
              </p:nvPr>
            </p:nvSpPr>
            <p:spPr/>
            <p:txBody>
              <a:bodyPr/>
              <a:lstStyle/>
              <a:p>
                <a:endParaRPr lang="en-US" dirty="0"/>
              </a:p>
              <a:p>
                <a:r>
                  <a:rPr lang="en-US" dirty="0"/>
                  <a:t>Say process ID 427 (our process) engages in an asynchronous memory transfer </a:t>
                </a:r>
              </a:p>
              <a:p>
                <a:pPr lvl="1"/>
                <a:r>
                  <a:rPr lang="en-US" dirty="0"/>
                  <a:t>Why do you think that our asynchronous memory transfer needs pinned memory on host?</a:t>
                </a:r>
              </a:p>
              <a:p>
                <a:endParaRPr lang="en-US" dirty="0"/>
              </a:p>
              <a:p>
                <a:endParaRPr lang="en-US" dirty="0"/>
              </a:p>
              <a:p>
                <a:r>
                  <a:rPr lang="en-US" dirty="0"/>
                  <a:t>If it’s not pinned, the OS might decide for process ID 427 to page memory out of host RAM and into secondary memory (or change a frame’s location in physical memory)</a:t>
                </a:r>
              </a:p>
              <a:p>
                <a:pPr lvl="1"/>
                <a:r>
                  <a:rPr lang="en-US" dirty="0"/>
                  <a:t>That would confuse the device </a:t>
                </a:r>
                <a14:m>
                  <m:oMath xmlns:m="http://schemas.openxmlformats.org/officeDocument/2006/math">
                    <m:r>
                      <a:rPr lang="en-US" b="0" i="1" smtClean="0">
                        <a:latin typeface="Cambria Math" panose="02040503050406030204" pitchFamily="18" charset="0"/>
                      </a:rPr>
                      <m:t>↔</m:t>
                    </m:r>
                  </m:oMath>
                </a14:m>
                <a:r>
                  <a:rPr lang="en-US" dirty="0"/>
                  <a:t> host memory transfer process</a:t>
                </a:r>
              </a:p>
              <a:p>
                <a:pPr lvl="1"/>
                <a:r>
                  <a:rPr lang="en-US" dirty="0"/>
                  <a:t>If you pin, then you </a:t>
                </a:r>
                <a:r>
                  <a:rPr lang="en-US" dirty="0">
                    <a:solidFill>
                      <a:srgbClr val="C00000"/>
                    </a:solidFill>
                  </a:rPr>
                  <a:t>“freeze” the Page Table</a:t>
                </a:r>
              </a:p>
            </p:txBody>
          </p:sp>
        </mc:Choice>
        <mc:Fallback xmlns="">
          <p:sp>
            <p:nvSpPr>
              <p:cNvPr id="6" name="Content Placeholder 5">
                <a:extLst>
                  <a:ext uri="{FF2B5EF4-FFF2-40B4-BE49-F238E27FC236}">
                    <a16:creationId xmlns:a16="http://schemas.microsoft.com/office/drawing/2014/main" id="{3BB11B6C-3892-4B4C-81B9-040A2FE890AC}"/>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20A3C1-583A-4212-BE7C-D7F1C2B622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312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Two flavors of concurrency enabled by streams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 programmer can manage concurrency through </a:t>
            </a:r>
            <a:r>
              <a:rPr lang="en-US" sz="2000" i="1" dirty="0"/>
              <a:t>streams</a:t>
            </a:r>
            <a:r>
              <a:rPr lang="en-US" sz="2000" dirty="0"/>
              <a:t> </a:t>
            </a:r>
          </a:p>
          <a:p>
            <a:endParaRPr lang="en-US" sz="2000" dirty="0"/>
          </a:p>
          <a:p>
            <a:r>
              <a:rPr lang="en-US" sz="2000" dirty="0"/>
              <a:t>“concurrency” refers to one of two things</a:t>
            </a:r>
          </a:p>
          <a:p>
            <a:endParaRPr lang="en-US" sz="1800" dirty="0"/>
          </a:p>
          <a:p>
            <a:pPr marL="800100" lvl="1" indent="-342900">
              <a:buFont typeface="+mj-lt"/>
              <a:buAutoNum type="arabicPeriod"/>
            </a:pPr>
            <a:r>
              <a:rPr lang="en-US" sz="1800" dirty="0"/>
              <a:t> The copy and the execution engines of the GPU working at the same time</a:t>
            </a:r>
          </a:p>
          <a:p>
            <a:pPr marL="800100" lvl="1" indent="-342900">
              <a:buFont typeface="+mj-lt"/>
              <a:buAutoNum type="arabicPeriod"/>
            </a:pPr>
            <a:endParaRPr lang="en-US" sz="1800" dirty="0"/>
          </a:p>
          <a:p>
            <a:pPr marL="800100" lvl="1" indent="-342900">
              <a:buFont typeface="+mj-lt"/>
              <a:buAutoNum type="arabicPeriod"/>
            </a:pPr>
            <a:r>
              <a:rPr lang="en-US" sz="1800" dirty="0"/>
              <a:t>Several different kernels (like </a:t>
            </a:r>
            <a:r>
              <a:rPr lang="en-US" sz="1800" dirty="0" err="1">
                <a:latin typeface="Consolas" panose="020B0609020204030204" pitchFamily="49" charset="0"/>
              </a:rPr>
              <a:t>kerA</a:t>
            </a:r>
            <a:r>
              <a:rPr lang="en-US" sz="1800" dirty="0"/>
              <a:t>, </a:t>
            </a:r>
            <a:r>
              <a:rPr lang="en-US" sz="1800" dirty="0" err="1">
                <a:latin typeface="Consolas" panose="020B0609020204030204" pitchFamily="49" charset="0"/>
              </a:rPr>
              <a:t>kerB</a:t>
            </a:r>
            <a:r>
              <a:rPr lang="en-US" sz="1800" dirty="0"/>
              <a:t>, etc.) being executed at the same time on the GPU</a:t>
            </a:r>
          </a:p>
          <a:p>
            <a:pPr lvl="2"/>
            <a:endParaRPr lang="en-US" dirty="0"/>
          </a:p>
          <a:p>
            <a:pPr lvl="2"/>
            <a:endParaRPr lang="en-US"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98962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CUDA Streams: Overview</a:t>
            </a:r>
          </a:p>
        </p:txBody>
      </p:sp>
      <p:sp>
        <p:nvSpPr>
          <p:cNvPr id="3" name="Content Placeholder 2"/>
          <p:cNvSpPr>
            <a:spLocks noGrp="1"/>
          </p:cNvSpPr>
          <p:nvPr>
            <p:ph idx="1"/>
          </p:nvPr>
        </p:nvSpPr>
        <p:spPr>
          <a:xfrm>
            <a:off x="147344" y="1017142"/>
            <a:ext cx="11960872" cy="5630238"/>
          </a:xfrm>
        </p:spPr>
        <p:txBody>
          <a:bodyPr>
            <a:normAutofit fontScale="92500" lnSpcReduction="10000"/>
          </a:bodyPr>
          <a:lstStyle/>
          <a:p>
            <a:endParaRPr lang="en-US" sz="2000" dirty="0"/>
          </a:p>
          <a:p>
            <a:r>
              <a:rPr lang="en-US" sz="2000" dirty="0"/>
              <a:t>One host thread can define multiple CUDA streams </a:t>
            </a:r>
          </a:p>
          <a:p>
            <a:r>
              <a:rPr lang="en-US" sz="2000" dirty="0"/>
              <a:t>What are the typical operations in a stream?</a:t>
            </a:r>
          </a:p>
          <a:p>
            <a:pPr lvl="1"/>
            <a:r>
              <a:rPr lang="en-US" sz="1800" dirty="0"/>
              <a:t>Invoking a data transfer</a:t>
            </a:r>
          </a:p>
          <a:p>
            <a:pPr lvl="1"/>
            <a:r>
              <a:rPr lang="en-US" sz="1800" dirty="0"/>
              <a:t>Invoking a kernel execution</a:t>
            </a:r>
          </a:p>
          <a:p>
            <a:pPr lvl="1"/>
            <a:r>
              <a:rPr lang="en-US" sz="1800" dirty="0"/>
              <a:t>Handling events</a:t>
            </a:r>
          </a:p>
          <a:p>
            <a:endParaRPr lang="en-US" sz="2000" dirty="0"/>
          </a:p>
          <a:p>
            <a:r>
              <a:rPr lang="en-US" sz="2000" dirty="0"/>
              <a:t>A stream is a sequence of </a:t>
            </a:r>
            <a:r>
              <a:rPr lang="en-US" sz="2000" dirty="0">
                <a:solidFill>
                  <a:srgbClr val="0070C0"/>
                </a:solidFill>
              </a:rPr>
              <a:t>host-issued CUDA</a:t>
            </a:r>
            <a:r>
              <a:rPr lang="en-US" sz="2000" dirty="0"/>
              <a:t> commands that execute on the GPU in issue-order</a:t>
            </a:r>
          </a:p>
          <a:p>
            <a:pPr lvl="1"/>
            <a:r>
              <a:rPr lang="en-US" sz="1800" dirty="0"/>
              <a:t>CUDA stream: a queue of GPU operations; i.e., of device work/operations</a:t>
            </a:r>
          </a:p>
          <a:p>
            <a:pPr lvl="1"/>
            <a:r>
              <a:rPr lang="en-US" sz="1800" dirty="0"/>
              <a:t>The execution order in a stream defined by the order in which the GPU operations are enqueued into the stream (FIFO)</a:t>
            </a:r>
          </a:p>
          <a:p>
            <a:pPr lvl="1"/>
            <a:r>
              <a:rPr lang="en-US" sz="1800" dirty="0"/>
              <a:t>An operation in a stream does not commence prior to the previous operation in that stream being fully completed</a:t>
            </a:r>
          </a:p>
          <a:p>
            <a:pPr lvl="2"/>
            <a:r>
              <a:rPr lang="en-US" dirty="0"/>
              <a:t>Intra-stream, you have a “sequential consistency” model</a:t>
            </a:r>
          </a:p>
          <a:p>
            <a:pPr lvl="1"/>
            <a:r>
              <a:rPr lang="en-US" sz="1800" dirty="0"/>
              <a:t>There is a distinction between enqueuing an operation in a stream and the moment when it actually starts to be executed on the GPU</a:t>
            </a:r>
          </a:p>
          <a:p>
            <a:pPr lvl="2"/>
            <a:endParaRPr lang="en-US" sz="1500" dirty="0"/>
          </a:p>
          <a:p>
            <a:r>
              <a:rPr lang="en-US" sz="2100" dirty="0"/>
              <a:t>The CUDA runtime executes commands from </a:t>
            </a:r>
            <a:r>
              <a:rPr lang="en-US" sz="2100" b="1" dirty="0"/>
              <a:t>different</a:t>
            </a:r>
            <a:r>
              <a:rPr lang="en-US" sz="2100" dirty="0"/>
              <a:t> streams as it sees fit</a:t>
            </a:r>
          </a:p>
          <a:p>
            <a:r>
              <a:rPr lang="en-US" sz="2100" dirty="0"/>
              <a:t>No inter-stream relative synchronization unless the user explicitly takes care of synchronization process</a:t>
            </a:r>
          </a:p>
          <a:p>
            <a:r>
              <a:rPr lang="en-US" sz="2100" dirty="0"/>
              <a:t>Streams can be </a:t>
            </a:r>
            <a:r>
              <a:rPr lang="en-US" sz="2100" dirty="0">
                <a:solidFill>
                  <a:srgbClr val="C00000"/>
                </a:solidFill>
              </a:rPr>
              <a:t>synchronized at barrier points</a:t>
            </a:r>
            <a:r>
              <a:rPr lang="en-US" sz="2100" dirty="0"/>
              <a:t>, but correlation of execution sequence between streams not supported</a:t>
            </a:r>
          </a:p>
          <a:p>
            <a:pPr lvl="2"/>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8951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Quick notes</a:t>
            </a:r>
          </a:p>
        </p:txBody>
      </p:sp>
      <p:sp>
        <p:nvSpPr>
          <p:cNvPr id="3" name="Content Placeholder 2"/>
          <p:cNvSpPr>
            <a:spLocks noGrp="1"/>
          </p:cNvSpPr>
          <p:nvPr>
            <p:ph idx="1"/>
          </p:nvPr>
        </p:nvSpPr>
        <p:spPr/>
        <p:txBody>
          <a:bodyPr/>
          <a:lstStyle/>
          <a:p>
            <a:endParaRPr lang="en-US" sz="1600" dirty="0"/>
          </a:p>
          <a:p>
            <a:endParaRPr lang="en-US" sz="2000" dirty="0"/>
          </a:p>
          <a:p>
            <a:r>
              <a:rPr lang="en-US" sz="2000" dirty="0"/>
              <a:t>As soon as you invoke a CUDA function you create a default stream (stream 0)</a:t>
            </a:r>
          </a:p>
          <a:p>
            <a:pPr lvl="1"/>
            <a:r>
              <a:rPr lang="en-US" sz="1800" dirty="0"/>
              <a:t>If you don’t  explicitly state a stream in the execution configuration of a kernel it is assumed it’s launched as part of “Stream 0” (zero)</a:t>
            </a:r>
          </a:p>
          <a:p>
            <a:endParaRPr lang="en-US" sz="2000" dirty="0"/>
          </a:p>
          <a:p>
            <a:endParaRPr lang="en-US" sz="1600" dirty="0"/>
          </a:p>
          <a:p>
            <a:r>
              <a:rPr lang="en-US" sz="2000" dirty="0"/>
              <a:t>Programming model used to effect concurrency</a:t>
            </a:r>
          </a:p>
          <a:p>
            <a:pPr lvl="1"/>
            <a:r>
              <a:rPr lang="en-US" sz="1800" dirty="0"/>
              <a:t>CUDA operations in different streams may run concurrently</a:t>
            </a:r>
          </a:p>
          <a:p>
            <a:pPr lvl="1"/>
            <a:r>
              <a:rPr lang="en-US" sz="1800" dirty="0"/>
              <a:t>CUDA operations from different streams are typically interleaved (in a non-deterministic fashion)</a:t>
            </a:r>
          </a:p>
          <a:p>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9052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1 – CUDA Streams: Creation</a:t>
            </a:r>
          </a:p>
        </p:txBody>
      </p:sp>
      <p:sp>
        <p:nvSpPr>
          <p:cNvPr id="3" name="Content Placeholder 2"/>
          <p:cNvSpPr>
            <a:spLocks noGrp="1"/>
          </p:cNvSpPr>
          <p:nvPr>
            <p:ph idx="1"/>
          </p:nvPr>
        </p:nvSpPr>
        <p:spPr/>
        <p:txBody>
          <a:bodyPr/>
          <a:lstStyle/>
          <a:p>
            <a:r>
              <a:rPr lang="en-US" sz="1800" dirty="0"/>
              <a:t>A stream is defined by creating a stream object </a:t>
            </a:r>
          </a:p>
          <a:p>
            <a:pPr lvl="1"/>
            <a:r>
              <a:rPr lang="en-US" sz="1400" dirty="0"/>
              <a:t>It is subsequently used by specifying it as the stream parameter to a sequence of kernel launches and host-to/from-device memory copies </a:t>
            </a:r>
          </a:p>
          <a:p>
            <a:pPr lvl="2"/>
            <a:endParaRPr lang="en-US" sz="1100" dirty="0"/>
          </a:p>
          <a:p>
            <a:r>
              <a:rPr lang="en-US" sz="1800" dirty="0"/>
              <a:t>The following code sample creates two streams and allocates an array “</a:t>
            </a:r>
            <a:r>
              <a:rPr lang="en-US" sz="1800" dirty="0" err="1">
                <a:latin typeface="Consolas" pitchFamily="49" charset="0"/>
                <a:cs typeface="Consolas" pitchFamily="49" charset="0"/>
              </a:rPr>
              <a:t>hostPtr</a:t>
            </a:r>
            <a:r>
              <a:rPr lang="en-US" sz="1800" dirty="0"/>
              <a:t>” of </a:t>
            </a:r>
            <a:r>
              <a:rPr lang="en-US" sz="1800" dirty="0">
                <a:latin typeface="Consolas" panose="020B0609020204030204" pitchFamily="49" charset="0"/>
              </a:rPr>
              <a:t>float</a:t>
            </a:r>
            <a:r>
              <a:rPr lang="en-US" sz="1800" dirty="0"/>
              <a:t> in page-locked memory</a:t>
            </a:r>
          </a:p>
          <a:p>
            <a:pPr lvl="1"/>
            <a:r>
              <a:rPr lang="en-US" sz="1600" dirty="0" err="1">
                <a:latin typeface="Consolas" pitchFamily="49" charset="0"/>
                <a:cs typeface="Consolas" pitchFamily="49" charset="0"/>
              </a:rPr>
              <a:t>hostPtr</a:t>
            </a:r>
            <a:r>
              <a:rPr lang="en-US" sz="1600" dirty="0"/>
              <a:t> will be used in asynchronous host </a:t>
            </a:r>
            <a:r>
              <a:rPr lang="en-US" sz="1600" dirty="0">
                <a:latin typeface="cmsy10"/>
                <a:sym typeface="Symbol" panose="05050102010706020507" pitchFamily="18" charset="2"/>
              </a:rPr>
              <a:t></a:t>
            </a:r>
            <a:r>
              <a:rPr lang="en-US" sz="1600" dirty="0"/>
              <a:t> device memory transfers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688168" y="3509537"/>
            <a:ext cx="6096000" cy="14773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cudaStream_t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cudaStreamCreate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(&amp;stream[i]);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cudaMallocHost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 * size);</a:t>
            </a:r>
          </a:p>
        </p:txBody>
      </p:sp>
      <p:sp>
        <p:nvSpPr>
          <p:cNvPr id="7" name="Left Brace 6"/>
          <p:cNvSpPr/>
          <p:nvPr/>
        </p:nvSpPr>
        <p:spPr>
          <a:xfrm rot="16200000">
            <a:off x="6292851" y="4451350"/>
            <a:ext cx="228598" cy="1096435"/>
          </a:xfrm>
          <a:prstGeom prst="leftBrace">
            <a:avLst>
              <a:gd name="adj1" fmla="val 40278"/>
              <a:gd name="adj2" fmla="val 50000"/>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6383867" y="5316548"/>
            <a:ext cx="3657599" cy="523220"/>
          </a:xfrm>
          <a:prstGeom prst="rect">
            <a:avLst/>
          </a:prstGeom>
          <a:ln w="38100">
            <a:solidFill>
              <a:srgbClr val="CC0000"/>
            </a:solidFill>
          </a:ln>
        </p:spPr>
        <p:style>
          <a:lnRef idx="1">
            <a:schemeClr val="accent1"/>
          </a:lnRef>
          <a:fillRef idx="0">
            <a:schemeClr val="accent1"/>
          </a:fillRef>
          <a:effectRef idx="0">
            <a:schemeClr val="accent1"/>
          </a:effectRef>
          <a:fontRef idx="minor">
            <a:schemeClr val="tx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the length of the array. Recall previous upper/lower side of the memory discussion.</a:t>
            </a:r>
          </a:p>
        </p:txBody>
      </p:sp>
    </p:spTree>
    <p:extLst>
      <p:ext uri="{BB962C8B-B14F-4D97-AF65-F5344CB8AC3E}">
        <p14:creationId xmlns:p14="http://schemas.microsoft.com/office/powerpoint/2010/main" val="29369302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Part 2 – CUDA Streams: Making Use of Them</a:t>
            </a:r>
          </a:p>
        </p:txBody>
      </p:sp>
      <p:sp>
        <p:nvSpPr>
          <p:cNvPr id="3" name="Content Placeholder 2"/>
          <p:cNvSpPr>
            <a:spLocks noGrp="1"/>
          </p:cNvSpPr>
          <p:nvPr>
            <p:ph idx="1"/>
          </p:nvPr>
        </p:nvSpPr>
        <p:spPr/>
        <p:txBody>
          <a:bodyPr/>
          <a:lstStyle/>
          <a:p>
            <a:r>
              <a:rPr lang="en-US" sz="2000" dirty="0"/>
              <a:t>In the code below, each of the two streams is defined as a sequence of </a:t>
            </a:r>
          </a:p>
          <a:p>
            <a:pPr lvl="1"/>
            <a:r>
              <a:rPr lang="en-US" sz="1800" dirty="0"/>
              <a:t>One memory copy from host to device, </a:t>
            </a:r>
          </a:p>
          <a:p>
            <a:pPr lvl="1"/>
            <a:r>
              <a:rPr lang="en-US" sz="1800" dirty="0"/>
              <a:t>One kernel launch, and </a:t>
            </a:r>
          </a:p>
          <a:p>
            <a:pPr lvl="1"/>
            <a:r>
              <a:rPr lang="en-US" sz="1800" dirty="0"/>
              <a:t>One memory copy from device to host</a:t>
            </a:r>
          </a:p>
          <a:p>
            <a:pPr lvl="1"/>
            <a:endParaRPr lang="en-US" sz="1800" dirty="0"/>
          </a:p>
          <a:p>
            <a:pPr lvl="1"/>
            <a:endParaRPr lang="en-US" sz="1800" dirty="0"/>
          </a:p>
          <a:p>
            <a:pPr lvl="1"/>
            <a:endParaRPr lang="en-US" sz="1800" dirty="0"/>
          </a:p>
          <a:p>
            <a:pPr lvl="1"/>
            <a:endParaRPr lang="en-US" sz="1800" dirty="0"/>
          </a:p>
          <a:p>
            <a:pPr lvl="1"/>
            <a:endParaRPr lang="en-US" sz="1800" dirty="0"/>
          </a:p>
          <a:p>
            <a:endParaRPr lang="en-US" sz="2000" dirty="0"/>
          </a:p>
          <a:p>
            <a:endParaRPr lang="en-US" sz="2000" dirty="0"/>
          </a:p>
          <a:p>
            <a:endParaRPr lang="en-US" sz="2000" dirty="0"/>
          </a:p>
          <a:p>
            <a:r>
              <a:rPr lang="en-US" sz="2000" dirty="0"/>
              <a:t>There are some wrinkles to it, we’ll revisit shortly…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578429" y="3505201"/>
            <a:ext cx="9067800" cy="138499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&lt;&lt;&lt;100, 512, 0,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[i]&gt;&gt;&gt;(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size,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outputDevPtr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i *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size,size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40775886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Part 3 – CUDA Streams: Clean Up Phase</a:t>
            </a:r>
          </a:p>
        </p:txBody>
      </p:sp>
      <p:sp>
        <p:nvSpPr>
          <p:cNvPr id="3" name="Content Placeholder 2"/>
          <p:cNvSpPr>
            <a:spLocks noGrp="1"/>
          </p:cNvSpPr>
          <p:nvPr>
            <p:ph idx="1"/>
          </p:nvPr>
        </p:nvSpPr>
        <p:spPr/>
        <p:txBody>
          <a:bodyPr/>
          <a:lstStyle/>
          <a:p>
            <a:endParaRPr lang="en-US" sz="2000" dirty="0"/>
          </a:p>
          <a:p>
            <a:r>
              <a:rPr lang="en-US" sz="2000" dirty="0"/>
              <a:t>Streams are folded by calling </a:t>
            </a:r>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p>
          <a:p>
            <a:endParaRPr lang="en-US" sz="2000" dirty="0"/>
          </a:p>
          <a:p>
            <a:endParaRPr lang="en-US" sz="2000" dirty="0"/>
          </a:p>
          <a:p>
            <a:endParaRPr lang="en-US" sz="2000" dirty="0"/>
          </a:p>
          <a:p>
            <a:endParaRPr lang="en-US" sz="2000" dirty="0"/>
          </a:p>
          <a:p>
            <a:endParaRPr lang="en-US" sz="2000" dirty="0">
              <a:solidFill>
                <a:srgbClr val="0070C0"/>
              </a:solidFill>
              <a:latin typeface="Consolas" pitchFamily="49" charset="0"/>
              <a:cs typeface="Consolas" pitchFamily="49" charset="0"/>
            </a:endParaRPr>
          </a:p>
          <a:p>
            <a:r>
              <a:rPr lang="en-US" sz="2000" dirty="0" err="1">
                <a:solidFill>
                  <a:srgbClr val="0070C0"/>
                </a:solidFill>
                <a:latin typeface="Consolas" pitchFamily="49" charset="0"/>
                <a:cs typeface="Consolas" pitchFamily="49" charset="0"/>
              </a:rPr>
              <a:t>cudaStreamDestroy</a:t>
            </a:r>
            <a:r>
              <a:rPr lang="en-US" sz="2000" dirty="0">
                <a:solidFill>
                  <a:srgbClr val="0070C0"/>
                </a:solidFill>
                <a:latin typeface="Consolas" pitchFamily="49" charset="0"/>
                <a:cs typeface="Consolas" pitchFamily="49" charset="0"/>
              </a:rPr>
              <a:t>()</a:t>
            </a:r>
            <a:r>
              <a:rPr lang="en-US" sz="2000" dirty="0"/>
              <a:t> waits for all preceding commands in the given stream to complete before destroying the stream and returning control to the host thread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3505200" y="2667001"/>
            <a:ext cx="4572000" cy="646331"/>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2;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cudaStreamDestroy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(stream[i]);</a:t>
            </a:r>
          </a:p>
        </p:txBody>
      </p:sp>
    </p:spTree>
    <p:extLst>
      <p:ext uri="{BB962C8B-B14F-4D97-AF65-F5344CB8AC3E}">
        <p14:creationId xmlns:p14="http://schemas.microsoft.com/office/powerpoint/2010/main" val="124163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Streams: Caveats</a:t>
            </a:r>
          </a:p>
        </p:txBody>
      </p:sp>
      <p:sp>
        <p:nvSpPr>
          <p:cNvPr id="3" name="Content Placeholder 2"/>
          <p:cNvSpPr>
            <a:spLocks noGrp="1"/>
          </p:cNvSpPr>
          <p:nvPr>
            <p:ph idx="1"/>
          </p:nvPr>
        </p:nvSpPr>
        <p:spPr/>
        <p:txBody>
          <a:bodyPr/>
          <a:lstStyle/>
          <a:p>
            <a:endParaRPr lang="en-US" sz="2000" dirty="0"/>
          </a:p>
          <a:p>
            <a:r>
              <a:rPr lang="en-US" sz="2000" dirty="0"/>
              <a:t>The following operations </a:t>
            </a:r>
            <a:r>
              <a:rPr lang="en-US" sz="2000" dirty="0">
                <a:solidFill>
                  <a:srgbClr val="0070C0"/>
                </a:solidFill>
              </a:rPr>
              <a:t>prevent concurrency</a:t>
            </a:r>
            <a:r>
              <a:rPr lang="en-US" sz="2000" dirty="0"/>
              <a:t> on the GPU:</a:t>
            </a:r>
          </a:p>
          <a:p>
            <a:pPr lvl="3"/>
            <a:endParaRPr lang="en-US" sz="1200" dirty="0"/>
          </a:p>
          <a:p>
            <a:pPr lvl="1"/>
            <a:r>
              <a:rPr lang="en-US" sz="1800" dirty="0"/>
              <a:t>A device memory allocation</a:t>
            </a:r>
          </a:p>
          <a:p>
            <a:pPr lvl="4"/>
            <a:endParaRPr lang="en-US" sz="1200" dirty="0"/>
          </a:p>
          <a:p>
            <a:pPr lvl="1"/>
            <a:r>
              <a:rPr lang="en-US" sz="1800" dirty="0"/>
              <a:t>A device memory set</a:t>
            </a:r>
          </a:p>
          <a:p>
            <a:pPr lvl="4"/>
            <a:endParaRPr lang="en-US" sz="1200" dirty="0"/>
          </a:p>
          <a:p>
            <a:pPr lvl="1"/>
            <a:r>
              <a:rPr lang="en-US" sz="1800" dirty="0"/>
              <a:t>A device </a:t>
            </a:r>
            <a:r>
              <a:rPr lang="en-US" sz="1800" dirty="0">
                <a:latin typeface="cmsy10"/>
                <a:sym typeface="Symbol" panose="05050102010706020507" pitchFamily="18" charset="2"/>
              </a:rPr>
              <a:t></a:t>
            </a:r>
            <a:r>
              <a:rPr lang="en-US" sz="1800" dirty="0"/>
              <a:t> device memory copy</a:t>
            </a:r>
          </a:p>
          <a:p>
            <a:pPr lvl="4"/>
            <a:endParaRPr lang="en-US" sz="1200" dirty="0"/>
          </a:p>
          <a:p>
            <a:pPr lvl="1"/>
            <a:r>
              <a:rPr lang="en-US" sz="1800" dirty="0"/>
              <a:t>A CUDA command to stream 0 (including kernel launches and host </a:t>
            </a:r>
            <a:r>
              <a:rPr lang="en-US" sz="1800" dirty="0">
                <a:latin typeface="cmsy10"/>
                <a:sym typeface="Symbol" panose="05050102010706020507" pitchFamily="18" charset="2"/>
              </a:rPr>
              <a:t></a:t>
            </a:r>
            <a:r>
              <a:rPr lang="en-US" sz="1800" dirty="0"/>
              <a:t> device memory copies that do not specify any stream parameter)</a:t>
            </a:r>
          </a:p>
          <a:p>
            <a:pPr lvl="3"/>
            <a:endParaRPr lang="en-US" sz="1200" dirty="0"/>
          </a:p>
          <a:p>
            <a:pPr lvl="1"/>
            <a:r>
              <a:rPr lang="en-US" sz="1800" dirty="0"/>
              <a:t>A page-locked host memory allocation</a:t>
            </a:r>
          </a:p>
          <a:p>
            <a:pPr lvl="4"/>
            <a:endParaRPr lang="en-US" sz="1200" dirty="0"/>
          </a:p>
          <a:p>
            <a:pPr lvl="1"/>
            <a:r>
              <a:rPr lang="en-US" sz="1800" dirty="0"/>
              <a:t>A switch between the L1/shared memory configurations</a:t>
            </a:r>
            <a:endParaRPr lang="en-US" sz="2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4318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Stream: More Caveats</a:t>
            </a:r>
          </a:p>
        </p:txBody>
      </p:sp>
      <p:sp>
        <p:nvSpPr>
          <p:cNvPr id="3" name="Content Placeholder 2"/>
          <p:cNvSpPr>
            <a:spLocks noGrp="1"/>
          </p:cNvSpPr>
          <p:nvPr>
            <p:ph idx="1"/>
          </p:nvPr>
        </p:nvSpPr>
        <p:spPr/>
        <p:txBody>
          <a:bodyPr/>
          <a:lstStyle/>
          <a:p>
            <a:endParaRPr lang="en-US" dirty="0"/>
          </a:p>
          <a:p>
            <a:r>
              <a:rPr lang="en-US" dirty="0"/>
              <a:t>All GPU calls (</a:t>
            </a:r>
            <a:r>
              <a:rPr lang="en-US" dirty="0" err="1"/>
              <a:t>memcpy</a:t>
            </a:r>
            <a:r>
              <a:rPr lang="en-US" dirty="0"/>
              <a:t>, kernel execution, etc.) are placed into default stream unless otherwise specified</a:t>
            </a:r>
          </a:p>
          <a:p>
            <a:endParaRPr lang="en-US" dirty="0"/>
          </a:p>
          <a:p>
            <a:r>
              <a:rPr lang="en-US" dirty="0"/>
              <a:t>Stream 0 is special (has special synchronization rules): </a:t>
            </a:r>
            <a:r>
              <a:rPr lang="en-US" b="1" dirty="0"/>
              <a:t>synchronous</a:t>
            </a:r>
            <a:r>
              <a:rPr lang="en-US" dirty="0"/>
              <a:t> with all streams</a:t>
            </a:r>
          </a:p>
          <a:p>
            <a:pPr lvl="1"/>
            <a:r>
              <a:rPr lang="en-US" dirty="0"/>
              <a:t>Meaning: Things done in Stream 0 cannot overlap other streams (Stream 0 is blocking)</a:t>
            </a:r>
          </a:p>
          <a:p>
            <a:pPr lvl="2"/>
            <a:r>
              <a:rPr lang="en-US" dirty="0"/>
              <a:t>Exception: Streams with non-blocking flag are exception:</a:t>
            </a:r>
          </a:p>
          <a:p>
            <a:pPr marL="1371600" lvl="3" indent="0">
              <a:buNone/>
            </a:pPr>
            <a:r>
              <a:rPr lang="en-US" dirty="0" err="1"/>
              <a:t>cudaStreamCreate</a:t>
            </a:r>
            <a:r>
              <a:rPr lang="en-US" b="1" dirty="0" err="1"/>
              <a:t>WithFlags</a:t>
            </a:r>
            <a:r>
              <a:rPr lang="en-US" dirty="0"/>
              <a:t>(&amp;stream, </a:t>
            </a:r>
            <a:r>
              <a:rPr lang="en-US" b="1" dirty="0" err="1"/>
              <a:t>cudaStreamNonBlocking</a:t>
            </a:r>
            <a:r>
              <a:rPr lang="en-US"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1137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CUDA Streams: Synchronization Aspects</a:t>
            </a:r>
          </a:p>
        </p:txBody>
      </p:sp>
      <p:sp>
        <p:nvSpPr>
          <p:cNvPr id="3" name="Content Placeholder 2"/>
          <p:cNvSpPr>
            <a:spLocks noGrp="1"/>
          </p:cNvSpPr>
          <p:nvPr>
            <p:ph idx="1"/>
          </p:nvPr>
        </p:nvSpPr>
        <p:spPr/>
        <p:txBody>
          <a:bodyPr/>
          <a:lstStyle/>
          <a:p>
            <a:pPr marL="0" indent="0">
              <a:buNone/>
            </a:pPr>
            <a:r>
              <a:rPr lang="en-US" sz="1600" b="1" dirty="0" err="1">
                <a:solidFill>
                  <a:srgbClr val="0070C0"/>
                </a:solidFill>
                <a:latin typeface="Courier New" pitchFamily="49" charset="0"/>
                <a:cs typeface="Courier New" pitchFamily="49" charset="0"/>
              </a:rPr>
              <a:t>cudaDeviceSynchronize</a:t>
            </a:r>
            <a:r>
              <a:rPr lang="en-US" sz="1600" b="1" dirty="0">
                <a:solidFill>
                  <a:srgbClr val="0070C0"/>
                </a:solidFill>
                <a:latin typeface="Courier New" pitchFamily="49" charset="0"/>
                <a:cs typeface="Courier New" pitchFamily="49" charset="0"/>
              </a:rPr>
              <a:t>()</a:t>
            </a:r>
            <a:r>
              <a:rPr lang="en-US" sz="1600" dirty="0"/>
              <a:t> halts execution on the host until all preceding commands in all CUDA streams have completed</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cudaStreamSynchronize</a:t>
            </a:r>
            <a:r>
              <a:rPr lang="en-US" sz="1600" b="1" dirty="0">
                <a:solidFill>
                  <a:srgbClr val="0070C0"/>
                </a:solidFill>
                <a:latin typeface="Courier New" pitchFamily="49" charset="0"/>
                <a:cs typeface="Courier New" pitchFamily="49" charset="0"/>
              </a:rPr>
              <a:t>()</a:t>
            </a:r>
            <a:r>
              <a:rPr lang="en-US" sz="1600" dirty="0"/>
              <a:t> takes a stream as a parameter and halts execution on the host until all preceding commands in the given CUDA stream have completed. It can be used to synchronize the host with a specific stream, allowing other streams to continue executing on the device</a:t>
            </a:r>
          </a:p>
          <a:p>
            <a:pPr lvl="2"/>
            <a:r>
              <a:rPr lang="en-US" sz="900" dirty="0"/>
              <a:t>Halts execution of the host</a:t>
            </a:r>
          </a:p>
          <a:p>
            <a:pPr lvl="2"/>
            <a:endParaRPr lang="en-US" sz="900" dirty="0"/>
          </a:p>
          <a:p>
            <a:pPr marL="0" indent="0">
              <a:buNone/>
            </a:pP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takes a CUDA stream and an event as parameters and makes all the commands added to the given stream after the call to </a:t>
            </a:r>
            <a:r>
              <a:rPr lang="en-US" sz="1600" b="1" dirty="0" err="1">
                <a:solidFill>
                  <a:srgbClr val="0070C0"/>
                </a:solidFill>
                <a:latin typeface="Courier New" pitchFamily="49" charset="0"/>
                <a:cs typeface="Courier New" pitchFamily="49" charset="0"/>
              </a:rPr>
              <a:t>cudaStreamWaitEvent</a:t>
            </a:r>
            <a:r>
              <a:rPr lang="en-US" sz="1600" b="1" dirty="0">
                <a:solidFill>
                  <a:srgbClr val="0070C0"/>
                </a:solidFill>
                <a:latin typeface="Courier New" pitchFamily="49" charset="0"/>
                <a:cs typeface="Courier New" pitchFamily="49" charset="0"/>
              </a:rPr>
              <a:t>()</a:t>
            </a:r>
            <a:r>
              <a:rPr lang="en-US" sz="1600" dirty="0"/>
              <a:t> delay their execution until the given event has completed. </a:t>
            </a:r>
          </a:p>
          <a:p>
            <a:pPr lvl="2"/>
            <a:r>
              <a:rPr lang="en-US" sz="900" dirty="0"/>
              <a:t>Halts execution within a stream</a:t>
            </a:r>
          </a:p>
          <a:p>
            <a:pPr lvl="2"/>
            <a:endParaRPr lang="en-US" sz="900" dirty="0"/>
          </a:p>
          <a:p>
            <a:pPr marL="0" indent="0">
              <a:buNone/>
            </a:pPr>
            <a:endParaRPr lang="en-US" sz="1600" b="1" dirty="0">
              <a:solidFill>
                <a:srgbClr val="0070C0"/>
              </a:solidFill>
              <a:latin typeface="Courier New" pitchFamily="49" charset="0"/>
              <a:cs typeface="Courier New" pitchFamily="49" charset="0"/>
            </a:endParaRPr>
          </a:p>
          <a:p>
            <a:pPr marL="0" indent="0">
              <a:buNone/>
            </a:pPr>
            <a:endParaRPr lang="en-US" sz="1600" b="1" dirty="0">
              <a:solidFill>
                <a:srgbClr val="0070C0"/>
              </a:solidFill>
              <a:latin typeface="Courier New" pitchFamily="49" charset="0"/>
              <a:cs typeface="Courier New" pitchFamily="49" charset="0"/>
            </a:endParaRPr>
          </a:p>
          <a:p>
            <a:pPr marL="0" indent="0">
              <a:buNone/>
            </a:pPr>
            <a:r>
              <a:rPr lang="en-US" sz="1600" b="1" dirty="0" err="1">
                <a:solidFill>
                  <a:srgbClr val="0070C0"/>
                </a:solidFill>
                <a:latin typeface="Courier New" pitchFamily="49" charset="0"/>
                <a:cs typeface="Courier New" pitchFamily="49" charset="0"/>
              </a:rPr>
              <a:t>cudaStreamQuery</a:t>
            </a:r>
            <a:r>
              <a:rPr lang="en-US" sz="1600" b="1" dirty="0">
                <a:solidFill>
                  <a:srgbClr val="0070C0"/>
                </a:solidFill>
                <a:latin typeface="Courier New" pitchFamily="49" charset="0"/>
                <a:cs typeface="Courier New" pitchFamily="49" charset="0"/>
              </a:rPr>
              <a:t>()</a:t>
            </a:r>
            <a:r>
              <a:rPr lang="en-US" sz="1600" dirty="0"/>
              <a:t> provides applications with a way to know if all preceding commands in a stream have completed</a:t>
            </a:r>
          </a:p>
          <a:p>
            <a:pPr lvl="2"/>
            <a:endParaRPr lang="en-US" sz="900" dirty="0"/>
          </a:p>
          <a:p>
            <a:pPr lvl="2"/>
            <a:endParaRPr lang="en-US" sz="900" dirty="0"/>
          </a:p>
          <a:p>
            <a:r>
              <a:rPr lang="en-US" sz="1600" dirty="0"/>
              <a:t>NOTE: To avoid unnecessary slowdowns, use these synchronization functions sparingly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9455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Use of </a:t>
            </a:r>
            <a:r>
              <a:rPr lang="en-US" dirty="0" err="1">
                <a:latin typeface="Consolas" pitchFamily="49" charset="0"/>
                <a:cs typeface="Consolas" pitchFamily="49" charset="0"/>
              </a:rPr>
              <a:t>cudaStreamWaitEvent</a:t>
            </a:r>
            <a:endParaRPr lang="en-US"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84757" y="1493805"/>
            <a:ext cx="9959419" cy="1633537"/>
          </a:xfrm>
        </p:spPr>
        <p:txBody>
          <a:bodyPr/>
          <a:lstStyle/>
          <a:p>
            <a:r>
              <a:rPr lang="en-US" sz="2000" dirty="0"/>
              <a:t>Assume </a:t>
            </a:r>
            <a:r>
              <a:rPr lang="en-US" sz="2000" dirty="0">
                <a:solidFill>
                  <a:srgbClr val="0070C0"/>
                </a:solidFill>
                <a:latin typeface="Consolas" pitchFamily="49" charset="0"/>
                <a:cs typeface="Consolas" pitchFamily="49" charset="0"/>
              </a:rPr>
              <a:t>stream1</a:t>
            </a:r>
            <a:r>
              <a:rPr lang="en-US" sz="2000" dirty="0"/>
              <a:t> and </a:t>
            </a:r>
            <a:r>
              <a:rPr lang="en-US" sz="2000" dirty="0">
                <a:solidFill>
                  <a:srgbClr val="0070C0"/>
                </a:solidFill>
                <a:latin typeface="Consolas" panose="020B0609020204030204" pitchFamily="49" charset="0"/>
                <a:cs typeface="Consolas" panose="020B0609020204030204" pitchFamily="49" charset="0"/>
              </a:rPr>
              <a:t>stream2</a:t>
            </a:r>
            <a:r>
              <a:rPr lang="en-US" sz="2000" dirty="0"/>
              <a:t> have been defined/initialized already</a:t>
            </a:r>
          </a:p>
          <a:p>
            <a:r>
              <a:rPr lang="en-US" sz="2000" dirty="0"/>
              <a:t>The point of this example: </a:t>
            </a:r>
          </a:p>
          <a:p>
            <a:pPr lvl="1"/>
            <a:r>
              <a:rPr lang="en-US" sz="1600" dirty="0"/>
              <a:t>Use the two copy sub-engines at the same time: copy in (</a:t>
            </a:r>
            <a:r>
              <a:rPr lang="en-US" sz="1600" dirty="0">
                <a:solidFill>
                  <a:srgbClr val="0070C0"/>
                </a:solidFill>
                <a:latin typeface="Consolas" pitchFamily="49" charset="0"/>
                <a:cs typeface="Consolas" pitchFamily="49" charset="0"/>
              </a:rPr>
              <a:t>stream1</a:t>
            </a:r>
            <a:r>
              <a:rPr lang="en-US" sz="1600" dirty="0"/>
              <a:t>), copy out (</a:t>
            </a:r>
            <a:r>
              <a:rPr lang="en-US" sz="1600" dirty="0">
                <a:solidFill>
                  <a:srgbClr val="0070C0"/>
                </a:solidFill>
                <a:latin typeface="Consolas" pitchFamily="49" charset="0"/>
                <a:cs typeface="Consolas" pitchFamily="49" charset="0"/>
              </a:rPr>
              <a:t>stream2</a:t>
            </a:r>
            <a:r>
              <a:rPr lang="en-US" sz="1600" dirty="0"/>
              <a:t>)</a:t>
            </a:r>
          </a:p>
          <a:p>
            <a:pPr lvl="1"/>
            <a:r>
              <a:rPr lang="en-US" sz="1600" dirty="0"/>
              <a:t>Postpone launching of </a:t>
            </a:r>
            <a:r>
              <a:rPr lang="en-US" sz="1600" dirty="0" err="1">
                <a:latin typeface="Consolas" panose="020B0609020204030204" pitchFamily="49" charset="0"/>
                <a:cs typeface="Consolas" panose="020B0609020204030204" pitchFamily="49" charset="0"/>
              </a:rPr>
              <a:t>myKernel</a:t>
            </a:r>
            <a:r>
              <a:rPr lang="en-US" sz="1600" dirty="0"/>
              <a:t> in </a:t>
            </a:r>
            <a:r>
              <a:rPr lang="en-US" sz="1600" dirty="0">
                <a:solidFill>
                  <a:srgbClr val="0070C0"/>
                </a:solidFill>
                <a:latin typeface="Consolas" pitchFamily="49" charset="0"/>
                <a:cs typeface="Consolas" pitchFamily="49" charset="0"/>
              </a:rPr>
              <a:t>stream2</a:t>
            </a:r>
            <a:r>
              <a:rPr lang="en-US" sz="1600" dirty="0"/>
              <a:t> until the copy operation in </a:t>
            </a:r>
            <a:r>
              <a:rPr lang="en-US" sz="1600" dirty="0">
                <a:solidFill>
                  <a:srgbClr val="0070C0"/>
                </a:solidFill>
                <a:latin typeface="Consolas" pitchFamily="49" charset="0"/>
                <a:cs typeface="Consolas" pitchFamily="49" charset="0"/>
              </a:rPr>
              <a:t>stream1</a:t>
            </a:r>
            <a:r>
              <a:rPr lang="en-US" sz="1600" dirty="0"/>
              <a:t> is completed</a:t>
            </a:r>
          </a:p>
        </p:txBody>
      </p:sp>
      <p:sp>
        <p:nvSpPr>
          <p:cNvPr id="5" name="Rectangle 4"/>
          <p:cNvSpPr/>
          <p:nvPr/>
        </p:nvSpPr>
        <p:spPr>
          <a:xfrm>
            <a:off x="1463512" y="3355697"/>
            <a:ext cx="8943975" cy="246221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cudaEvent_t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cudaEventCreate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 size, H2D, stream1 );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1) H2D copy of new 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cudaEventRecord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record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cudaMemcpyAsync</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out,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size, D2H, stream2 );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 D2H copy of previous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cudaStreamWaitEvent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stream2,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event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wait for event in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myKernel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&lt;&lt;&lt; 1000, 512, 0, stream2 &gt;&gt;&gt;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d_out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3) GPU must wait for 1 and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someCPUfunction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blah,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blahblah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this gets executed right away</a:t>
            </a:r>
          </a:p>
        </p:txBody>
      </p:sp>
      <p:sp>
        <p:nvSpPr>
          <p:cNvPr id="6" name="Rectangle 5"/>
          <p:cNvSpPr>
            <a:spLocks noChangeArrowheads="1"/>
          </p:cNvSpPr>
          <p:nvPr/>
        </p:nvSpPr>
        <p:spPr bwMode="auto">
          <a:xfrm>
            <a:off x="55447" y="6575370"/>
            <a:ext cx="1249060" cy="21544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rPr>
              <a:t>[S. Rennich, NVIDIA]</a:t>
            </a:r>
            <a:r>
              <a:rPr kumimoji="0" lang="en-US" sz="800" b="0" i="0" u="none" strike="noStrike" kern="1200" cap="none" spc="0" normalizeH="0" baseline="0" noProof="0" dirty="0">
                <a:ln>
                  <a:noFill/>
                </a:ln>
                <a:solidFill>
                  <a:prstClr val="black"/>
                </a:solidFill>
                <a:effectLst/>
                <a:uLnTx/>
                <a:uFillTx/>
                <a:latin typeface="Arial" pitchFamily="34" charset="0"/>
                <a:ea typeface="+mn-ea"/>
                <a:cs typeface="+mn-cs"/>
                <a:sym typeface="Symbol"/>
              </a:rPr>
              <a:t></a:t>
            </a:r>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90648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Example 1: Using One Stream</a:t>
            </a:r>
            <a:br>
              <a:rPr lang="en-US" sz="3400" dirty="0"/>
            </a:br>
            <a:r>
              <a:rPr lang="en-US" sz="1600" dirty="0"/>
              <a:t>[</a:t>
            </a:r>
            <a:r>
              <a:rPr lang="en-US" sz="1600" b="1" dirty="0">
                <a:solidFill>
                  <a:srgbClr val="FFC000"/>
                </a:solidFill>
              </a:rPr>
              <a:t>Enable both CPU and GPU to mind their business at the same time</a:t>
            </a:r>
            <a:r>
              <a:rPr lang="en-US" sz="1600" dirty="0"/>
              <a: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Example draws on material presented in the “CUDA By Example” book</a:t>
            </a:r>
          </a:p>
          <a:p>
            <a:pPr marL="457200" lvl="1" indent="-220663"/>
            <a:r>
              <a:rPr lang="en-US" sz="1600" dirty="0"/>
              <a:t>J. Sanders and E. </a:t>
            </a:r>
            <a:r>
              <a:rPr lang="en-US" sz="1600" dirty="0" err="1"/>
              <a:t>Kandrot</a:t>
            </a:r>
            <a:r>
              <a:rPr lang="en-US" sz="1600" dirty="0"/>
              <a:t>, authors</a:t>
            </a:r>
          </a:p>
          <a:p>
            <a:endParaRPr lang="en-US" sz="2000" dirty="0"/>
          </a:p>
          <a:p>
            <a:r>
              <a:rPr lang="en-US" sz="2000" dirty="0"/>
              <a:t>What is the purpose of this example?</a:t>
            </a:r>
          </a:p>
          <a:p>
            <a:pPr marL="457200" lvl="1" indent="-220663"/>
            <a:r>
              <a:rPr lang="en-US" sz="1600" dirty="0"/>
              <a:t>Shows strategy that you can invoke when dealing with applications that require </a:t>
            </a:r>
            <a:r>
              <a:rPr lang="en-US" sz="1600" dirty="0">
                <a:solidFill>
                  <a:srgbClr val="C00000"/>
                </a:solidFill>
              </a:rPr>
              <a:t>more memory than you can accommodate on the GPU</a:t>
            </a:r>
          </a:p>
          <a:p>
            <a:endParaRPr lang="en-US" sz="2000" dirty="0"/>
          </a:p>
          <a:p>
            <a:r>
              <a:rPr lang="en-US" sz="2000" dirty="0"/>
              <a:t>Remark: </a:t>
            </a:r>
          </a:p>
          <a:p>
            <a:pPr marL="457200" lvl="1" indent="-220663"/>
            <a:r>
              <a:rPr lang="en-US" sz="1600" dirty="0"/>
              <a:t>In this example the magic happens on the host side. Focus on host code, not on the kernel executed on the GPU (the kernel code is basically irrelevant)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5245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Example’s Kernel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3377" y="1300113"/>
            <a:ext cx="11679810" cy="1212130"/>
          </a:xfrm>
        </p:spPr>
        <p:txBody>
          <a:bodyPr/>
          <a:lstStyle/>
          <a:p>
            <a:r>
              <a:rPr lang="en-US" sz="1800" dirty="0"/>
              <a:t>Computes  some average, it’s not important, simply something that gets done and allows us later on to gauge efficiency gains when using *multiple* streams (for now dealing with one stream only)</a:t>
            </a:r>
          </a:p>
          <a:p>
            <a:pPr lvl="1"/>
            <a:r>
              <a:rPr lang="en-US" sz="1400" dirty="0"/>
              <a:t>Inputs: </a:t>
            </a:r>
            <a:r>
              <a:rPr lang="en-US" sz="1800" dirty="0">
                <a:solidFill>
                  <a:srgbClr val="0070C0"/>
                </a:solidFill>
                <a:latin typeface="Consolas" pitchFamily="49" charset="0"/>
                <a:cs typeface="Consolas" pitchFamily="49" charset="0"/>
              </a:rPr>
              <a:t>a</a:t>
            </a:r>
            <a:r>
              <a:rPr lang="en-US" sz="1400" dirty="0"/>
              <a:t> and </a:t>
            </a:r>
            <a:r>
              <a:rPr lang="en-US" sz="1800" dirty="0">
                <a:solidFill>
                  <a:srgbClr val="0070C0"/>
                </a:solidFill>
                <a:latin typeface="Consolas" pitchFamily="49" charset="0"/>
                <a:cs typeface="Consolas" pitchFamily="49" charset="0"/>
              </a:rPr>
              <a:t>b</a:t>
            </a:r>
          </a:p>
          <a:p>
            <a:pPr lvl="1"/>
            <a:r>
              <a:rPr lang="en-US" sz="1400" dirty="0"/>
              <a:t>Output: </a:t>
            </a:r>
            <a:r>
              <a:rPr lang="en-US" sz="1800" dirty="0">
                <a:solidFill>
                  <a:srgbClr val="0070C0"/>
                </a:solidFill>
                <a:latin typeface="Consolas" pitchFamily="49" charset="0"/>
                <a:cs typeface="Consolas" pitchFamily="49" charset="0"/>
              </a:rPr>
              <a:t>c</a:t>
            </a:r>
          </a:p>
        </p:txBody>
      </p:sp>
      <p:sp>
        <p:nvSpPr>
          <p:cNvPr id="5" name="Rectangle 4"/>
          <p:cNvSpPr/>
          <p:nvPr/>
        </p:nvSpPr>
        <p:spPr>
          <a:xfrm>
            <a:off x="2972586" y="2844988"/>
            <a:ext cx="6019800" cy="3323987"/>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"../common/</a:t>
            </a:r>
            <a:r>
              <a:rPr kumimoji="0" lang="en-US" sz="14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book.h</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1048576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this is 1024*1024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#define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a:t>
            </a:r>
            <a:r>
              <a:rPr kumimoji="0" lang="en-US" sz="14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N*20</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__global__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threadIdx.x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blockIdx.x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blockDim.x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idx1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+ 1)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idx2 =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 %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pt-BR"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pt-B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as = (a[idx] + a[idx1] + a[idx2])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b[idx1] + b[idx2]) / 3.0f;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idx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(as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Arrow: Right 5">
            <a:extLst>
              <a:ext uri="{FF2B5EF4-FFF2-40B4-BE49-F238E27FC236}">
                <a16:creationId xmlns:a16="http://schemas.microsoft.com/office/drawing/2014/main" id="{01060A16-4B7A-45EC-B64C-7EDAC4BD14E0}"/>
              </a:ext>
            </a:extLst>
          </p:cNvPr>
          <p:cNvSpPr/>
          <p:nvPr/>
        </p:nvSpPr>
        <p:spPr>
          <a:xfrm>
            <a:off x="2298357" y="3542270"/>
            <a:ext cx="576648" cy="222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49273D8-9ED5-4238-A1A6-F5ED450BE796}"/>
              </a:ext>
            </a:extLst>
          </p:cNvPr>
          <p:cNvSpPr/>
          <p:nvPr/>
        </p:nvSpPr>
        <p:spPr>
          <a:xfrm>
            <a:off x="1005016" y="3450969"/>
            <a:ext cx="1293341" cy="64633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Processing lots of data</a:t>
            </a:r>
          </a:p>
        </p:txBody>
      </p:sp>
    </p:spTree>
    <p:extLst>
      <p:ext uri="{BB962C8B-B14F-4D97-AF65-F5344CB8AC3E}">
        <p14:creationId xmlns:p14="http://schemas.microsoft.com/office/powerpoint/2010/main" val="652106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0443" y="4838019"/>
            <a:ext cx="7848600" cy="138588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905000" y="1962150"/>
            <a:ext cx="5181600" cy="276225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752601"/>
            <a:ext cx="8382000" cy="45550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 only one stream for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pinned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10" name="Rectangle 9"/>
          <p:cNvSpPr/>
          <p:nvPr/>
        </p:nvSpPr>
        <p:spPr>
          <a:xfrm>
            <a:off x="7162800" y="436362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1" name="Rectangle 10"/>
          <p:cNvSpPr/>
          <p:nvPr/>
        </p:nvSpPr>
        <p:spPr>
          <a:xfrm>
            <a:off x="9797249" y="506905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Tree>
    <p:extLst>
      <p:ext uri="{BB962C8B-B14F-4D97-AF65-F5344CB8AC3E}">
        <p14:creationId xmlns:p14="http://schemas.microsoft.com/office/powerpoint/2010/main" val="20394408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6100" y="4933951"/>
            <a:ext cx="3898900" cy="1530349"/>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28800" y="3695700"/>
            <a:ext cx="5334000" cy="110490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828800" y="1876426"/>
            <a:ext cx="8077200" cy="16795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1"/>
          <p:cNvSpPr>
            <a:spLocks noGrp="1"/>
          </p:cNvSpPr>
          <p:nvPr>
            <p:ph type="title"/>
          </p:nvPr>
        </p:nvSpPr>
        <p:spPr/>
        <p:txBody>
          <a:bodyPr>
            <a:normAutofit/>
          </a:bodyPr>
          <a:lstStyle/>
          <a:p>
            <a:r>
              <a:rPr lang="en-US" dirty="0"/>
              <a:t>The “</a:t>
            </a:r>
            <a:r>
              <a:rPr lang="en-US" dirty="0">
                <a:latin typeface="Consolas" panose="020B0609020204030204" pitchFamily="49" charset="0"/>
              </a:rPr>
              <a:t>main()</a:t>
            </a:r>
            <a:r>
              <a:rPr lang="en-US" dirty="0"/>
              <a:t>” Function </a:t>
            </a:r>
            <a:r>
              <a:rPr lang="en-US" sz="1800" dirty="0"/>
              <a:t>[</a:t>
            </a:r>
            <a:r>
              <a:rPr lang="en-US" sz="1800" dirty="0" err="1"/>
              <a:t>Cntd</a:t>
            </a:r>
            <a:r>
              <a:rPr lang="en-US" sz="1800" dirty="0"/>
              <a: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905000" y="1371601"/>
            <a:ext cx="8153400" cy="53245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chunk by chunk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kernel&lt;&lt;&lt;(N+255)/256,256,0,stream&gt;&gt;&gt;( dev_a, dev_b, dev_c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0" name="Rectangle 9"/>
          <p:cNvSpPr/>
          <p:nvPr/>
        </p:nvSpPr>
        <p:spPr>
          <a:xfrm>
            <a:off x="9699167" y="3580307"/>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11" name="Rectangle 10"/>
          <p:cNvSpPr/>
          <p:nvPr/>
        </p:nvSpPr>
        <p:spPr>
          <a:xfrm>
            <a:off x="7315200" y="4487450"/>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12" name="Rectangle 11"/>
          <p:cNvSpPr/>
          <p:nvPr/>
        </p:nvSpPr>
        <p:spPr>
          <a:xfrm>
            <a:off x="5766707" y="615652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2" name="Arrow: Right 1">
            <a:extLst>
              <a:ext uri="{FF2B5EF4-FFF2-40B4-BE49-F238E27FC236}">
                <a16:creationId xmlns:a16="http://schemas.microsoft.com/office/drawing/2014/main" id="{DA77B2A9-73D0-41CC-AC9E-C09DD81C65FC}"/>
              </a:ext>
            </a:extLst>
          </p:cNvPr>
          <p:cNvSpPr/>
          <p:nvPr/>
        </p:nvSpPr>
        <p:spPr>
          <a:xfrm rot="10800000">
            <a:off x="10087791" y="2586445"/>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61143D4-E270-491B-AE9C-0632974D5F0B}"/>
              </a:ext>
            </a:extLst>
          </p:cNvPr>
          <p:cNvSpPr txBox="1"/>
          <p:nvPr/>
        </p:nvSpPr>
        <p:spPr>
          <a:xfrm>
            <a:off x="10486208" y="2288692"/>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14199293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Summary</a:t>
            </a:r>
          </a:p>
        </p:txBody>
      </p:sp>
      <p:sp>
        <p:nvSpPr>
          <p:cNvPr id="3" name="Content Placeholder 2"/>
          <p:cNvSpPr>
            <a:spLocks noGrp="1"/>
          </p:cNvSpPr>
          <p:nvPr>
            <p:ph idx="1"/>
          </p:nvPr>
        </p:nvSpPr>
        <p:spPr>
          <a:xfrm>
            <a:off x="147344" y="1304818"/>
            <a:ext cx="11960872" cy="5123453"/>
          </a:xfrm>
        </p:spPr>
        <p:txBody>
          <a:bodyPr>
            <a:normAutofit lnSpcReduction="10000"/>
          </a:bodyPr>
          <a:lstStyle/>
          <a:p>
            <a:r>
              <a:rPr lang="en-US" sz="2000" dirty="0"/>
              <a:t>Stage 1 sets up the events needed to time the execution of the program</a:t>
            </a:r>
          </a:p>
          <a:p>
            <a:r>
              <a:rPr lang="en-US" sz="2000" dirty="0"/>
              <a:t>Stage 2 allocates page-locked memory on the host side so that we can fall back on asynchronous memory copy operations between host and device</a:t>
            </a:r>
          </a:p>
          <a:p>
            <a:r>
              <a:rPr lang="en-US" sz="2000" dirty="0"/>
              <a:t>Stage 3 enqueues the set of GPU operations that need to be undertaken (the “</a:t>
            </a:r>
            <a:r>
              <a:rPr lang="en-US" sz="2000" dirty="0" err="1"/>
              <a:t>chunkification</a:t>
            </a:r>
            <a:r>
              <a:rPr lang="en-US" sz="2000" dirty="0"/>
              <a:t>”)</a:t>
            </a:r>
          </a:p>
          <a:p>
            <a:r>
              <a:rPr lang="en-US" sz="2000" dirty="0"/>
              <a:t>Stage 4 needed for timing reporting</a:t>
            </a:r>
          </a:p>
          <a:p>
            <a:r>
              <a:rPr lang="en-US" sz="2000" dirty="0"/>
              <a:t>Stage 5: clean up time</a:t>
            </a:r>
          </a:p>
          <a:p>
            <a:pPr marL="0" indent="0">
              <a:buNone/>
            </a:pPr>
            <a:endParaRPr lang="en-US" sz="1900" dirty="0"/>
          </a:p>
          <a:p>
            <a:r>
              <a:rPr lang="en-US" sz="1900" dirty="0"/>
              <a:t>Note that Example 1 only dealt w/ handling a very large problem via </a:t>
            </a:r>
            <a:r>
              <a:rPr lang="en-US" sz="1800" dirty="0"/>
              <a:t>“</a:t>
            </a:r>
            <a:r>
              <a:rPr lang="en-US" sz="1800" dirty="0" err="1"/>
              <a:t>chunkification</a:t>
            </a:r>
            <a:r>
              <a:rPr lang="en-US" sz="1800" dirty="0"/>
              <a:t>”</a:t>
            </a:r>
            <a:endParaRPr lang="en-US" sz="1600" dirty="0"/>
          </a:p>
          <a:p>
            <a:r>
              <a:rPr lang="en-US" sz="2000" dirty="0"/>
              <a:t>“</a:t>
            </a:r>
            <a:r>
              <a:rPr lang="en-US" sz="2000" dirty="0" err="1"/>
              <a:t>chunkification</a:t>
            </a:r>
            <a:r>
              <a:rPr lang="en-US" sz="2000" dirty="0"/>
              <a:t>” somewhat similar to “tiling”</a:t>
            </a:r>
            <a:endParaRPr lang="en-US" sz="1600" dirty="0"/>
          </a:p>
          <a:p>
            <a:r>
              <a:rPr lang="en-US" sz="2000" dirty="0"/>
              <a:t>However, </a:t>
            </a:r>
          </a:p>
          <a:p>
            <a:pPr lvl="1"/>
            <a:r>
              <a:rPr lang="en-US" sz="1600" dirty="0"/>
              <a:t>“tiling” is something that happens exclusively </a:t>
            </a:r>
            <a:r>
              <a:rPr lang="en-US" sz="1600" dirty="0">
                <a:solidFill>
                  <a:srgbClr val="0070C0"/>
                </a:solidFill>
              </a:rPr>
              <a:t>on the device</a:t>
            </a:r>
            <a:r>
              <a:rPr lang="en-US" sz="1600" dirty="0"/>
              <a:t> (from global to shared memory). </a:t>
            </a:r>
          </a:p>
          <a:p>
            <a:pPr lvl="1"/>
            <a:r>
              <a:rPr lang="en-US" sz="1600" dirty="0"/>
              <a:t>“</a:t>
            </a:r>
            <a:r>
              <a:rPr lang="en-US" sz="1600" dirty="0" err="1"/>
              <a:t>chunkification</a:t>
            </a:r>
            <a:r>
              <a:rPr lang="en-US" sz="1600" dirty="0"/>
              <a:t>” happens </a:t>
            </a:r>
            <a:r>
              <a:rPr lang="en-US" sz="1600" dirty="0">
                <a:solidFill>
                  <a:srgbClr val="0070C0"/>
                </a:solidFill>
              </a:rPr>
              <a:t>on the host</a:t>
            </a:r>
            <a:endParaRPr lang="en-US" sz="1600" dirty="0"/>
          </a:p>
          <a:p>
            <a:endParaRPr lang="en-US" sz="2000" dirty="0"/>
          </a:p>
          <a:p>
            <a:r>
              <a:rPr lang="en-US" sz="2000" dirty="0"/>
              <a:t>Next goal: using streams to gain speed</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955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Gaining speed through concurrency. Looks like “manual pipelining”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a:xfrm>
                <a:off x="147344" y="6525676"/>
                <a:ext cx="1029523" cy="205819"/>
              </a:xfrm>
            </p:spPr>
            <p:txBody>
              <a:bodyPr/>
              <a:lstStyle/>
              <a:p>
                <a:r>
                  <a:rPr lang="en-US" dirty="0"/>
                  <a:t>[Justin </a:t>
                </a:r>
                <a:r>
                  <a:rPr lang="en-US" dirty="0" err="1"/>
                  <a:t>Luitjens</a:t>
                </a:r>
                <a:r>
                  <a:rPr lang="en-US" dirty="0"/>
                  <a:t> - 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1029523" cy="205819"/>
              </a:xfrm>
              <a:blipFill>
                <a:blip r:embed="rId2"/>
                <a:stretch>
                  <a:fillRect/>
                </a:stretch>
              </a:blipFill>
            </p:spPr>
            <p:txBody>
              <a:bodyPr/>
              <a:lstStyle/>
              <a:p>
                <a:r>
                  <a:rPr lang="en-US">
                    <a:noFill/>
                  </a:rPr>
                  <a:t> </a:t>
                </a:r>
              </a:p>
            </p:txBody>
          </p:sp>
        </mc:Fallback>
      </mc:AlternateContent>
      <p:sp>
        <p:nvSpPr>
          <p:cNvPr id="7" name="object 96"/>
          <p:cNvSpPr txBox="1"/>
          <p:nvPr/>
        </p:nvSpPr>
        <p:spPr>
          <a:xfrm>
            <a:off x="456865" y="1550559"/>
            <a:ext cx="3660302"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No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object 101"/>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bject 102"/>
          <p:cNvSpPr/>
          <p:nvPr/>
        </p:nvSpPr>
        <p:spPr>
          <a:xfrm>
            <a:off x="2638425"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object 103"/>
          <p:cNvSpPr txBox="1"/>
          <p:nvPr/>
        </p:nvSpPr>
        <p:spPr>
          <a:xfrm>
            <a:off x="2638425" y="1944369"/>
            <a:ext cx="1425575" cy="177800"/>
          </a:xfrm>
          <a:prstGeom prst="rect">
            <a:avLst/>
          </a:prstGeom>
        </p:spPr>
        <p:txBody>
          <a:bodyPr vert="horz" wrap="square" lIns="0" tIns="12065" rIns="0" bIns="0" rtlCol="0">
            <a:spAutoFit/>
          </a:bodyPr>
          <a:lstStyle/>
          <a:p>
            <a:pPr marL="27368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Kernel </a:t>
            </a:r>
            <a:r>
              <a:rPr kumimoji="0" sz="1000" b="0" i="0" u="none" strike="noStrike" kern="1200" cap="none" spc="-10" normalizeH="0" baseline="0" noProof="0" dirty="0">
                <a:ln>
                  <a:noFill/>
                </a:ln>
                <a:solidFill>
                  <a:prstClr val="black"/>
                </a:solidFill>
                <a:effectLst/>
                <a:uLnTx/>
                <a:uFillTx/>
                <a:latin typeface="Arial"/>
                <a:ea typeface="+mn-ea"/>
                <a:cs typeface="Arial"/>
              </a:rPr>
              <a:t>&lt;&lt;&lt;</a:t>
            </a:r>
            <a:r>
              <a:rPr kumimoji="0" sz="1000" b="0" i="0" u="none" strike="noStrike" kern="1200" cap="none" spc="0" normalizeH="0" baseline="0" noProof="0" dirty="0">
                <a:ln>
                  <a:noFill/>
                </a:ln>
                <a:solidFill>
                  <a:prstClr val="black"/>
                </a:solidFill>
                <a:effectLst/>
                <a:uLnTx/>
                <a:uFillTx/>
                <a:latin typeface="Arial"/>
                <a:ea typeface="+mn-ea"/>
                <a:cs typeface="Arial"/>
              </a:rPr>
              <a:t> </a:t>
            </a:r>
            <a:r>
              <a:rPr kumimoji="0" sz="1000" b="0" i="0" u="none" strike="noStrike" kern="1200" cap="none" spc="-10" normalizeH="0" baseline="0" noProof="0" dirty="0">
                <a:ln>
                  <a:noFill/>
                </a:ln>
                <a:solidFill>
                  <a:prstClr val="black"/>
                </a:solidFill>
                <a:effectLst/>
                <a:uLnTx/>
                <a:uFillTx/>
                <a:latin typeface="Arial"/>
                <a:ea typeface="+mn-ea"/>
                <a:cs typeface="Arial"/>
              </a:rPr>
              <a:t>&gt;&gt;&gt;</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04"/>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 name="object 105"/>
          <p:cNvSpPr/>
          <p:nvPr/>
        </p:nvSpPr>
        <p:spPr>
          <a:xfrm>
            <a:off x="1208138" y="1939925"/>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object 106"/>
          <p:cNvSpPr txBox="1"/>
          <p:nvPr/>
        </p:nvSpPr>
        <p:spPr>
          <a:xfrm>
            <a:off x="1208138" y="1959101"/>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cudaMemcpyAsync(HD)</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07"/>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object 108"/>
          <p:cNvSpPr/>
          <p:nvPr/>
        </p:nvSpPr>
        <p:spPr>
          <a:xfrm>
            <a:off x="4068826" y="1939988"/>
            <a:ext cx="1425575" cy="192405"/>
          </a:xfrm>
          <a:custGeom>
            <a:avLst/>
            <a:gdLst/>
            <a:ahLst/>
            <a:cxnLst/>
            <a:rect l="l" t="t" r="r" b="b"/>
            <a:pathLst>
              <a:path w="1425575" h="192405">
                <a:moveTo>
                  <a:pt x="0" y="192087"/>
                </a:moveTo>
                <a:lnTo>
                  <a:pt x="1425575" y="192087"/>
                </a:lnTo>
                <a:lnTo>
                  <a:pt x="1425575"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object 109"/>
          <p:cNvSpPr txBox="1"/>
          <p:nvPr/>
        </p:nvSpPr>
        <p:spPr>
          <a:xfrm>
            <a:off x="4068826" y="1959610"/>
            <a:ext cx="1425575" cy="136576"/>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cudaMemcpyAsync(DH)</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202" name="Group 201">
            <a:extLst>
              <a:ext uri="{FF2B5EF4-FFF2-40B4-BE49-F238E27FC236}">
                <a16:creationId xmlns:a16="http://schemas.microsoft.com/office/drawing/2014/main" id="{8F03D9CD-AFAF-4AAC-A04D-F58318C37B07}"/>
              </a:ext>
            </a:extLst>
          </p:cNvPr>
          <p:cNvGrpSpPr/>
          <p:nvPr/>
        </p:nvGrpSpPr>
        <p:grpSpPr>
          <a:xfrm>
            <a:off x="1013460" y="2382393"/>
            <a:ext cx="4617213" cy="270627"/>
            <a:chOff x="1013460" y="2382393"/>
            <a:chExt cx="4617213" cy="270627"/>
          </a:xfrm>
        </p:grpSpPr>
        <p:cxnSp>
          <p:nvCxnSpPr>
            <p:cNvPr id="3" name="Straight Arrow Connector 2">
              <a:extLst>
                <a:ext uri="{FF2B5EF4-FFF2-40B4-BE49-F238E27FC236}">
                  <a16:creationId xmlns:a16="http://schemas.microsoft.com/office/drawing/2014/main" id="{75D6F3A3-EE52-4D85-A874-2D88A316C4AB}"/>
                </a:ext>
              </a:extLst>
            </p:cNvPr>
            <p:cNvCxnSpPr/>
            <p:nvPr/>
          </p:nvCxnSpPr>
          <p:spPr>
            <a:xfrm>
              <a:off x="1013460" y="2382393"/>
              <a:ext cx="4304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DB236DA9-E375-466D-BA49-32529E661E0F}"/>
                </a:ext>
              </a:extLst>
            </p:cNvPr>
            <p:cNvSpPr txBox="1"/>
            <p:nvPr/>
          </p:nvSpPr>
          <p:spPr>
            <a:xfrm>
              <a:off x="504393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C3D5AB82-F060-4F6D-A805-8F909BF615DD}"/>
              </a:ext>
            </a:extLst>
          </p:cNvPr>
          <p:cNvGrpSpPr/>
          <p:nvPr/>
        </p:nvGrpSpPr>
        <p:grpSpPr>
          <a:xfrm>
            <a:off x="501065" y="2847133"/>
            <a:ext cx="5518735" cy="1566175"/>
            <a:chOff x="501065" y="2847133"/>
            <a:chExt cx="5518735" cy="1566175"/>
          </a:xfrm>
        </p:grpSpPr>
        <p:sp>
          <p:nvSpPr>
            <p:cNvPr id="8" name="object 97"/>
            <p:cNvSpPr txBox="1"/>
            <p:nvPr/>
          </p:nvSpPr>
          <p:spPr>
            <a:xfrm>
              <a:off x="501065" y="2847133"/>
              <a:ext cx="5518735"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2-way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56" name="object 145"/>
            <p:cNvSpPr/>
            <p:nvPr/>
          </p:nvSpPr>
          <p:spPr>
            <a:xfrm>
              <a:off x="3343275" y="3457638"/>
              <a:ext cx="355600" cy="189230"/>
            </a:xfrm>
            <a:custGeom>
              <a:avLst/>
              <a:gdLst/>
              <a:ahLst/>
              <a:cxnLst/>
              <a:rect l="l" t="t" r="r" b="b"/>
              <a:pathLst>
                <a:path w="355600" h="189229">
                  <a:moveTo>
                    <a:pt x="0" y="188849"/>
                  </a:moveTo>
                  <a:lnTo>
                    <a:pt x="355600" y="188849"/>
                  </a:lnTo>
                  <a:lnTo>
                    <a:pt x="355600" y="0"/>
                  </a:lnTo>
                  <a:lnTo>
                    <a:pt x="0" y="0"/>
                  </a:lnTo>
                  <a:lnTo>
                    <a:pt x="0" y="188849"/>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object 146"/>
            <p:cNvSpPr/>
            <p:nvPr/>
          </p:nvSpPr>
          <p:spPr>
            <a:xfrm>
              <a:off x="3343275"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object 147"/>
            <p:cNvSpPr txBox="1"/>
            <p:nvPr/>
          </p:nvSpPr>
          <p:spPr>
            <a:xfrm>
              <a:off x="3343275" y="3477895"/>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9" name="object 148"/>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object 149"/>
            <p:cNvSpPr/>
            <p:nvPr/>
          </p:nvSpPr>
          <p:spPr>
            <a:xfrm>
              <a:off x="26337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object 150"/>
            <p:cNvSpPr/>
            <p:nvPr/>
          </p:nvSpPr>
          <p:spPr>
            <a:xfrm>
              <a:off x="2989326" y="3460750"/>
              <a:ext cx="355600" cy="189230"/>
            </a:xfrm>
            <a:custGeom>
              <a:avLst/>
              <a:gdLst/>
              <a:ahLst/>
              <a:cxnLst/>
              <a:rect l="l" t="t" r="r" b="b"/>
              <a:pathLst>
                <a:path w="355600" h="189229">
                  <a:moveTo>
                    <a:pt x="0" y="188975"/>
                  </a:moveTo>
                  <a:lnTo>
                    <a:pt x="355600" y="188975"/>
                  </a:lnTo>
                  <a:lnTo>
                    <a:pt x="355600" y="0"/>
                  </a:lnTo>
                  <a:lnTo>
                    <a:pt x="0" y="0"/>
                  </a:lnTo>
                  <a:lnTo>
                    <a:pt x="0" y="18897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object 151"/>
            <p:cNvSpPr/>
            <p:nvPr/>
          </p:nvSpPr>
          <p:spPr>
            <a:xfrm>
              <a:off x="2989326" y="3457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object 152"/>
            <p:cNvSpPr txBox="1"/>
            <p:nvPr/>
          </p:nvSpPr>
          <p:spPr>
            <a:xfrm>
              <a:off x="2989326" y="3462654"/>
              <a:ext cx="3543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4" name="object 153"/>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object 154"/>
            <p:cNvSpPr/>
            <p:nvPr/>
          </p:nvSpPr>
          <p:spPr>
            <a:xfrm>
              <a:off x="33432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object 155"/>
            <p:cNvSpPr txBox="1"/>
            <p:nvPr/>
          </p:nvSpPr>
          <p:spPr>
            <a:xfrm>
              <a:off x="3343275" y="3651326"/>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67" name="object 156"/>
            <p:cNvSpPr/>
            <p:nvPr/>
          </p:nvSpPr>
          <p:spPr>
            <a:xfrm>
              <a:off x="3698875" y="3838575"/>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object 157"/>
            <p:cNvSpPr/>
            <p:nvPr/>
          </p:nvSpPr>
          <p:spPr>
            <a:xfrm>
              <a:off x="36988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object 158"/>
            <p:cNvSpPr txBox="1"/>
            <p:nvPr/>
          </p:nvSpPr>
          <p:spPr>
            <a:xfrm>
              <a:off x="3698875" y="3838702"/>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K4</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70" name="object 159"/>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object 160"/>
            <p:cNvSpPr/>
            <p:nvPr/>
          </p:nvSpPr>
          <p:spPr>
            <a:xfrm>
              <a:off x="1208138" y="3271901"/>
              <a:ext cx="1425575" cy="190500"/>
            </a:xfrm>
            <a:custGeom>
              <a:avLst/>
              <a:gdLst/>
              <a:ahLst/>
              <a:cxnLst/>
              <a:rect l="l" t="t" r="r" b="b"/>
              <a:pathLst>
                <a:path w="1425575" h="190500">
                  <a:moveTo>
                    <a:pt x="0" y="190500"/>
                  </a:moveTo>
                  <a:lnTo>
                    <a:pt x="1425575" y="190500"/>
                  </a:lnTo>
                  <a:lnTo>
                    <a:pt x="1425575" y="0"/>
                  </a:lnTo>
                  <a:lnTo>
                    <a:pt x="0" y="0"/>
                  </a:lnTo>
                  <a:lnTo>
                    <a:pt x="0" y="1905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object 161"/>
            <p:cNvSpPr txBox="1"/>
            <p:nvPr/>
          </p:nvSpPr>
          <p:spPr>
            <a:xfrm>
              <a:off x="1208138" y="3291027"/>
              <a:ext cx="1425575" cy="148590"/>
            </a:xfrm>
            <a:prstGeom prst="rect">
              <a:avLst/>
            </a:prstGeom>
          </p:spPr>
          <p:txBody>
            <a:bodyPr vert="horz" wrap="square" lIns="0" tIns="13335" rIns="0" bIns="0" rtlCol="0">
              <a:spAutoFit/>
            </a:bodyPr>
            <a:lstStyle/>
            <a:p>
              <a:pPr marL="13462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cudaMemcpyAsync(H2D)</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3" name="object 162"/>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object 163"/>
            <p:cNvSpPr/>
            <p:nvPr/>
          </p:nvSpPr>
          <p:spPr>
            <a:xfrm>
              <a:off x="2989326" y="326866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object 164"/>
            <p:cNvSpPr txBox="1"/>
            <p:nvPr/>
          </p:nvSpPr>
          <p:spPr>
            <a:xfrm>
              <a:off x="2633726" y="3273678"/>
              <a:ext cx="70993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tab pos="432434" algn="l"/>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	</a:t>
              </a:r>
              <a:r>
                <a:rPr kumimoji="0" sz="1200" b="0" i="0" u="none" strike="noStrike" kern="1200" cap="none" spc="-7" normalizeH="0" baseline="3472" noProof="0" dirty="0">
                  <a:ln>
                    <a:noFill/>
                  </a:ln>
                  <a:solidFill>
                    <a:prstClr val="black"/>
                  </a:solidFill>
                  <a:effectLst/>
                  <a:uLnTx/>
                  <a:uFillTx/>
                  <a:latin typeface="Arial"/>
                  <a:ea typeface="+mn-ea"/>
                  <a:cs typeface="Arial"/>
                </a:rPr>
                <a:t>DH1</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76" name="object 165"/>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object 166"/>
            <p:cNvSpPr/>
            <p:nvPr/>
          </p:nvSpPr>
          <p:spPr>
            <a:xfrm>
              <a:off x="3698875" y="364648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object 167"/>
            <p:cNvSpPr txBox="1"/>
            <p:nvPr/>
          </p:nvSpPr>
          <p:spPr>
            <a:xfrm>
              <a:off x="3698875" y="3666566"/>
              <a:ext cx="355600" cy="148590"/>
            </a:xfrm>
            <a:prstGeom prst="rect">
              <a:avLst/>
            </a:prstGeom>
          </p:spPr>
          <p:txBody>
            <a:bodyPr vert="horz" wrap="square" lIns="0" tIns="13335" rIns="0" bIns="0" rtlCol="0">
              <a:spAutoFit/>
            </a:bodyPr>
            <a:lstStyle/>
            <a:p>
              <a:pPr marL="7683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0"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79" name="object 168"/>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object 169"/>
            <p:cNvSpPr/>
            <p:nvPr/>
          </p:nvSpPr>
          <p:spPr>
            <a:xfrm>
              <a:off x="4054475" y="383381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object 170"/>
            <p:cNvSpPr txBox="1"/>
            <p:nvPr/>
          </p:nvSpPr>
          <p:spPr>
            <a:xfrm>
              <a:off x="4054475" y="3853941"/>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2" name="object 171"/>
            <p:cNvSpPr/>
            <p:nvPr/>
          </p:nvSpPr>
          <p:spPr>
            <a:xfrm>
              <a:off x="2963926" y="3244913"/>
              <a:ext cx="1116330" cy="836930"/>
            </a:xfrm>
            <a:custGeom>
              <a:avLst/>
              <a:gdLst/>
              <a:ahLst/>
              <a:cxnLst/>
              <a:rect l="l" t="t" r="r" b="b"/>
              <a:pathLst>
                <a:path w="1116329" h="836929">
                  <a:moveTo>
                    <a:pt x="0" y="836612"/>
                  </a:moveTo>
                  <a:lnTo>
                    <a:pt x="1116012" y="836612"/>
                  </a:lnTo>
                  <a:lnTo>
                    <a:pt x="1116012" y="0"/>
                  </a:lnTo>
                  <a:lnTo>
                    <a:pt x="0" y="0"/>
                  </a:lnTo>
                  <a:lnTo>
                    <a:pt x="0" y="83661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A600F511-2789-412D-A67D-19B82B9E8021}"/>
                </a:ext>
              </a:extLst>
            </p:cNvPr>
            <p:cNvGrpSpPr/>
            <p:nvPr/>
          </p:nvGrpSpPr>
          <p:grpSpPr>
            <a:xfrm>
              <a:off x="860501" y="4133976"/>
              <a:ext cx="4084371" cy="279332"/>
              <a:chOff x="1264362" y="2373688"/>
              <a:chExt cx="4084371" cy="279332"/>
            </a:xfrm>
          </p:grpSpPr>
          <p:cxnSp>
            <p:nvCxnSpPr>
              <p:cNvPr id="204" name="Straight Arrow Connector 203">
                <a:extLst>
                  <a:ext uri="{FF2B5EF4-FFF2-40B4-BE49-F238E27FC236}">
                    <a16:creationId xmlns:a16="http://schemas.microsoft.com/office/drawing/2014/main" id="{CE05DA64-4A49-49BF-BA97-4BDBD3EF1B49}"/>
                  </a:ext>
                </a:extLst>
              </p:cNvPr>
              <p:cNvCxnSpPr>
                <a:cxnSpLocks/>
              </p:cNvCxnSpPr>
              <p:nvPr/>
            </p:nvCxnSpPr>
            <p:spPr>
              <a:xfrm>
                <a:off x="1264362" y="2373688"/>
                <a:ext cx="3695751" cy="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75724921-B370-43ED-B8B3-341404EA0C48}"/>
                  </a:ext>
                </a:extLst>
              </p:cNvPr>
              <p:cNvSpPr txBox="1"/>
              <p:nvPr/>
            </p:nvSpPr>
            <p:spPr>
              <a:xfrm>
                <a:off x="4761993" y="2391410"/>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295B1F4C-8738-456D-A39B-5393C4404211}"/>
              </a:ext>
            </a:extLst>
          </p:cNvPr>
          <p:cNvGrpSpPr/>
          <p:nvPr/>
        </p:nvGrpSpPr>
        <p:grpSpPr>
          <a:xfrm>
            <a:off x="557593" y="4598674"/>
            <a:ext cx="4760660" cy="1602541"/>
            <a:chOff x="557593" y="4598674"/>
            <a:chExt cx="4760660" cy="1602541"/>
          </a:xfrm>
        </p:grpSpPr>
        <p:sp>
          <p:nvSpPr>
            <p:cNvPr id="9" name="object 98"/>
            <p:cNvSpPr txBox="1"/>
            <p:nvPr/>
          </p:nvSpPr>
          <p:spPr>
            <a:xfrm>
              <a:off x="557593" y="4598674"/>
              <a:ext cx="47606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3-way concurrency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1" name="object 110"/>
            <p:cNvSpPr/>
            <p:nvPr/>
          </p:nvSpPr>
          <p:spPr>
            <a:xfrm>
              <a:off x="1931416" y="5259704"/>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object 111"/>
            <p:cNvSpPr/>
            <p:nvPr/>
          </p:nvSpPr>
          <p:spPr>
            <a:xfrm>
              <a:off x="1931416"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object 112"/>
            <p:cNvSpPr txBox="1"/>
            <p:nvPr/>
          </p:nvSpPr>
          <p:spPr>
            <a:xfrm>
              <a:off x="1931416" y="5261864"/>
              <a:ext cx="357505"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113"/>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object 114"/>
            <p:cNvSpPr/>
            <p:nvPr/>
          </p:nvSpPr>
          <p:spPr>
            <a:xfrm>
              <a:off x="1931416" y="5445442"/>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object 115"/>
            <p:cNvSpPr txBox="1"/>
            <p:nvPr/>
          </p:nvSpPr>
          <p:spPr>
            <a:xfrm>
              <a:off x="1931416" y="5466079"/>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116"/>
            <p:cNvSpPr/>
            <p:nvPr/>
          </p:nvSpPr>
          <p:spPr>
            <a:xfrm>
              <a:off x="1575816" y="5067617"/>
              <a:ext cx="355600" cy="189230"/>
            </a:xfrm>
            <a:custGeom>
              <a:avLst/>
              <a:gdLst/>
              <a:ahLst/>
              <a:cxnLst/>
              <a:rect l="l" t="t" r="r" b="b"/>
              <a:pathLst>
                <a:path w="355600" h="189229">
                  <a:moveTo>
                    <a:pt x="0" y="188912"/>
                  </a:moveTo>
                  <a:lnTo>
                    <a:pt x="355599" y="188912"/>
                  </a:lnTo>
                  <a:lnTo>
                    <a:pt x="355599" y="0"/>
                  </a:lnTo>
                  <a:lnTo>
                    <a:pt x="0" y="0"/>
                  </a:lnTo>
                  <a:lnTo>
                    <a:pt x="0" y="18891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object 117"/>
            <p:cNvSpPr/>
            <p:nvPr/>
          </p:nvSpPr>
          <p:spPr>
            <a:xfrm>
              <a:off x="1575816" y="5067617"/>
              <a:ext cx="355600" cy="192405"/>
            </a:xfrm>
            <a:custGeom>
              <a:avLst/>
              <a:gdLst/>
              <a:ahLst/>
              <a:cxnLst/>
              <a:rect l="l" t="t" r="r" b="b"/>
              <a:pathLst>
                <a:path w="355600" h="192404">
                  <a:moveTo>
                    <a:pt x="0" y="192087"/>
                  </a:moveTo>
                  <a:lnTo>
                    <a:pt x="355599" y="192087"/>
                  </a:lnTo>
                  <a:lnTo>
                    <a:pt x="355599"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object 118"/>
            <p:cNvSpPr txBox="1"/>
            <p:nvPr/>
          </p:nvSpPr>
          <p:spPr>
            <a:xfrm>
              <a:off x="1575816" y="5072888"/>
              <a:ext cx="355600" cy="177800"/>
            </a:xfrm>
            <a:prstGeom prst="rect">
              <a:avLst/>
            </a:prstGeom>
          </p:spPr>
          <p:txBody>
            <a:bodyPr vert="horz" wrap="square" lIns="0" tIns="12065" rIns="0" bIns="0" rtlCol="0">
              <a:spAutoFit/>
            </a:bodyPr>
            <a:lstStyle/>
            <a:p>
              <a:pPr marL="1009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119"/>
            <p:cNvSpPr/>
            <p:nvPr/>
          </p:nvSpPr>
          <p:spPr>
            <a:xfrm>
              <a:off x="2288667" y="5448617"/>
              <a:ext cx="355600" cy="182880"/>
            </a:xfrm>
            <a:custGeom>
              <a:avLst/>
              <a:gdLst/>
              <a:ahLst/>
              <a:cxnLst/>
              <a:rect l="l" t="t" r="r" b="b"/>
              <a:pathLst>
                <a:path w="355600" h="182879">
                  <a:moveTo>
                    <a:pt x="0" y="182562"/>
                  </a:moveTo>
                  <a:lnTo>
                    <a:pt x="355600" y="182562"/>
                  </a:lnTo>
                  <a:lnTo>
                    <a:pt x="355600" y="0"/>
                  </a:lnTo>
                  <a:lnTo>
                    <a:pt x="0" y="0"/>
                  </a:lnTo>
                  <a:lnTo>
                    <a:pt x="0" y="182562"/>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object 120"/>
            <p:cNvSpPr/>
            <p:nvPr/>
          </p:nvSpPr>
          <p:spPr>
            <a:xfrm>
              <a:off x="22886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object 121"/>
            <p:cNvSpPr txBox="1"/>
            <p:nvPr/>
          </p:nvSpPr>
          <p:spPr>
            <a:xfrm>
              <a:off x="2288667" y="5450840"/>
              <a:ext cx="355600" cy="177800"/>
            </a:xfrm>
            <a:prstGeom prst="rect">
              <a:avLst/>
            </a:prstGeom>
          </p:spPr>
          <p:txBody>
            <a:bodyPr vert="horz" wrap="square" lIns="0" tIns="12065" rIns="0" bIns="0" rtlCol="0">
              <a:spAutoFit/>
            </a:bodyPr>
            <a:lstStyle/>
            <a:p>
              <a:pPr marL="1016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33" name="object 122"/>
            <p:cNvSpPr/>
            <p:nvPr/>
          </p:nvSpPr>
          <p:spPr>
            <a:xfrm>
              <a:off x="2644267" y="5637529"/>
              <a:ext cx="355600" cy="186055"/>
            </a:xfrm>
            <a:custGeom>
              <a:avLst/>
              <a:gdLst/>
              <a:ahLst/>
              <a:cxnLst/>
              <a:rect l="l" t="t" r="r" b="b"/>
              <a:pathLst>
                <a:path w="355600" h="186054">
                  <a:moveTo>
                    <a:pt x="0" y="185737"/>
                  </a:moveTo>
                  <a:lnTo>
                    <a:pt x="355600" y="185737"/>
                  </a:lnTo>
                  <a:lnTo>
                    <a:pt x="355600" y="0"/>
                  </a:lnTo>
                  <a:lnTo>
                    <a:pt x="0" y="0"/>
                  </a:lnTo>
                  <a:lnTo>
                    <a:pt x="0" y="18573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object 123"/>
            <p:cNvSpPr/>
            <p:nvPr/>
          </p:nvSpPr>
          <p:spPr>
            <a:xfrm>
              <a:off x="26442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object 124"/>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object 125"/>
            <p:cNvSpPr/>
            <p:nvPr/>
          </p:nvSpPr>
          <p:spPr>
            <a:xfrm>
              <a:off x="1218641" y="5067617"/>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object 126"/>
            <p:cNvSpPr txBox="1"/>
            <p:nvPr/>
          </p:nvSpPr>
          <p:spPr>
            <a:xfrm>
              <a:off x="1218641" y="5088128"/>
              <a:ext cx="357505"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127"/>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object 128"/>
            <p:cNvSpPr/>
            <p:nvPr/>
          </p:nvSpPr>
          <p:spPr>
            <a:xfrm>
              <a:off x="1931416" y="5067617"/>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object 129"/>
            <p:cNvSpPr txBox="1"/>
            <p:nvPr/>
          </p:nvSpPr>
          <p:spPr>
            <a:xfrm>
              <a:off x="1931416" y="5088128"/>
              <a:ext cx="357505"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1" name="object 130"/>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object 131"/>
            <p:cNvSpPr/>
            <p:nvPr/>
          </p:nvSpPr>
          <p:spPr>
            <a:xfrm>
              <a:off x="2288667" y="525652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bject 132"/>
            <p:cNvSpPr txBox="1"/>
            <p:nvPr/>
          </p:nvSpPr>
          <p:spPr>
            <a:xfrm>
              <a:off x="2288667" y="5277103"/>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133"/>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object 134"/>
            <p:cNvSpPr/>
            <p:nvPr/>
          </p:nvSpPr>
          <p:spPr>
            <a:xfrm>
              <a:off x="2644267" y="5445442"/>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object 135"/>
            <p:cNvSpPr txBox="1"/>
            <p:nvPr/>
          </p:nvSpPr>
          <p:spPr>
            <a:xfrm>
              <a:off x="2644267" y="5466079"/>
              <a:ext cx="355600" cy="147955"/>
            </a:xfrm>
            <a:prstGeom prst="rect">
              <a:avLst/>
            </a:prstGeom>
          </p:spPr>
          <p:txBody>
            <a:bodyPr vert="horz" wrap="square" lIns="0" tIns="12700" rIns="0" bIns="0" rtlCol="0">
              <a:spAutoFit/>
            </a:bodyPr>
            <a:lstStyle/>
            <a:p>
              <a:pPr marL="7683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7" name="object 136"/>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object 137"/>
            <p:cNvSpPr/>
            <p:nvPr/>
          </p:nvSpPr>
          <p:spPr>
            <a:xfrm>
              <a:off x="2999867" y="5631179"/>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object 138"/>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object 139"/>
            <p:cNvSpPr/>
            <p:nvPr/>
          </p:nvSpPr>
          <p:spPr>
            <a:xfrm>
              <a:off x="1575816" y="525652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object 140"/>
            <p:cNvSpPr txBox="1"/>
            <p:nvPr/>
          </p:nvSpPr>
          <p:spPr>
            <a:xfrm>
              <a:off x="1575816" y="5277103"/>
              <a:ext cx="355600" cy="147955"/>
            </a:xfrm>
            <a:prstGeom prst="rect">
              <a:avLst/>
            </a:prstGeom>
          </p:spPr>
          <p:txBody>
            <a:bodyPr vert="horz" wrap="square" lIns="0" tIns="12700" rIns="0" bIns="0" rtlCol="0">
              <a:spAutoFit/>
            </a:bodyPr>
            <a:lstStyle/>
            <a:p>
              <a:pPr marL="7810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52" name="object 141"/>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object 142"/>
            <p:cNvSpPr/>
            <p:nvPr/>
          </p:nvSpPr>
          <p:spPr>
            <a:xfrm>
              <a:off x="2288667" y="5631179"/>
              <a:ext cx="357505" cy="192405"/>
            </a:xfrm>
            <a:custGeom>
              <a:avLst/>
              <a:gdLst/>
              <a:ahLst/>
              <a:cxnLst/>
              <a:rect l="l" t="t" r="r" b="b"/>
              <a:pathLst>
                <a:path w="357505"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object 143"/>
            <p:cNvSpPr txBox="1"/>
            <p:nvPr/>
          </p:nvSpPr>
          <p:spPr>
            <a:xfrm>
              <a:off x="2288667" y="5636463"/>
              <a:ext cx="1066800" cy="177800"/>
            </a:xfrm>
            <a:prstGeom prst="rect">
              <a:avLst/>
            </a:prstGeom>
          </p:spPr>
          <p:txBody>
            <a:bodyPr vert="horz" wrap="square" lIns="0" tIns="12065" rIns="0" bIns="0" rtlCol="0">
              <a:spAutoFit/>
            </a:bodyPr>
            <a:lstStyle/>
            <a:p>
              <a:pPr marL="78105" marR="0" lvl="0" indent="0" algn="l" defTabSz="914400" rtl="0" eaLnBrk="1" fontAlgn="auto" latinLnBrk="0" hangingPunct="1">
                <a:lnSpc>
                  <a:spcPct val="100000"/>
                </a:lnSpc>
                <a:spcBef>
                  <a:spcPts val="95"/>
                </a:spcBef>
                <a:spcAft>
                  <a:spcPts val="0"/>
                </a:spcAft>
                <a:buClrTx/>
                <a:buSzTx/>
                <a:buFontTx/>
                <a:buNone/>
                <a:tabLst>
                  <a:tab pos="457200" algn="l"/>
                  <a:tab pos="78803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HD4	</a:t>
              </a:r>
              <a:r>
                <a:rPr kumimoji="0" sz="1000" b="0" i="0" u="none" strike="noStrike" kern="1200" cap="none" spc="-5" normalizeH="0" baseline="0" noProof="0" dirty="0">
                  <a:ln>
                    <a:noFill/>
                  </a:ln>
                  <a:solidFill>
                    <a:prstClr val="black"/>
                  </a:solidFill>
                  <a:effectLst/>
                  <a:uLnTx/>
                  <a:uFillTx/>
                  <a:latin typeface="Arial"/>
                  <a:ea typeface="+mn-ea"/>
                  <a:cs typeface="Arial"/>
                </a:rPr>
                <a:t>K4	</a:t>
              </a:r>
              <a:r>
                <a:rPr kumimoji="0" sz="1200" b="0" i="0" u="none" strike="noStrike" kern="1200" cap="none" spc="-7" normalizeH="0" baseline="3472" noProof="0" dirty="0">
                  <a:ln>
                    <a:noFill/>
                  </a:ln>
                  <a:solidFill>
                    <a:prstClr val="black"/>
                  </a:solidFill>
                  <a:effectLst/>
                  <a:uLnTx/>
                  <a:uFillTx/>
                  <a:latin typeface="Arial"/>
                  <a:ea typeface="+mn-ea"/>
                  <a:cs typeface="Arial"/>
                </a:rPr>
                <a:t>DH4</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55" name="object 144"/>
            <p:cNvSpPr/>
            <p:nvPr/>
          </p:nvSpPr>
          <p:spPr>
            <a:xfrm>
              <a:off x="1899666" y="5050154"/>
              <a:ext cx="790575" cy="833755"/>
            </a:xfrm>
            <a:custGeom>
              <a:avLst/>
              <a:gdLst/>
              <a:ahLst/>
              <a:cxnLst/>
              <a:rect l="l" t="t" r="r" b="b"/>
              <a:pathLst>
                <a:path w="790575" h="833754">
                  <a:moveTo>
                    <a:pt x="0" y="833437"/>
                  </a:moveTo>
                  <a:lnTo>
                    <a:pt x="790575" y="833437"/>
                  </a:lnTo>
                  <a:lnTo>
                    <a:pt x="790575" y="0"/>
                  </a:lnTo>
                  <a:lnTo>
                    <a:pt x="0" y="0"/>
                  </a:lnTo>
                  <a:lnTo>
                    <a:pt x="0" y="83343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7" name="Straight Arrow Connector 206">
              <a:extLst>
                <a:ext uri="{FF2B5EF4-FFF2-40B4-BE49-F238E27FC236}">
                  <a16:creationId xmlns:a16="http://schemas.microsoft.com/office/drawing/2014/main" id="{E5682ABB-E8B1-418B-8680-F9EE2B47865B}"/>
                </a:ext>
              </a:extLst>
            </p:cNvPr>
            <p:cNvCxnSpPr>
              <a:cxnSpLocks/>
            </p:cNvCxnSpPr>
            <p:nvPr/>
          </p:nvCxnSpPr>
          <p:spPr>
            <a:xfrm>
              <a:off x="730961" y="5930588"/>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6E1B09C-BAE1-4264-BBEE-4524EB429CD6}"/>
                </a:ext>
              </a:extLst>
            </p:cNvPr>
            <p:cNvSpPr txBox="1"/>
            <p:nvPr/>
          </p:nvSpPr>
          <p:spPr>
            <a:xfrm>
              <a:off x="3351060" y="5939605"/>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5" name="Group 224">
            <a:extLst>
              <a:ext uri="{FF2B5EF4-FFF2-40B4-BE49-F238E27FC236}">
                <a16:creationId xmlns:a16="http://schemas.microsoft.com/office/drawing/2014/main" id="{83BDCB5C-9DF5-44B6-BDD1-7CC9FB0BBFA5}"/>
              </a:ext>
            </a:extLst>
          </p:cNvPr>
          <p:cNvGrpSpPr/>
          <p:nvPr/>
        </p:nvGrpSpPr>
        <p:grpSpPr>
          <a:xfrm>
            <a:off x="6375780" y="3625820"/>
            <a:ext cx="4283964" cy="2535333"/>
            <a:chOff x="6375780" y="3625820"/>
            <a:chExt cx="4283964" cy="2535333"/>
          </a:xfrm>
        </p:grpSpPr>
        <p:sp>
          <p:nvSpPr>
            <p:cNvPr id="214" name="object 223">
              <a:extLst>
                <a:ext uri="{FF2B5EF4-FFF2-40B4-BE49-F238E27FC236}">
                  <a16:creationId xmlns:a16="http://schemas.microsoft.com/office/drawing/2014/main" id="{24AA5705-BDDF-4193-B831-C17E68774B2D}"/>
                </a:ext>
              </a:extLst>
            </p:cNvPr>
            <p:cNvSpPr/>
            <p:nvPr/>
          </p:nvSpPr>
          <p:spPr>
            <a:xfrm>
              <a:off x="6719350" y="5130875"/>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object 100"/>
            <p:cNvSpPr txBox="1"/>
            <p:nvPr/>
          </p:nvSpPr>
          <p:spPr>
            <a:xfrm>
              <a:off x="6375780" y="3625820"/>
              <a:ext cx="3655060" cy="320601"/>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2000" b="0" i="0" u="none" strike="noStrike" kern="1200" cap="none" spc="-5" normalizeH="0" baseline="0" noProof="0" dirty="0">
                  <a:ln>
                    <a:noFill/>
                  </a:ln>
                  <a:solidFill>
                    <a:prstClr val="black"/>
                  </a:solidFill>
                  <a:effectLst/>
                  <a:uLnTx/>
                  <a:uFillTx/>
                  <a:latin typeface="Trebuchet MS"/>
                  <a:ea typeface="+mn-ea"/>
                  <a:cs typeface="Trebuchet MS"/>
                </a:rPr>
                <a:t>5</a:t>
              </a:r>
              <a:r>
                <a:rPr kumimoji="0" sz="2000" b="0" i="0" u="none" strike="noStrike" kern="1200" cap="none" spc="-5" normalizeH="0" baseline="0" noProof="0" dirty="0">
                  <a:ln>
                    <a:noFill/>
                  </a:ln>
                  <a:solidFill>
                    <a:prstClr val="black"/>
                  </a:solidFill>
                  <a:effectLst/>
                  <a:uLnTx/>
                  <a:uFillTx/>
                  <a:latin typeface="Trebuchet MS"/>
                  <a:ea typeface="+mn-ea"/>
                  <a:cs typeface="Trebuchet MS"/>
                </a:rPr>
                <a:t>+ way concurrency</a:t>
              </a:r>
            </a:p>
          </p:txBody>
        </p:sp>
        <p:sp>
          <p:nvSpPr>
            <p:cNvPr id="116" name="object 205"/>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7" name="object 206"/>
            <p:cNvSpPr/>
            <p:nvPr/>
          </p:nvSpPr>
          <p:spPr>
            <a:xfrm>
              <a:off x="70770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object 207"/>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9" name="object 208"/>
            <p:cNvSpPr/>
            <p:nvPr/>
          </p:nvSpPr>
          <p:spPr>
            <a:xfrm>
              <a:off x="7431151"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0" name="object 209"/>
            <p:cNvSpPr/>
            <p:nvPr/>
          </p:nvSpPr>
          <p:spPr>
            <a:xfrm>
              <a:off x="7788275" y="39656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object 210"/>
            <p:cNvSpPr/>
            <p:nvPr/>
          </p:nvSpPr>
          <p:spPr>
            <a:xfrm>
              <a:off x="7788275"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2" name="object 211"/>
            <p:cNvSpPr txBox="1"/>
            <p:nvPr/>
          </p:nvSpPr>
          <p:spPr>
            <a:xfrm>
              <a:off x="7077075" y="39707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K1.1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K1.2</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K1.3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23" name="object 212"/>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object 213"/>
            <p:cNvSpPr/>
            <p:nvPr/>
          </p:nvSpPr>
          <p:spPr>
            <a:xfrm>
              <a:off x="6716776" y="39656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object 214"/>
            <p:cNvSpPr txBox="1"/>
            <p:nvPr/>
          </p:nvSpPr>
          <p:spPr>
            <a:xfrm>
              <a:off x="6716776" y="3986021"/>
              <a:ext cx="35750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26" name="object 215"/>
            <p:cNvSpPr/>
            <p:nvPr/>
          </p:nvSpPr>
          <p:spPr>
            <a:xfrm>
              <a:off x="88487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7" name="object 216"/>
            <p:cNvSpPr/>
            <p:nvPr/>
          </p:nvSpPr>
          <p:spPr>
            <a:xfrm>
              <a:off x="88487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object 217"/>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object 218"/>
            <p:cNvSpPr/>
            <p:nvPr/>
          </p:nvSpPr>
          <p:spPr>
            <a:xfrm>
              <a:off x="849312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0" name="object 219"/>
            <p:cNvSpPr txBox="1"/>
            <p:nvPr/>
          </p:nvSpPr>
          <p:spPr>
            <a:xfrm>
              <a:off x="8493125" y="4176521"/>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1" name="object 220"/>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2" name="object 221"/>
            <p:cNvSpPr/>
            <p:nvPr/>
          </p:nvSpPr>
          <p:spPr>
            <a:xfrm>
              <a:off x="8139176" y="39656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3" name="object 222"/>
            <p:cNvSpPr txBox="1"/>
            <p:nvPr/>
          </p:nvSpPr>
          <p:spPr>
            <a:xfrm>
              <a:off x="8139176" y="3986021"/>
              <a:ext cx="35433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34" name="object 223"/>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object 224"/>
            <p:cNvSpPr/>
            <p:nvPr/>
          </p:nvSpPr>
          <p:spPr>
            <a:xfrm>
              <a:off x="6716776" y="5130901"/>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object 226"/>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8" name="object 227"/>
            <p:cNvSpPr/>
            <p:nvPr/>
          </p:nvSpPr>
          <p:spPr>
            <a:xfrm>
              <a:off x="7077075" y="4156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9" name="object 228"/>
            <p:cNvSpPr txBox="1"/>
            <p:nvPr/>
          </p:nvSpPr>
          <p:spPr>
            <a:xfrm>
              <a:off x="7077075" y="4176521"/>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40" name="object 229"/>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1" name="object 230"/>
            <p:cNvSpPr/>
            <p:nvPr/>
          </p:nvSpPr>
          <p:spPr>
            <a:xfrm>
              <a:off x="7431151" y="4349813"/>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2" name="object 231"/>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bject 232"/>
            <p:cNvSpPr/>
            <p:nvPr/>
          </p:nvSpPr>
          <p:spPr>
            <a:xfrm>
              <a:off x="7431151"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4" name="object 233"/>
            <p:cNvSpPr/>
            <p:nvPr/>
          </p:nvSpPr>
          <p:spPr>
            <a:xfrm>
              <a:off x="7788275" y="4156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5" name="object 234"/>
            <p:cNvSpPr/>
            <p:nvPr/>
          </p:nvSpPr>
          <p:spPr>
            <a:xfrm>
              <a:off x="7788275"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object 235"/>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object 236"/>
            <p:cNvSpPr/>
            <p:nvPr/>
          </p:nvSpPr>
          <p:spPr>
            <a:xfrm>
              <a:off x="8139176" y="4156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object 237"/>
            <p:cNvSpPr txBox="1"/>
            <p:nvPr/>
          </p:nvSpPr>
          <p:spPr>
            <a:xfrm>
              <a:off x="7431151" y="4161282"/>
              <a:ext cx="106235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K2.1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K2.2</a:t>
              </a:r>
              <a:r>
                <a:rPr kumimoji="0" sz="1000" b="0" i="0" u="none" strike="noStrike" kern="1200" cap="none" spc="40" normalizeH="0" baseline="0" noProof="0" dirty="0">
                  <a:ln>
                    <a:noFill/>
                  </a:ln>
                  <a:solidFill>
                    <a:prstClr val="black"/>
                  </a:solidFill>
                  <a:effectLst/>
                  <a:uLnTx/>
                  <a:uFillTx/>
                  <a:latin typeface="Arial"/>
                  <a:ea typeface="+mn-ea"/>
                  <a:cs typeface="Arial"/>
                </a:rPr>
                <a:t> </a:t>
              </a:r>
              <a:r>
                <a:rPr kumimoji="0" lang="en-US" sz="1000" b="0" i="0" u="none" strike="noStrike" kern="1200" cap="none" spc="4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K2.3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49" name="object 238"/>
            <p:cNvSpPr/>
            <p:nvPr/>
          </p:nvSpPr>
          <p:spPr>
            <a:xfrm>
              <a:off x="7788275" y="4349813"/>
              <a:ext cx="351155" cy="187325"/>
            </a:xfrm>
            <a:custGeom>
              <a:avLst/>
              <a:gdLst/>
              <a:ahLst/>
              <a:cxnLst/>
              <a:rect l="l" t="t" r="r" b="b"/>
              <a:pathLst>
                <a:path w="351154" h="187325">
                  <a:moveTo>
                    <a:pt x="0" y="187325"/>
                  </a:moveTo>
                  <a:lnTo>
                    <a:pt x="350900" y="187325"/>
                  </a:lnTo>
                  <a:lnTo>
                    <a:pt x="3509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0" name="object 239"/>
            <p:cNvSpPr/>
            <p:nvPr/>
          </p:nvSpPr>
          <p:spPr>
            <a:xfrm>
              <a:off x="778827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object 240"/>
            <p:cNvSpPr/>
            <p:nvPr/>
          </p:nvSpPr>
          <p:spPr>
            <a:xfrm>
              <a:off x="8139176"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object 241"/>
            <p:cNvSpPr/>
            <p:nvPr/>
          </p:nvSpPr>
          <p:spPr>
            <a:xfrm>
              <a:off x="8139176"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3" name="object 242"/>
            <p:cNvSpPr/>
            <p:nvPr/>
          </p:nvSpPr>
          <p:spPr>
            <a:xfrm>
              <a:off x="8493125" y="4349813"/>
              <a:ext cx="355600" cy="187325"/>
            </a:xfrm>
            <a:custGeom>
              <a:avLst/>
              <a:gdLst/>
              <a:ahLst/>
              <a:cxnLst/>
              <a:rect l="l" t="t" r="r" b="b"/>
              <a:pathLst>
                <a:path w="355600" h="187325">
                  <a:moveTo>
                    <a:pt x="0" y="187325"/>
                  </a:moveTo>
                  <a:lnTo>
                    <a:pt x="355600" y="187325"/>
                  </a:lnTo>
                  <a:lnTo>
                    <a:pt x="355600" y="0"/>
                  </a:lnTo>
                  <a:lnTo>
                    <a:pt x="0" y="0"/>
                  </a:lnTo>
                  <a:lnTo>
                    <a:pt x="0" y="187325"/>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4" name="object 243"/>
            <p:cNvSpPr/>
            <p:nvPr/>
          </p:nvSpPr>
          <p:spPr>
            <a:xfrm>
              <a:off x="8493125" y="4349813"/>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object 244"/>
            <p:cNvSpPr txBox="1"/>
            <p:nvPr/>
          </p:nvSpPr>
          <p:spPr>
            <a:xfrm>
              <a:off x="7431151" y="4354779"/>
              <a:ext cx="1773555" cy="166071"/>
            </a:xfrm>
            <a:prstGeom prst="rect">
              <a:avLst/>
            </a:prstGeom>
          </p:spPr>
          <p:txBody>
            <a:bodyPr vert="horz" wrap="square" lIns="0" tIns="12065" rIns="0" bIns="0" rtlCol="0">
              <a:spAutoFit/>
            </a:bodyPr>
            <a:lstStyle/>
            <a:p>
              <a:pPr marL="7874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HD3 </a:t>
              </a:r>
              <a:r>
                <a:rPr kumimoji="0" lang="en-US" sz="1200" b="0" i="0" u="none" strike="noStrike" kern="1200" cap="none" spc="-7" normalizeH="0" baseline="3472"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K3.2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K3.3</a:t>
              </a:r>
              <a:r>
                <a:rPr kumimoji="0" sz="1000" b="0" i="0" u="none" strike="noStrike" kern="1200" cap="none" spc="65" normalizeH="0" baseline="0" noProof="0" dirty="0">
                  <a:ln>
                    <a:noFill/>
                  </a:ln>
                  <a:solidFill>
                    <a:prstClr val="black"/>
                  </a:solidFill>
                  <a:effectLst/>
                  <a:uLnTx/>
                  <a:uFillTx/>
                  <a:latin typeface="Arial"/>
                  <a:ea typeface="+mn-ea"/>
                  <a:cs typeface="Arial"/>
                </a:rPr>
                <a:t> </a:t>
              </a:r>
              <a:r>
                <a:rPr kumimoji="0" lang="en-US" sz="1000" b="0" i="0" u="none" strike="noStrike" kern="1200" cap="none" spc="65" normalizeH="0" baseline="0" noProof="0" dirty="0">
                  <a:ln>
                    <a:noFill/>
                  </a:ln>
                  <a:solidFill>
                    <a:prstClr val="black"/>
                  </a:solidFill>
                  <a:effectLst/>
                  <a:uLnTx/>
                  <a:uFillTx/>
                  <a:latin typeface="Arial"/>
                  <a:ea typeface="+mn-ea"/>
                  <a:cs typeface="Arial"/>
                </a:rPr>
                <a:t>  </a:t>
              </a:r>
              <a:r>
                <a:rPr kumimoji="0" sz="1200" b="0" i="0" u="none" strike="noStrike" kern="1200" cap="none" spc="-15" normalizeH="0" baseline="3472" noProof="0" dirty="0">
                  <a:ln>
                    <a:noFill/>
                  </a:ln>
                  <a:solidFill>
                    <a:prstClr val="black"/>
                  </a:solidFill>
                  <a:effectLst/>
                  <a:uLnTx/>
                  <a:uFillTx/>
                  <a:latin typeface="Arial"/>
                  <a:ea typeface="+mn-ea"/>
                  <a:cs typeface="Arial"/>
                </a:rPr>
                <a:t>DH3</a:t>
              </a:r>
              <a:endParaRPr kumimoji="0" sz="1200" b="0" i="0" u="none" strike="noStrike" kern="1200" cap="none" spc="0" normalizeH="0" baseline="3472" noProof="0" dirty="0">
                <a:ln>
                  <a:noFill/>
                </a:ln>
                <a:solidFill>
                  <a:prstClr val="black"/>
                </a:solidFill>
                <a:effectLst/>
                <a:uLnTx/>
                <a:uFillTx/>
                <a:latin typeface="Arial"/>
                <a:ea typeface="+mn-ea"/>
                <a:cs typeface="Arial"/>
              </a:endParaRPr>
            </a:p>
          </p:txBody>
        </p:sp>
        <p:sp>
          <p:nvSpPr>
            <p:cNvPr id="156" name="object 245"/>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7" name="object 246"/>
            <p:cNvSpPr/>
            <p:nvPr/>
          </p:nvSpPr>
          <p:spPr>
            <a:xfrm>
              <a:off x="92043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8" name="object 247"/>
            <p:cNvSpPr txBox="1"/>
            <p:nvPr/>
          </p:nvSpPr>
          <p:spPr>
            <a:xfrm>
              <a:off x="9204325" y="4557522"/>
              <a:ext cx="35750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59" name="object 248"/>
            <p:cNvSpPr/>
            <p:nvPr/>
          </p:nvSpPr>
          <p:spPr>
            <a:xfrm>
              <a:off x="7788275" y="4537138"/>
              <a:ext cx="351155" cy="192405"/>
            </a:xfrm>
            <a:custGeom>
              <a:avLst/>
              <a:gdLst/>
              <a:ahLst/>
              <a:cxnLst/>
              <a:rect l="l" t="t" r="r" b="b"/>
              <a:pathLst>
                <a:path w="351154" h="192404">
                  <a:moveTo>
                    <a:pt x="0" y="192087"/>
                  </a:moveTo>
                  <a:lnTo>
                    <a:pt x="350900" y="192087"/>
                  </a:lnTo>
                  <a:lnTo>
                    <a:pt x="350900"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object 249"/>
            <p:cNvSpPr/>
            <p:nvPr/>
          </p:nvSpPr>
          <p:spPr>
            <a:xfrm>
              <a:off x="7788275" y="45371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object 250"/>
            <p:cNvSpPr txBox="1"/>
            <p:nvPr/>
          </p:nvSpPr>
          <p:spPr>
            <a:xfrm>
              <a:off x="7788275" y="4557522"/>
              <a:ext cx="351155" cy="147955"/>
            </a:xfrm>
            <a:prstGeom prst="rect">
              <a:avLst/>
            </a:prstGeom>
          </p:spPr>
          <p:txBody>
            <a:bodyPr vert="horz" wrap="square" lIns="0" tIns="12700" rIns="0" bIns="0" rtlCol="0">
              <a:spAutoFit/>
            </a:bodyPr>
            <a:lstStyle/>
            <a:p>
              <a:pPr marL="7874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HD4</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62" name="object 251"/>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3" name="object 252"/>
            <p:cNvSpPr/>
            <p:nvPr/>
          </p:nvSpPr>
          <p:spPr>
            <a:xfrm>
              <a:off x="8139176"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object 253"/>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object 254"/>
            <p:cNvSpPr/>
            <p:nvPr/>
          </p:nvSpPr>
          <p:spPr>
            <a:xfrm>
              <a:off x="84931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6" name="object 255"/>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7" name="object 256"/>
            <p:cNvSpPr/>
            <p:nvPr/>
          </p:nvSpPr>
          <p:spPr>
            <a:xfrm>
              <a:off x="8848725" y="45371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object 257"/>
            <p:cNvSpPr txBox="1"/>
            <p:nvPr/>
          </p:nvSpPr>
          <p:spPr>
            <a:xfrm>
              <a:off x="8139176" y="4542282"/>
              <a:ext cx="1065530"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K4.1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K4.2</a:t>
              </a:r>
              <a:r>
                <a:rPr kumimoji="0" sz="1000" b="0" i="0" u="none" strike="noStrike" kern="1200" cap="none" spc="55" normalizeH="0" baseline="0" noProof="0" dirty="0">
                  <a:ln>
                    <a:noFill/>
                  </a:ln>
                  <a:solidFill>
                    <a:prstClr val="black"/>
                  </a:solidFill>
                  <a:effectLst/>
                  <a:uLnTx/>
                  <a:uFillTx/>
                  <a:latin typeface="Arial"/>
                  <a:ea typeface="+mn-ea"/>
                  <a:cs typeface="Arial"/>
                </a:rPr>
                <a:t> </a:t>
              </a:r>
              <a:r>
                <a:rPr kumimoji="0" lang="en-US" sz="1000" b="0" i="0" u="none" strike="noStrike" kern="1200" cap="none" spc="5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K4.3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69" name="object 258"/>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0" name="object 259"/>
            <p:cNvSpPr/>
            <p:nvPr/>
          </p:nvSpPr>
          <p:spPr>
            <a:xfrm>
              <a:off x="9561576"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1" name="object 260"/>
            <p:cNvSpPr txBox="1"/>
            <p:nvPr/>
          </p:nvSpPr>
          <p:spPr>
            <a:xfrm>
              <a:off x="9561576" y="4757673"/>
              <a:ext cx="355600"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2" name="object 261"/>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3" name="object 262"/>
            <p:cNvSpPr/>
            <p:nvPr/>
          </p:nvSpPr>
          <p:spPr>
            <a:xfrm>
              <a:off x="8139176" y="4737201"/>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4" name="object 263"/>
            <p:cNvSpPr txBox="1"/>
            <p:nvPr/>
          </p:nvSpPr>
          <p:spPr>
            <a:xfrm>
              <a:off x="8139176" y="4757673"/>
              <a:ext cx="354330" cy="147955"/>
            </a:xfrm>
            <a:prstGeom prst="rect">
              <a:avLst/>
            </a:prstGeom>
          </p:spPr>
          <p:txBody>
            <a:bodyPr vert="horz" wrap="square" lIns="0" tIns="12700" rIns="0" bIns="0" rtlCol="0">
              <a:spAutoFit/>
            </a:bodyPr>
            <a:lstStyle/>
            <a:p>
              <a:pPr marL="79375"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HD5</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75" name="object 264"/>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6" name="object 265"/>
            <p:cNvSpPr/>
            <p:nvPr/>
          </p:nvSpPr>
          <p:spPr>
            <a:xfrm>
              <a:off x="84931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7" name="object 266"/>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object 267"/>
            <p:cNvSpPr/>
            <p:nvPr/>
          </p:nvSpPr>
          <p:spPr>
            <a:xfrm>
              <a:off x="88487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9" name="object 268"/>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object 269"/>
            <p:cNvSpPr/>
            <p:nvPr/>
          </p:nvSpPr>
          <p:spPr>
            <a:xfrm>
              <a:off x="9204325" y="4737201"/>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object 270"/>
            <p:cNvSpPr txBox="1"/>
            <p:nvPr/>
          </p:nvSpPr>
          <p:spPr>
            <a:xfrm>
              <a:off x="8493125" y="4742433"/>
              <a:ext cx="1068705" cy="166071"/>
            </a:xfrm>
            <a:prstGeom prst="rect">
              <a:avLst/>
            </a:prstGeom>
          </p:spPr>
          <p:txBody>
            <a:bodyPr vert="horz" wrap="square" lIns="0" tIns="12065" rIns="0" bIns="0" rtlCol="0">
              <a:spAutoFit/>
            </a:bodyPr>
            <a:lstStyle/>
            <a:p>
              <a:pPr marL="5016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Arial"/>
                  <a:ea typeface="+mn-ea"/>
                  <a:cs typeface="Arial"/>
                </a:rPr>
                <a:t>K5.1 </a:t>
              </a:r>
              <a:r>
                <a:rPr kumimoji="0" lang="en-US"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K5.2</a:t>
              </a:r>
              <a:r>
                <a:rPr kumimoji="0" sz="1000" b="0" i="0" u="none" strike="noStrike" kern="1200" cap="none" spc="70" normalizeH="0" baseline="0" noProof="0" dirty="0">
                  <a:ln>
                    <a:noFill/>
                  </a:ln>
                  <a:solidFill>
                    <a:prstClr val="black"/>
                  </a:solidFill>
                  <a:effectLst/>
                  <a:uLnTx/>
                  <a:uFillTx/>
                  <a:latin typeface="Arial"/>
                  <a:ea typeface="+mn-ea"/>
                  <a:cs typeface="Arial"/>
                </a:rPr>
                <a:t> </a:t>
              </a:r>
              <a:r>
                <a:rPr kumimoji="0" lang="en-US" sz="1000" b="0" i="0" u="none" strike="noStrike" kern="1200" cap="none" spc="7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K5.3</a:t>
              </a:r>
              <a:endParaRPr kumimoji="0" sz="1000" b="0" i="0" u="none" strike="noStrike" kern="1200" cap="none" spc="0" normalizeH="0" baseline="0" noProof="0" dirty="0">
                <a:ln>
                  <a:noFill/>
                </a:ln>
                <a:solidFill>
                  <a:prstClr val="black"/>
                </a:solidFill>
                <a:effectLst/>
                <a:uLnTx/>
                <a:uFillTx/>
                <a:latin typeface="Arial"/>
                <a:ea typeface="+mn-ea"/>
                <a:cs typeface="Arial"/>
              </a:endParaRPr>
            </a:p>
          </p:txBody>
        </p:sp>
        <p:sp>
          <p:nvSpPr>
            <p:cNvPr id="182" name="object 271"/>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object 272"/>
            <p:cNvSpPr/>
            <p:nvPr/>
          </p:nvSpPr>
          <p:spPr>
            <a:xfrm>
              <a:off x="992187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4" name="object 273"/>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5" name="object 274"/>
            <p:cNvSpPr/>
            <p:nvPr/>
          </p:nvSpPr>
          <p:spPr>
            <a:xfrm>
              <a:off x="8493125" y="4934038"/>
              <a:ext cx="357505" cy="192405"/>
            </a:xfrm>
            <a:custGeom>
              <a:avLst/>
              <a:gdLst/>
              <a:ahLst/>
              <a:cxnLst/>
              <a:rect l="l" t="t" r="r" b="b"/>
              <a:pathLst>
                <a:path w="357504" h="192404">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object 275"/>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7" name="object 276"/>
            <p:cNvSpPr/>
            <p:nvPr/>
          </p:nvSpPr>
          <p:spPr>
            <a:xfrm>
              <a:off x="88487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8" name="object 277"/>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9" name="object 278"/>
            <p:cNvSpPr/>
            <p:nvPr/>
          </p:nvSpPr>
          <p:spPr>
            <a:xfrm>
              <a:off x="9204325"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0" name="object 279"/>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object 280"/>
            <p:cNvSpPr/>
            <p:nvPr/>
          </p:nvSpPr>
          <p:spPr>
            <a:xfrm>
              <a:off x="9561576" y="4934038"/>
              <a:ext cx="355600" cy="192405"/>
            </a:xfrm>
            <a:custGeom>
              <a:avLst/>
              <a:gdLst/>
              <a:ahLst/>
              <a:cxnLst/>
              <a:rect l="l" t="t" r="r" b="b"/>
              <a:pathLst>
                <a:path w="355600" h="192404">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2" name="object 281"/>
            <p:cNvSpPr txBox="1"/>
            <p:nvPr/>
          </p:nvSpPr>
          <p:spPr>
            <a:xfrm>
              <a:off x="8493125" y="4939385"/>
              <a:ext cx="1784350" cy="177800"/>
            </a:xfrm>
            <a:prstGeom prst="rect">
              <a:avLst/>
            </a:prstGeom>
          </p:spPr>
          <p:txBody>
            <a:bodyPr vert="horz" wrap="square" lIns="0" tIns="12065" rIns="0" bIns="0" rtlCol="0">
              <a:spAutoFit/>
            </a:bodyPr>
            <a:lstStyle/>
            <a:p>
              <a:pPr marL="79375" marR="0" lvl="0" indent="0" algn="l" defTabSz="914400" rtl="0" eaLnBrk="1" fontAlgn="auto" latinLnBrk="0" hangingPunct="1">
                <a:lnSpc>
                  <a:spcPct val="100000"/>
                </a:lnSpc>
                <a:spcBef>
                  <a:spcPts val="95"/>
                </a:spcBef>
                <a:spcAft>
                  <a:spcPts val="0"/>
                </a:spcAft>
                <a:buClrTx/>
                <a:buSzTx/>
                <a:buFontTx/>
                <a:buNone/>
                <a:tabLst>
                  <a:tab pos="1506855" algn="l"/>
                </a:tabLst>
                <a:defRPr/>
              </a:pPr>
              <a:r>
                <a:rPr kumimoji="0" sz="1200" b="0" i="0" u="none" strike="noStrike" kern="1200" cap="none" spc="-7" normalizeH="0" baseline="3472" noProof="0" dirty="0">
                  <a:ln>
                    <a:noFill/>
                  </a:ln>
                  <a:solidFill>
                    <a:prstClr val="black"/>
                  </a:solidFill>
                  <a:effectLst/>
                  <a:uLnTx/>
                  <a:uFillTx/>
                  <a:latin typeface="Arial"/>
                  <a:ea typeface="+mn-ea"/>
                  <a:cs typeface="Arial"/>
                </a:rPr>
                <a:t>HD6     </a:t>
              </a:r>
              <a:r>
                <a:rPr kumimoji="0" sz="1000" b="0" i="0" u="none" strike="noStrike" kern="1200" cap="none" spc="-5" normalizeH="0" baseline="0" noProof="0" dirty="0">
                  <a:ln>
                    <a:noFill/>
                  </a:ln>
                  <a:solidFill>
                    <a:prstClr val="black"/>
                  </a:solidFill>
                  <a:effectLst/>
                  <a:uLnTx/>
                  <a:uFillTx/>
                  <a:latin typeface="Arial"/>
                  <a:ea typeface="+mn-ea"/>
                  <a:cs typeface="Arial"/>
                </a:rPr>
                <a:t>K6.1 </a:t>
              </a:r>
              <a:r>
                <a:rPr kumimoji="0" sz="1000" b="0" i="0" u="none" strike="noStrike" kern="1200" cap="none" spc="10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K6.2 </a:t>
              </a:r>
              <a:r>
                <a:rPr kumimoji="0" sz="1000" b="0" i="0" u="none" strike="noStrike" kern="1200" cap="none" spc="220" normalizeH="0" baseline="0" noProof="0" dirty="0">
                  <a:ln>
                    <a:noFill/>
                  </a:ln>
                  <a:solidFill>
                    <a:prstClr val="black"/>
                  </a:solidFill>
                  <a:effectLst/>
                  <a:uLnTx/>
                  <a:uFillTx/>
                  <a:latin typeface="Arial"/>
                  <a:ea typeface="+mn-ea"/>
                  <a:cs typeface="Arial"/>
                </a:rPr>
                <a:t> </a:t>
              </a:r>
              <a:r>
                <a:rPr kumimoji="0" sz="1000" b="0" i="0" u="none" strike="noStrike" kern="1200" cap="none" spc="-5" normalizeH="0" baseline="0" noProof="0" dirty="0">
                  <a:ln>
                    <a:noFill/>
                  </a:ln>
                  <a:solidFill>
                    <a:prstClr val="black"/>
                  </a:solidFill>
                  <a:effectLst/>
                  <a:uLnTx/>
                  <a:uFillTx/>
                  <a:latin typeface="Arial"/>
                  <a:ea typeface="+mn-ea"/>
                  <a:cs typeface="Arial"/>
                </a:rPr>
                <a:t>K6.3	</a:t>
              </a:r>
              <a:r>
                <a:rPr kumimoji="0" sz="1200" b="0" i="0" u="none" strike="noStrike" kern="1200" cap="none" spc="-7" normalizeH="0" baseline="3472" noProof="0" dirty="0">
                  <a:ln>
                    <a:noFill/>
                  </a:ln>
                  <a:solidFill>
                    <a:prstClr val="black"/>
                  </a:solidFill>
                  <a:effectLst/>
                  <a:uLnTx/>
                  <a:uFillTx/>
                  <a:latin typeface="Arial"/>
                  <a:ea typeface="+mn-ea"/>
                  <a:cs typeface="Arial"/>
                </a:rPr>
                <a:t>DH6</a:t>
              </a:r>
              <a:endParaRPr kumimoji="0" sz="1200" b="0" i="0" u="none" strike="noStrike" kern="1200" cap="none" spc="0" normalizeH="0" baseline="3472" noProof="0">
                <a:ln>
                  <a:noFill/>
                </a:ln>
                <a:solidFill>
                  <a:prstClr val="black"/>
                </a:solidFill>
                <a:effectLst/>
                <a:uLnTx/>
                <a:uFillTx/>
                <a:latin typeface="Arial"/>
                <a:ea typeface="+mn-ea"/>
                <a:cs typeface="Arial"/>
              </a:endParaRPr>
            </a:p>
          </p:txBody>
        </p:sp>
        <p:sp>
          <p:nvSpPr>
            <p:cNvPr id="193" name="object 282"/>
            <p:cNvSpPr/>
            <p:nvPr/>
          </p:nvSpPr>
          <p:spPr>
            <a:xfrm>
              <a:off x="6711950" y="5347982"/>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4" name="object 283"/>
            <p:cNvSpPr/>
            <p:nvPr/>
          </p:nvSpPr>
          <p:spPr>
            <a:xfrm>
              <a:off x="6711950" y="5344647"/>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object 285"/>
            <p:cNvSpPr/>
            <p:nvPr/>
          </p:nvSpPr>
          <p:spPr>
            <a:xfrm>
              <a:off x="6711950" y="5554383"/>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7" name="object 286"/>
            <p:cNvSpPr/>
            <p:nvPr/>
          </p:nvSpPr>
          <p:spPr>
            <a:xfrm>
              <a:off x="6711950" y="5551048"/>
              <a:ext cx="3561079" cy="192405"/>
            </a:xfrm>
            <a:custGeom>
              <a:avLst/>
              <a:gdLst/>
              <a:ahLst/>
              <a:cxnLst/>
              <a:rect l="l" t="t" r="r" b="b"/>
              <a:pathLst>
                <a:path w="3561079" h="192404">
                  <a:moveTo>
                    <a:pt x="0" y="192087"/>
                  </a:moveTo>
                  <a:lnTo>
                    <a:pt x="3560826" y="192087"/>
                  </a:lnTo>
                  <a:lnTo>
                    <a:pt x="3560826"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object 288"/>
            <p:cNvSpPr/>
            <p:nvPr/>
          </p:nvSpPr>
          <p:spPr>
            <a:xfrm>
              <a:off x="8110601" y="3880878"/>
              <a:ext cx="763905" cy="1924050"/>
            </a:xfrm>
            <a:custGeom>
              <a:avLst/>
              <a:gdLst/>
              <a:ahLst/>
              <a:cxnLst/>
              <a:rect l="l" t="t" r="r" b="b"/>
              <a:pathLst>
                <a:path w="763904" h="1924050">
                  <a:moveTo>
                    <a:pt x="0" y="1923922"/>
                  </a:moveTo>
                  <a:lnTo>
                    <a:pt x="763587" y="1923922"/>
                  </a:lnTo>
                  <a:lnTo>
                    <a:pt x="763587" y="0"/>
                  </a:lnTo>
                  <a:lnTo>
                    <a:pt x="0" y="0"/>
                  </a:lnTo>
                  <a:lnTo>
                    <a:pt x="0" y="1923922"/>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10" name="Straight Arrow Connector 209">
              <a:extLst>
                <a:ext uri="{FF2B5EF4-FFF2-40B4-BE49-F238E27FC236}">
                  <a16:creationId xmlns:a16="http://schemas.microsoft.com/office/drawing/2014/main" id="{C2D8D5FF-527D-49D0-A600-248C2A2AC762}"/>
                </a:ext>
              </a:extLst>
            </p:cNvPr>
            <p:cNvCxnSpPr>
              <a:cxnSpLocks/>
            </p:cNvCxnSpPr>
            <p:nvPr/>
          </p:nvCxnSpPr>
          <p:spPr>
            <a:xfrm>
              <a:off x="7452905" y="5890526"/>
              <a:ext cx="281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F2A8295E-6636-4150-A64A-F26AB6B8B3D7}"/>
                </a:ext>
              </a:extLst>
            </p:cNvPr>
            <p:cNvSpPr txBox="1"/>
            <p:nvPr/>
          </p:nvSpPr>
          <p:spPr>
            <a:xfrm>
              <a:off x="10073004" y="5899543"/>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object 203">
              <a:extLst>
                <a:ext uri="{FF2B5EF4-FFF2-40B4-BE49-F238E27FC236}">
                  <a16:creationId xmlns:a16="http://schemas.microsoft.com/office/drawing/2014/main" id="{B4C8F96E-FA59-4FB6-99C4-226410F51B1E}"/>
                </a:ext>
              </a:extLst>
            </p:cNvPr>
            <p:cNvSpPr txBox="1"/>
            <p:nvPr/>
          </p:nvSpPr>
          <p:spPr>
            <a:xfrm>
              <a:off x="8148320" y="51606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7" name="object 203">
              <a:extLst>
                <a:ext uri="{FF2B5EF4-FFF2-40B4-BE49-F238E27FC236}">
                  <a16:creationId xmlns:a16="http://schemas.microsoft.com/office/drawing/2014/main" id="{D011A056-4D3C-4E88-8DCD-658C4ED13FA4}"/>
                </a:ext>
              </a:extLst>
            </p:cNvPr>
            <p:cNvSpPr txBox="1"/>
            <p:nvPr/>
          </p:nvSpPr>
          <p:spPr>
            <a:xfrm>
              <a:off x="8139176" y="5357786"/>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218" name="object 203">
              <a:extLst>
                <a:ext uri="{FF2B5EF4-FFF2-40B4-BE49-F238E27FC236}">
                  <a16:creationId xmlns:a16="http://schemas.microsoft.com/office/drawing/2014/main" id="{FF916119-4F7A-4854-9A9C-219181C0DA2A}"/>
                </a:ext>
              </a:extLst>
            </p:cNvPr>
            <p:cNvSpPr txBox="1"/>
            <p:nvPr/>
          </p:nvSpPr>
          <p:spPr>
            <a:xfrm>
              <a:off x="8134350" y="5558973"/>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grpSp>
      <p:grpSp>
        <p:nvGrpSpPr>
          <p:cNvPr id="224" name="Group 223">
            <a:extLst>
              <a:ext uri="{FF2B5EF4-FFF2-40B4-BE49-F238E27FC236}">
                <a16:creationId xmlns:a16="http://schemas.microsoft.com/office/drawing/2014/main" id="{42A17098-F5C8-49C5-8BAD-1919E42D7725}"/>
              </a:ext>
            </a:extLst>
          </p:cNvPr>
          <p:cNvGrpSpPr/>
          <p:nvPr/>
        </p:nvGrpSpPr>
        <p:grpSpPr>
          <a:xfrm>
            <a:off x="6325234" y="1793665"/>
            <a:ext cx="4334510" cy="1570906"/>
            <a:chOff x="6325234" y="1793665"/>
            <a:chExt cx="4334510" cy="1570906"/>
          </a:xfrm>
        </p:grpSpPr>
        <p:sp>
          <p:nvSpPr>
            <p:cNvPr id="10" name="object 99"/>
            <p:cNvSpPr txBox="1"/>
            <p:nvPr/>
          </p:nvSpPr>
          <p:spPr>
            <a:xfrm>
              <a:off x="6325234" y="1793665"/>
              <a:ext cx="4334510" cy="321242"/>
            </a:xfrm>
            <a:prstGeom prst="rect">
              <a:avLst/>
            </a:prstGeom>
          </p:spPr>
          <p:txBody>
            <a:bodyPr vert="horz" wrap="square" lIns="0" tIns="13335"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sz="2000" b="0" i="0" u="none" strike="noStrike" kern="1200" cap="none" spc="-5" normalizeH="0" baseline="0" noProof="0" dirty="0">
                  <a:ln>
                    <a:noFill/>
                  </a:ln>
                  <a:solidFill>
                    <a:prstClr val="black"/>
                  </a:solidFill>
                  <a:effectLst/>
                  <a:uLnTx/>
                  <a:uFillTx/>
                  <a:latin typeface="Trebuchet MS"/>
                  <a:ea typeface="+mn-ea"/>
                  <a:cs typeface="Trebuchet MS"/>
                </a:rPr>
                <a:t>4-way concurrency</a:t>
              </a:r>
            </a:p>
          </p:txBody>
        </p:sp>
        <p:sp>
          <p:nvSpPr>
            <p:cNvPr id="83" name="object 172"/>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object 173"/>
            <p:cNvSpPr/>
            <p:nvPr/>
          </p:nvSpPr>
          <p:spPr>
            <a:xfrm>
              <a:off x="7072376" y="23626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object 174"/>
            <p:cNvSpPr txBox="1"/>
            <p:nvPr/>
          </p:nvSpPr>
          <p:spPr>
            <a:xfrm>
              <a:off x="7072376" y="23823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86" name="object 175"/>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object 176"/>
            <p:cNvSpPr/>
            <p:nvPr/>
          </p:nvSpPr>
          <p:spPr>
            <a:xfrm>
              <a:off x="7077075"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object 177"/>
            <p:cNvSpPr txBox="1"/>
            <p:nvPr/>
          </p:nvSpPr>
          <p:spPr>
            <a:xfrm>
              <a:off x="7072376" y="2176652"/>
              <a:ext cx="357505" cy="177800"/>
            </a:xfrm>
            <a:prstGeom prst="rect">
              <a:avLst/>
            </a:prstGeom>
          </p:spPr>
          <p:txBody>
            <a:bodyPr vert="horz" wrap="square" lIns="0" tIns="12065" rIns="0" bIns="0" rtlCol="0">
              <a:spAutoFit/>
            </a:bodyPr>
            <a:lstStyle/>
            <a:p>
              <a:pPr marL="10668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K1</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89" name="object 178"/>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object 179"/>
            <p:cNvSpPr/>
            <p:nvPr/>
          </p:nvSpPr>
          <p:spPr>
            <a:xfrm>
              <a:off x="74311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object 180"/>
            <p:cNvSpPr txBox="1"/>
            <p:nvPr/>
          </p:nvSpPr>
          <p:spPr>
            <a:xfrm>
              <a:off x="7429500" y="2367152"/>
              <a:ext cx="357505" cy="177800"/>
            </a:xfrm>
            <a:prstGeom prst="rect">
              <a:avLst/>
            </a:prstGeom>
          </p:spPr>
          <p:txBody>
            <a:bodyPr vert="horz" wrap="square" lIns="0" tIns="12065" rIns="0" bIns="0" rtlCol="0">
              <a:spAutoFit/>
            </a:bodyPr>
            <a:lstStyle/>
            <a:p>
              <a:pPr marL="10350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2" name="object 181"/>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569D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object 182"/>
            <p:cNvSpPr/>
            <p:nvPr/>
          </p:nvSpPr>
          <p:spPr>
            <a:xfrm>
              <a:off x="77867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object 183"/>
            <p:cNvSpPr txBox="1"/>
            <p:nvPr/>
          </p:nvSpPr>
          <p:spPr>
            <a:xfrm>
              <a:off x="7786751" y="2559557"/>
              <a:ext cx="355600" cy="177800"/>
            </a:xfrm>
            <a:prstGeom prst="rect">
              <a:avLst/>
            </a:prstGeom>
          </p:spPr>
          <p:txBody>
            <a:bodyPr vert="horz" wrap="square" lIns="0" tIns="12065" rIns="0" bIns="0" rtlCol="0">
              <a:spAutoFit/>
            </a:bodyPr>
            <a:lstStyle/>
            <a:p>
              <a:pPr marL="102235"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10" normalizeH="0" baseline="0" noProof="0" dirty="0">
                  <a:ln>
                    <a:noFill/>
                  </a:ln>
                  <a:solidFill>
                    <a:prstClr val="black"/>
                  </a:solidFill>
                  <a:effectLst/>
                  <a:uLnTx/>
                  <a:uFillTx/>
                  <a:latin typeface="Arial"/>
                  <a:ea typeface="+mn-ea"/>
                  <a:cs typeface="Arial"/>
                </a:rPr>
                <a:t>K3</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95" name="object 184"/>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object 185"/>
            <p:cNvSpPr/>
            <p:nvPr/>
          </p:nvSpPr>
          <p:spPr>
            <a:xfrm>
              <a:off x="6716776" y="2172144"/>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object 186"/>
            <p:cNvSpPr txBox="1"/>
            <p:nvPr/>
          </p:nvSpPr>
          <p:spPr>
            <a:xfrm>
              <a:off x="6716776" y="2191893"/>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98" name="object 187"/>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object 188"/>
            <p:cNvSpPr/>
            <p:nvPr/>
          </p:nvSpPr>
          <p:spPr>
            <a:xfrm>
              <a:off x="7431151" y="21721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object 189"/>
            <p:cNvSpPr txBox="1"/>
            <p:nvPr/>
          </p:nvSpPr>
          <p:spPr>
            <a:xfrm>
              <a:off x="7429500" y="2191893"/>
              <a:ext cx="357505" cy="147955"/>
            </a:xfrm>
            <a:prstGeom prst="rect">
              <a:avLst/>
            </a:prstGeom>
          </p:spPr>
          <p:txBody>
            <a:bodyPr vert="horz" wrap="square" lIns="0" tIns="13335" rIns="0" bIns="0" rtlCol="0">
              <a:spAutoFit/>
            </a:bodyPr>
            <a:lstStyle/>
            <a:p>
              <a:pPr marL="79375"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DH1</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1" name="object 190"/>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object 191"/>
            <p:cNvSpPr/>
            <p:nvPr/>
          </p:nvSpPr>
          <p:spPr>
            <a:xfrm>
              <a:off x="7786751" y="2362644"/>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object 192"/>
            <p:cNvSpPr txBox="1"/>
            <p:nvPr/>
          </p:nvSpPr>
          <p:spPr>
            <a:xfrm>
              <a:off x="7786751" y="2382393"/>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DH2</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4" name="object 193"/>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solidFill>
              <a:srgbClr val="0084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 name="object 194"/>
            <p:cNvSpPr/>
            <p:nvPr/>
          </p:nvSpPr>
          <p:spPr>
            <a:xfrm>
              <a:off x="8142351" y="2554668"/>
              <a:ext cx="355600" cy="192405"/>
            </a:xfrm>
            <a:custGeom>
              <a:avLst/>
              <a:gdLst/>
              <a:ahLst/>
              <a:cxnLst/>
              <a:rect l="l" t="t" r="r" b="b"/>
              <a:pathLst>
                <a:path w="355600" h="192405">
                  <a:moveTo>
                    <a:pt x="0" y="192087"/>
                  </a:moveTo>
                  <a:lnTo>
                    <a:pt x="355600" y="192087"/>
                  </a:lnTo>
                  <a:lnTo>
                    <a:pt x="355600"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object 195"/>
            <p:cNvSpPr txBox="1"/>
            <p:nvPr/>
          </p:nvSpPr>
          <p:spPr>
            <a:xfrm>
              <a:off x="8142351" y="2574798"/>
              <a:ext cx="355600" cy="147955"/>
            </a:xfrm>
            <a:prstGeom prst="rect">
              <a:avLst/>
            </a:prstGeom>
          </p:spPr>
          <p:txBody>
            <a:bodyPr vert="horz" wrap="square" lIns="0" tIns="13335" rIns="0" bIns="0" rtlCol="0">
              <a:spAutoFit/>
            </a:bodyPr>
            <a:lstStyle/>
            <a:p>
              <a:pPr marL="7747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DH3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7" name="object 196"/>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object 197"/>
            <p:cNvSpPr txBox="1"/>
            <p:nvPr/>
          </p:nvSpPr>
          <p:spPr>
            <a:xfrm>
              <a:off x="7350506" y="2790718"/>
              <a:ext cx="512445" cy="114300"/>
            </a:xfrm>
            <a:prstGeom prst="rect">
              <a:avLst/>
            </a:prstGeom>
          </p:spPr>
          <p:txBody>
            <a:bodyPr vert="horz" wrap="square" lIns="0" tIns="0" rIns="0" bIns="0" rtlCol="0">
              <a:spAutoFit/>
            </a:bodyPr>
            <a:lstStyle/>
            <a:p>
              <a:pPr marL="0" marR="0" lvl="0" indent="0" algn="l" defTabSz="914400" rtl="0" eaLnBrk="1" fontAlgn="auto" latinLnBrk="0" hangingPunct="1">
                <a:lnSpc>
                  <a:spcPts val="890"/>
                </a:lnSpc>
                <a:spcBef>
                  <a:spcPts val="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a:ea typeface="+mn-ea"/>
                  <a:cs typeface="Arial"/>
                </a:rPr>
                <a:t>K4 </a:t>
              </a:r>
              <a:r>
                <a:rPr kumimoji="0" sz="800" b="0" i="0" u="none" strike="noStrike" kern="1200" cap="none" spc="-5" normalizeH="0" baseline="0" noProof="0" dirty="0">
                  <a:ln>
                    <a:noFill/>
                  </a:ln>
                  <a:solidFill>
                    <a:prstClr val="black"/>
                  </a:solidFill>
                  <a:effectLst/>
                  <a:uLnTx/>
                  <a:uFillTx/>
                  <a:latin typeface="Arial"/>
                  <a:ea typeface="+mn-ea"/>
                  <a:cs typeface="Arial"/>
                </a:rPr>
                <a:t>on</a:t>
              </a:r>
              <a:r>
                <a:rPr kumimoji="0" sz="800" b="0" i="0" u="none" strike="noStrike" kern="1200" cap="none" spc="-70" normalizeH="0" baseline="0" noProof="0" dirty="0">
                  <a:ln>
                    <a:noFill/>
                  </a:ln>
                  <a:solidFill>
                    <a:prstClr val="black"/>
                  </a:solidFill>
                  <a:effectLst/>
                  <a:uLnTx/>
                  <a:uFillTx/>
                  <a:latin typeface="Arial"/>
                  <a:ea typeface="+mn-ea"/>
                  <a:cs typeface="Arial"/>
                </a:rPr>
                <a:t> </a:t>
              </a:r>
              <a:r>
                <a:rPr kumimoji="0" sz="800" b="0" i="0" u="none" strike="noStrike" kern="1200" cap="none" spc="0" normalizeH="0" baseline="0" noProof="0" dirty="0">
                  <a:ln>
                    <a:noFill/>
                  </a:ln>
                  <a:solidFill>
                    <a:prstClr val="black"/>
                  </a:solidFill>
                  <a:effectLst/>
                  <a:uLnTx/>
                  <a:uFillTx/>
                  <a:latin typeface="Arial"/>
                  <a:ea typeface="+mn-ea"/>
                  <a:cs typeface="Arial"/>
                </a:rPr>
                <a:t>CPU</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09" name="object 198"/>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solidFill>
              <a:srgbClr val="B3B3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object 199"/>
            <p:cNvSpPr/>
            <p:nvPr/>
          </p:nvSpPr>
          <p:spPr>
            <a:xfrm>
              <a:off x="7429500" y="2554668"/>
              <a:ext cx="357505" cy="192405"/>
            </a:xfrm>
            <a:custGeom>
              <a:avLst/>
              <a:gdLst/>
              <a:ahLst/>
              <a:cxnLst/>
              <a:rect l="l" t="t" r="r" b="b"/>
              <a:pathLst>
                <a:path w="357504" h="192405">
                  <a:moveTo>
                    <a:pt x="0" y="192087"/>
                  </a:moveTo>
                  <a:lnTo>
                    <a:pt x="357187" y="192087"/>
                  </a:lnTo>
                  <a:lnTo>
                    <a:pt x="357187"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object 200"/>
            <p:cNvSpPr txBox="1"/>
            <p:nvPr/>
          </p:nvSpPr>
          <p:spPr>
            <a:xfrm>
              <a:off x="7429500" y="2574798"/>
              <a:ext cx="357505" cy="147955"/>
            </a:xfrm>
            <a:prstGeom prst="rect">
              <a:avLst/>
            </a:prstGeom>
          </p:spPr>
          <p:txBody>
            <a:bodyPr vert="horz" wrap="square" lIns="0" tIns="13335" rIns="0" bIns="0" rtlCol="0">
              <a:spAutoFit/>
            </a:bodyPr>
            <a:lstStyle/>
            <a:p>
              <a:pPr marL="7874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a:ea typeface="+mn-ea"/>
                  <a:cs typeface="Arial"/>
                </a:rPr>
                <a:t>HD3</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112" name="object 201"/>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solidFill>
              <a:srgbClr val="DC2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object 202"/>
            <p:cNvSpPr/>
            <p:nvPr/>
          </p:nvSpPr>
          <p:spPr>
            <a:xfrm>
              <a:off x="6716776" y="2748343"/>
              <a:ext cx="1779905" cy="192405"/>
            </a:xfrm>
            <a:custGeom>
              <a:avLst/>
              <a:gdLst/>
              <a:ahLst/>
              <a:cxnLst/>
              <a:rect l="l" t="t" r="r" b="b"/>
              <a:pathLst>
                <a:path w="1779904" h="192405">
                  <a:moveTo>
                    <a:pt x="0" y="192087"/>
                  </a:moveTo>
                  <a:lnTo>
                    <a:pt x="1779651" y="192087"/>
                  </a:lnTo>
                  <a:lnTo>
                    <a:pt x="1779651" y="0"/>
                  </a:lnTo>
                  <a:lnTo>
                    <a:pt x="0" y="0"/>
                  </a:lnTo>
                  <a:lnTo>
                    <a:pt x="0" y="192087"/>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object 203"/>
            <p:cNvSpPr txBox="1"/>
            <p:nvPr/>
          </p:nvSpPr>
          <p:spPr>
            <a:xfrm>
              <a:off x="7314946" y="2775965"/>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sp>
          <p:nvSpPr>
            <p:cNvPr id="115" name="object 204"/>
            <p:cNvSpPr/>
            <p:nvPr/>
          </p:nvSpPr>
          <p:spPr>
            <a:xfrm>
              <a:off x="7410450" y="2106993"/>
              <a:ext cx="389255" cy="903605"/>
            </a:xfrm>
            <a:custGeom>
              <a:avLst/>
              <a:gdLst/>
              <a:ahLst/>
              <a:cxnLst/>
              <a:rect l="l" t="t" r="r" b="b"/>
              <a:pathLst>
                <a:path w="389254" h="903605">
                  <a:moveTo>
                    <a:pt x="0" y="903287"/>
                  </a:moveTo>
                  <a:lnTo>
                    <a:pt x="388937" y="903287"/>
                  </a:lnTo>
                  <a:lnTo>
                    <a:pt x="388937" y="0"/>
                  </a:lnTo>
                  <a:lnTo>
                    <a:pt x="0" y="0"/>
                  </a:lnTo>
                  <a:lnTo>
                    <a:pt x="0" y="903287"/>
                  </a:lnTo>
                  <a:close/>
                </a:path>
              </a:pathLst>
            </a:custGeom>
            <a:noFill/>
            <a:ln w="22225">
              <a:solidFill>
                <a:schemeClr val="accent2"/>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5" name="object 203">
              <a:extLst>
                <a:ext uri="{FF2B5EF4-FFF2-40B4-BE49-F238E27FC236}">
                  <a16:creationId xmlns:a16="http://schemas.microsoft.com/office/drawing/2014/main" id="{1E613E6C-9B5D-4E4E-91E0-9884A8CE708A}"/>
                </a:ext>
              </a:extLst>
            </p:cNvPr>
            <p:cNvSpPr txBox="1"/>
            <p:nvPr/>
          </p:nvSpPr>
          <p:spPr>
            <a:xfrm>
              <a:off x="7314374" y="2775274"/>
              <a:ext cx="807974" cy="13657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a:ea typeface="+mn-ea"/>
                  <a:cs typeface="Arial"/>
                </a:rPr>
                <a:t>thread</a:t>
              </a:r>
              <a:r>
                <a:rPr kumimoji="0" sz="800" b="1" i="0" u="none" strike="noStrike" kern="1200" cap="none" spc="0" normalizeH="0" baseline="0" noProof="0" dirty="0">
                  <a:ln>
                    <a:noFill/>
                  </a:ln>
                  <a:solidFill>
                    <a:prstClr val="white"/>
                  </a:solidFill>
                  <a:effectLst/>
                  <a:uLnTx/>
                  <a:uFillTx/>
                  <a:latin typeface="Arial"/>
                  <a:ea typeface="+mn-ea"/>
                  <a:cs typeface="Arial"/>
                </a:rPr>
                <a:t> </a:t>
              </a:r>
              <a:r>
                <a:rPr kumimoji="0" sz="800" b="1" i="0" u="none" strike="noStrike" kern="1200" cap="none" spc="-5" normalizeH="0" baseline="0" noProof="0" dirty="0">
                  <a:ln>
                    <a:noFill/>
                  </a:ln>
                  <a:solidFill>
                    <a:prstClr val="white"/>
                  </a:solidFill>
                  <a:effectLst/>
                  <a:uLnTx/>
                  <a:uFillTx/>
                  <a:latin typeface="Arial"/>
                  <a:ea typeface="+mn-ea"/>
                  <a:cs typeface="Arial"/>
                </a:rPr>
                <a:t>on</a:t>
              </a:r>
              <a:r>
                <a:rPr kumimoji="0" sz="800" b="1" i="0" u="none" strike="noStrike" kern="1200" cap="none" spc="-60" normalizeH="0" baseline="0" noProof="0" dirty="0">
                  <a:ln>
                    <a:noFill/>
                  </a:ln>
                  <a:solidFill>
                    <a:prstClr val="white"/>
                  </a:solidFill>
                  <a:effectLst/>
                  <a:uLnTx/>
                  <a:uFillTx/>
                  <a:latin typeface="Arial"/>
                  <a:ea typeface="+mn-ea"/>
                  <a:cs typeface="Arial"/>
                </a:rPr>
                <a:t> </a:t>
              </a:r>
              <a:r>
                <a:rPr kumimoji="0" sz="800" b="1" i="0" u="none" strike="noStrike" kern="1200" cap="none" spc="0" normalizeH="0" baseline="0" noProof="0" dirty="0">
                  <a:ln>
                    <a:noFill/>
                  </a:ln>
                  <a:solidFill>
                    <a:prstClr val="white"/>
                  </a:solidFill>
                  <a:effectLst/>
                  <a:uLnTx/>
                  <a:uFillTx/>
                  <a:latin typeface="Arial"/>
                  <a:ea typeface="+mn-ea"/>
                  <a:cs typeface="Arial"/>
                </a:rPr>
                <a:t>CPU</a:t>
              </a:r>
            </a:p>
          </p:txBody>
        </p:sp>
        <p:cxnSp>
          <p:nvCxnSpPr>
            <p:cNvPr id="219" name="Straight Arrow Connector 218">
              <a:extLst>
                <a:ext uri="{FF2B5EF4-FFF2-40B4-BE49-F238E27FC236}">
                  <a16:creationId xmlns:a16="http://schemas.microsoft.com/office/drawing/2014/main" id="{218F4560-BA28-48FF-81F8-D8779E65ECE0}"/>
                </a:ext>
              </a:extLst>
            </p:cNvPr>
            <p:cNvCxnSpPr>
              <a:cxnSpLocks/>
            </p:cNvCxnSpPr>
            <p:nvPr/>
          </p:nvCxnSpPr>
          <p:spPr>
            <a:xfrm>
              <a:off x="6711950" y="3093944"/>
              <a:ext cx="1979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6B7D8A1-FBD7-41BE-B49D-C4A03044DE2A}"/>
                </a:ext>
              </a:extLst>
            </p:cNvPr>
            <p:cNvSpPr txBox="1"/>
            <p:nvPr/>
          </p:nvSpPr>
          <p:spPr>
            <a:xfrm>
              <a:off x="8493125" y="3102961"/>
              <a:ext cx="58674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rebuchet MS"/>
                  <a:ea typeface="+mn-ea"/>
                  <a:cs typeface="Trebuchet MS"/>
                </a:rPr>
                <a:t>Time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6" name="object 96">
            <a:extLst>
              <a:ext uri="{FF2B5EF4-FFF2-40B4-BE49-F238E27FC236}">
                <a16:creationId xmlns:a16="http://schemas.microsoft.com/office/drawing/2014/main" id="{9AF830CD-E268-4E70-9B52-4F816F7F5C1D}"/>
              </a:ext>
            </a:extLst>
          </p:cNvPr>
          <p:cNvSpPr txBox="1"/>
          <p:nvPr/>
        </p:nvSpPr>
        <p:spPr>
          <a:xfrm>
            <a:off x="2999867" y="912174"/>
            <a:ext cx="6222365" cy="228268"/>
          </a:xfrm>
          <a:prstGeom prst="rect">
            <a:avLst/>
          </a:prstGeom>
        </p:spPr>
        <p:txBody>
          <a:bodyPr vert="horz" wrap="square" lIns="0" tIns="12700" rIns="0" bIns="0" rtlCol="0">
            <a:spAutoFit/>
          </a:bodyPr>
          <a:lstStyle/>
          <a:p>
            <a:pPr marL="243840" marR="0" lvl="0" indent="-231140" algn="l" defTabSz="914400" rtl="0" eaLnBrk="1" fontAlgn="auto" latinLnBrk="0" hangingPunct="1">
              <a:lnSpc>
                <a:spcPct val="100000"/>
              </a:lnSpc>
              <a:spcBef>
                <a:spcPts val="100"/>
              </a:spcBef>
              <a:spcAft>
                <a:spcPts val="0"/>
              </a:spcAft>
              <a:buClrTx/>
              <a:buSzPct val="108333"/>
              <a:buFont typeface="Wingdings"/>
              <a:buChar char=""/>
              <a:tabLst>
                <a:tab pos="244475" algn="l"/>
              </a:tabLst>
              <a:defRPr/>
            </a:pPr>
            <a:r>
              <a:rPr kumimoji="0" lang="en-US" sz="1400" b="0" i="0" u="none" strike="noStrike" kern="1200" cap="none" spc="0" normalizeH="0" baseline="0" noProof="0" dirty="0">
                <a:ln>
                  <a:noFill/>
                </a:ln>
                <a:solidFill>
                  <a:prstClr val="black"/>
                </a:solidFill>
                <a:effectLst/>
                <a:uLnTx/>
                <a:uFillTx/>
                <a:latin typeface="Trebuchet MS"/>
                <a:ea typeface="+mn-ea"/>
                <a:cs typeface="Trebuchet MS"/>
              </a:rPr>
              <a:t>Legend: DH-device2host copy ; K-kernel execution ; HD-host2device copy</a:t>
            </a:r>
            <a:endParaRPr kumimoji="0" sz="1400" b="0" i="0" u="none" strike="noStrike" kern="1200" cap="none" spc="0" normalizeH="0" baseline="0" noProof="0" dirty="0">
              <a:ln>
                <a:noFill/>
              </a:ln>
              <a:solidFill>
                <a:prstClr val="black"/>
              </a:solidFill>
              <a:effectLst/>
              <a:uLnTx/>
              <a:uFillTx/>
              <a:latin typeface="Trebuchet MS"/>
              <a:ea typeface="+mn-ea"/>
              <a:cs typeface="Trebuchet MS"/>
            </a:endParaRPr>
          </a:p>
        </p:txBody>
      </p:sp>
    </p:spTree>
    <p:extLst>
      <p:ext uri="{BB962C8B-B14F-4D97-AF65-F5344CB8AC3E}">
        <p14:creationId xmlns:p14="http://schemas.microsoft.com/office/powerpoint/2010/main" val="3077026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Using Multiple Streams</a:t>
            </a:r>
            <a:br>
              <a:rPr lang="en-US" sz="3200" dirty="0"/>
            </a:br>
            <a:r>
              <a:rPr lang="en-US" sz="2000" dirty="0"/>
              <a:t>[Version 2.1]</a:t>
            </a:r>
          </a:p>
        </p:txBody>
      </p:sp>
      <p:sp>
        <p:nvSpPr>
          <p:cNvPr id="3" name="Content Placeholder 2"/>
          <p:cNvSpPr>
            <a:spLocks noGrp="1"/>
          </p:cNvSpPr>
          <p:nvPr>
            <p:ph idx="1"/>
          </p:nvPr>
        </p:nvSpPr>
        <p:spPr/>
        <p:txBody>
          <a:bodyPr/>
          <a:lstStyle/>
          <a:p>
            <a:endParaRPr lang="en-US" sz="2000" dirty="0"/>
          </a:p>
          <a:p>
            <a:r>
              <a:rPr lang="en-US" sz="2000" dirty="0"/>
              <a:t>Similar to Example1, but use two streams</a:t>
            </a:r>
          </a:p>
          <a:p>
            <a:pPr lvl="1"/>
            <a:r>
              <a:rPr lang="en-US" sz="1600" dirty="0"/>
              <a:t>Goal this time around: Inspired by idea on previous slide, increase concurrency and therefore </a:t>
            </a:r>
            <a:r>
              <a:rPr lang="en-US" sz="1600" dirty="0">
                <a:solidFill>
                  <a:srgbClr val="0070C0"/>
                </a:solidFill>
              </a:rPr>
              <a:t>increase speed of execution</a:t>
            </a:r>
          </a:p>
          <a:p>
            <a:pPr lvl="1"/>
            <a:endParaRPr lang="en-US" sz="1800" dirty="0"/>
          </a:p>
          <a:p>
            <a:pPr lvl="1"/>
            <a:endParaRPr lang="en-US" sz="1800" dirty="0"/>
          </a:p>
          <a:p>
            <a:r>
              <a:rPr lang="en-US" sz="2000" dirty="0"/>
              <a:t>Why would you want to use multiple streams?</a:t>
            </a:r>
          </a:p>
          <a:p>
            <a:pPr lvl="1"/>
            <a:r>
              <a:rPr lang="en-US" sz="1600" dirty="0"/>
              <a:t>Overlapping GPU execution with host </a:t>
            </a:r>
            <a:r>
              <a:rPr lang="en-US" sz="1600" dirty="0">
                <a:latin typeface="cmsy10"/>
                <a:sym typeface="Symbol" panose="05050102010706020507" pitchFamily="18" charset="2"/>
              </a:rPr>
              <a:t></a:t>
            </a:r>
            <a:r>
              <a:rPr lang="en-US" sz="1600" dirty="0">
                <a:latin typeface="cmsy10"/>
              </a:rPr>
              <a:t> </a:t>
            </a:r>
            <a:r>
              <a:rPr lang="en-US" sz="1600" dirty="0"/>
              <a:t>device data movement can improve overall performance</a:t>
            </a:r>
          </a:p>
          <a:p>
            <a:pPr lvl="1"/>
            <a:r>
              <a:rPr lang="en-US" sz="1800" dirty="0"/>
              <a:t>See previous slide, use “manual pipelining”</a:t>
            </a:r>
          </a:p>
          <a:p>
            <a:pPr lvl="1"/>
            <a:endParaRPr lang="en-US" sz="1800" dirty="0"/>
          </a:p>
          <a:p>
            <a:pPr lvl="1"/>
            <a:endParaRPr lang="en-US" sz="1800" dirty="0"/>
          </a:p>
          <a:p>
            <a:r>
              <a:rPr lang="en-US" sz="2000" dirty="0"/>
              <a:t>Two ideas underlie  the process</a:t>
            </a:r>
          </a:p>
          <a:p>
            <a:pPr lvl="1"/>
            <a:r>
              <a:rPr lang="en-US" sz="1600" dirty="0"/>
              <a:t>The idea of “</a:t>
            </a:r>
            <a:r>
              <a:rPr lang="en-US" sz="1600" dirty="0" err="1"/>
              <a:t>chunkification</a:t>
            </a:r>
            <a:r>
              <a:rPr lang="en-US" sz="1600" dirty="0"/>
              <a:t>” of the computation</a:t>
            </a:r>
          </a:p>
          <a:p>
            <a:pPr lvl="2"/>
            <a:r>
              <a:rPr lang="en-US" sz="1400" dirty="0"/>
              <a:t>Computation is broken into pieces that are queued up for execution on the device (we already saw this in Example 1, which uses one stream)</a:t>
            </a:r>
          </a:p>
          <a:p>
            <a:pPr lvl="2"/>
            <a:endParaRPr lang="en-US" sz="1400" dirty="0"/>
          </a:p>
          <a:p>
            <a:pPr lvl="1"/>
            <a:r>
              <a:rPr lang="en-US" sz="1600" dirty="0"/>
              <a:t>The idea of overlapping execution with PCI host </a:t>
            </a:r>
            <a:r>
              <a:rPr lang="en-US" sz="1600" dirty="0">
                <a:latin typeface="cmsy10"/>
                <a:sym typeface="Symbol" panose="05050102010706020507" pitchFamily="18" charset="2"/>
              </a:rPr>
              <a:t></a:t>
            </a:r>
            <a:r>
              <a:rPr lang="en-US" sz="1600" dirty="0">
                <a:latin typeface="cmsy10"/>
              </a:rPr>
              <a:t> </a:t>
            </a:r>
            <a:r>
              <a:rPr lang="en-US" sz="1600" dirty="0"/>
              <a:t>device data movement</a:t>
            </a:r>
          </a:p>
          <a:p>
            <a:endParaRPr lang="en-US" sz="1900" dirty="0"/>
          </a:p>
          <a:p>
            <a:endParaRPr lang="en-US" sz="1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2620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Overlapping Execution and Data Transfer: What is </a:t>
            </a:r>
            <a:r>
              <a:rPr lang="en-US" sz="3000" dirty="0">
                <a:solidFill>
                  <a:srgbClr val="FFC000"/>
                </a:solidFill>
              </a:rPr>
              <a:t>hoped for</a:t>
            </a:r>
          </a:p>
        </p:txBody>
      </p:sp>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p:cNvSpPr>
            <a:spLocks noGrp="1"/>
          </p:cNvSpPr>
          <p:nvPr>
            <p:ph idx="4294967295"/>
          </p:nvPr>
        </p:nvSpPr>
        <p:spPr>
          <a:xfrm>
            <a:off x="183824" y="4572000"/>
            <a:ext cx="11783810" cy="2090738"/>
          </a:xfrm>
        </p:spPr>
        <p:txBody>
          <a:bodyPr/>
          <a:lstStyle/>
          <a:p>
            <a:r>
              <a:rPr lang="en-US" sz="1800" dirty="0"/>
              <a:t>Observations:</a:t>
            </a:r>
          </a:p>
          <a:p>
            <a:pPr lvl="1"/>
            <a:r>
              <a:rPr lang="en-US" sz="1600" dirty="0"/>
              <a:t>“</a:t>
            </a:r>
            <a:r>
              <a:rPr lang="en-US" sz="1600" dirty="0" err="1"/>
              <a:t>memcpy</a:t>
            </a:r>
            <a:r>
              <a:rPr lang="en-US" sz="1600" dirty="0"/>
              <a:t>” actually represents an asynchronous </a:t>
            </a:r>
            <a:r>
              <a:rPr lang="en-US" sz="1600" dirty="0" err="1">
                <a:solidFill>
                  <a:srgbClr val="0070C0"/>
                </a:solidFill>
                <a:latin typeface="Consolas" pitchFamily="49" charset="0"/>
                <a:cs typeface="Consolas" pitchFamily="49" charset="0"/>
              </a:rPr>
              <a:t>cudaMemcpyAsync</a:t>
            </a:r>
            <a:r>
              <a:rPr lang="en-US" sz="1600" dirty="0">
                <a:solidFill>
                  <a:srgbClr val="0070C0"/>
                </a:solidFill>
                <a:latin typeface="Consolas" pitchFamily="49" charset="0"/>
                <a:cs typeface="Consolas" pitchFamily="49" charset="0"/>
              </a:rPr>
              <a:t>()</a:t>
            </a:r>
            <a:r>
              <a:rPr lang="en-US" sz="1600" dirty="0"/>
              <a:t> memory copy call</a:t>
            </a:r>
          </a:p>
          <a:p>
            <a:pPr lvl="1"/>
            <a:r>
              <a:rPr lang="en-US" sz="1600" dirty="0"/>
              <a:t>White (empty) box: time when one stream is waiting to execute an operation that it cannot overlap with other stream’s operation</a:t>
            </a:r>
          </a:p>
          <a:p>
            <a:pPr lvl="1"/>
            <a:r>
              <a:rPr lang="en-US" sz="1600" dirty="0"/>
              <a:t>The goal: keep both GPU engine types (execution and </a:t>
            </a:r>
            <a:r>
              <a:rPr lang="en-US" sz="1600" dirty="0" err="1"/>
              <a:t>mem</a:t>
            </a:r>
            <a:r>
              <a:rPr lang="en-US" sz="1600" dirty="0"/>
              <a:t> copy) busy</a:t>
            </a:r>
          </a:p>
          <a:p>
            <a:pPr lvl="2"/>
            <a:r>
              <a:rPr lang="en-US" sz="1300" dirty="0"/>
              <a:t>Note: recent hardware allows two copies to take place simultaneously: one from host to device, at the same time one goes on from device to host (you have two copy </a:t>
            </a:r>
            <a:r>
              <a:rPr lang="en-US" sz="1300" dirty="0" err="1"/>
              <a:t>subengines</a:t>
            </a:r>
            <a:r>
              <a:rPr lang="en-US" sz="1300" dirty="0"/>
              <a:t>). This example shows only one copy-engine (old CC).</a:t>
            </a:r>
          </a:p>
        </p:txBody>
      </p:sp>
      <p:graphicFrame>
        <p:nvGraphicFramePr>
          <p:cNvPr id="5" name="Table 4"/>
          <p:cNvGraphicFramePr>
            <a:graphicFrameLocks noGrp="1"/>
          </p:cNvGraphicFramePr>
          <p:nvPr/>
        </p:nvGraphicFramePr>
        <p:xfrm>
          <a:off x="3429000" y="1295400"/>
          <a:ext cx="3784600" cy="3238500"/>
        </p:xfrm>
        <a:graphic>
          <a:graphicData uri="http://schemas.openxmlformats.org/drawingml/2006/table">
            <a:tbl>
              <a:tblPr/>
              <a:tblGrid>
                <a:gridCol w="608579">
                  <a:extLst>
                    <a:ext uri="{9D8B030D-6E8A-4147-A177-3AD203B41FA5}">
                      <a16:colId xmlns:a16="http://schemas.microsoft.com/office/drawing/2014/main" val="20000"/>
                    </a:ext>
                  </a:extLst>
                </a:gridCol>
                <a:gridCol w="1283721">
                  <a:extLst>
                    <a:ext uri="{9D8B030D-6E8A-4147-A177-3AD203B41FA5}">
                      <a16:colId xmlns:a16="http://schemas.microsoft.com/office/drawing/2014/main" val="20001"/>
                    </a:ext>
                  </a:extLst>
                </a:gridCol>
                <a:gridCol w="608579">
                  <a:extLst>
                    <a:ext uri="{9D8B030D-6E8A-4147-A177-3AD203B41FA5}">
                      <a16:colId xmlns:a16="http://schemas.microsoft.com/office/drawing/2014/main" val="20002"/>
                    </a:ext>
                  </a:extLst>
                </a:gridCol>
                <a:gridCol w="1283721">
                  <a:extLst>
                    <a:ext uri="{9D8B030D-6E8A-4147-A177-3AD203B41FA5}">
                      <a16:colId xmlns:a16="http://schemas.microsoft.com/office/drawing/2014/main" val="20003"/>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a:rPr>
                        <a:t>Stream1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 to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 from GPU</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dirty="0">
                          <a:solidFill>
                            <a:srgbClr val="000000"/>
                          </a:solidFill>
                          <a:effectLst/>
                          <a:latin typeface="Calibri"/>
                        </a:rPr>
                        <a:t>Timeline of intended application execution</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000000"/>
                          </a:solidFill>
                          <a:effectLst/>
                          <a:latin typeface="Calibri"/>
                        </a:rPr>
                        <a:t>using two independent streams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cxnSp>
        <p:nvCxnSpPr>
          <p:cNvPr id="9" name="Straight Arrow Connector 8"/>
          <p:cNvCxnSpPr/>
          <p:nvPr/>
        </p:nvCxnSpPr>
        <p:spPr>
          <a:xfrm flipH="1">
            <a:off x="1758185" y="1447801"/>
            <a:ext cx="1588" cy="2257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rot="16200000">
            <a:off x="1120010" y="2643188"/>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 flow</a:t>
            </a:r>
          </a:p>
        </p:txBody>
      </p:sp>
      <p:sp>
        <p:nvSpPr>
          <p:cNvPr id="3" name="Left Brace 2">
            <a:extLst>
              <a:ext uri="{FF2B5EF4-FFF2-40B4-BE49-F238E27FC236}">
                <a16:creationId xmlns:a16="http://schemas.microsoft.com/office/drawing/2014/main" id="{3344FA46-ECD1-EB6F-0D3E-E0FD06C942A6}"/>
              </a:ext>
            </a:extLst>
          </p:cNvPr>
          <p:cNvSpPr/>
          <p:nvPr/>
        </p:nvSpPr>
        <p:spPr>
          <a:xfrm>
            <a:off x="3626749" y="1375317"/>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01AC77-734D-5B0A-25E5-6DBB48B249A6}"/>
              </a:ext>
            </a:extLst>
          </p:cNvPr>
          <p:cNvSpPr txBox="1"/>
          <p:nvPr/>
        </p:nvSpPr>
        <p:spPr>
          <a:xfrm>
            <a:off x="2547748" y="2253346"/>
            <a:ext cx="1079001"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1</a:t>
            </a:r>
          </a:p>
        </p:txBody>
      </p:sp>
      <p:sp>
        <p:nvSpPr>
          <p:cNvPr id="8" name="Left Brace 7">
            <a:extLst>
              <a:ext uri="{FF2B5EF4-FFF2-40B4-BE49-F238E27FC236}">
                <a16:creationId xmlns:a16="http://schemas.microsoft.com/office/drawing/2014/main" id="{F58FFCB0-FEA1-6F0B-FB12-EB0C4C0EA3FD}"/>
              </a:ext>
            </a:extLst>
          </p:cNvPr>
          <p:cNvSpPr/>
          <p:nvPr/>
        </p:nvSpPr>
        <p:spPr>
          <a:xfrm flipH="1">
            <a:off x="7291845" y="1483293"/>
            <a:ext cx="239007" cy="2252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A76BAB-0969-6F3A-CD7C-0E97183386DC}"/>
              </a:ext>
            </a:extLst>
          </p:cNvPr>
          <p:cNvSpPr txBox="1"/>
          <p:nvPr/>
        </p:nvSpPr>
        <p:spPr>
          <a:xfrm>
            <a:off x="7530852" y="2268319"/>
            <a:ext cx="10790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Process N elements in Stream 2</a:t>
            </a:r>
          </a:p>
        </p:txBody>
      </p:sp>
    </p:spTree>
    <p:extLst>
      <p:ext uri="{BB962C8B-B14F-4D97-AF65-F5344CB8AC3E}">
        <p14:creationId xmlns:p14="http://schemas.microsoft.com/office/powerpoint/2010/main" val="20613937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981200" y="5006340"/>
            <a:ext cx="7717967" cy="175260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981200" y="2393566"/>
            <a:ext cx="4191000" cy="240703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981200" y="1038226"/>
            <a:ext cx="6629400" cy="1247775"/>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Rectangle 10"/>
          <p:cNvSpPr/>
          <p:nvPr/>
        </p:nvSpPr>
        <p:spPr>
          <a:xfrm>
            <a:off x="8686800" y="1919782"/>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1</a:t>
            </a:r>
          </a:p>
        </p:txBody>
      </p:sp>
      <p:sp>
        <p:nvSpPr>
          <p:cNvPr id="13" name="Rectangle 12"/>
          <p:cNvSpPr/>
          <p:nvPr/>
        </p:nvSpPr>
        <p:spPr>
          <a:xfrm>
            <a:off x="6248400" y="3962401"/>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2</a:t>
            </a:r>
          </a:p>
        </p:txBody>
      </p:sp>
      <p:sp>
        <p:nvSpPr>
          <p:cNvPr id="16" name="Rectangle 15"/>
          <p:cNvSpPr/>
          <p:nvPr/>
        </p:nvSpPr>
        <p:spPr>
          <a:xfrm>
            <a:off x="9339934" y="4640235"/>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3</a:t>
            </a:r>
          </a:p>
        </p:txBody>
      </p:sp>
      <p:sp>
        <p:nvSpPr>
          <p:cNvPr id="3" name="Rectangle 2"/>
          <p:cNvSpPr/>
          <p:nvPr/>
        </p:nvSpPr>
        <p:spPr>
          <a:xfrm>
            <a:off x="1600200" y="841712"/>
            <a:ext cx="8001000" cy="59400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01|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cudaDeviceProp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HANDLE_ERROR(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cudaGetDeviceProperties</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&amp;prop,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whichDevice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prop.deviceOverlap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"Device will not handle overlaps, so no speed up from streams\n"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09|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cudaStream_t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*dev_b0, *dev_c0;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*dev_b1, *dev_c1;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19|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the timers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initialize the streams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cudaStreamCreate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the memory on the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29|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**)&amp;dev_a1,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**)&amp;dev_b1,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34|</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locked memory, used to 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FULL_DATA_SIZE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cudaHostAllocDefault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Tree>
    <p:extLst>
      <p:ext uri="{BB962C8B-B14F-4D97-AF65-F5344CB8AC3E}">
        <p14:creationId xmlns:p14="http://schemas.microsoft.com/office/powerpoint/2010/main" val="789305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9365" y="2920093"/>
            <a:ext cx="8077200" cy="312737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981200" y="1828801"/>
            <a:ext cx="3733800" cy="95522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a:t>
            </a:r>
            <a:br>
              <a:rPr lang="en-US" sz="3200" dirty="0"/>
            </a:b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5734051" y="1828801"/>
            <a:ext cx="106150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Still Stage 3</a:t>
            </a:r>
          </a:p>
        </p:txBody>
      </p:sp>
      <p:sp>
        <p:nvSpPr>
          <p:cNvPr id="10" name="Rectangle 9"/>
          <p:cNvSpPr/>
          <p:nvPr/>
        </p:nvSpPr>
        <p:spPr>
          <a:xfrm>
            <a:off x="9285505" y="2630133"/>
            <a:ext cx="7184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4</a:t>
            </a:r>
          </a:p>
        </p:txBody>
      </p:sp>
      <p:sp>
        <p:nvSpPr>
          <p:cNvPr id="5" name="Rectangle 4"/>
          <p:cNvSpPr/>
          <p:nvPr/>
        </p:nvSpPr>
        <p:spPr>
          <a:xfrm>
            <a:off x="1600200" y="1828801"/>
            <a:ext cx="8686800" cy="44012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39|</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43|</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now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46|</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a:t>
            </a:r>
            <a:r>
              <a:rPr kumimoji="0" lang="nn-NO" sz="10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2*N</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data from pinned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49|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locked memory to the device,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async</a:t>
            </a:r>
            <a:endPar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59|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60|</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62|</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the data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65|  </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66|</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2" name="Arrow: Right 11">
            <a:extLst>
              <a:ext uri="{FF2B5EF4-FFF2-40B4-BE49-F238E27FC236}">
                <a16:creationId xmlns:a16="http://schemas.microsoft.com/office/drawing/2014/main" id="{44617D27-2174-4516-AC29-F504E310DF53}"/>
              </a:ext>
            </a:extLst>
          </p:cNvPr>
          <p:cNvSpPr/>
          <p:nvPr/>
        </p:nvSpPr>
        <p:spPr>
          <a:xfrm rot="10800000">
            <a:off x="10140042" y="4258490"/>
            <a:ext cx="398417"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29C9FAA-80FF-4C11-9AA3-5EDF85A6B2F2}"/>
              </a:ext>
            </a:extLst>
          </p:cNvPr>
          <p:cNvSpPr txBox="1"/>
          <p:nvPr/>
        </p:nvSpPr>
        <p:spPr>
          <a:xfrm>
            <a:off x="10538459" y="3960737"/>
            <a:ext cx="1229542" cy="9227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the important code</a:t>
            </a:r>
          </a:p>
        </p:txBody>
      </p:sp>
    </p:spTree>
    <p:extLst>
      <p:ext uri="{BB962C8B-B14F-4D97-AF65-F5344CB8AC3E}">
        <p14:creationId xmlns:p14="http://schemas.microsoft.com/office/powerpoint/2010/main" val="24607176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3967" y="1573749"/>
            <a:ext cx="5334000" cy="3328452"/>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7848600" y="2916093"/>
            <a:ext cx="81150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Stage 5</a:t>
            </a:r>
          </a:p>
        </p:txBody>
      </p:sp>
      <p:sp>
        <p:nvSpPr>
          <p:cNvPr id="6" name="Title 1"/>
          <p:cNvSpPr>
            <a:spLocks noGrp="1"/>
          </p:cNvSpPr>
          <p:nvPr>
            <p:ph type="title"/>
          </p:nvPr>
        </p:nvSpPr>
        <p:spPr/>
        <p:txBody>
          <a:bodyPr/>
          <a:lstStyle/>
          <a:p>
            <a:r>
              <a:rPr lang="en-US" sz="3200" dirty="0"/>
              <a:t>The “</a:t>
            </a:r>
            <a:r>
              <a:rPr lang="en-US" sz="3200" dirty="0">
                <a:latin typeface="Consolas" pitchFamily="49" charset="0"/>
                <a:cs typeface="Consolas" pitchFamily="49" charset="0"/>
              </a:rPr>
              <a:t>main()</a:t>
            </a:r>
            <a:r>
              <a:rPr lang="en-US" sz="3200" dirty="0"/>
              <a:t>” Function, Two Streams </a:t>
            </a:r>
            <a:r>
              <a:rPr lang="en-US" sz="1800" dirty="0"/>
              <a:t>[</a:t>
            </a:r>
            <a:r>
              <a:rPr lang="en-US" sz="1800" dirty="0" err="1"/>
              <a:t>Cntd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002967" y="1573749"/>
            <a:ext cx="5715000" cy="378565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69|</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cudaEventRecord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71|</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cudaEventSynchronize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cudaEventElapsedTime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start, stop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"Time taken:  %3.1f </a:t>
            </a:r>
            <a:r>
              <a:rPr kumimoji="0" lang="en-US" sz="10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ms</a:t>
            </a:r>
            <a:r>
              <a:rPr kumimoji="0" lang="en-US" sz="10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elapsedTime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75|</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cleanup the streams and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78|</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79|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82|</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83|</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84|</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85|</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cudaFree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86|</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87|</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cudaStreamDestroy</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88|</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89|</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90|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Rectangle 8"/>
          <p:cNvSpPr/>
          <p:nvPr/>
        </p:nvSpPr>
        <p:spPr>
          <a:xfrm>
            <a:off x="8492067" y="5912599"/>
            <a:ext cx="281940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NOTE: the kernel doesn’t actually change…</a:t>
            </a:r>
          </a:p>
        </p:txBody>
      </p:sp>
    </p:spTree>
    <p:extLst>
      <p:ext uri="{BB962C8B-B14F-4D97-AF65-F5344CB8AC3E}">
        <p14:creationId xmlns:p14="http://schemas.microsoft.com/office/powerpoint/2010/main" val="41227930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2.1 </a:t>
            </a:r>
            <a:r>
              <a:rPr lang="en-US" sz="2400" dirty="0"/>
              <a:t>[Version 1]</a:t>
            </a:r>
            <a:r>
              <a:rPr lang="en-US" dirty="0"/>
              <a:t>, Summary</a:t>
            </a:r>
          </a:p>
        </p:txBody>
      </p:sp>
      <p:sp>
        <p:nvSpPr>
          <p:cNvPr id="3" name="Content Placeholder 2"/>
          <p:cNvSpPr>
            <a:spLocks noGrp="1"/>
          </p:cNvSpPr>
          <p:nvPr>
            <p:ph idx="1"/>
          </p:nvPr>
        </p:nvSpPr>
        <p:spPr>
          <a:xfrm>
            <a:off x="147344" y="1284270"/>
            <a:ext cx="11960872" cy="5144001"/>
          </a:xfrm>
        </p:spPr>
        <p:txBody>
          <a:bodyPr>
            <a:normAutofit/>
          </a:bodyPr>
          <a:lstStyle/>
          <a:p>
            <a:r>
              <a:rPr lang="en-US" sz="1900" dirty="0"/>
              <a:t>Stage 1 ensures that your device supports your attempt to overlap kernel execution with </a:t>
            </a:r>
            <a:r>
              <a:rPr lang="en-US" sz="1900" dirty="0" err="1"/>
              <a:t>host</a:t>
            </a:r>
            <a:r>
              <a:rPr lang="en-US" sz="1900" dirty="0" err="1">
                <a:latin typeface="cmsy10"/>
                <a:sym typeface="Symbol" panose="05050102010706020507" pitchFamily="18" charset="2"/>
              </a:rPr>
              <a:t></a:t>
            </a:r>
            <a:r>
              <a:rPr lang="en-US" sz="1900" dirty="0" err="1"/>
              <a:t>device</a:t>
            </a:r>
            <a:r>
              <a:rPr lang="en-US" sz="1900" dirty="0"/>
              <a:t> data transfer</a:t>
            </a:r>
          </a:p>
          <a:p>
            <a:r>
              <a:rPr lang="en-US" sz="1900" dirty="0"/>
              <a:t>Stage 2 sets up the events needed to time the execution of the program</a:t>
            </a:r>
          </a:p>
          <a:p>
            <a:r>
              <a:rPr lang="en-US" sz="1900" dirty="0"/>
              <a:t>Stage 3 allocates page-locked memory on the host side so that we can fall back on asynchronous memory copy operations between host and device and initializes data</a:t>
            </a:r>
          </a:p>
          <a:p>
            <a:r>
              <a:rPr lang="en-US" sz="1900" dirty="0"/>
              <a:t>Stage 4 enqueues the set of GPU operations that need to be undertaken (the “</a:t>
            </a:r>
            <a:r>
              <a:rPr lang="en-US" sz="1900" dirty="0" err="1"/>
              <a:t>chunkification</a:t>
            </a:r>
            <a:r>
              <a:rPr lang="en-US" sz="1900" dirty="0"/>
              <a:t>”)</a:t>
            </a:r>
          </a:p>
          <a:p>
            <a:r>
              <a:rPr lang="en-US" sz="1900" dirty="0"/>
              <a:t>Stage 5 takes care of timing reporting and clean up</a:t>
            </a:r>
          </a:p>
          <a:p>
            <a:endParaRPr lang="en-US" sz="1800" dirty="0"/>
          </a:p>
          <a:p>
            <a:endParaRPr lang="en-US" sz="1800" dirty="0"/>
          </a:p>
          <a:p>
            <a:r>
              <a:rPr lang="en-US" sz="2000" dirty="0"/>
              <a:t>Timing results provided by “CUDA by Example: An Introduction to General-Purpose GPU Programming,”</a:t>
            </a:r>
          </a:p>
          <a:p>
            <a:pPr lvl="1"/>
            <a:r>
              <a:rPr lang="en-US" sz="1800" dirty="0"/>
              <a:t>Sanders and </a:t>
            </a:r>
            <a:r>
              <a:rPr lang="en-US" sz="1800" dirty="0" err="1"/>
              <a:t>Kandrot</a:t>
            </a:r>
            <a:r>
              <a:rPr lang="en-US" sz="1800" dirty="0"/>
              <a:t> reported results on NVIDIA GTX285</a:t>
            </a:r>
            <a:endParaRPr lang="en-US" sz="1600" dirty="0"/>
          </a:p>
          <a:p>
            <a:r>
              <a:rPr lang="en-US" sz="2000" dirty="0"/>
              <a:t>Using one stream (in Example 1): 62 </a:t>
            </a:r>
            <a:r>
              <a:rPr lang="en-US" sz="2000" dirty="0" err="1"/>
              <a:t>ms</a:t>
            </a:r>
            <a:endParaRPr lang="en-US" sz="2000" dirty="0"/>
          </a:p>
          <a:p>
            <a:r>
              <a:rPr lang="en-US" sz="2000" dirty="0"/>
              <a:t>Using </a:t>
            </a:r>
            <a:r>
              <a:rPr lang="en-US" sz="2000" dirty="0">
                <a:solidFill>
                  <a:srgbClr val="C00000"/>
                </a:solidFill>
              </a:rPr>
              <a:t>two streams </a:t>
            </a:r>
            <a:r>
              <a:rPr lang="en-US" sz="2000" dirty="0"/>
              <a:t>(this example, version 1): 61 </a:t>
            </a:r>
            <a:r>
              <a:rPr lang="en-US" sz="2000" dirty="0" err="1"/>
              <a:t>ms</a:t>
            </a:r>
            <a:endParaRPr lang="en-US" sz="2000" dirty="0"/>
          </a:p>
          <a:p>
            <a:r>
              <a:rPr lang="en-US" sz="2000" dirty="0"/>
              <a:t>Lackluster performance goes back to the way the two GPU engines (kernel execution and copy) are scheduled</a:t>
            </a:r>
          </a:p>
          <a:p>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5264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Two Stream Example, Version 2.1</a:t>
            </a:r>
            <a:br>
              <a:rPr lang="en-US" sz="3200" dirty="0"/>
            </a:br>
            <a:r>
              <a:rPr lang="en-US" sz="20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2" name="Content Placeholder 2"/>
          <p:cNvSpPr txBox="1">
            <a:spLocks/>
          </p:cNvSpPr>
          <p:nvPr/>
        </p:nvSpPr>
        <p:spPr bwMode="auto">
          <a:xfrm>
            <a:off x="320511" y="3867014"/>
            <a:ext cx="11731658" cy="28385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left: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 illustration of how the work queued up in the streams ends up being assigned by the CUDA driver to the two GPU engines (copy and execution)</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Important remark</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FIFO is also observed in relation to scheduling the engines (not only the streams)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the right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Image shows dependency that is implicitly set up in the two streams given the way the streams were defined in the code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queue in the Copy Engine combined with the implied stream dependencies determines the scheduling of the Copy and Kernel Engines (next slide)</a:t>
            </a:r>
          </a:p>
        </p:txBody>
      </p:sp>
      <p:graphicFrame>
        <p:nvGraphicFramePr>
          <p:cNvPr id="18" name="Content Placeholder 4"/>
          <p:cNvGraphicFramePr>
            <a:graphicFrameLocks noChangeAspect="1"/>
          </p:cNvGraphicFramePr>
          <p:nvPr/>
        </p:nvGraphicFramePr>
        <p:xfrm>
          <a:off x="2032000" y="1003956"/>
          <a:ext cx="3530600" cy="2476500"/>
        </p:xfrm>
        <a:graphic>
          <a:graphicData uri="http://schemas.openxmlformats.org/drawingml/2006/table">
            <a:tbl>
              <a:tblPr/>
              <a:tblGrid>
                <a:gridCol w="14097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017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Stream 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0" u="none" strike="noStrike" dirty="0">
                          <a:solidFill>
                            <a:srgbClr val="000000"/>
                          </a:solidFill>
                          <a:effectLst/>
                          <a:latin typeface="Calibri"/>
                        </a:rPr>
                        <a:t>kernel 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ctr"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1" i="0" u="none" strike="noStrike" dirty="0">
                          <a:solidFill>
                            <a:srgbClr val="000000"/>
                          </a:solidFill>
                          <a:effectLst/>
                          <a:latin typeface="Calibri"/>
                        </a:rPr>
                        <a:t>Stream 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kernel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1"/>
                  </a:ext>
                </a:extLst>
              </a:tr>
              <a:tr h="190500">
                <a:tc gridSpan="4">
                  <a:txBody>
                    <a:bodyPr/>
                    <a:lstStyle/>
                    <a:p>
                      <a:pPr algn="ctr" fontAlgn="b"/>
                      <a:r>
                        <a:rPr lang="en-US" sz="1100" b="0" i="0" u="none" strike="noStrike" dirty="0">
                          <a:solidFill>
                            <a:srgbClr val="000000"/>
                          </a:solidFill>
                          <a:effectLst/>
                          <a:latin typeface="Calibri"/>
                        </a:rPr>
                        <a:t>Mapping of CUDA streams onto GPU engines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bl>
          </a:graphicData>
        </a:graphic>
      </p:graphicFrame>
      <p:cxnSp>
        <p:nvCxnSpPr>
          <p:cNvPr id="19" name="Straight Arrow Connector 18"/>
          <p:cNvCxnSpPr/>
          <p:nvPr/>
        </p:nvCxnSpPr>
        <p:spPr>
          <a:xfrm>
            <a:off x="3441700" y="2803388"/>
            <a:ext cx="609600" cy="19367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41700" y="2333487"/>
            <a:ext cx="692150" cy="679452"/>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441700" y="2044562"/>
            <a:ext cx="617538" cy="5842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41700" y="1869937"/>
            <a:ext cx="609600" cy="5778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41701" y="1288912"/>
            <a:ext cx="612775"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41700" y="1479412"/>
            <a:ext cx="615950"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41700" y="1676262"/>
            <a:ext cx="603250" cy="1841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441700" y="1676262"/>
            <a:ext cx="603250" cy="10668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Table 26"/>
          <p:cNvGraphicFramePr>
            <a:graphicFrameLocks noGrp="1"/>
          </p:cNvGraphicFramePr>
          <p:nvPr/>
        </p:nvGraphicFramePr>
        <p:xfrm>
          <a:off x="6400800" y="1286306"/>
          <a:ext cx="3594100" cy="1914525"/>
        </p:xfrm>
        <a:graphic>
          <a:graphicData uri="http://schemas.openxmlformats.org/drawingml/2006/table">
            <a:tbl>
              <a:tblPr/>
              <a:tblGrid>
                <a:gridCol w="13081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90500">
                <a:tc gridSpan="4">
                  <a:txBody>
                    <a:bodyPr/>
                    <a:lstStyle/>
                    <a:p>
                      <a:pPr algn="l" fontAlgn="b"/>
                      <a:r>
                        <a:rPr lang="en-US" sz="1100" b="0" i="0" u="none" strike="noStrike">
                          <a:solidFill>
                            <a:srgbClr val="000000"/>
                          </a:solidFill>
                          <a:effectLst/>
                          <a:latin typeface="Calibri"/>
                        </a:rPr>
                        <a:t>Arrows depicting the dependency of cudaMemcpyAsync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00025">
                <a:tc gridSpan="4">
                  <a:txBody>
                    <a:bodyPr/>
                    <a:lstStyle/>
                    <a:p>
                      <a:pPr algn="l" fontAlgn="b"/>
                      <a:r>
                        <a:rPr lang="en-US" sz="1100" b="0" i="0" u="none" strike="noStrike" dirty="0">
                          <a:solidFill>
                            <a:srgbClr val="000000"/>
                          </a:solidFill>
                          <a:effectLst/>
                          <a:latin typeface="Calibri"/>
                        </a:rPr>
                        <a:t> calls on kernel executions in the 2 Streams example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bl>
          </a:graphicData>
        </a:graphic>
      </p:graphicFrame>
      <p:cxnSp>
        <p:nvCxnSpPr>
          <p:cNvPr id="28" name="Straight Arrow Connector 27"/>
          <p:cNvCxnSpPr/>
          <p:nvPr/>
        </p:nvCxnSpPr>
        <p:spPr>
          <a:xfrm flipV="1">
            <a:off x="7715251" y="1571263"/>
            <a:ext cx="600075" cy="39052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7639050" y="1847487"/>
            <a:ext cx="742950" cy="6096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1947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a:t>The Two Stream Example</a:t>
            </a:r>
            <a:br>
              <a:rPr lang="en-US" dirty="0"/>
            </a:br>
            <a:r>
              <a:rPr lang="en-US" sz="2400" dirty="0"/>
              <a:t>Looking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1020" y="4081805"/>
            <a:ext cx="11649173" cy="2219227"/>
          </a:xfrm>
        </p:spPr>
        <p:txBody>
          <a:bodyPr/>
          <a:lstStyle/>
          <a:p>
            <a:r>
              <a:rPr lang="en-US" sz="2000" dirty="0"/>
              <a:t>Note that due to the *specific* way in which the streams were defined (depth first), basically there is no overlap of copy &amp; execution…</a:t>
            </a:r>
          </a:p>
          <a:p>
            <a:pPr lvl="1"/>
            <a:r>
              <a:rPr lang="en-US" sz="1800" dirty="0"/>
              <a:t>Explains the no net-gain in efficiency compared to the one stream example</a:t>
            </a:r>
          </a:p>
          <a:p>
            <a:pPr lvl="3"/>
            <a:endParaRPr lang="en-US" sz="1200" dirty="0"/>
          </a:p>
          <a:p>
            <a:r>
              <a:rPr lang="en-US" sz="2000" dirty="0"/>
              <a:t>Remedy: go breadth first, instead of depth first</a:t>
            </a:r>
          </a:p>
          <a:p>
            <a:pPr lvl="1"/>
            <a:r>
              <a:rPr lang="en-US" sz="1600" dirty="0"/>
              <a:t>In the current version, execution on the two engines was inadvertently blocked by the way the streams have been set up and the existing scheduling and lack of dependency checks available in the current version of CUDA</a:t>
            </a:r>
          </a:p>
        </p:txBody>
      </p:sp>
      <p:graphicFrame>
        <p:nvGraphicFramePr>
          <p:cNvPr id="11" name="Table 10"/>
          <p:cNvGraphicFramePr>
            <a:graphicFrameLocks noGrp="1"/>
          </p:cNvGraphicFramePr>
          <p:nvPr/>
        </p:nvGraphicFramePr>
        <p:xfrm>
          <a:off x="3910944" y="1178351"/>
          <a:ext cx="4229100" cy="2407920"/>
        </p:xfrm>
        <a:graphic>
          <a:graphicData uri="http://schemas.openxmlformats.org/drawingml/2006/table">
            <a:tbl>
              <a:tblPr/>
              <a:tblGrid>
                <a:gridCol w="6096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ctr" fontAlgn="b"/>
                      <a:r>
                        <a:rPr lang="en-US" sz="1100" b="1" i="0" u="none" strike="noStrike">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a:solidFill>
                            <a:srgbClr val="000000"/>
                          </a:solidFill>
                          <a:effectLst/>
                          <a:latin typeface="Calibri"/>
                        </a:rPr>
                        <a:t>Stream 0</a:t>
                      </a:r>
                      <a:r>
                        <a:rPr lang="en-US" sz="1100" b="0" i="0" u="none" strike="noStrike">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dirty="0">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190500">
                <a:tc>
                  <a:txBody>
                    <a:bodyPr/>
                    <a:lstStyle/>
                    <a:p>
                      <a:pPr algn="l" fontAlgn="b"/>
                      <a:endParaRPr lang="en-US" sz="1100" b="0" i="0" u="none" strike="noStrike"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 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Calibri"/>
                        </a:rPr>
                        <a:t>Execution timeline of the 2 Stream example</a:t>
                      </a:r>
                      <a:r>
                        <a:rPr lang="en-US" sz="1100" b="0" i="0" u="none" strike="noStrike" baseline="0" dirty="0">
                          <a:solidFill>
                            <a:srgbClr val="000000"/>
                          </a:solidFill>
                          <a:effectLst/>
                          <a:latin typeface="Calibri"/>
                        </a:rPr>
                        <a:t> (blue line shows dependency; empty boxes represent idle segments)</a:t>
                      </a:r>
                      <a:r>
                        <a:rPr lang="en-US" sz="1100" b="0" i="0" u="none" strike="noStrike" dirty="0">
                          <a:solidFill>
                            <a:srgbClr val="000000"/>
                          </a:solidFill>
                          <a:effectLst/>
                          <a:latin typeface="Calibri"/>
                        </a:rPr>
                        <a:t> </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cxnSp>
        <p:nvCxnSpPr>
          <p:cNvPr id="12" name="Straight Arrow Connector 11"/>
          <p:cNvCxnSpPr/>
          <p:nvPr/>
        </p:nvCxnSpPr>
        <p:spPr>
          <a:xfrm flipV="1">
            <a:off x="5863570" y="2605515"/>
            <a:ext cx="614363" cy="211931"/>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854044" y="1853039"/>
            <a:ext cx="623888" cy="202408"/>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5444470" y="2150696"/>
            <a:ext cx="1457325"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4"/>
          <p:cNvSpPr txBox="1"/>
          <p:nvPr/>
        </p:nvSpPr>
        <p:spPr>
          <a:xfrm rot="16200000">
            <a:off x="5596869" y="1880820"/>
            <a:ext cx="914400"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extLst>
      <p:ext uri="{BB962C8B-B14F-4D97-AF65-F5344CB8AC3E}">
        <p14:creationId xmlns:p14="http://schemas.microsoft.com/office/powerpoint/2010/main" val="3099194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Two Stream Example </a:t>
            </a:r>
            <a:br>
              <a:rPr lang="en-US" dirty="0"/>
            </a:br>
            <a:r>
              <a:rPr lang="en-US" sz="2000" dirty="0"/>
              <a:t>[Version 2.2: A More Effective Implementation: Breadth First]</a:t>
            </a:r>
          </a:p>
        </p:txBody>
      </p:sp>
      <p:sp>
        <p:nvSpPr>
          <p:cNvPr id="3" name="Content Placeholder 2"/>
          <p:cNvSpPr>
            <a:spLocks noGrp="1"/>
          </p:cNvSpPr>
          <p:nvPr>
            <p:ph idx="1"/>
          </p:nvPr>
        </p:nvSpPr>
        <p:spPr/>
        <p:txBody>
          <a:bodyPr/>
          <a:lstStyle/>
          <a:p>
            <a:endParaRPr lang="en-US" sz="2000" dirty="0"/>
          </a:p>
          <a:p>
            <a:r>
              <a:rPr lang="en-US" sz="2000" dirty="0"/>
              <a:t>The way we just went about business (the depth first approach): </a:t>
            </a:r>
          </a:p>
          <a:p>
            <a:pPr lvl="1"/>
            <a:r>
              <a:rPr lang="en-US" sz="1800" dirty="0"/>
              <a:t>Assign the copy of </a:t>
            </a:r>
            <a:r>
              <a:rPr lang="en-US" dirty="0">
                <a:solidFill>
                  <a:srgbClr val="0000FF"/>
                </a:solidFill>
                <a:latin typeface="Consolas" pitchFamily="49" charset="0"/>
                <a:cs typeface="Consolas" pitchFamily="49" charset="0"/>
              </a:rPr>
              <a:t>a0</a:t>
            </a:r>
            <a:r>
              <a:rPr lang="en-US" sz="1800" dirty="0"/>
              <a:t>, copy of </a:t>
            </a:r>
            <a:r>
              <a:rPr lang="en-US" dirty="0">
                <a:solidFill>
                  <a:srgbClr val="0000FF"/>
                </a:solidFill>
                <a:latin typeface="Consolas" pitchFamily="49" charset="0"/>
                <a:cs typeface="Consolas" pitchFamily="49" charset="0"/>
              </a:rPr>
              <a:t>b0</a:t>
            </a:r>
            <a:r>
              <a:rPr lang="en-US" sz="1800" dirty="0"/>
              <a:t>, kernel execution, and copy of </a:t>
            </a:r>
            <a:r>
              <a:rPr lang="en-US" sz="1800" dirty="0">
                <a:solidFill>
                  <a:srgbClr val="0000FF"/>
                </a:solidFill>
                <a:latin typeface="Consolas" pitchFamily="49" charset="0"/>
                <a:cs typeface="Consolas" pitchFamily="49" charset="0"/>
              </a:rPr>
              <a:t>c0</a:t>
            </a:r>
            <a:r>
              <a:rPr lang="en-US" sz="1800" dirty="0"/>
              <a:t> to </a:t>
            </a:r>
            <a:r>
              <a:rPr lang="en-US" sz="1800" dirty="0">
                <a:latin typeface="Consolas" panose="020B0609020204030204" pitchFamily="49" charset="0"/>
              </a:rPr>
              <a:t>stream0</a:t>
            </a:r>
            <a:r>
              <a:rPr lang="en-US" sz="1800" dirty="0"/>
              <a:t>  </a:t>
            </a:r>
          </a:p>
          <a:p>
            <a:pPr lvl="1"/>
            <a:r>
              <a:rPr lang="en-US" sz="1800" dirty="0"/>
              <a:t>Assign the copy of </a:t>
            </a:r>
            <a:r>
              <a:rPr lang="en-US" sz="1800" dirty="0">
                <a:solidFill>
                  <a:srgbClr val="0000FF"/>
                </a:solidFill>
                <a:latin typeface="Consolas" pitchFamily="49" charset="0"/>
                <a:cs typeface="Consolas" pitchFamily="49" charset="0"/>
              </a:rPr>
              <a:t>a1</a:t>
            </a:r>
            <a:r>
              <a:rPr lang="en-US" sz="1800" dirty="0"/>
              <a:t>, copy of </a:t>
            </a:r>
            <a:r>
              <a:rPr lang="en-US" sz="1800" dirty="0">
                <a:solidFill>
                  <a:srgbClr val="0000FF"/>
                </a:solidFill>
                <a:latin typeface="Consolas" pitchFamily="49" charset="0"/>
                <a:cs typeface="Consolas" pitchFamily="49" charset="0"/>
              </a:rPr>
              <a:t>b1</a:t>
            </a:r>
            <a:r>
              <a:rPr lang="en-US" sz="1800" dirty="0"/>
              <a:t>, kernel execution, and copy of </a:t>
            </a:r>
            <a:r>
              <a:rPr lang="en-US" sz="1800" dirty="0">
                <a:solidFill>
                  <a:srgbClr val="0000FF"/>
                </a:solidFill>
                <a:latin typeface="Consolas" pitchFamily="49" charset="0"/>
                <a:cs typeface="Consolas" pitchFamily="49" charset="0"/>
              </a:rPr>
              <a:t>c1</a:t>
            </a:r>
            <a:r>
              <a:rPr lang="en-US" sz="1800" dirty="0"/>
              <a:t> to </a:t>
            </a:r>
            <a:r>
              <a:rPr lang="en-US" sz="1800" dirty="0">
                <a:latin typeface="Consolas" panose="020B0609020204030204" pitchFamily="49" charset="0"/>
              </a:rPr>
              <a:t>stream1</a:t>
            </a:r>
            <a:r>
              <a:rPr lang="en-US" sz="1800" dirty="0"/>
              <a:t>  </a:t>
            </a:r>
          </a:p>
          <a:p>
            <a:pPr lvl="1"/>
            <a:endParaRPr lang="en-US" sz="1800" dirty="0">
              <a:latin typeface="Consolas" panose="020B0609020204030204" pitchFamily="49" charset="0"/>
            </a:endParaRPr>
          </a:p>
          <a:p>
            <a:pPr lvl="1"/>
            <a:endParaRPr lang="en-US" sz="1800" dirty="0"/>
          </a:p>
          <a:p>
            <a:pPr lvl="1"/>
            <a:endParaRPr lang="en-US" sz="1800" dirty="0"/>
          </a:p>
          <a:p>
            <a:r>
              <a:rPr lang="en-US" sz="2000" dirty="0"/>
              <a:t>New way (the breadth first approach):</a:t>
            </a:r>
          </a:p>
          <a:p>
            <a:pPr lvl="1"/>
            <a:r>
              <a:rPr lang="en-US" sz="1800" dirty="0"/>
              <a:t>Add the copy of </a:t>
            </a:r>
            <a:r>
              <a:rPr lang="en-US" dirty="0">
                <a:solidFill>
                  <a:srgbClr val="0000FF"/>
                </a:solidFill>
                <a:latin typeface="Consolas" pitchFamily="49" charset="0"/>
                <a:cs typeface="Consolas" pitchFamily="49" charset="0"/>
              </a:rPr>
              <a:t>a0</a:t>
            </a:r>
            <a:r>
              <a:rPr lang="en-US" sz="1800" dirty="0"/>
              <a:t> to </a:t>
            </a:r>
            <a:r>
              <a:rPr lang="en-US" sz="1800" dirty="0">
                <a:latin typeface="Consolas" panose="020B0609020204030204" pitchFamily="49" charset="0"/>
              </a:rPr>
              <a:t>stream0</a:t>
            </a:r>
            <a:r>
              <a:rPr lang="en-US" sz="1800" dirty="0"/>
              <a:t>, and then add the copy of </a:t>
            </a:r>
            <a:r>
              <a:rPr lang="en-US" dirty="0">
                <a:solidFill>
                  <a:srgbClr val="0000FF"/>
                </a:solidFill>
                <a:latin typeface="Consolas" pitchFamily="49" charset="0"/>
                <a:cs typeface="Consolas" pitchFamily="49" charset="0"/>
              </a:rPr>
              <a:t>a1</a:t>
            </a:r>
            <a:r>
              <a:rPr lang="en-US" sz="1800" dirty="0"/>
              <a:t> to </a:t>
            </a:r>
            <a:r>
              <a:rPr lang="en-US" sz="1800" dirty="0">
                <a:latin typeface="Consolas" panose="020B0609020204030204" pitchFamily="49" charset="0"/>
              </a:rPr>
              <a:t>stream1</a:t>
            </a:r>
            <a:r>
              <a:rPr lang="en-US" sz="1800" dirty="0"/>
              <a:t> </a:t>
            </a:r>
          </a:p>
          <a:p>
            <a:pPr lvl="1"/>
            <a:r>
              <a:rPr lang="en-US" sz="1800" dirty="0"/>
              <a:t>Next, add the copy of </a:t>
            </a:r>
            <a:r>
              <a:rPr lang="en-US" sz="1800" dirty="0">
                <a:solidFill>
                  <a:srgbClr val="0000FF"/>
                </a:solidFill>
                <a:latin typeface="Consolas" pitchFamily="49" charset="0"/>
                <a:cs typeface="Consolas" pitchFamily="49" charset="0"/>
              </a:rPr>
              <a:t>b0</a:t>
            </a:r>
            <a:r>
              <a:rPr lang="en-US" sz="1800" dirty="0"/>
              <a:t> to </a:t>
            </a:r>
            <a:r>
              <a:rPr lang="en-US" sz="1800" dirty="0">
                <a:latin typeface="Consolas" panose="020B0609020204030204" pitchFamily="49" charset="0"/>
              </a:rPr>
              <a:t>stream0</a:t>
            </a:r>
            <a:r>
              <a:rPr lang="en-US" sz="1800" dirty="0"/>
              <a:t>, and then add the copy of </a:t>
            </a:r>
            <a:r>
              <a:rPr lang="en-US" sz="1800" dirty="0">
                <a:solidFill>
                  <a:srgbClr val="0000FF"/>
                </a:solidFill>
                <a:latin typeface="Consolas" pitchFamily="49" charset="0"/>
                <a:cs typeface="Consolas" pitchFamily="49" charset="0"/>
              </a:rPr>
              <a:t>b1</a:t>
            </a:r>
            <a:r>
              <a:rPr lang="en-US" sz="1800" dirty="0"/>
              <a:t> to </a:t>
            </a:r>
            <a:r>
              <a:rPr lang="en-US" sz="1800" dirty="0">
                <a:latin typeface="Consolas" panose="020B0609020204030204" pitchFamily="49" charset="0"/>
              </a:rPr>
              <a:t>stream1</a:t>
            </a:r>
            <a:r>
              <a:rPr lang="en-US" sz="1800" dirty="0"/>
              <a:t> </a:t>
            </a:r>
          </a:p>
          <a:p>
            <a:pPr lvl="1"/>
            <a:r>
              <a:rPr lang="en-US" sz="1800" dirty="0"/>
              <a:t>Next, enqueue the kernel invocation in </a:t>
            </a:r>
            <a:r>
              <a:rPr lang="en-US" sz="1800" dirty="0">
                <a:latin typeface="Consolas" panose="020B0609020204030204" pitchFamily="49" charset="0"/>
              </a:rPr>
              <a:t>stream0</a:t>
            </a:r>
            <a:r>
              <a:rPr lang="en-US" sz="1800" dirty="0"/>
              <a:t>, then enqueue one in </a:t>
            </a:r>
            <a:r>
              <a:rPr lang="en-US" sz="1800" dirty="0">
                <a:latin typeface="Consolas" panose="020B0609020204030204" pitchFamily="49" charset="0"/>
              </a:rPr>
              <a:t>stream1</a:t>
            </a:r>
            <a:r>
              <a:rPr lang="en-US" sz="1800" dirty="0"/>
              <a:t> </a:t>
            </a:r>
          </a:p>
          <a:p>
            <a:pPr lvl="1"/>
            <a:r>
              <a:rPr lang="en-US" sz="1800" dirty="0"/>
              <a:t>Finally, enqueue the copy of </a:t>
            </a:r>
            <a:r>
              <a:rPr lang="en-US" dirty="0">
                <a:solidFill>
                  <a:srgbClr val="0000FF"/>
                </a:solidFill>
                <a:latin typeface="Consolas" pitchFamily="49" charset="0"/>
                <a:cs typeface="Consolas" pitchFamily="49" charset="0"/>
              </a:rPr>
              <a:t>c0</a:t>
            </a:r>
            <a:r>
              <a:rPr lang="en-US" sz="1800" dirty="0"/>
              <a:t> back to the host in </a:t>
            </a:r>
            <a:r>
              <a:rPr lang="en-US" sz="1800" dirty="0">
                <a:latin typeface="Consolas" panose="020B0609020204030204" pitchFamily="49" charset="0"/>
              </a:rPr>
              <a:t>stream0</a:t>
            </a:r>
            <a:r>
              <a:rPr lang="en-US" sz="1800" dirty="0"/>
              <a:t> followed by the copy of </a:t>
            </a:r>
            <a:r>
              <a:rPr lang="en-US" dirty="0">
                <a:solidFill>
                  <a:srgbClr val="0000FF"/>
                </a:solidFill>
                <a:latin typeface="Consolas" pitchFamily="49" charset="0"/>
                <a:cs typeface="Consolas" pitchFamily="49" charset="0"/>
              </a:rPr>
              <a:t>c1</a:t>
            </a:r>
            <a:r>
              <a:rPr lang="en-US" sz="1800" dirty="0"/>
              <a:t> in </a:t>
            </a:r>
            <a:r>
              <a:rPr lang="en-US" sz="1800" dirty="0">
                <a:latin typeface="Consolas" panose="020B0609020204030204" pitchFamily="49" charset="0"/>
              </a:rPr>
              <a:t>stream1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3971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52600" y="1828800"/>
            <a:ext cx="8305800" cy="2708434"/>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8153401" y="4562960"/>
            <a:ext cx="208743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Replaces Previous Stage 4</a:t>
            </a:r>
          </a:p>
        </p:txBody>
      </p:sp>
      <p:sp>
        <p:nvSpPr>
          <p:cNvPr id="2" name="Title 1"/>
          <p:cNvSpPr>
            <a:spLocks noGrp="1"/>
          </p:cNvSpPr>
          <p:nvPr>
            <p:ph type="title"/>
          </p:nvPr>
        </p:nvSpPr>
        <p:spPr/>
        <p:txBody>
          <a:bodyPr>
            <a:normAutofit/>
          </a:bodyPr>
          <a:lstStyle/>
          <a:p>
            <a:r>
              <a:rPr lang="en-US" dirty="0"/>
              <a:t>The Two Stream Example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828800" y="1828800"/>
            <a:ext cx="8458200" cy="270843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A|</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loop over full data, in bite-sized chunks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B| </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i&lt;FULL_DATA_SIZE; i+= N*2)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a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D|</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dev_a1,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host_a+i+N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b in stream0 and stream1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G|</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dev_b0,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H|</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dev_b1,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host_b+i+N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cudaMemcpyHostToDevice</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I|</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J|</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kernels in stream0 and stream1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K|</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dev_a0, dev_b0, dev_c0 );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L|</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kernel&lt;&lt;&lt;(N+255)/256,256,0,</a:t>
            </a:r>
            <a:r>
              <a:rPr kumimoji="0" lang="pt-BR"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pt-BR"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&gt;&gt;&gt;( dev_a1, dev_b1, dev_c1 );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M|</a:t>
            </a:r>
            <a:endPar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enqueue</a:t>
            </a:r>
            <a:r>
              <a:rPr kumimoji="0" lang="en-US" sz="1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copies of c from device to locked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O|</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dev_c0,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stream0</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P|</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cudaMemcpyAsync</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host_c+i+N</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dev_c1, N * </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cudaMemcpyDeviceToHost</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stream1</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Consolas" pitchFamily="49" charset="0"/>
                <a:ea typeface="+mn-ea"/>
                <a:cs typeface="Consolas" pitchFamily="49" charset="0"/>
              </a:rPr>
              <a:t>Q|</a:t>
            </a:r>
            <a:r>
              <a:rPr kumimoji="0" lang="en-US" sz="1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graphicFrame>
        <p:nvGraphicFramePr>
          <p:cNvPr id="6" name="Table 5"/>
          <p:cNvGraphicFramePr>
            <a:graphicFrameLocks noGrp="1"/>
          </p:cNvGraphicFramePr>
          <p:nvPr/>
        </p:nvGraphicFramePr>
        <p:xfrm>
          <a:off x="4349750" y="4800600"/>
          <a:ext cx="3098800" cy="1859280"/>
        </p:xfrm>
        <a:graphic>
          <a:graphicData uri="http://schemas.openxmlformats.org/drawingml/2006/table">
            <a:tbl>
              <a:tblPr/>
              <a:tblGrid>
                <a:gridCol w="13589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tblGrid>
              <a:tr h="190500">
                <a:tc>
                  <a:txBody>
                    <a:bodyPr/>
                    <a:lstStyle/>
                    <a:p>
                      <a:pPr algn="ctr" fontAlgn="b"/>
                      <a:r>
                        <a:rPr lang="en-US" sz="1100" b="1" i="0" u="none" strike="noStrike" dirty="0">
                          <a:solidFill>
                            <a:srgbClr val="000000"/>
                          </a:solidFill>
                          <a:effectLst/>
                          <a:latin typeface="Calibri"/>
                        </a:rPr>
                        <a:t>Copy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100" b="1" i="0" u="none" strike="noStrike">
                          <a:solidFill>
                            <a:srgbClr val="000000"/>
                          </a:solidFill>
                          <a:effectLst/>
                          <a:latin typeface="Calibri"/>
                        </a:rPr>
                        <a:t>Kernel Engine</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a1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b1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10004"/>
                  </a:ext>
                </a:extLst>
              </a:tr>
              <a:tr h="190500">
                <a:tc>
                  <a:txBody>
                    <a:bodyPr/>
                    <a:lstStyle/>
                    <a:p>
                      <a:pPr algn="ctr" fontAlgn="b"/>
                      <a:r>
                        <a:rPr lang="en-US" sz="1100" b="0" i="1" u="none" strike="noStrike" dirty="0">
                          <a:solidFill>
                            <a:srgbClr val="000000"/>
                          </a:solidFill>
                          <a:effectLst/>
                          <a:latin typeface="Calibri"/>
                        </a:rPr>
                        <a:t>Stream0</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kernel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5"/>
                  </a:ext>
                </a:extLst>
              </a:tr>
              <a:tr h="190500">
                <a:tc>
                  <a:txBody>
                    <a:bodyPr/>
                    <a:lstStyle/>
                    <a:p>
                      <a:pPr algn="ctr" fontAlgn="b"/>
                      <a:r>
                        <a:rPr lang="en-US" sz="1100" b="0" i="1" u="none" strike="noStrike" dirty="0">
                          <a:solidFill>
                            <a:srgbClr val="000000"/>
                          </a:solidFill>
                          <a:effectLst/>
                          <a:latin typeface="Calibri"/>
                        </a:rPr>
                        <a:t>Stream1</a:t>
                      </a:r>
                      <a:r>
                        <a:rPr lang="en-US" sz="1100" b="0" i="0" u="none" strike="noStrike" dirty="0">
                          <a:solidFill>
                            <a:srgbClr val="000000"/>
                          </a:solidFill>
                          <a:effectLst/>
                          <a:latin typeface="Calibri"/>
                        </a:rPr>
                        <a:t>: </a:t>
                      </a:r>
                      <a:r>
                        <a:rPr lang="en-US" sz="1100" b="0" i="0" u="none" strike="noStrike" dirty="0" err="1">
                          <a:solidFill>
                            <a:srgbClr val="000000"/>
                          </a:solidFill>
                          <a:effectLst/>
                          <a:latin typeface="Calibri"/>
                        </a:rPr>
                        <a:t>memcpy</a:t>
                      </a:r>
                      <a:r>
                        <a:rPr lang="en-US" sz="1100" b="0" i="0" u="none" strike="noStrike" dirty="0">
                          <a:solidFill>
                            <a:srgbClr val="000000"/>
                          </a:solidFill>
                          <a:effectLst/>
                          <a:latin typeface="Calibri"/>
                        </a:rPr>
                        <a:t> c1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1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190500">
                <a:tc gridSpan="3">
                  <a:txBody>
                    <a:bodyPr/>
                    <a:lstStyle/>
                    <a:p>
                      <a:pPr algn="ctr" fontAlgn="b"/>
                      <a:r>
                        <a:rPr lang="en-US" sz="1100" b="0" i="0" u="none" strike="noStrike" dirty="0">
                          <a:solidFill>
                            <a:srgbClr val="000000"/>
                          </a:solidFill>
                          <a:effectLst/>
                          <a:latin typeface="Calibri"/>
                        </a:rPr>
                        <a:t>Execution timeline of the breadth-first approach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(blue line shows dependency)</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cxnSp>
        <p:nvCxnSpPr>
          <p:cNvPr id="7" name="Straight Arrow Connector 6"/>
          <p:cNvCxnSpPr/>
          <p:nvPr/>
        </p:nvCxnSpPr>
        <p:spPr>
          <a:xfrm flipV="1">
            <a:off x="5711826" y="5849144"/>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702301" y="5687219"/>
            <a:ext cx="600075" cy="20955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018" y="4716848"/>
            <a:ext cx="334963"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420219" y="5468828"/>
            <a:ext cx="3037948" cy="646331"/>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20% More Effective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(48 vs. 61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99654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Streams, Lessons Learned</a:t>
            </a:r>
          </a:p>
        </p:txBody>
      </p:sp>
      <p:sp>
        <p:nvSpPr>
          <p:cNvPr id="3" name="Content Placeholder 2"/>
          <p:cNvSpPr>
            <a:spLocks noGrp="1"/>
          </p:cNvSpPr>
          <p:nvPr>
            <p:ph idx="1"/>
          </p:nvPr>
        </p:nvSpPr>
        <p:spPr/>
        <p:txBody>
          <a:bodyPr/>
          <a:lstStyle/>
          <a:p>
            <a:endParaRPr lang="en-US" dirty="0"/>
          </a:p>
          <a:p>
            <a:r>
              <a:rPr lang="en-US" dirty="0"/>
              <a:t>Streams provide a basic mechanism that enables “manual pipelining”</a:t>
            </a:r>
          </a:p>
          <a:p>
            <a:pPr lvl="2"/>
            <a:endParaRPr lang="en-US" sz="1700" dirty="0"/>
          </a:p>
          <a:p>
            <a:r>
              <a:rPr lang="en-US" dirty="0"/>
              <a:t>Two requirements underpin the use of streams in CUDA C</a:t>
            </a:r>
          </a:p>
          <a:p>
            <a:pPr marL="344487" lvl="1" indent="0">
              <a:buNone/>
            </a:pPr>
            <a:r>
              <a:rPr lang="en-US" dirty="0"/>
              <a:t>1.</a:t>
            </a: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cudaHostAlloc</a:t>
            </a:r>
            <a:r>
              <a:rPr lang="en-US" b="1" dirty="0">
                <a:solidFill>
                  <a:srgbClr val="0070C0"/>
                </a:solidFill>
                <a:latin typeface="Courier New" pitchFamily="49" charset="0"/>
                <a:cs typeface="Courier New" pitchFamily="49" charset="0"/>
              </a:rPr>
              <a:t>()</a:t>
            </a:r>
            <a:r>
              <a:rPr lang="en-US" dirty="0"/>
              <a:t> should be used to allocate memory on the host so that it can be used in conjunction with a </a:t>
            </a:r>
            <a:r>
              <a:rPr lang="en-US" b="1" dirty="0" err="1">
                <a:solidFill>
                  <a:srgbClr val="0070C0"/>
                </a:solidFill>
                <a:latin typeface="Courier New" pitchFamily="49" charset="0"/>
                <a:cs typeface="Courier New" pitchFamily="49" charset="0"/>
              </a:rPr>
              <a:t>cudaMemcpyAsync</a:t>
            </a:r>
            <a:r>
              <a:rPr lang="en-US" b="1" dirty="0">
                <a:solidFill>
                  <a:srgbClr val="0070C0"/>
                </a:solidFill>
                <a:latin typeface="Courier New" pitchFamily="49" charset="0"/>
                <a:cs typeface="Courier New" pitchFamily="49" charset="0"/>
              </a:rPr>
              <a:t>()</a:t>
            </a:r>
            <a:r>
              <a:rPr lang="en-US" dirty="0"/>
              <a:t> non-blocking copy command</a:t>
            </a:r>
          </a:p>
          <a:p>
            <a:pPr lvl="2"/>
            <a:r>
              <a:rPr lang="en-US" sz="1700" dirty="0"/>
              <a:t>Use of pinned host memory improves data transfer performance even when only working with one stream</a:t>
            </a:r>
          </a:p>
          <a:p>
            <a:pPr lvl="3"/>
            <a:endParaRPr lang="en-US" sz="1400" dirty="0"/>
          </a:p>
          <a:p>
            <a:pPr marL="344487" lvl="1" indent="0">
              <a:buNone/>
            </a:pPr>
            <a:r>
              <a:rPr lang="en-US" dirty="0"/>
              <a:t>2. Effective latency hiding of kernel execution with memory copy operations requires a breadth-first approach to enqueuing operations in different streams</a:t>
            </a:r>
          </a:p>
          <a:p>
            <a:pPr lvl="2"/>
            <a:r>
              <a:rPr lang="en-US" sz="1700" dirty="0"/>
              <a:t>This is a consequence of the two-engine setup associated with a GPU</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935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Concurrent Kernel Execution</a:t>
            </a:r>
            <a:br>
              <a:rPr lang="en-US" dirty="0"/>
            </a:br>
            <a:r>
              <a:rPr lang="en-US" sz="2000" dirty="0"/>
              <a:t>[second type of concurrency enabled by use of CUDA streams]</a:t>
            </a:r>
            <a:endParaRPr lang="en-US" sz="1100" dirty="0"/>
          </a:p>
        </p:txBody>
      </p:sp>
      <p:sp>
        <p:nvSpPr>
          <p:cNvPr id="3" name="Content Placeholder 2"/>
          <p:cNvSpPr>
            <a:spLocks noGrp="1"/>
          </p:cNvSpPr>
          <p:nvPr>
            <p:ph idx="1"/>
          </p:nvPr>
        </p:nvSpPr>
        <p:spPr/>
        <p:txBody>
          <a:bodyPr/>
          <a:lstStyle/>
          <a:p>
            <a:r>
              <a:rPr lang="en-US" sz="1800" dirty="0"/>
              <a:t>As early as Fermi one can have multiple kernels run on the device at the same time</a:t>
            </a:r>
          </a:p>
          <a:p>
            <a:pPr lvl="1"/>
            <a:r>
              <a:rPr lang="en-US" sz="1400" dirty="0"/>
              <a:t>Example: up to 16 on Fermi</a:t>
            </a:r>
          </a:p>
          <a:p>
            <a:pPr lvl="1"/>
            <a:endParaRPr lang="en-US" sz="1400" dirty="0"/>
          </a:p>
          <a:p>
            <a:r>
              <a:rPr lang="en-US" sz="1800" dirty="0"/>
              <a:t>When is this useful?</a:t>
            </a:r>
          </a:p>
          <a:p>
            <a:pPr lvl="1"/>
            <a:r>
              <a:rPr lang="en-US" sz="1600" dirty="0"/>
              <a:t>A kernel might be launched with an execution configuration that doesn’t fully utilize entire GPU</a:t>
            </a:r>
          </a:p>
          <a:p>
            <a:pPr lvl="1"/>
            <a:r>
              <a:rPr lang="en-US" sz="1600" dirty="0"/>
              <a:t>Main idea: two or three </a:t>
            </a:r>
            <a:r>
              <a:rPr lang="en-US" sz="1600" u="sng" dirty="0"/>
              <a:t>independent</a:t>
            </a:r>
            <a:r>
              <a:rPr lang="en-US" sz="1600" dirty="0"/>
              <a:t> kernels can be “squeezed” on GPU at the same time</a:t>
            </a:r>
          </a:p>
          <a:p>
            <a:pPr lvl="1"/>
            <a:endParaRPr lang="en-US" sz="1400" dirty="0"/>
          </a:p>
          <a:p>
            <a:r>
              <a:rPr lang="en-US" sz="1800" dirty="0"/>
              <a:t>GPU looks like a MIMD architecture</a:t>
            </a:r>
          </a:p>
          <a:p>
            <a:pPr lvl="1"/>
            <a:r>
              <a:rPr lang="en-US" sz="1400" dirty="0"/>
              <a:t>Requires use of </a:t>
            </a:r>
            <a:r>
              <a:rPr lang="en-US" sz="1400" dirty="0">
                <a:solidFill>
                  <a:srgbClr val="0070C0"/>
                </a:solidFill>
              </a:rPr>
              <a:t>multiple streams</a:t>
            </a:r>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27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540" y="4265407"/>
            <a:ext cx="434944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604084"/>
            <a:ext cx="78418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rPr>
              <a:t>[NVIDIA]</a:t>
            </a:r>
            <a:r>
              <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sym typeface="Symbol" panose="05050102010706020507" pitchFamily="18" charset="2"/>
              </a:rPr>
              <a:t></a:t>
            </a:r>
            <a:endPar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681419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z="3200" dirty="0"/>
              <a:t>Departing Thoughts</a:t>
            </a:r>
          </a:p>
        </p:txBody>
      </p:sp>
      <p:sp>
        <p:nvSpPr>
          <p:cNvPr id="82948" name="Rectangle 4"/>
          <p:cNvSpPr>
            <a:spLocks noGrp="1" noChangeArrowheads="1"/>
          </p:cNvSpPr>
          <p:nvPr>
            <p:ph idx="1"/>
          </p:nvPr>
        </p:nvSpPr>
        <p:spPr>
          <a:xfrm>
            <a:off x="262270" y="1495221"/>
            <a:ext cx="11766697" cy="4933050"/>
          </a:xfrm>
          <a:noFill/>
          <a:ln/>
        </p:spPr>
        <p:txBody>
          <a:bodyPr/>
          <a:lstStyle/>
          <a:p>
            <a:pPr>
              <a:lnSpc>
                <a:spcPct val="90000"/>
              </a:lnSpc>
            </a:pPr>
            <a:endParaRPr lang="en-US" sz="2000" dirty="0"/>
          </a:p>
          <a:p>
            <a:r>
              <a:rPr lang="en-US" sz="2000" dirty="0"/>
              <a:t>Generally, any application that fits the SIMD paradigm can benefit from GPU computing</a:t>
            </a:r>
          </a:p>
          <a:p>
            <a:pPr>
              <a:lnSpc>
                <a:spcPct val="90000"/>
              </a:lnSpc>
            </a:pPr>
            <a:endParaRPr lang="en-US" sz="2000" dirty="0"/>
          </a:p>
          <a:p>
            <a:pPr>
              <a:lnSpc>
                <a:spcPct val="90000"/>
              </a:lnSpc>
            </a:pPr>
            <a:r>
              <a:rPr lang="en-US" sz="2000" dirty="0"/>
              <a:t>Hardware changes at faster pace than software</a:t>
            </a:r>
          </a:p>
          <a:p>
            <a:pPr>
              <a:lnSpc>
                <a:spcPct val="90000"/>
              </a:lnSpc>
            </a:pPr>
            <a:endParaRPr lang="en-US" sz="2000" dirty="0"/>
          </a:p>
          <a:p>
            <a:pPr>
              <a:lnSpc>
                <a:spcPct val="90000"/>
              </a:lnSpc>
            </a:pPr>
            <a:r>
              <a:rPr lang="en-US" sz="2000" dirty="0"/>
              <a:t>CUDA – has been a bright spot in the software landscape. AMD is mounting a challenge (both on HW &amp; SW)</a:t>
            </a:r>
          </a:p>
          <a:p>
            <a:pPr>
              <a:lnSpc>
                <a:spcPct val="90000"/>
              </a:lnSpc>
            </a:pPr>
            <a:endParaRPr lang="en-US" sz="2000" dirty="0"/>
          </a:p>
          <a:p>
            <a:pPr>
              <a:lnSpc>
                <a:spcPct val="90000"/>
              </a:lnSpc>
            </a:pPr>
            <a:r>
              <a:rPr lang="en-US" sz="2000" dirty="0"/>
              <a:t>For SIMD applications, GPU can deliver good speedups at small time and financial investments</a:t>
            </a:r>
          </a:p>
          <a:p>
            <a:pPr>
              <a:lnSpc>
                <a:spcPct val="90000"/>
              </a:lnSpc>
            </a:pPr>
            <a:endParaRPr lang="en-US" sz="2000" dirty="0"/>
          </a:p>
          <a:p>
            <a:pPr>
              <a:lnSpc>
                <a:spcPct val="90000"/>
              </a:lnSpc>
            </a:pPr>
            <a:r>
              <a:rPr lang="en-US" sz="2000" dirty="0"/>
              <a:t>In general, investing in parallel programming skills bound to pay off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03735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Profiling GPU CUDA code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9152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dirty="0"/>
              <a:t>Code Timing/Profiling</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2771" name="Content Placeholder 2"/>
          <p:cNvSpPr>
            <a:spLocks noGrp="1"/>
          </p:cNvSpPr>
          <p:nvPr>
            <p:ph idx="4294967295"/>
          </p:nvPr>
        </p:nvSpPr>
        <p:spPr>
          <a:xfrm>
            <a:off x="290623" y="1454888"/>
            <a:ext cx="11167544" cy="4953000"/>
          </a:xfrm>
        </p:spPr>
        <p:txBody>
          <a:bodyPr vert="horz" lIns="91440" tIns="45720" rIns="91440" bIns="45720" rtlCol="0" anchor="t">
            <a:normAutofit/>
          </a:bodyPr>
          <a:lstStyle/>
          <a:p>
            <a:pPr marL="0" indent="0">
              <a:buNone/>
            </a:pPr>
            <a:endParaRPr lang="en-US" sz="1800" dirty="0">
              <a:cs typeface="Calibri" panose="020F0502020204030204"/>
            </a:endParaRPr>
          </a:p>
          <a:p>
            <a:r>
              <a:rPr lang="en-US" sz="1800" dirty="0">
                <a:solidFill>
                  <a:srgbClr val="0070C0"/>
                </a:solidFill>
              </a:rPr>
              <a:t>Approach 1</a:t>
            </a:r>
            <a:r>
              <a:rPr lang="en-US" sz="1800" dirty="0"/>
              <a:t>: </a:t>
            </a:r>
            <a:r>
              <a:rPr lang="en-US" sz="1800" dirty="0" err="1"/>
              <a:t>Nsight</a:t>
            </a:r>
            <a:r>
              <a:rPr lang="en-US" sz="1800" dirty="0"/>
              <a:t> Compute</a:t>
            </a:r>
            <a:endParaRPr lang="en-US" sz="1800" b="1" dirty="0">
              <a:latin typeface="Courier New"/>
              <a:cs typeface="Courier New" panose="02070309020205020404" pitchFamily="49" charset="0"/>
            </a:endParaRPr>
          </a:p>
          <a:p>
            <a:pPr lvl="1"/>
            <a:r>
              <a:rPr lang="en-US" sz="1800" dirty="0"/>
              <a:t>Collect timeline of GPU (and some CPU) activities</a:t>
            </a:r>
            <a:endParaRPr lang="en-US" dirty="0"/>
          </a:p>
          <a:p>
            <a:pPr lvl="1"/>
            <a:r>
              <a:rPr lang="en-US" sz="1800" dirty="0"/>
              <a:t>Headless profile collection</a:t>
            </a:r>
            <a:endParaRPr lang="en-US" dirty="0"/>
          </a:p>
          <a:p>
            <a:pPr lvl="2"/>
            <a:r>
              <a:rPr lang="en-US" sz="1600" dirty="0"/>
              <a:t>Use </a:t>
            </a:r>
            <a:r>
              <a:rPr lang="en-US" sz="1600" b="1" dirty="0" err="1">
                <a:latin typeface="Courier New"/>
                <a:cs typeface="Courier New"/>
              </a:rPr>
              <a:t>ncu</a:t>
            </a:r>
            <a:r>
              <a:rPr lang="en-US" sz="1600" b="1" dirty="0">
                <a:latin typeface="Calibri"/>
                <a:cs typeface="Courier New"/>
              </a:rPr>
              <a:t> </a:t>
            </a:r>
            <a:r>
              <a:rPr lang="en-US" sz="1600" dirty="0">
                <a:latin typeface="Calibri"/>
                <a:cs typeface="Calibri"/>
              </a:rPr>
              <a:t>on</a:t>
            </a:r>
            <a:r>
              <a:rPr lang="en-US" sz="1600" dirty="0"/>
              <a:t> headless node to collect data</a:t>
            </a:r>
            <a:endParaRPr lang="en-US" sz="1600" dirty="0">
              <a:cs typeface="Calibri"/>
            </a:endParaRPr>
          </a:p>
          <a:p>
            <a:pPr lvl="2"/>
            <a:r>
              <a:rPr lang="en-US" sz="1600" dirty="0"/>
              <a:t>Visualize timeline with Visual Profiler</a:t>
            </a:r>
            <a:endParaRPr lang="en-US" sz="1600" b="1" dirty="0">
              <a:latin typeface="Courier New" panose="02070309020205020404" pitchFamily="49" charset="0"/>
              <a:cs typeface="Courier New" panose="02070309020205020404" pitchFamily="49" charset="0"/>
            </a:endParaRPr>
          </a:p>
          <a:p>
            <a:pPr lvl="1"/>
            <a:r>
              <a:rPr lang="en-US" sz="1800" dirty="0">
                <a:cs typeface="Calibri"/>
              </a:rPr>
              <a:t>Visualization</a:t>
            </a:r>
          </a:p>
          <a:p>
            <a:pPr lvl="2"/>
            <a:r>
              <a:rPr lang="en-US" sz="1600" dirty="0">
                <a:cs typeface="Calibri"/>
              </a:rPr>
              <a:t>Use </a:t>
            </a:r>
            <a:r>
              <a:rPr lang="en-US" sz="1600" b="1" dirty="0" err="1">
                <a:latin typeface="Courier New"/>
                <a:cs typeface="Calibri"/>
              </a:rPr>
              <a:t>ncu-ui</a:t>
            </a:r>
            <a:r>
              <a:rPr lang="en-US" sz="1600" dirty="0">
                <a:cs typeface="Calibri"/>
              </a:rPr>
              <a:t> to run the profiler interactively, or import the results of a previous collection</a:t>
            </a:r>
          </a:p>
          <a:p>
            <a:endParaRPr lang="en-US" sz="2200" dirty="0"/>
          </a:p>
          <a:p>
            <a:r>
              <a:rPr lang="en-US" sz="1800" dirty="0">
                <a:solidFill>
                  <a:srgbClr val="0070C0"/>
                </a:solidFill>
                <a:ea typeface="+mn-lt"/>
                <a:cs typeface="+mn-lt"/>
              </a:rPr>
              <a:t>Approach 2</a:t>
            </a:r>
            <a:r>
              <a:rPr lang="en-US" sz="1800" dirty="0">
                <a:ea typeface="+mn-lt"/>
                <a:cs typeface="+mn-lt"/>
              </a:rPr>
              <a:t>: </a:t>
            </a:r>
            <a:r>
              <a:rPr lang="en-US" sz="1800" dirty="0" err="1">
                <a:ea typeface="+mn-lt"/>
                <a:cs typeface="+mn-lt"/>
              </a:rPr>
              <a:t>Nsight</a:t>
            </a:r>
            <a:r>
              <a:rPr lang="en-US" sz="1800" dirty="0">
                <a:ea typeface="+mn-lt"/>
                <a:cs typeface="+mn-lt"/>
              </a:rPr>
              <a:t> Systems</a:t>
            </a:r>
            <a:endParaRPr lang="en-US" sz="1800" dirty="0">
              <a:cs typeface="Calibri"/>
            </a:endParaRPr>
          </a:p>
          <a:p>
            <a:pPr lvl="1"/>
            <a:r>
              <a:rPr lang="en-US" sz="1800" dirty="0"/>
              <a:t>Visualize activity for the entire system</a:t>
            </a:r>
            <a:endParaRPr lang="en-US" sz="1800" dirty="0">
              <a:cs typeface="Calibri" panose="020F0502020204030204"/>
            </a:endParaRPr>
          </a:p>
          <a:p>
            <a:pPr lvl="1"/>
            <a:r>
              <a:rPr lang="en-US" sz="1800" dirty="0">
                <a:cs typeface="Calibri" panose="020F0502020204030204"/>
              </a:rPr>
              <a:t>A lot of system integration in exchange for a lot of information</a:t>
            </a:r>
          </a:p>
          <a:p>
            <a:pPr lvl="1"/>
            <a:r>
              <a:rPr lang="en-US" sz="1800" dirty="0">
                <a:cs typeface="Calibri" panose="020F0502020204030204"/>
              </a:rPr>
              <a:t>Targets only Linux systems, remote GUI runs on Mac, Windows, Linux</a:t>
            </a:r>
          </a:p>
          <a:p>
            <a:pPr lvl="1"/>
            <a:endParaRPr lang="en-US" sz="1800" dirty="0">
              <a:solidFill>
                <a:srgbClr val="000000"/>
              </a:solidFill>
              <a:ea typeface="+mn-lt"/>
              <a:cs typeface="+mn-lt"/>
            </a:endParaRPr>
          </a:p>
        </p:txBody>
      </p:sp>
    </p:spTree>
    <p:extLst>
      <p:ext uri="{BB962C8B-B14F-4D97-AF65-F5344CB8AC3E}">
        <p14:creationId xmlns:p14="http://schemas.microsoft.com/office/powerpoint/2010/main" val="35822714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991" y="4415526"/>
            <a:ext cx="9003825" cy="823393"/>
          </a:xfrm>
        </p:spPr>
        <p:txBody>
          <a:bodyPr/>
          <a:lstStyle/>
          <a:p>
            <a:r>
              <a:rPr lang="en-US" dirty="0"/>
              <a:t>Unified Memory (Managed Memory) in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9478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Premise: Managing effectively </a:t>
                </a:r>
                <a:r>
                  <a:rPr lang="en-US" dirty="0">
                    <a:solidFill>
                      <a:srgbClr val="0070C0"/>
                    </a:solidFill>
                  </a:rPr>
                  <a:t>host</a:t>
                </a:r>
                <a14:m>
                  <m:oMath xmlns:m="http://schemas.openxmlformats.org/officeDocument/2006/math">
                    <m:r>
                      <a:rPr lang="en-US" b="0" i="1" dirty="0" smtClean="0">
                        <a:solidFill>
                          <a:srgbClr val="0070C0"/>
                        </a:solidFill>
                        <a:latin typeface="Cambria Math" panose="02040503050406030204" pitchFamily="18" charset="0"/>
                      </a:rPr>
                      <m:t>↔</m:t>
                    </m:r>
                  </m:oMath>
                </a14:m>
                <a:r>
                  <a:rPr lang="en-US" dirty="0">
                    <a:solidFill>
                      <a:srgbClr val="0070C0"/>
                    </a:solidFill>
                  </a:rPr>
                  <a:t>device</a:t>
                </a:r>
                <a:r>
                  <a:rPr lang="en-US" dirty="0"/>
                  <a:t> data transfers a bit of a nuisance</a:t>
                </a:r>
              </a:p>
              <a:p>
                <a:endParaRPr lang="en-US" dirty="0"/>
              </a:p>
              <a:p>
                <a:endParaRPr lang="en-US" dirty="0"/>
              </a:p>
              <a:p>
                <a:r>
                  <a:rPr lang="en-US" dirty="0"/>
                  <a:t>Punch line: Unified Memory (UM) support, available as of CUDA 6, simplifies this task</a:t>
                </a:r>
              </a:p>
              <a:p>
                <a:endParaRPr lang="en-US" dirty="0"/>
              </a:p>
              <a:p>
                <a:endParaRPr lang="en-US" dirty="0"/>
              </a:p>
              <a:p>
                <a:r>
                  <a:rPr lang="en-US" dirty="0"/>
                  <a:t>Our goals in this segment:</a:t>
                </a:r>
              </a:p>
              <a:p>
                <a:pPr lvl="1"/>
                <a:r>
                  <a:rPr lang="en-US" dirty="0"/>
                  <a:t>Discuss briefly the evolution of CUDA host/device memory management </a:t>
                </a:r>
              </a:p>
              <a:p>
                <a:pPr lvl="1"/>
                <a:r>
                  <a:rPr lang="en-US" dirty="0"/>
                  <a:t>Explain how UM makes CUDA low-level programming more palatable </a:t>
                </a:r>
              </a:p>
              <a:p>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7394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to keep in mind &amp; </a:t>
            </a:r>
            <a:r>
              <a:rPr lang="en-US" dirty="0" err="1">
                <a:latin typeface="Consolas" panose="020B0609020204030204" pitchFamily="49" charset="0"/>
              </a:rPr>
              <a:t>cudaMemcpy</a:t>
            </a:r>
            <a:endParaRPr lang="en-US" dirty="0"/>
          </a:p>
        </p:txBody>
      </p:sp>
      <p:sp>
        <p:nvSpPr>
          <p:cNvPr id="3" name="Content Placeholder 2"/>
          <p:cNvSpPr>
            <a:spLocks noGrp="1"/>
          </p:cNvSpPr>
          <p:nvPr>
            <p:ph idx="1"/>
          </p:nvPr>
        </p:nvSpPr>
        <p:spPr>
          <a:xfrm>
            <a:off x="147344" y="1222625"/>
            <a:ext cx="11960872" cy="5205646"/>
          </a:xfrm>
        </p:spPr>
        <p:txBody>
          <a:bodyPr>
            <a:normAutofit fontScale="92500" lnSpcReduction="10000"/>
          </a:bodyPr>
          <a:lstStyle/>
          <a:p>
            <a:r>
              <a:rPr lang="en-US" dirty="0"/>
              <a:t>In this Unified Memory discussion:</a:t>
            </a:r>
          </a:p>
          <a:p>
            <a:pPr lvl="1"/>
            <a:r>
              <a:rPr lang="en-US" dirty="0"/>
              <a:t>We are </a:t>
            </a:r>
            <a:r>
              <a:rPr lang="en-US" u="sng" dirty="0"/>
              <a:t>not</a:t>
            </a:r>
            <a:r>
              <a:rPr lang="en-US" dirty="0"/>
              <a:t> going to learn anything that we couldn’t live without</a:t>
            </a:r>
          </a:p>
          <a:p>
            <a:pPr lvl="1"/>
            <a:r>
              <a:rPr lang="en-US" dirty="0"/>
              <a:t>This discussion: a story of how GPU programming became more forgiving in relation to data movement</a:t>
            </a:r>
          </a:p>
          <a:p>
            <a:pPr lvl="2"/>
            <a:r>
              <a:rPr lang="en-US" dirty="0"/>
              <a:t>Implications: improved productivity</a:t>
            </a:r>
          </a:p>
          <a:p>
            <a:endParaRPr lang="en-US" dirty="0"/>
          </a:p>
          <a:p>
            <a:r>
              <a:rPr lang="en-US" dirty="0" err="1">
                <a:latin typeface="Consolas" panose="020B0609020204030204" pitchFamily="49" charset="0"/>
              </a:rPr>
              <a:t>cudaMemcpy</a:t>
            </a:r>
            <a:r>
              <a:rPr lang="en-US" dirty="0"/>
              <a:t>: A staple of CUDA, available already in release 1.0</a:t>
            </a:r>
          </a:p>
          <a:p>
            <a:r>
              <a:rPr lang="en-US" dirty="0"/>
              <a:t>The drill</a:t>
            </a:r>
          </a:p>
          <a:p>
            <a:pPr lvl="1"/>
            <a:r>
              <a:rPr lang="en-US" dirty="0"/>
              <a:t>Get some memory space in device memory (</a:t>
            </a:r>
            <a:r>
              <a:rPr lang="en-US" dirty="0" err="1">
                <a:latin typeface="Consolas" panose="020B0609020204030204" pitchFamily="49" charset="0"/>
              </a:rPr>
              <a:t>cudaMalloc</a:t>
            </a:r>
            <a:r>
              <a:rPr lang="en-US" dirty="0"/>
              <a:t> call)</a:t>
            </a:r>
          </a:p>
          <a:p>
            <a:pPr lvl="1"/>
            <a:r>
              <a:rPr lang="en-US" dirty="0"/>
              <a:t>Data transferred from host memory into device memory with </a:t>
            </a:r>
            <a:r>
              <a:rPr lang="en-US" dirty="0" err="1">
                <a:latin typeface="Consolas" panose="020B0609020204030204" pitchFamily="49" charset="0"/>
              </a:rPr>
              <a:t>cudaMemcpy</a:t>
            </a:r>
            <a:endParaRPr lang="en-US" dirty="0">
              <a:latin typeface="Consolas" panose="020B0609020204030204" pitchFamily="49" charset="0"/>
            </a:endParaRPr>
          </a:p>
          <a:p>
            <a:pPr lvl="1"/>
            <a:r>
              <a:rPr lang="en-US" dirty="0"/>
              <a:t>Data processed on the device by invoking a kernel</a:t>
            </a:r>
          </a:p>
          <a:p>
            <a:pPr lvl="1"/>
            <a:r>
              <a:rPr lang="en-US" dirty="0"/>
              <a:t>Results transferred from device memory into host memory with </a:t>
            </a:r>
            <a:r>
              <a:rPr lang="en-US" dirty="0" err="1">
                <a:latin typeface="Consolas" panose="020B0609020204030204" pitchFamily="49" charset="0"/>
              </a:rPr>
              <a:t>cudaMemcpy</a:t>
            </a:r>
            <a:endParaRPr lang="en-US" dirty="0">
              <a:latin typeface="Consolas" panose="020B0609020204030204" pitchFamily="49" charset="0"/>
            </a:endParaRPr>
          </a:p>
          <a:p>
            <a:pPr lvl="1"/>
            <a:r>
              <a:rPr lang="en-US" dirty="0"/>
              <a:t>Free the </a:t>
            </a:r>
            <a:r>
              <a:rPr lang="en-US" dirty="0" err="1">
                <a:latin typeface="Consolas" panose="020B0609020204030204" pitchFamily="49" charset="0"/>
              </a:rPr>
              <a:t>cudaMalloc</a:t>
            </a:r>
            <a:r>
              <a:rPr lang="en-US" dirty="0"/>
              <a:t>-ed memory on the device</a:t>
            </a:r>
          </a:p>
          <a:p>
            <a:r>
              <a:rPr lang="en-US" dirty="0"/>
              <a:t>Memory allocated on the host with </a:t>
            </a:r>
            <a:r>
              <a:rPr lang="en-US" dirty="0">
                <a:solidFill>
                  <a:srgbClr val="C00000"/>
                </a:solidFill>
                <a:latin typeface="Consolas"/>
                <a:cs typeface="Calibri"/>
              </a:rPr>
              <a:t>new</a:t>
            </a:r>
            <a:endParaRPr lang="en-US" dirty="0">
              <a:solidFill>
                <a:srgbClr val="C00000"/>
              </a:solidFill>
              <a:latin typeface="Consolas"/>
            </a:endParaRPr>
          </a:p>
          <a:p>
            <a:r>
              <a:rPr lang="en-US" dirty="0"/>
              <a:t>Memory allocated on the device using the CUDA runtime function </a:t>
            </a:r>
            <a:r>
              <a:rPr lang="en-US" dirty="0" err="1">
                <a:solidFill>
                  <a:srgbClr val="C00000"/>
                </a:solidFill>
                <a:latin typeface="Consolas"/>
                <a:cs typeface="Calibri"/>
              </a:rPr>
              <a:t>cudaMalloc</a:t>
            </a:r>
            <a:endParaRPr lang="en-US" dirty="0">
              <a:solidFill>
                <a:srgbClr val="C00000"/>
              </a:solidFill>
              <a:latin typeface="Consolas"/>
              <a:cs typeface="Calibri"/>
            </a:endParaRPr>
          </a:p>
          <a:p>
            <a:r>
              <a:rPr lang="en-US" dirty="0" err="1">
                <a:latin typeface="Consolas" panose="020B0609020204030204" pitchFamily="49" charset="0"/>
              </a:rPr>
              <a:t>cudaMemcpy</a:t>
            </a:r>
            <a:r>
              <a:rPr lang="en-US" dirty="0"/>
              <a:t>: Data moved back-and-forth, host to/from device, over the </a:t>
            </a:r>
            <a:r>
              <a:rPr lang="en-US" dirty="0">
                <a:solidFill>
                  <a:srgbClr val="00B050"/>
                </a:solidFill>
              </a:rPr>
              <a:t>PCI-E pipe</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9785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helps improve host/device transfer speeds</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r>
              <a:rPr lang="en-US" dirty="0"/>
              <a:t>Host/Device data </a:t>
            </a:r>
            <a:r>
              <a:rPr lang="en-US" dirty="0">
                <a:solidFill>
                  <a:srgbClr val="0070C0"/>
                </a:solidFill>
              </a:rPr>
              <a:t>transfer speeds</a:t>
            </a:r>
            <a:r>
              <a:rPr lang="en-US" dirty="0"/>
              <a:t> could be improved if host memory was </a:t>
            </a:r>
            <a:r>
              <a:rPr lang="en-US" b="1" dirty="0">
                <a:solidFill>
                  <a:srgbClr val="C00000"/>
                </a:solidFill>
              </a:rPr>
              <a:t>not</a:t>
            </a:r>
            <a:r>
              <a:rPr lang="en-US" dirty="0">
                <a:solidFill>
                  <a:srgbClr val="C00000"/>
                </a:solidFill>
              </a:rPr>
              <a:t> pageable</a:t>
            </a:r>
          </a:p>
          <a:p>
            <a:pPr lvl="1"/>
            <a:r>
              <a:rPr lang="en-US" dirty="0"/>
              <a:t>Not pageable: </a:t>
            </a:r>
            <a:r>
              <a:rPr lang="en-US" dirty="0">
                <a:solidFill>
                  <a:srgbClr val="C00000"/>
                </a:solidFill>
              </a:rPr>
              <a:t>stay in memory</a:t>
            </a:r>
            <a:r>
              <a:rPr lang="en-US" dirty="0"/>
              <a:t>, not moved to secondary memory or elsewhere</a:t>
            </a:r>
          </a:p>
          <a:p>
            <a:endParaRPr lang="en-US" dirty="0"/>
          </a:p>
          <a:p>
            <a:endParaRPr lang="en-US" dirty="0"/>
          </a:p>
          <a:p>
            <a:r>
              <a:rPr lang="en-US" dirty="0"/>
              <a:t>Therefore, rather than </a:t>
            </a:r>
            <a:r>
              <a:rPr lang="en-US" dirty="0">
                <a:latin typeface="Consolas"/>
              </a:rPr>
              <a:t>malloc</a:t>
            </a:r>
            <a:r>
              <a:rPr lang="en-US" dirty="0"/>
              <a:t>-</a:t>
            </a:r>
            <a:r>
              <a:rPr lang="en-US" dirty="0" err="1"/>
              <a:t>ing</a:t>
            </a:r>
            <a:r>
              <a:rPr lang="en-US" dirty="0"/>
              <a:t>, allocate host memory using CUDA’s </a:t>
            </a:r>
            <a:r>
              <a:rPr lang="en-US" dirty="0" err="1">
                <a:solidFill>
                  <a:srgbClr val="0070C0"/>
                </a:solidFill>
                <a:latin typeface="Consolas"/>
              </a:rPr>
              <a:t>cudaHostAlloc</a:t>
            </a:r>
            <a:r>
              <a:rPr lang="en-US" dirty="0">
                <a:solidFill>
                  <a:srgbClr val="0070C0"/>
                </a:solidFill>
                <a:latin typeface="Consolas"/>
              </a:rPr>
              <a:t>()</a:t>
            </a:r>
          </a:p>
          <a:p>
            <a:endParaRPr lang="en-US" dirty="0"/>
          </a:p>
          <a:p>
            <a:endParaRPr lang="en-US" dirty="0"/>
          </a:p>
          <a:p>
            <a:r>
              <a:rPr lang="en-US" dirty="0"/>
              <a:t>Nothing magic, data still moves back-and-forth through same PCI-E pipe albeit at a faster clip</a:t>
            </a:r>
          </a:p>
          <a:p>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364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Function Prototype</a:t>
            </a:r>
          </a:p>
        </p:txBody>
      </p:sp>
      <p:sp>
        <p:nvSpPr>
          <p:cNvPr id="3" name="Content Placeholder 2"/>
          <p:cNvSpPr>
            <a:spLocks noGrp="1"/>
          </p:cNvSpPr>
          <p:nvPr>
            <p:ph idx="1"/>
          </p:nvPr>
        </p:nvSpPr>
        <p:spPr/>
        <p:txBody>
          <a:bodyPr>
            <a:normAutofit/>
          </a:bodyPr>
          <a:lstStyle/>
          <a:p>
            <a:pPr lvl="2"/>
            <a:endParaRPr lang="en-US" dirty="0"/>
          </a:p>
          <a:p>
            <a:pPr marL="45720" indent="0">
              <a:buNone/>
            </a:pPr>
            <a:r>
              <a:rPr lang="en-US" dirty="0" err="1">
                <a:solidFill>
                  <a:srgbClr val="000000"/>
                </a:solidFill>
                <a:latin typeface="Consolas" panose="020B0609020204030204" pitchFamily="49" charset="0"/>
              </a:rPr>
              <a:t>cudaError_t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cudaHostAlloc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chemeClr val="bg1">
                    <a:lumMod val="65000"/>
                  </a:schemeClr>
                </a:solidFill>
                <a:latin typeface="Consolas" panose="020B0609020204030204" pitchFamily="49" charset="0"/>
              </a:rPr>
              <a:t>pHst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chemeClr val="bg1">
                    <a:lumMod val="65000"/>
                  </a:schemeClr>
                </a:solidFill>
                <a:latin typeface="Consolas" panose="020B0609020204030204" pitchFamily="49" charset="0"/>
              </a:rPr>
              <a:t>sz</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bg1">
                    <a:lumMod val="65000"/>
                  </a:schemeClr>
                </a:solidFill>
                <a:latin typeface="Consolas" panose="020B0609020204030204" pitchFamily="49" charset="0"/>
              </a:rPr>
              <a:t>flag</a:t>
            </a:r>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1"/>
            <a:endParaRPr lang="en-US" dirty="0"/>
          </a:p>
          <a:p>
            <a:pPr lvl="1"/>
            <a:endParaRPr lang="en-US" dirty="0"/>
          </a:p>
          <a:p>
            <a:r>
              <a:rPr lang="en-US" dirty="0"/>
              <a:t>Last argument (“</a:t>
            </a:r>
            <a:r>
              <a:rPr lang="en-US" dirty="0">
                <a:solidFill>
                  <a:schemeClr val="bg1">
                    <a:lumMod val="65000"/>
                  </a:schemeClr>
                </a:solidFill>
                <a:latin typeface="Consolas" panose="020B0609020204030204" pitchFamily="49" charset="0"/>
              </a:rPr>
              <a:t>flag</a:t>
            </a:r>
            <a:r>
              <a:rPr lang="en-US" dirty="0"/>
              <a:t>”) controls the magic</a:t>
            </a:r>
          </a:p>
          <a:p>
            <a:endParaRPr lang="en-US" dirty="0"/>
          </a:p>
          <a:p>
            <a:r>
              <a:rPr lang="en-US" dirty="0"/>
              <a:t>“</a:t>
            </a:r>
            <a:r>
              <a:rPr lang="en-US" dirty="0">
                <a:solidFill>
                  <a:schemeClr val="bg1">
                    <a:lumMod val="65000"/>
                  </a:schemeClr>
                </a:solidFill>
                <a:latin typeface="Consolas" panose="020B0609020204030204" pitchFamily="49" charset="0"/>
              </a:rPr>
              <a:t>flag</a:t>
            </a:r>
            <a:r>
              <a:rPr lang="en-US" dirty="0"/>
              <a:t>” values: </a:t>
            </a:r>
            <a:r>
              <a:rPr lang="en-US" dirty="0" err="1">
                <a:latin typeface="Consolas" panose="020B0609020204030204" pitchFamily="49" charset="0"/>
              </a:rPr>
              <a:t>cudaHostAllocPortable</a:t>
            </a:r>
            <a:r>
              <a:rPr lang="en-US" dirty="0"/>
              <a:t>, </a:t>
            </a:r>
            <a:r>
              <a:rPr lang="en-US" dirty="0" err="1">
                <a:latin typeface="Consolas" panose="020B0609020204030204" pitchFamily="49" charset="0"/>
              </a:rPr>
              <a:t>cudaHostAllocWriteCombined</a:t>
            </a:r>
            <a:r>
              <a:rPr lang="en-US" dirty="0"/>
              <a:t>, etc.</a:t>
            </a:r>
          </a:p>
          <a:p>
            <a:endParaRPr lang="en-US" dirty="0"/>
          </a:p>
          <a:p>
            <a:r>
              <a:rPr lang="en-US" dirty="0"/>
              <a:t>The “</a:t>
            </a:r>
            <a:r>
              <a:rPr lang="en-US" dirty="0">
                <a:solidFill>
                  <a:schemeClr val="bg1">
                    <a:lumMod val="65000"/>
                  </a:schemeClr>
                </a:solidFill>
                <a:latin typeface="Consolas" panose="020B0609020204030204" pitchFamily="49" charset="0"/>
              </a:rPr>
              <a:t>flag</a:t>
            </a:r>
            <a:r>
              <a:rPr lang="en-US" dirty="0"/>
              <a:t>” of most interest is “</a:t>
            </a:r>
            <a:r>
              <a:rPr lang="en-US" dirty="0" err="1">
                <a:latin typeface="Consolas" panose="020B0609020204030204" pitchFamily="49" charset="0"/>
              </a:rPr>
              <a:t>cudaHostAllocMapped</a:t>
            </a:r>
            <a:r>
              <a:rPr lang="en-US" dirty="0"/>
              <a:t>”</a:t>
            </a:r>
          </a:p>
          <a:p>
            <a:pPr lvl="1"/>
            <a:r>
              <a:rPr lang="en-US" dirty="0"/>
              <a:t>Maps the memory allocated on the host in the memory space of the device for </a:t>
            </a:r>
            <a:r>
              <a:rPr lang="en-US" dirty="0">
                <a:solidFill>
                  <a:srgbClr val="00B050"/>
                </a:solidFill>
              </a:rPr>
              <a:t>direct memory access</a:t>
            </a: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803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cudaHostAlloc</a:t>
            </a:r>
            <a:r>
              <a:rPr lang="en-US" dirty="0"/>
              <a:t>: A friend, with its </a:t>
            </a:r>
            <a:r>
              <a:rPr lang="en-US" dirty="0">
                <a:solidFill>
                  <a:srgbClr val="FFC000"/>
                </a:solidFill>
              </a:rPr>
              <a:t>pluses</a:t>
            </a:r>
            <a:r>
              <a:rPr lang="en-US" dirty="0"/>
              <a:t> and </a:t>
            </a:r>
            <a:r>
              <a:rPr lang="en-US" dirty="0">
                <a:solidFill>
                  <a:srgbClr val="FFC000"/>
                </a:solidFill>
              </a:rPr>
              <a:t>minuses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325366"/>
                <a:ext cx="11960872" cy="5102905"/>
              </a:xfrm>
            </p:spPr>
            <p:txBody>
              <a:bodyPr>
                <a:normAutofit/>
              </a:bodyPr>
              <a:lstStyle/>
              <a:p>
                <a:r>
                  <a:rPr lang="en-US" dirty="0"/>
                  <a:t>Pros:</a:t>
                </a:r>
              </a:p>
              <a:p>
                <a:pPr lvl="1"/>
                <a:r>
                  <a:rPr lang="en-US" dirty="0"/>
                  <a:t>Enables faster device </a:t>
                </a:r>
                <a14:m>
                  <m:oMath xmlns:m="http://schemas.openxmlformats.org/officeDocument/2006/math">
                    <m:r>
                      <a:rPr lang="en-US" b="0" i="1" smtClean="0">
                        <a:latin typeface="Cambria Math" panose="02040503050406030204" pitchFamily="18" charset="0"/>
                      </a:rPr>
                      <m:t>↔</m:t>
                    </m:r>
                  </m:oMath>
                </a14:m>
                <a:r>
                  <a:rPr lang="en-US" dirty="0"/>
                  <a:t> host, back-and-forth transfers</a:t>
                </a:r>
              </a:p>
              <a:p>
                <a:pPr lvl="1"/>
                <a:r>
                  <a:rPr lang="en-US" dirty="0"/>
                  <a:t>Enables the use of asynchronous memory transfer and kernel execution (topic covered before)</a:t>
                </a:r>
              </a:p>
              <a:p>
                <a:pPr lvl="2"/>
                <a:r>
                  <a:rPr lang="en-US" dirty="0"/>
                  <a:t>Draws on the concept of CUDA stream</a:t>
                </a:r>
              </a:p>
              <a:p>
                <a:pPr lvl="2"/>
                <a:r>
                  <a:rPr lang="en-US" dirty="0"/>
                  <a:t>“in/out data copy” and “execution” engines working at the same time</a:t>
                </a:r>
              </a:p>
              <a:p>
                <a:pPr lvl="1"/>
                <a:r>
                  <a:rPr lang="en-US" dirty="0"/>
                  <a:t>Enables </a:t>
                </a:r>
                <a:r>
                  <a:rPr lang="en-US" dirty="0">
                    <a:solidFill>
                      <a:srgbClr val="00B050"/>
                    </a:solidFill>
                  </a:rPr>
                  <a:t>mapping of the </a:t>
                </a:r>
                <a:r>
                  <a:rPr lang="en-US" b="1" dirty="0">
                    <a:solidFill>
                      <a:srgbClr val="00B050"/>
                    </a:solidFill>
                  </a:rPr>
                  <a:t>host pinned memory</a:t>
                </a:r>
                <a:r>
                  <a:rPr lang="en-US" dirty="0">
                    <a:solidFill>
                      <a:srgbClr val="00B050"/>
                    </a:solidFill>
                  </a:rPr>
                  <a:t> into the memory space of the device</a:t>
                </a:r>
              </a:p>
              <a:p>
                <a:pPr lvl="2">
                  <a:lnSpc>
                    <a:spcPct val="100000"/>
                  </a:lnSpc>
                </a:pPr>
                <a:r>
                  <a:rPr lang="en-US" dirty="0"/>
                  <a:t>Device now capable to access data on host while executing a kernel or other device function</a:t>
                </a:r>
              </a:p>
              <a:p>
                <a:endParaRPr lang="en-US" dirty="0"/>
              </a:p>
              <a:p>
                <a:r>
                  <a:rPr lang="en-US" dirty="0"/>
                  <a:t>Cons:</a:t>
                </a:r>
              </a:p>
              <a:p>
                <a:pPr lvl="1"/>
                <a:r>
                  <a:rPr lang="en-US" dirty="0" err="1">
                    <a:latin typeface="Consolas" panose="020B0609020204030204" pitchFamily="49" charset="0"/>
                  </a:rPr>
                  <a:t>cudaHostAlloc</a:t>
                </a:r>
                <a:r>
                  <a:rPr lang="en-US" dirty="0" err="1"/>
                  <a:t>-ing</a:t>
                </a:r>
                <a:r>
                  <a:rPr lang="en-US" dirty="0"/>
                  <a:t> </a:t>
                </a:r>
                <a:r>
                  <a:rPr lang="en-US" dirty="0">
                    <a:solidFill>
                      <a:srgbClr val="0070C0"/>
                    </a:solidFill>
                  </a:rPr>
                  <a:t>large amounts of memory</a:t>
                </a:r>
                <a:r>
                  <a:rPr lang="en-US" dirty="0"/>
                  <a:t> can negatively impact overall system performance</a:t>
                </a:r>
              </a:p>
              <a:p>
                <a:pPr lvl="2"/>
                <a:r>
                  <a:rPr lang="en-US" dirty="0"/>
                  <a:t>Why? It reduces the amount of system memory available for paging</a:t>
                </a:r>
              </a:p>
              <a:p>
                <a:pPr lvl="2"/>
                <a:r>
                  <a:rPr lang="en-US" dirty="0"/>
                  <a:t>How much is too much? Not clear, dependent on the system and the applications running on the machine</a:t>
                </a:r>
              </a:p>
              <a:p>
                <a:pPr lvl="1"/>
                <a:r>
                  <a:rPr lang="en-US" dirty="0" err="1">
                    <a:latin typeface="Consolas" panose="020B0609020204030204" pitchFamily="49" charset="0"/>
                  </a:rPr>
                  <a:t>cudaHostAlloc</a:t>
                </a:r>
                <a:r>
                  <a:rPr lang="en-US" dirty="0"/>
                  <a:t> </a:t>
                </a:r>
                <a:r>
                  <a:rPr lang="en-US" dirty="0">
                    <a:solidFill>
                      <a:srgbClr val="0070C0"/>
                    </a:solidFill>
                  </a:rPr>
                  <a:t>memory allocation speed</a:t>
                </a:r>
                <a:r>
                  <a:rPr lang="en-US" dirty="0"/>
                  <a:t> is low - ballpark 5 GB/s</a:t>
                </a:r>
              </a:p>
              <a:p>
                <a:pPr lvl="2"/>
                <a:r>
                  <a:rPr lang="en-US" dirty="0"/>
                  <a:t>Allocating 5 GB of memory time-wise comparable to moving that much memory over the PCI-E bus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325366"/>
                <a:ext cx="11960872" cy="5102905"/>
              </a:xfrm>
              <a:blipFill>
                <a:blip r:embed="rId2"/>
                <a:stretch>
                  <a:fillRect l="-663" t="-16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326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B7B2-0F2A-4411-91CF-BDA6D3450D6D}"/>
              </a:ext>
            </a:extLst>
          </p:cNvPr>
          <p:cNvSpPr>
            <a:spLocks noGrp="1"/>
          </p:cNvSpPr>
          <p:nvPr>
            <p:ph type="title"/>
          </p:nvPr>
        </p:nvSpPr>
        <p:spPr/>
        <p:txBody>
          <a:bodyPr/>
          <a:lstStyle/>
          <a:p>
            <a:r>
              <a:rPr lang="en-US" dirty="0"/>
              <a:t>Zero-Copy (Z-C) GPU-CPU Interaction</a:t>
            </a:r>
          </a:p>
        </p:txBody>
      </p:sp>
      <p:sp>
        <p:nvSpPr>
          <p:cNvPr id="3" name="Content Placeholder 2">
            <a:extLst>
              <a:ext uri="{FF2B5EF4-FFF2-40B4-BE49-F238E27FC236}">
                <a16:creationId xmlns:a16="http://schemas.microsoft.com/office/drawing/2014/main" id="{714889B5-7472-484E-BD7A-D165DC8B2EC8}"/>
              </a:ext>
            </a:extLst>
          </p:cNvPr>
          <p:cNvSpPr>
            <a:spLocks noGrp="1"/>
          </p:cNvSpPr>
          <p:nvPr>
            <p:ph idx="1"/>
          </p:nvPr>
        </p:nvSpPr>
        <p:spPr/>
        <p:txBody>
          <a:bodyPr>
            <a:normAutofit/>
          </a:bodyPr>
          <a:lstStyle/>
          <a:p>
            <a:endParaRPr lang="en-US" dirty="0"/>
          </a:p>
          <a:p>
            <a:pPr lvl="0"/>
            <a:r>
              <a:rPr lang="en-US" sz="2200" dirty="0" err="1">
                <a:solidFill>
                  <a:prstClr val="black"/>
                </a:solidFill>
                <a:latin typeface="Consolas" panose="020B0609020204030204" pitchFamily="49" charset="0"/>
              </a:rPr>
              <a:t>cudaHostAlloc</a:t>
            </a:r>
            <a:r>
              <a:rPr lang="en-US" sz="2200" dirty="0">
                <a:solidFill>
                  <a:prstClr val="black"/>
                </a:solidFill>
              </a:rPr>
              <a:t>: </a:t>
            </a:r>
            <a:r>
              <a:rPr lang="en-US" sz="1900" dirty="0">
                <a:solidFill>
                  <a:srgbClr val="0070C0"/>
                </a:solidFill>
              </a:rPr>
              <a:t>opens up the ability to read/write data in pinned and mapped </a:t>
            </a:r>
            <a:r>
              <a:rPr lang="en-US" sz="1900" b="1" dirty="0">
                <a:solidFill>
                  <a:srgbClr val="0070C0"/>
                </a:solidFill>
              </a:rPr>
              <a:t>host</a:t>
            </a:r>
            <a:r>
              <a:rPr lang="en-US" sz="1900" dirty="0">
                <a:solidFill>
                  <a:srgbClr val="0070C0"/>
                </a:solidFill>
              </a:rPr>
              <a:t> memory by a thread running on the GPU without a CUDA runtime copy call to explicitly move data onto the GPU</a:t>
            </a:r>
          </a:p>
          <a:p>
            <a:pPr lvl="1"/>
            <a:r>
              <a:rPr lang="en-US" sz="1900" dirty="0">
                <a:solidFill>
                  <a:prstClr val="black"/>
                </a:solidFill>
              </a:rPr>
              <a:t>This is called zero-copy (Z-C) GPU-CPU interaction, from where the name “</a:t>
            </a:r>
            <a:r>
              <a:rPr lang="en-US" sz="1900" dirty="0">
                <a:solidFill>
                  <a:srgbClr val="C00000"/>
                </a:solidFill>
              </a:rPr>
              <a:t>zero-copy memory</a:t>
            </a:r>
            <a:r>
              <a:rPr lang="en-US" sz="1900" dirty="0">
                <a:solidFill>
                  <a:prstClr val="black"/>
                </a:solidFill>
              </a:rPr>
              <a:t>”</a:t>
            </a:r>
          </a:p>
          <a:p>
            <a:pPr lvl="1"/>
            <a:r>
              <a:rPr lang="en-US" sz="1900" dirty="0">
                <a:solidFill>
                  <a:prstClr val="black"/>
                </a:solidFill>
              </a:rPr>
              <a:t>Notes: </a:t>
            </a:r>
          </a:p>
          <a:p>
            <a:pPr lvl="2"/>
            <a:r>
              <a:rPr lang="en-US" sz="1700" dirty="0">
                <a:solidFill>
                  <a:prstClr val="black"/>
                </a:solidFill>
              </a:rPr>
              <a:t>Data still moves through the PCI-E pipe</a:t>
            </a:r>
          </a:p>
          <a:p>
            <a:pPr lvl="2"/>
            <a:r>
              <a:rPr lang="en-US" sz="1700" dirty="0">
                <a:solidFill>
                  <a:prstClr val="black"/>
                </a:solidFill>
              </a:rPr>
              <a:t>Process managed by the runtime, in a transparent fashion</a:t>
            </a:r>
          </a:p>
          <a:p>
            <a:pPr lvl="2"/>
            <a:r>
              <a:rPr lang="en-US" sz="1700" dirty="0">
                <a:solidFill>
                  <a:srgbClr val="C00000"/>
                </a:solidFill>
              </a:rPr>
              <a:t>Zero-copy memory is not cached on the GPU.</a:t>
            </a:r>
            <a:r>
              <a:rPr lang="en-US" sz="1700" dirty="0">
                <a:solidFill>
                  <a:prstClr val="black"/>
                </a:solidFill>
              </a:rPr>
              <a:t> Do not use if memory gets accessed multiple times</a:t>
            </a:r>
          </a:p>
          <a:p>
            <a:endParaRPr lang="en-US" dirty="0"/>
          </a:p>
          <a:p>
            <a:endParaRPr lang="en-US" dirty="0"/>
          </a:p>
          <a:p>
            <a:r>
              <a:rPr lang="en-US" dirty="0">
                <a:solidFill>
                  <a:srgbClr val="0070C0"/>
                </a:solidFill>
              </a:rPr>
              <a:t>Logically</a:t>
            </a:r>
            <a:r>
              <a:rPr lang="en-US" dirty="0"/>
              <a:t>, device memory ballooned, it includes </a:t>
            </a:r>
            <a:r>
              <a:rPr lang="en-US" dirty="0" err="1">
                <a:latin typeface="Consolas" panose="020B0609020204030204" pitchFamily="49" charset="0"/>
              </a:rPr>
              <a:t>cudaHostAlloc</a:t>
            </a:r>
            <a:r>
              <a:rPr lang="en-US" dirty="0"/>
              <a:t>-ed memory </a:t>
            </a:r>
            <a:r>
              <a:rPr lang="en-US" dirty="0">
                <a:solidFill>
                  <a:srgbClr val="0070C0"/>
                </a:solidFill>
              </a:rPr>
              <a:t>physically</a:t>
            </a:r>
            <a:r>
              <a:rPr lang="en-US" dirty="0"/>
              <a:t> residing on host</a:t>
            </a:r>
          </a:p>
          <a:p>
            <a:endParaRPr lang="en-US" dirty="0"/>
          </a:p>
        </p:txBody>
      </p:sp>
      <p:sp>
        <p:nvSpPr>
          <p:cNvPr id="4" name="Slide Number Placeholder 3">
            <a:extLst>
              <a:ext uri="{FF2B5EF4-FFF2-40B4-BE49-F238E27FC236}">
                <a16:creationId xmlns:a16="http://schemas.microsoft.com/office/drawing/2014/main" id="{07DC85D6-2AE8-47BF-8FD7-AF009C9B27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8186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Z-C to UVA: CUDA 2.2 to CUDA 4.0</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Pain in the rear: Z-C enabled access of host data from the device actually required one additional runtime call to </a:t>
            </a:r>
            <a:r>
              <a:rPr lang="en-US" dirty="0" err="1">
                <a:latin typeface="Consolas" panose="020B0609020204030204" pitchFamily="49" charset="0"/>
              </a:rPr>
              <a:t>cudaHostGetDevicePointer</a:t>
            </a:r>
            <a:r>
              <a:rPr lang="en-US" dirty="0">
                <a:latin typeface="Consolas" panose="020B0609020204030204" pitchFamily="49" charset="0"/>
              </a:rPr>
              <a:t>()</a:t>
            </a:r>
          </a:p>
          <a:p>
            <a:pPr lvl="1"/>
            <a:r>
              <a:rPr lang="en-US" dirty="0" err="1">
                <a:latin typeface="Consolas" panose="020B0609020204030204" pitchFamily="49" charset="0"/>
              </a:rPr>
              <a:t>cudaHostGetDevicePointer</a:t>
            </a:r>
            <a:r>
              <a:rPr lang="en-US" dirty="0">
                <a:latin typeface="Consolas" panose="020B0609020204030204" pitchFamily="49" charset="0"/>
              </a:rPr>
              <a:t>()</a:t>
            </a:r>
            <a:r>
              <a:rPr lang="en-US" dirty="0"/>
              <a:t>: given as an input a pointer to pinned host memory produces a new pointer that can be invoked within the kernel to access data stored on the host</a:t>
            </a:r>
          </a:p>
          <a:p>
            <a:endParaRPr lang="en-US" dirty="0"/>
          </a:p>
          <a:p>
            <a:endParaRPr lang="en-US" dirty="0"/>
          </a:p>
          <a:p>
            <a:r>
              <a:rPr lang="en-US" dirty="0"/>
              <a:t>The need for the </a:t>
            </a:r>
            <a:r>
              <a:rPr lang="en-US" dirty="0" err="1">
                <a:latin typeface="Consolas" panose="020B0609020204030204" pitchFamily="49" charset="0"/>
              </a:rPr>
              <a:t>cudaHostGetDevicePointer</a:t>
            </a:r>
            <a:r>
              <a:rPr lang="en-US" dirty="0">
                <a:latin typeface="Consolas" panose="020B0609020204030204" pitchFamily="49" charset="0"/>
              </a:rPr>
              <a:t>()</a:t>
            </a:r>
            <a:r>
              <a:rPr lang="en-US" dirty="0"/>
              <a:t> call was eliminated in CUDA 4.0 with the introduction of the </a:t>
            </a:r>
            <a:r>
              <a:rPr lang="en-US" dirty="0">
                <a:solidFill>
                  <a:srgbClr val="C00000"/>
                </a:solidFill>
              </a:rPr>
              <a:t>Unified Virtual Address (UVA)</a:t>
            </a:r>
            <a:r>
              <a:rPr lang="en-US" dirty="0"/>
              <a:t> mechanism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1515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one can think of the host &amp; device memory ecosystem</a:t>
            </a:r>
          </a:p>
        </p:txBody>
      </p:sp>
      <p:sp>
        <p:nvSpPr>
          <p:cNvPr id="5" name="Content Placeholder 4"/>
          <p:cNvSpPr>
            <a:spLocks noGrp="1"/>
          </p:cNvSpPr>
          <p:nvPr>
            <p:ph idx="1"/>
          </p:nvPr>
        </p:nvSpPr>
        <p:spPr>
          <a:xfrm>
            <a:off x="147344" y="1479179"/>
            <a:ext cx="11960872" cy="4933050"/>
          </a:xfrm>
        </p:spPr>
        <p:txBody>
          <a:bodyPr/>
          <a:lstStyle/>
          <a:p>
            <a:endParaRPr lang="en-US" dirty="0"/>
          </a:p>
          <a:p>
            <a:endParaRPr lang="en-US" dirty="0"/>
          </a:p>
          <a:p>
            <a:r>
              <a:rPr lang="en-US" dirty="0"/>
              <a:t>Helpful to not think of the physical memory as one contiguous thing</a:t>
            </a:r>
          </a:p>
          <a:p>
            <a:endParaRPr lang="en-US" dirty="0"/>
          </a:p>
          <a:p>
            <a:endParaRPr lang="en-US" dirty="0"/>
          </a:p>
          <a:p>
            <a:r>
              <a:rPr lang="en-US" dirty="0"/>
              <a:t>Rather, an amalgamation of pieces/chunks</a:t>
            </a:r>
          </a:p>
          <a:p>
            <a:pPr lvl="1"/>
            <a:r>
              <a:rPr lang="en-US" dirty="0"/>
              <a:t>Regard it as a “</a:t>
            </a:r>
            <a:r>
              <a:rPr lang="en-US" dirty="0">
                <a:solidFill>
                  <a:srgbClr val="0070C0"/>
                </a:solidFill>
              </a:rPr>
              <a:t>pool of physical memory</a:t>
            </a:r>
            <a:r>
              <a:rPr lang="en-US" dirty="0"/>
              <a:t>” – some chunks in the CPU’s main memory, the rest in the GPU[s]</a:t>
            </a:r>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700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needle in the haystack</a:t>
            </a:r>
          </a:p>
        </p:txBody>
      </p:sp>
      <p:sp>
        <p:nvSpPr>
          <p:cNvPr id="3" name="Content Placeholder 2"/>
          <p:cNvSpPr>
            <a:spLocks noGrp="1"/>
          </p:cNvSpPr>
          <p:nvPr>
            <p:ph idx="1"/>
          </p:nvPr>
        </p:nvSpPr>
        <p:spPr/>
        <p:txBody>
          <a:bodyPr>
            <a:normAutofit lnSpcReduction="10000"/>
          </a:bodyPr>
          <a:lstStyle/>
          <a:p>
            <a:endParaRPr lang="en-US" dirty="0"/>
          </a:p>
          <a:p>
            <a:r>
              <a:rPr lang="en-US" dirty="0"/>
              <a:t>If the pool includes all the memory of the system, how do you find what you need?</a:t>
            </a:r>
          </a:p>
          <a:p>
            <a:endParaRPr lang="en-US" dirty="0"/>
          </a:p>
          <a:p>
            <a:endParaRPr lang="en-US" dirty="0"/>
          </a:p>
          <a:p>
            <a:r>
              <a:rPr lang="en-US" dirty="0"/>
              <a:t>Rely on the page table &amp; the concept of virtual memory</a:t>
            </a:r>
          </a:p>
          <a:p>
            <a:endParaRPr lang="en-US" dirty="0"/>
          </a:p>
          <a:p>
            <a:endParaRPr lang="en-US" dirty="0"/>
          </a:p>
          <a:p>
            <a:r>
              <a:rPr lang="en-US" dirty="0"/>
              <a:t>Use 49 instead of 48 bits to represent addresses in this virtual memory</a:t>
            </a:r>
          </a:p>
          <a:p>
            <a:endParaRPr lang="en-US" dirty="0"/>
          </a:p>
          <a:p>
            <a:endParaRPr lang="en-US" dirty="0"/>
          </a:p>
          <a:p>
            <a:r>
              <a:rPr lang="en-US" dirty="0"/>
              <a:t>NOTE: although the OS is 64 bits, modern systems typically use only 48 bits for addresses</a:t>
            </a:r>
          </a:p>
          <a:p>
            <a:pPr lvl="1"/>
            <a:r>
              <a:rPr lang="en-US" dirty="0"/>
              <a:t>64 bits would index 18,446,744,073,709,551,615 bytes – way more than what we see in reality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9070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Page Table &amp; The Translation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A virtual address has two parts (address butchering): </a:t>
                </a:r>
              </a:p>
              <a:p>
                <a:pPr lvl="1"/>
                <a:r>
                  <a:rPr lang="en-US" sz="1800" dirty="0"/>
                  <a:t>The page number</a:t>
                </a:r>
              </a:p>
              <a:p>
                <a:pPr lvl="1"/>
                <a:r>
                  <a:rPr lang="en-US" sz="1800" dirty="0"/>
                  <a:t>The offset (last 12 bits)</a:t>
                </a:r>
              </a:p>
              <a:p>
                <a:r>
                  <a:rPr lang="en-US" sz="2000" dirty="0"/>
                  <a:t>Example below assumes a 32-bit OS with virtual pages of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29D87B2F-9F7A-4CF4-82E6-9283DB5FCD5E}"/>
              </a:ext>
            </a:extLst>
          </p:cNvPr>
          <p:cNvGrpSpPr/>
          <p:nvPr/>
        </p:nvGrpSpPr>
        <p:grpSpPr>
          <a:xfrm>
            <a:off x="2190855" y="3483734"/>
            <a:ext cx="8253984" cy="2747476"/>
            <a:chOff x="2190855" y="3483734"/>
            <a:chExt cx="8253984" cy="2747476"/>
          </a:xfrm>
        </p:grpSpPr>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
          <p:nvSpPr>
            <p:cNvPr id="6" name="Rectangle 5">
              <a:extLst>
                <a:ext uri="{FF2B5EF4-FFF2-40B4-BE49-F238E27FC236}">
                  <a16:creationId xmlns:a16="http://schemas.microsoft.com/office/drawing/2014/main" id="{A3E844A6-A495-4978-9A1B-D31A8A4A58ED}"/>
                </a:ext>
              </a:extLst>
            </p:cNvPr>
            <p:cNvSpPr/>
            <p:nvPr/>
          </p:nvSpPr>
          <p:spPr>
            <a:xfrm>
              <a:off x="2232660" y="3700342"/>
              <a:ext cx="685800" cy="30777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process</a:t>
              </a:r>
            </a:p>
          </p:txBody>
        </p:sp>
        <p:sp>
          <p:nvSpPr>
            <p:cNvPr id="9" name="Rectangle 8">
              <a:extLst>
                <a:ext uri="{FF2B5EF4-FFF2-40B4-BE49-F238E27FC236}">
                  <a16:creationId xmlns:a16="http://schemas.microsoft.com/office/drawing/2014/main" id="{E8F94F59-2703-4303-9907-D75D0FAB1E46}"/>
                </a:ext>
              </a:extLst>
            </p:cNvPr>
            <p:cNvSpPr/>
            <p:nvPr/>
          </p:nvSpPr>
          <p:spPr>
            <a:xfrm>
              <a:off x="8800416" y="5492546"/>
              <a:ext cx="1599793" cy="73866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Pool of Physical</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Memory (</a:t>
              </a:r>
              <a:r>
                <a:rPr kumimoji="0" lang="en-US" sz="1400" b="1" i="0" u="none" strike="noStrike" kern="1200" cap="none" spc="0" normalizeH="0" baseline="0" noProof="0" dirty="0">
                  <a:ln>
                    <a:noFill/>
                  </a:ln>
                  <a:solidFill>
                    <a:srgbClr val="C00000"/>
                  </a:solidFill>
                  <a:effectLst/>
                  <a:uLnTx/>
                  <a:uFillTx/>
                  <a:latin typeface="Calibri" panose="020F0502020204030204"/>
                  <a:ea typeface="+mn-ea"/>
                  <a:cs typeface="+mn-cs"/>
                </a:rPr>
                <a:t>includes GPU memory now</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18" name="Group 17"/>
          <p:cNvGrpSpPr/>
          <p:nvPr/>
        </p:nvGrpSpPr>
        <p:grpSpPr>
          <a:xfrm>
            <a:off x="2567166" y="2337343"/>
            <a:ext cx="4982747" cy="215153"/>
            <a:chOff x="2567166" y="2337343"/>
            <a:chExt cx="4982747" cy="215153"/>
          </a:xfrm>
        </p:grpSpPr>
        <p:cxnSp>
          <p:nvCxnSpPr>
            <p:cNvPr id="12" name="Straight Connector 11"/>
            <p:cNvCxnSpPr/>
            <p:nvPr/>
          </p:nvCxnSpPr>
          <p:spPr>
            <a:xfrm>
              <a:off x="2567166" y="2337343"/>
              <a:ext cx="4982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49913" y="2337343"/>
              <a:ext cx="0" cy="215153"/>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7972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p:sp>
        <p:nvSpPr>
          <p:cNvPr id="3" name="Content Placeholder 2"/>
          <p:cNvSpPr>
            <a:spLocks noGrp="1"/>
          </p:cNvSpPr>
          <p:nvPr>
            <p:ph idx="1"/>
          </p:nvPr>
        </p:nvSpPr>
        <p:spPr/>
        <p:txBody>
          <a:bodyPr/>
          <a:lstStyle/>
          <a:p>
            <a:endParaRPr lang="en-US" dirty="0"/>
          </a:p>
          <a:p>
            <a:endParaRPr lang="en-US" dirty="0"/>
          </a:p>
          <a:p>
            <a:r>
              <a:rPr lang="en-US" dirty="0"/>
              <a:t>A </a:t>
            </a:r>
            <a:r>
              <a:rPr lang="en-US" dirty="0">
                <a:solidFill>
                  <a:srgbClr val="0070C0"/>
                </a:solidFill>
              </a:rPr>
              <a:t>page of virtual memory</a:t>
            </a:r>
            <a:r>
              <a:rPr lang="en-US" dirty="0"/>
              <a:t> corresponds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block (line)</a:t>
            </a:r>
          </a:p>
          <a:p>
            <a:endParaRPr lang="en-US" dirty="0"/>
          </a:p>
          <a:p>
            <a:r>
              <a:rPr lang="en-US" dirty="0"/>
              <a:t>2</a:t>
            </a:r>
            <a:r>
              <a:rPr lang="en-US" baseline="30000" dirty="0"/>
              <a:t>12</a:t>
            </a:r>
            <a:r>
              <a:rPr lang="en-US" dirty="0"/>
              <a:t> = 4096: 12 bits of the address are sufficient to relatively position each byte in a page</a:t>
            </a:r>
          </a:p>
          <a:p>
            <a:pPr lvl="1"/>
            <a:r>
              <a:rPr lang="en-US" dirty="0"/>
              <a:t>Bits marked 0 through 11 on the previous slide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86348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Virtual Address Space: From CUDA programming guide</a:t>
            </a:r>
          </a:p>
        </p:txBody>
      </p:sp>
      <p:sp>
        <p:nvSpPr>
          <p:cNvPr id="3" name="Content Placeholder 2"/>
          <p:cNvSpPr>
            <a:spLocks noGrp="1"/>
          </p:cNvSpPr>
          <p:nvPr>
            <p:ph idx="1"/>
          </p:nvPr>
        </p:nvSpPr>
        <p:spPr/>
        <p:txBody>
          <a:bodyPr>
            <a:normAutofit lnSpcReduction="10000"/>
          </a:bodyPr>
          <a:lstStyle/>
          <a:p>
            <a:r>
              <a:rPr lang="en-US" sz="2200" dirty="0"/>
              <a:t>Key observation: one virtual memory space used in conjunction with the GPU and [parts of the] CPU memory</a:t>
            </a:r>
          </a:p>
          <a:p>
            <a:pPr lvl="1"/>
            <a:r>
              <a:rPr lang="en-US" sz="1900" dirty="0"/>
              <a:t>UVA: Unified Virtual Address </a:t>
            </a:r>
          </a:p>
          <a:p>
            <a:pPr lvl="1"/>
            <a:r>
              <a:rPr lang="en-US" sz="1900" dirty="0"/>
              <a:t>UVAS: Unified Virtual Address Space</a:t>
            </a:r>
          </a:p>
          <a:p>
            <a:pPr marL="0" indent="0">
              <a:buNone/>
            </a:pPr>
            <a:endParaRPr lang="en-US" sz="2200" dirty="0"/>
          </a:p>
          <a:p>
            <a:r>
              <a:rPr lang="en-US" sz="2200" dirty="0"/>
              <a:t>The trick is to translate an address from this 49-bit UVAS into an address in the pool of physical memory</a:t>
            </a:r>
          </a:p>
          <a:p>
            <a:endParaRPr lang="en-US" dirty="0"/>
          </a:p>
          <a:p>
            <a:r>
              <a:rPr lang="en-US" dirty="0"/>
              <a:t>All host memory allocations made via CUDA API calls and all device memory allocations on supported devices are within the UVAS. As a consequence:</a:t>
            </a:r>
          </a:p>
          <a:p>
            <a:pPr lvl="1"/>
            <a:r>
              <a:rPr lang="en-US" dirty="0"/>
              <a:t>Pointers returned by </a:t>
            </a:r>
            <a:r>
              <a:rPr lang="en-US" dirty="0" err="1">
                <a:latin typeface="Consolas" panose="020B0609020204030204" pitchFamily="49" charset="0"/>
              </a:rPr>
              <a:t>cudaHostAlloc</a:t>
            </a:r>
            <a:r>
              <a:rPr lang="en-US" dirty="0">
                <a:latin typeface="Consolas" panose="020B0609020204030204" pitchFamily="49" charset="0"/>
              </a:rPr>
              <a:t>()</a:t>
            </a:r>
            <a:r>
              <a:rPr lang="en-US" dirty="0"/>
              <a:t> can be used directly from within kernels running on a device</a:t>
            </a:r>
          </a:p>
          <a:p>
            <a:pPr lvl="1"/>
            <a:r>
              <a:rPr lang="en-US" dirty="0"/>
              <a:t>Allocations via </a:t>
            </a:r>
            <a:r>
              <a:rPr lang="en-US" dirty="0" err="1">
                <a:latin typeface="Consolas" panose="020B0609020204030204" pitchFamily="49" charset="0"/>
              </a:rPr>
              <a:t>cudaHostAlloc</a:t>
            </a:r>
            <a:r>
              <a:rPr lang="en-US" dirty="0">
                <a:latin typeface="Consolas" panose="020B0609020204030204" pitchFamily="49" charset="0"/>
              </a:rPr>
              <a:t>()</a:t>
            </a:r>
            <a:r>
              <a:rPr lang="en-US" dirty="0"/>
              <a:t> are automatically portable across all the devices</a:t>
            </a:r>
          </a:p>
          <a:p>
            <a:pPr lvl="1"/>
            <a:r>
              <a:rPr lang="en-US" dirty="0"/>
              <a:t>The location of any memory on any of the devices or on the host allocated through CUDA can be determined from the value of the pointer using </a:t>
            </a:r>
            <a:r>
              <a:rPr lang="en-US" dirty="0" err="1">
                <a:latin typeface="Consolas" panose="020B0609020204030204" pitchFamily="49" charset="0"/>
              </a:rPr>
              <a:t>cudaPointerGetAttributes</a:t>
            </a:r>
            <a:r>
              <a:rPr lang="en-US" dirty="0">
                <a:latin typeface="Consolas" panose="020B0609020204030204" pitchFamily="49" charset="0"/>
              </a:rPr>
              <a:t>()</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Rectangle 4"/>
              <p:cNvSpPr/>
              <p:nvPr/>
            </p:nvSpPr>
            <p:spPr>
              <a:xfrm>
                <a:off x="76821" y="6642556"/>
                <a:ext cx="63190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NVIDIA</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76821" y="6642556"/>
                <a:ext cx="631904" cy="215444"/>
              </a:xfrm>
              <a:prstGeom prst="rect">
                <a:avLst/>
              </a:prstGeom>
              <a:blipFill>
                <a:blip r:embed="rId3"/>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15264894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 Consequences</a:t>
            </a:r>
          </a:p>
        </p:txBody>
      </p:sp>
      <p:sp>
        <p:nvSpPr>
          <p:cNvPr id="3" name="Content Placeholder 2"/>
          <p:cNvSpPr>
            <a:spLocks noGrp="1"/>
          </p:cNvSpPr>
          <p:nvPr>
            <p:ph idx="1"/>
          </p:nvPr>
        </p:nvSpPr>
        <p:spPr/>
        <p:txBody>
          <a:bodyPr>
            <a:normAutofit/>
          </a:bodyPr>
          <a:lstStyle/>
          <a:p>
            <a:r>
              <a:rPr lang="en-US" dirty="0"/>
              <a:t>CUDA runtime can identify where the data is stored based on the value of the pointer</a:t>
            </a:r>
          </a:p>
          <a:p>
            <a:pPr lvl="1"/>
            <a:r>
              <a:rPr lang="en-US" dirty="0"/>
              <a:t>Possible since one virtual address space used for both the GPU and CPU CUDA allocated memory </a:t>
            </a:r>
          </a:p>
          <a:p>
            <a:endParaRPr lang="en-US" dirty="0"/>
          </a:p>
          <a:p>
            <a:r>
              <a:rPr lang="en-US" dirty="0"/>
              <a:t>There is no need to deal with </a:t>
            </a:r>
            <a:r>
              <a:rPr lang="en-US" dirty="0" err="1">
                <a:latin typeface="Consolas" panose="020B0609020204030204" pitchFamily="49" charset="0"/>
              </a:rPr>
              <a:t>cudaMemcpyHostToHost</a:t>
            </a:r>
            <a:r>
              <a:rPr lang="en-US" dirty="0"/>
              <a:t>, </a:t>
            </a:r>
            <a:r>
              <a:rPr lang="en-US" dirty="0" err="1">
                <a:latin typeface="Consolas" panose="020B0609020204030204" pitchFamily="49" charset="0"/>
              </a:rPr>
              <a:t>cudaMemcpyHostToDevice</a:t>
            </a:r>
            <a:r>
              <a:rPr lang="en-US" dirty="0"/>
              <a:t>, </a:t>
            </a:r>
            <a:r>
              <a:rPr lang="en-US" dirty="0" err="1">
                <a:latin typeface="Consolas" panose="020B0609020204030204" pitchFamily="49" charset="0"/>
              </a:rPr>
              <a:t>cudaMemcpyDeviceToHost</a:t>
            </a:r>
            <a:r>
              <a:rPr lang="en-US" dirty="0"/>
              <a:t>, and </a:t>
            </a:r>
            <a:r>
              <a:rPr lang="en-US" dirty="0" err="1">
                <a:latin typeface="Consolas" panose="020B0609020204030204" pitchFamily="49" charset="0"/>
              </a:rPr>
              <a:t>cudaMemcpyDeviceToDevice</a:t>
            </a:r>
            <a:r>
              <a:rPr lang="en-US" dirty="0"/>
              <a:t> scenarios</a:t>
            </a:r>
          </a:p>
          <a:p>
            <a:pPr lvl="1"/>
            <a:r>
              <a:rPr lang="en-US" dirty="0"/>
              <a:t>Simply use the generic </a:t>
            </a:r>
            <a:r>
              <a:rPr lang="en-US" dirty="0" err="1">
                <a:solidFill>
                  <a:srgbClr val="0000FF"/>
                </a:solidFill>
                <a:latin typeface="Consolas" panose="020B0609020204030204" pitchFamily="49" charset="0"/>
              </a:rPr>
              <a:t>cudaMemcpyDefault</a:t>
            </a:r>
            <a:r>
              <a:rPr lang="en-US" dirty="0"/>
              <a:t> flag</a:t>
            </a:r>
          </a:p>
          <a:p>
            <a:endParaRPr lang="en-US" dirty="0"/>
          </a:p>
          <a:p>
            <a:endParaRPr lang="en-US" dirty="0"/>
          </a:p>
          <a:p>
            <a:r>
              <a:rPr lang="en-US" dirty="0"/>
              <a:t>Other benefit: an inter-device copy that does not rely on the host for staging data movement</a:t>
            </a:r>
          </a:p>
          <a:p>
            <a:pPr marL="457200" lvl="1" indent="0">
              <a:buNone/>
            </a:pPr>
            <a:r>
              <a:rPr lang="en-US" dirty="0" err="1">
                <a:solidFill>
                  <a:srgbClr val="0000FF"/>
                </a:solidFill>
                <a:latin typeface="Consolas" panose="020B0609020204030204" pitchFamily="49" charset="0"/>
              </a:rPr>
              <a:t>cudaMemcpy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gpuDst_memPntr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gpuSrc_memPntr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byteSize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cudaMemcpyDefault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0524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 Showcasing Its Versatility…</a:t>
            </a:r>
          </a:p>
        </p:txBody>
      </p:sp>
      <p:sp>
        <p:nvSpPr>
          <p:cNvPr id="3" name="Content Placeholder 2"/>
          <p:cNvSpPr>
            <a:spLocks noGrp="1"/>
          </p:cNvSpPr>
          <p:nvPr>
            <p:ph idx="1"/>
          </p:nvPr>
        </p:nvSpPr>
        <p:spPr/>
        <p:txBody>
          <a:bodyPr/>
          <a:lstStyle/>
          <a:p>
            <a:endParaRPr lang="en-US" dirty="0"/>
          </a:p>
          <a:p>
            <a:r>
              <a:rPr lang="en-US" dirty="0"/>
              <a:t>Set of commands below can be issued by one host thread to multiple devices</a:t>
            </a:r>
          </a:p>
          <a:p>
            <a:pPr lvl="1"/>
            <a:r>
              <a:rPr lang="en-US" dirty="0"/>
              <a:t>No need to use anything beyond </a:t>
            </a:r>
            <a:r>
              <a:rPr lang="en-US" dirty="0" err="1"/>
              <a:t>cudaMemcpyDefault</a:t>
            </a:r>
            <a:endParaRPr lang="en-US" dirty="0"/>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(gpu1Dst_memPntr, </a:t>
            </a:r>
            <a:r>
              <a:rPr lang="en-US" dirty="0" err="1">
                <a:latin typeface="Consolas" panose="020B0609020204030204" pitchFamily="49" charset="0"/>
              </a:rPr>
              <a:t>host_memPntr</a:t>
            </a:r>
            <a:r>
              <a:rPr lang="en-US" dirty="0">
                <a:latin typeface="Consolas" panose="020B0609020204030204" pitchFamily="49" charset="0"/>
              </a:rPr>
              <a:t>, byteSize1,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(gpu2Dst_memPntr, </a:t>
            </a:r>
            <a:r>
              <a:rPr lang="en-US" dirty="0" err="1">
                <a:latin typeface="Consolas" panose="020B0609020204030204" pitchFamily="49" charset="0"/>
              </a:rPr>
              <a:t>host_memPntr</a:t>
            </a:r>
            <a:r>
              <a:rPr lang="en-US" dirty="0">
                <a:latin typeface="Consolas" panose="020B0609020204030204" pitchFamily="49" charset="0"/>
              </a:rPr>
              <a:t>, byteSize2,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a:t>
            </a:r>
            <a:r>
              <a:rPr lang="en-US" dirty="0" err="1">
                <a:latin typeface="Consolas" panose="020B0609020204030204" pitchFamily="49" charset="0"/>
              </a:rPr>
              <a:t>host_memPntr</a:t>
            </a:r>
            <a:r>
              <a:rPr lang="en-US" dirty="0">
                <a:latin typeface="Consolas" panose="020B0609020204030204" pitchFamily="49" charset="0"/>
              </a:rPr>
              <a:t>, gpu1Dst_memPntr, byteSize1, </a:t>
            </a:r>
            <a:r>
              <a:rPr lang="en-US" dirty="0" err="1">
                <a:latin typeface="Consolas" panose="020B0609020204030204" pitchFamily="49" charset="0"/>
              </a:rPr>
              <a:t>cudaMemcpyDefault</a:t>
            </a:r>
            <a:r>
              <a:rPr lang="en-US" dirty="0">
                <a:latin typeface="Consolas" panose="020B0609020204030204" pitchFamily="49" charset="0"/>
              </a:rPr>
              <a:t>)</a:t>
            </a:r>
          </a:p>
          <a:p>
            <a:pPr marL="788670" lvl="2" indent="0">
              <a:buNone/>
            </a:pPr>
            <a:r>
              <a:rPr lang="en-US" dirty="0" err="1">
                <a:latin typeface="Consolas" panose="020B0609020204030204" pitchFamily="49" charset="0"/>
              </a:rPr>
              <a:t>cudaMemcpy</a:t>
            </a:r>
            <a:r>
              <a:rPr lang="en-US" dirty="0">
                <a:latin typeface="Consolas" panose="020B0609020204030204" pitchFamily="49" charset="0"/>
              </a:rPr>
              <a:t>(</a:t>
            </a:r>
            <a:r>
              <a:rPr lang="en-US" dirty="0" err="1">
                <a:latin typeface="Consolas" panose="020B0609020204030204" pitchFamily="49" charset="0"/>
              </a:rPr>
              <a:t>host_memPntr</a:t>
            </a:r>
            <a:r>
              <a:rPr lang="en-US" dirty="0">
                <a:latin typeface="Consolas" panose="020B0609020204030204" pitchFamily="49" charset="0"/>
              </a:rPr>
              <a:t>, gpu2Dst_memPntr, byteSize2, </a:t>
            </a:r>
            <a:r>
              <a:rPr lang="en-US" dirty="0" err="1">
                <a:latin typeface="Consolas" panose="020B0609020204030204" pitchFamily="49" charset="0"/>
              </a:rPr>
              <a:t>cudaMemcpyDefault</a:t>
            </a:r>
            <a:r>
              <a:rPr lang="en-US" dirty="0">
                <a:latin typeface="Consolas" panose="020B0609020204030204" pitchFamily="49" charset="0"/>
              </a:rPr>
              <a:t>)</a:t>
            </a:r>
          </a:p>
          <a:p>
            <a:pPr marL="45720" indent="0">
              <a:buNone/>
            </a:pPr>
            <a:endParaRPr lang="en-US" dirty="0"/>
          </a:p>
          <a:p>
            <a:r>
              <a:rPr lang="en-US" dirty="0"/>
              <a:t>UVA support is the enabler for the </a:t>
            </a:r>
            <a:r>
              <a:rPr lang="en-US" dirty="0">
                <a:solidFill>
                  <a:srgbClr val="0070C0"/>
                </a:solidFill>
              </a:rPr>
              <a:t>peer-to-peer</a:t>
            </a:r>
            <a:r>
              <a:rPr lang="en-US" dirty="0"/>
              <a:t> (P2P), inter-GPU, data transfer </a:t>
            </a:r>
          </a:p>
          <a:p>
            <a:pPr lvl="1"/>
            <a:r>
              <a:rPr lang="en-US" dirty="0"/>
              <a:t>P2P not discussed here</a:t>
            </a:r>
          </a:p>
          <a:p>
            <a:pPr lvl="1"/>
            <a:r>
              <a:rPr lang="en-US" dirty="0"/>
              <a:t>UVA is the underpinning technology for P2P</a:t>
            </a:r>
          </a:p>
          <a:p>
            <a:pPr marL="45720" indent="0">
              <a:buNone/>
            </a:pP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3112731-9FC8-4358-9E63-5CB4422C9DD7}"/>
              </a:ext>
            </a:extLst>
          </p:cNvPr>
          <p:cNvSpPr/>
          <p:nvPr/>
        </p:nvSpPr>
        <p:spPr>
          <a:xfrm>
            <a:off x="7578436" y="2694709"/>
            <a:ext cx="2251364" cy="12122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966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is a Step Forward Relative to Z-C</a:t>
            </a:r>
          </a:p>
        </p:txBody>
      </p:sp>
      <p:sp>
        <p:nvSpPr>
          <p:cNvPr id="3" name="Content Placeholder 2"/>
          <p:cNvSpPr>
            <a:spLocks noGrp="1"/>
          </p:cNvSpPr>
          <p:nvPr>
            <p:ph idx="1"/>
          </p:nvPr>
        </p:nvSpPr>
        <p:spPr/>
        <p:txBody>
          <a:bodyPr/>
          <a:lstStyle/>
          <a:p>
            <a:endParaRPr lang="en-US" dirty="0"/>
          </a:p>
          <a:p>
            <a:endParaRPr lang="en-US" dirty="0"/>
          </a:p>
          <a:p>
            <a:r>
              <a:rPr lang="en-US" dirty="0"/>
              <a:t>Z-C Key Accomplishment: use pointer within </a:t>
            </a:r>
            <a:r>
              <a:rPr lang="en-US" dirty="0">
                <a:solidFill>
                  <a:srgbClr val="0070C0"/>
                </a:solidFill>
              </a:rPr>
              <a:t>device function</a:t>
            </a:r>
            <a:r>
              <a:rPr lang="en-US" dirty="0"/>
              <a:t> to access </a:t>
            </a:r>
            <a:r>
              <a:rPr lang="en-US" dirty="0">
                <a:solidFill>
                  <a:srgbClr val="0070C0"/>
                </a:solidFill>
              </a:rPr>
              <a:t>host data</a:t>
            </a:r>
            <a:r>
              <a:rPr lang="en-US" dirty="0"/>
              <a:t> </a:t>
            </a:r>
          </a:p>
          <a:p>
            <a:pPr lvl="1"/>
            <a:r>
              <a:rPr lang="en-US" dirty="0"/>
              <a:t>Z-C focused on a </a:t>
            </a:r>
            <a:r>
              <a:rPr lang="en-US" u="sng" dirty="0"/>
              <a:t>data access</a:t>
            </a:r>
            <a:r>
              <a:rPr lang="en-US" dirty="0"/>
              <a:t>, an issue relevant in the context of functions executed on the device</a:t>
            </a:r>
          </a:p>
          <a:p>
            <a:endParaRPr lang="en-US" dirty="0"/>
          </a:p>
          <a:p>
            <a:endParaRPr lang="en-US" dirty="0"/>
          </a:p>
          <a:p>
            <a:r>
              <a:rPr lang="en-US" dirty="0"/>
              <a:t>UVA added on top of Z-C a data access component but also a data transfer component: </a:t>
            </a:r>
          </a:p>
          <a:p>
            <a:pPr lvl="1"/>
            <a:r>
              <a:rPr lang="en-US" u="sng" dirty="0"/>
              <a:t>Data access</a:t>
            </a:r>
            <a:r>
              <a:rPr lang="en-US" dirty="0"/>
              <a:t>: A GPU could access data on a different GPU, a novelty back in CUDA 4.0</a:t>
            </a:r>
          </a:p>
          <a:p>
            <a:pPr lvl="1"/>
            <a:r>
              <a:rPr lang="en-US" u="sng" dirty="0"/>
              <a:t>Data transfer</a:t>
            </a:r>
            <a:r>
              <a:rPr lang="en-US" dirty="0"/>
              <a:t>: copy data in between GPUs</a:t>
            </a:r>
          </a:p>
          <a:p>
            <a:pPr lvl="2"/>
            <a:r>
              <a:rPr lang="en-US" dirty="0" err="1">
                <a:latin typeface="Consolas" panose="020B0609020204030204" pitchFamily="49" charset="0"/>
              </a:rPr>
              <a:t>cudaMemcpy</a:t>
            </a:r>
            <a:r>
              <a:rPr lang="en-US" dirty="0"/>
              <a:t> is the main character in this play, data transfer initiated on the host side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071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UVA &amp; Unified Memory (UM) </a:t>
            </a:r>
          </a:p>
        </p:txBody>
      </p:sp>
      <p:sp>
        <p:nvSpPr>
          <p:cNvPr id="3" name="Content Placeholder 2"/>
          <p:cNvSpPr>
            <a:spLocks noGrp="1"/>
          </p:cNvSpPr>
          <p:nvPr>
            <p:ph idx="1"/>
          </p:nvPr>
        </p:nvSpPr>
        <p:spPr/>
        <p:txBody>
          <a:bodyPr>
            <a:normAutofit/>
          </a:bodyPr>
          <a:lstStyle/>
          <a:p>
            <a:endParaRPr lang="en-US" dirty="0"/>
          </a:p>
          <a:p>
            <a:r>
              <a:rPr lang="en-US" dirty="0"/>
              <a:t>The Unified Virtual Address idea had ok impact, perhaps good enough to write home about</a:t>
            </a:r>
          </a:p>
          <a:p>
            <a:endParaRPr lang="en-US" dirty="0"/>
          </a:p>
          <a:p>
            <a:r>
              <a:rPr lang="en-US" dirty="0"/>
              <a:t>Why was UVA less than the equivalent of the “sliced bread” idea?</a:t>
            </a:r>
          </a:p>
          <a:p>
            <a:pPr lvl="1"/>
            <a:r>
              <a:rPr lang="en-US" dirty="0"/>
              <a:t>Still one annoying limitation back then: the device could read host memory, but not vice-versa</a:t>
            </a:r>
          </a:p>
          <a:p>
            <a:pPr marL="0" indent="0">
              <a:buNone/>
            </a:pPr>
            <a:endParaRPr lang="en-US" dirty="0"/>
          </a:p>
          <a:p>
            <a:r>
              <a:rPr lang="en-US" dirty="0">
                <a:solidFill>
                  <a:srgbClr val="C00000"/>
                </a:solidFill>
              </a:rPr>
              <a:t>Unified Memory</a:t>
            </a:r>
            <a:r>
              <a:rPr lang="en-US" dirty="0"/>
              <a:t> (UM) is like UVA but enabled the CPU to tap into GPU memory</a:t>
            </a:r>
          </a:p>
          <a:p>
            <a:pPr lvl="1"/>
            <a:r>
              <a:rPr lang="en-US" dirty="0"/>
              <a:t>UM works in conjunction with a “</a:t>
            </a:r>
            <a:r>
              <a:rPr lang="en-US" dirty="0">
                <a:solidFill>
                  <a:srgbClr val="0070C0"/>
                </a:solidFill>
              </a:rPr>
              <a:t>managed memory pool</a:t>
            </a:r>
            <a:r>
              <a:rPr lang="en-US" dirty="0"/>
              <a:t>”</a:t>
            </a:r>
          </a:p>
          <a:p>
            <a:endParaRPr lang="en-US" dirty="0"/>
          </a:p>
          <a:p>
            <a:r>
              <a:rPr lang="en-US" dirty="0"/>
              <a:t>Fallout: improved significantly CUDA ease of use, particularly for multi-GPU systems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4431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Memory, a first example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120307" y="3949925"/>
            <a:ext cx="3254619" cy="2169825"/>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Consolas"/>
                <a:ea typeface="+mn-ea"/>
                <a:cs typeface="+mn-cs"/>
              </a:rPr>
              <a:t>__device__ __managed__</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ret[</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&lt;&lt;&lt;1,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 name="Rectangle 6"/>
          <p:cNvSpPr/>
          <p:nvPr/>
        </p:nvSpPr>
        <p:spPr>
          <a:xfrm>
            <a:off x="7120306" y="1148780"/>
            <a:ext cx="3254619" cy="2446824"/>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1" i="0" u="none" strike="noStrike" kern="1200" cap="none" spc="0" normalizeH="0" baseline="0" noProof="0" dirty="0" err="1">
                <a:ln>
                  <a:noFill/>
                </a:ln>
                <a:solidFill>
                  <a:srgbClr val="C00000"/>
                </a:solidFill>
                <a:effectLst/>
                <a:uLnTx/>
                <a:uFillTx/>
                <a:latin typeface="Consolas"/>
                <a:ea typeface="+mn-ea"/>
                <a:cs typeface="+mn-cs"/>
              </a:rPr>
              <a:t>cudaMallocManaged</a:t>
            </a:r>
            <a:r>
              <a:rPr kumimoji="0" lang="en-US" sz="900" b="0" i="0" u="none" strike="noStrike" kern="1200" cap="none" spc="0" normalizeH="0" baseline="0" noProof="0" dirty="0">
                <a:ln>
                  <a:noFill/>
                </a:ln>
                <a:solidFill>
                  <a:srgbClr val="000000"/>
                </a:solidFill>
                <a:effectLst/>
                <a:uLnTx/>
                <a:uFillTx/>
                <a:latin typeface="Consolas"/>
                <a:ea typeface="+mn-ea"/>
                <a:cs typeface="+mn-cs"/>
              </a:rPr>
              <a:t>(&amp;ret, </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AplusB&lt;&lt;&lt;1, </a:t>
            </a:r>
            <a:r>
              <a:rPr kumimoji="0" lang="da-DK"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&gt;&gt;&gt;(ret, 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p:cNvSpPr/>
          <p:nvPr/>
        </p:nvSpPr>
        <p:spPr>
          <a:xfrm>
            <a:off x="152228" y="899869"/>
            <a:ext cx="4420290" cy="2723823"/>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A31515"/>
                </a:solidFill>
                <a:effectLst/>
                <a:uLnTx/>
                <a:uFillTx/>
                <a:latin typeface="Consolas"/>
                <a:ea typeface="+mn-ea"/>
                <a:cs typeface="+mn-cs"/>
              </a:rPr>
              <a:t>&lt;</a:t>
            </a:r>
            <a:r>
              <a:rPr kumimoji="0" lang="en-US" sz="9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9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cudaMalloc</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(&amp;ret, </a:t>
            </a:r>
            <a:r>
              <a:rPr kumimoji="0" lang="en-US"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AplusB&lt;&lt;&lt;1, </a:t>
            </a:r>
            <a:r>
              <a:rPr kumimoji="0" lang="da-DK"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&gt;&gt;&gt;(ret, 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a:ln>
                  <a:noFill/>
                </a:ln>
                <a:solidFill>
                  <a:srgbClr val="0010BF"/>
                </a:solidFill>
                <a:effectLst/>
                <a:uLnTx/>
                <a:uFillTx/>
                <a:latin typeface="Consolas"/>
                <a:ea typeface="+mn-ea"/>
                <a:cs typeface="+mn-cs"/>
              </a:rPr>
              <a:t>new</a:t>
            </a:r>
            <a:r>
              <a:rPr kumimoji="0" lang="en-US" sz="900" b="0" i="0" u="none" strike="noStrike" kern="1200" cap="none" spc="0" normalizeH="0" baseline="0" noProof="0" dirty="0">
                <a:ln>
                  <a:noFill/>
                </a:ln>
                <a:solidFill>
                  <a:srgbClr val="C00000"/>
                </a:solidFill>
                <a:effectLst/>
                <a:uLnTx/>
                <a:uFillTx/>
                <a:latin typeface="Consolas"/>
                <a:ea typeface="+mn-ea"/>
                <a:cs typeface="+mn-cs"/>
              </a:rPr>
              <a:t> </a:t>
            </a:r>
            <a:r>
              <a:rPr kumimoji="0" lang="en-US" sz="900" b="0" i="0" u="none" strike="noStrike" kern="1200" cap="none" spc="0" normalizeH="0" baseline="0" noProof="0" dirty="0">
                <a:ln>
                  <a:noFill/>
                </a:ln>
                <a:solidFill>
                  <a:srgbClr val="0010B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prstClr val="black"/>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 ret, </a:t>
            </a:r>
            <a:r>
              <a:rPr kumimoji="0" lang="en-US" sz="900" b="0" i="0" u="none" strike="noStrike" kern="1200" cap="none" spc="0" normalizeH="0" baseline="0" noProof="0" dirty="0">
                <a:ln>
                  <a:noFill/>
                </a:ln>
                <a:solidFill>
                  <a:srgbClr val="6F008A"/>
                </a:solidFill>
                <a:effectLst/>
                <a:uLnTx/>
                <a:uFillTx/>
                <a:latin typeface="Consolas"/>
                <a:ea typeface="+mn-ea"/>
                <a:cs typeface="+mn-cs"/>
              </a:rPr>
              <a:t>SZ</a:t>
            </a:r>
            <a:r>
              <a:rPr kumimoji="0" lang="en-US" sz="900" b="0" i="0" u="none" strike="noStrike" kern="1200" cap="none" spc="0" normalizeH="0" baseline="0" noProof="0" dirty="0">
                <a:ln>
                  <a:noFill/>
                </a:ln>
                <a:solidFill>
                  <a:srgbClr val="000000"/>
                </a:solidFill>
                <a:effectLst/>
                <a:uLnTx/>
                <a:uFillTx/>
                <a:latin typeface="Consolas"/>
                <a:ea typeface="+mn-ea"/>
                <a:cs typeface="+mn-cs"/>
              </a:rPr>
              <a:t> * </a:t>
            </a:r>
            <a:r>
              <a:rPr kumimoji="0" lang="en-US" sz="9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0000FF"/>
                </a:solidFill>
                <a:effectLst/>
                <a:uLnTx/>
                <a:uFillTx/>
                <a:latin typeface="Consolas"/>
                <a:ea typeface="+mn-ea"/>
                <a:cs typeface="+mn-cs"/>
              </a:rPr>
              <a:t>int</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cudaMemcpyDefault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9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std::</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delete[]</a:t>
            </a:r>
            <a:r>
              <a:rPr kumimoji="0" lang="en-US" sz="900" b="0" i="0" u="none" strike="noStrike" kern="1200" cap="none" spc="0" normalizeH="0" baseline="0" noProof="0" dirty="0">
                <a:ln>
                  <a:noFill/>
                </a:ln>
                <a:solidFill>
                  <a:srgbClr val="000000"/>
                </a:solidFill>
                <a:effectLst/>
                <a:uLnTx/>
                <a:uFillTx/>
                <a:latin typeface="Consolas"/>
                <a:ea typeface="+mn-ea"/>
                <a:cs typeface="+mn-cs"/>
              </a:rPr>
              <a:t> </a:t>
            </a:r>
            <a:r>
              <a:rPr kumimoji="0" lang="en-US" sz="900" b="0" i="0" u="none" strike="noStrike" kern="1200" cap="none" spc="0" normalizeH="0" baseline="0" noProof="0" dirty="0" err="1">
                <a:ln>
                  <a:noFill/>
                </a:ln>
                <a:solidFill>
                  <a:srgbClr val="000000"/>
                </a:solidFill>
                <a:effectLst/>
                <a:uLnTx/>
                <a:uFillTx/>
                <a:latin typeface="Consolas"/>
                <a:ea typeface="+mn-ea"/>
                <a:cs typeface="+mn-cs"/>
              </a:rPr>
              <a:t>host_ret</a:t>
            </a:r>
            <a:r>
              <a:rPr kumimoji="0" lang="en-US" sz="9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2" name="Rectangle 1"/>
          <p:cNvSpPr/>
          <p:nvPr/>
        </p:nvSpPr>
        <p:spPr>
          <a:xfrm>
            <a:off x="3522602" y="899869"/>
            <a:ext cx="108234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12 lines of code</a:t>
            </a:r>
          </a:p>
        </p:txBody>
      </p:sp>
      <p:sp>
        <p:nvSpPr>
          <p:cNvPr id="9" name="Rectangle 8"/>
          <p:cNvSpPr/>
          <p:nvPr/>
        </p:nvSpPr>
        <p:spPr>
          <a:xfrm>
            <a:off x="10374925" y="5996639"/>
            <a:ext cx="103265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8 lines of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(can make it 7)</a:t>
            </a:r>
          </a:p>
        </p:txBody>
      </p:sp>
      <p:sp>
        <p:nvSpPr>
          <p:cNvPr id="10" name="Rectangle 9"/>
          <p:cNvSpPr/>
          <p:nvPr/>
        </p:nvSpPr>
        <p:spPr>
          <a:xfrm>
            <a:off x="10374925" y="3449599"/>
            <a:ext cx="108234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10 lines of code</a:t>
            </a:r>
          </a:p>
        </p:txBody>
      </p:sp>
      <p:sp>
        <p:nvSpPr>
          <p:cNvPr id="3" name="Rectangle 2"/>
          <p:cNvSpPr/>
          <p:nvPr/>
        </p:nvSpPr>
        <p:spPr>
          <a:xfrm>
            <a:off x="152228" y="3838667"/>
            <a:ext cx="3295650" cy="1754326"/>
          </a:xfrm>
          <a:prstGeom prst="rect">
            <a:avLst/>
          </a:prstGeom>
          <a:solidFill>
            <a:schemeClr val="accent4">
              <a:lumMod val="20000"/>
              <a:lumOff val="80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70AD47">
                    <a:lumMod val="50000"/>
                  </a:srgbClr>
                </a:solidFill>
                <a:effectLst/>
                <a:uLnTx/>
                <a:uFillTx/>
                <a:latin typeface="Consolas" panose="020B0609020204030204" pitchFamily="49" charset="0"/>
                <a:ea typeface="+mn-ea"/>
                <a:cs typeface="+mn-cs"/>
              </a:rPr>
              <a:t>unifMemCUDAexPart1.exe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A+B = 110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A+B = 111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 A+B = 112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3: A+B = 113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A+B = 114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5: A+B = 115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6: A+B = 116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7: A+B = 117 </a:t>
            </a:r>
          </a:p>
        </p:txBody>
      </p:sp>
      <p:sp>
        <p:nvSpPr>
          <p:cNvPr id="11" name="Arrow: Right 10">
            <a:extLst>
              <a:ext uri="{FF2B5EF4-FFF2-40B4-BE49-F238E27FC236}">
                <a16:creationId xmlns:a16="http://schemas.microsoft.com/office/drawing/2014/main" id="{CC592AF9-180A-4AE3-A270-9BB0A47035FE}"/>
              </a:ext>
            </a:extLst>
          </p:cNvPr>
          <p:cNvSpPr/>
          <p:nvPr/>
        </p:nvSpPr>
        <p:spPr>
          <a:xfrm>
            <a:off x="6695021" y="2372192"/>
            <a:ext cx="392853" cy="2616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B0F1234-0948-4F7F-BE6E-01375CB14B57}"/>
              </a:ext>
            </a:extLst>
          </p:cNvPr>
          <p:cNvSpPr txBox="1"/>
          <p:nvPr/>
        </p:nvSpPr>
        <p:spPr>
          <a:xfrm>
            <a:off x="5560907" y="2331626"/>
            <a:ext cx="12720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UM trick:</a:t>
            </a:r>
          </a:p>
        </p:txBody>
      </p:sp>
      <p:sp>
        <p:nvSpPr>
          <p:cNvPr id="14" name="Arrow: Right 13">
            <a:extLst>
              <a:ext uri="{FF2B5EF4-FFF2-40B4-BE49-F238E27FC236}">
                <a16:creationId xmlns:a16="http://schemas.microsoft.com/office/drawing/2014/main" id="{D174ADD8-3D37-4DD2-8579-FC636A4308FD}"/>
              </a:ext>
            </a:extLst>
          </p:cNvPr>
          <p:cNvSpPr/>
          <p:nvPr/>
        </p:nvSpPr>
        <p:spPr>
          <a:xfrm>
            <a:off x="6557134" y="4373712"/>
            <a:ext cx="392853" cy="2616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ECF5732-1DAE-490E-A373-A3574A8905D7}"/>
              </a:ext>
            </a:extLst>
          </p:cNvPr>
          <p:cNvSpPr txBox="1"/>
          <p:nvPr/>
        </p:nvSpPr>
        <p:spPr>
          <a:xfrm>
            <a:off x="5688823" y="4242907"/>
            <a:ext cx="8965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Another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UM trick:</a:t>
            </a:r>
          </a:p>
        </p:txBody>
      </p:sp>
    </p:spTree>
    <p:extLst>
      <p:ext uri="{BB962C8B-B14F-4D97-AF65-F5344CB8AC3E}">
        <p14:creationId xmlns:p14="http://schemas.microsoft.com/office/powerpoint/2010/main" val="5880643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 enabled by </a:t>
            </a:r>
            <a:r>
              <a:rPr lang="en-US" dirty="0" err="1">
                <a:solidFill>
                  <a:srgbClr val="FFC000"/>
                </a:solidFill>
                <a:latin typeface="Consolas" panose="020B0609020204030204" pitchFamily="49" charset="0"/>
              </a:rPr>
              <a:t>cudaMallocManaged</a:t>
            </a:r>
            <a:endParaRPr lang="en-US" dirty="0">
              <a:solidFill>
                <a:srgbClr val="FFC000"/>
              </a:solidFill>
            </a:endParaRPr>
          </a:p>
        </p:txBody>
      </p:sp>
      <p:sp>
        <p:nvSpPr>
          <p:cNvPr id="3" name="Content Placeholder 2"/>
          <p:cNvSpPr>
            <a:spLocks noGrp="1"/>
          </p:cNvSpPr>
          <p:nvPr>
            <p:ph idx="1"/>
          </p:nvPr>
        </p:nvSpPr>
        <p:spPr/>
        <p:txBody>
          <a:bodyPr>
            <a:normAutofit/>
          </a:bodyPr>
          <a:lstStyle/>
          <a:p>
            <a:r>
              <a:rPr lang="en-US" dirty="0"/>
              <a:t>One memory allocation call takes care of memory setup at both ends; i.e., device and host</a:t>
            </a:r>
          </a:p>
          <a:p>
            <a:pPr lvl="1"/>
            <a:r>
              <a:rPr lang="en-US" dirty="0"/>
              <a:t>The main actor: the CUDA runtime function </a:t>
            </a:r>
            <a:r>
              <a:rPr lang="en-US" dirty="0" err="1">
                <a:solidFill>
                  <a:srgbClr val="0070C0"/>
                </a:solidFill>
                <a:latin typeface="Consolas" panose="020B0609020204030204" pitchFamily="49" charset="0"/>
              </a:rPr>
              <a:t>cudaMallocManaged</a:t>
            </a:r>
            <a:r>
              <a:rPr lang="en-US" dirty="0">
                <a:solidFill>
                  <a:srgbClr val="0070C0"/>
                </a:solidFill>
                <a:latin typeface="Consolas" panose="020B0609020204030204" pitchFamily="49" charset="0"/>
              </a:rPr>
              <a:t>()</a:t>
            </a:r>
          </a:p>
          <a:p>
            <a:pPr lvl="1"/>
            <a:endParaRPr lang="en-US" dirty="0"/>
          </a:p>
          <a:p>
            <a:r>
              <a:rPr lang="en-US" dirty="0"/>
              <a:t>New way of perceiving the memory interplay in GPGPU computing</a:t>
            </a:r>
          </a:p>
          <a:p>
            <a:pPr lvl="1"/>
            <a:r>
              <a:rPr lang="en-US" dirty="0"/>
              <a:t>No distinction made between memory on device &amp; memory on host (as long as latter is managed memory)</a:t>
            </a:r>
          </a:p>
          <a:p>
            <a:pPr lvl="1"/>
            <a:r>
              <a:rPr lang="en-US" dirty="0"/>
              <a:t>It’s just </a:t>
            </a:r>
            <a:r>
              <a:rPr lang="en-US" dirty="0">
                <a:solidFill>
                  <a:srgbClr val="0070C0"/>
                </a:solidFill>
              </a:rPr>
              <a:t>a pool of memory</a:t>
            </a:r>
            <a:r>
              <a:rPr lang="en-US" dirty="0"/>
              <a:t>, albeit with different access times when accessed by different processors</a:t>
            </a:r>
          </a:p>
          <a:p>
            <a:pPr lvl="2"/>
            <a:r>
              <a:rPr lang="en-US" dirty="0"/>
              <a:t>“processor”: any independent execution unit with a dedicated memory management unit (MMU)</a:t>
            </a:r>
          </a:p>
          <a:p>
            <a:pPr lvl="3"/>
            <a:r>
              <a:rPr lang="en-US" dirty="0"/>
              <a:t>Includes both CPUs and GPUs of any type and architecture</a:t>
            </a:r>
          </a:p>
          <a:p>
            <a:pPr lvl="2"/>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1" name="Group 10"/>
          <p:cNvGrpSpPr/>
          <p:nvPr/>
        </p:nvGrpSpPr>
        <p:grpSpPr>
          <a:xfrm>
            <a:off x="2991442" y="4522844"/>
            <a:ext cx="5669869" cy="2004876"/>
            <a:chOff x="2840856" y="3181163"/>
            <a:chExt cx="5669869" cy="2004876"/>
          </a:xfrm>
        </p:grpSpPr>
        <p:grpSp>
          <p:nvGrpSpPr>
            <p:cNvPr id="8" name="Group 7"/>
            <p:cNvGrpSpPr/>
            <p:nvPr/>
          </p:nvGrpSpPr>
          <p:grpSpPr>
            <a:xfrm>
              <a:off x="2840856" y="3181163"/>
              <a:ext cx="2143957" cy="1988599"/>
              <a:chOff x="2263807" y="3181163"/>
              <a:chExt cx="2143957" cy="1988599"/>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33" t="21737" r="50189" b="13826"/>
              <a:stretch/>
            </p:blipFill>
            <p:spPr bwMode="auto">
              <a:xfrm>
                <a:off x="2263807" y="3181163"/>
                <a:ext cx="2143957" cy="198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85391" y="3210302"/>
                <a:ext cx="1700787" cy="276999"/>
              </a:xfrm>
              <a:prstGeom prst="rect">
                <a:avLst/>
              </a:prstGeom>
              <a:solidFill>
                <a:schemeClr val="tx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Old Memory Perception</a:t>
                </a:r>
              </a:p>
            </p:txBody>
          </p:sp>
        </p:grpSp>
        <p:grpSp>
          <p:nvGrpSpPr>
            <p:cNvPr id="10" name="Group 9"/>
            <p:cNvGrpSpPr/>
            <p:nvPr/>
          </p:nvGrpSpPr>
          <p:grpSpPr>
            <a:xfrm>
              <a:off x="6366768" y="3197440"/>
              <a:ext cx="2143957" cy="1988599"/>
              <a:chOff x="6961572" y="3197440"/>
              <a:chExt cx="2143957" cy="1988599"/>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811" t="21737" r="11111" b="13826"/>
              <a:stretch/>
            </p:blipFill>
            <p:spPr bwMode="auto">
              <a:xfrm>
                <a:off x="6961572" y="3197440"/>
                <a:ext cx="2143957" cy="198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250483" y="3204604"/>
                <a:ext cx="1566133" cy="461665"/>
              </a:xfrm>
              <a:prstGeom prst="rect">
                <a:avLst/>
              </a:prstGeom>
              <a:solidFill>
                <a:schemeClr val="tx1"/>
              </a:solid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New  Perception with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Unified Memory</a:t>
                </a:r>
              </a:p>
            </p:txBody>
          </p:sp>
        </p:grpSp>
      </p:grpSp>
      <p:sp>
        <p:nvSpPr>
          <p:cNvPr id="4" name="Rectangle 3"/>
          <p:cNvSpPr/>
          <p:nvPr/>
        </p:nvSpPr>
        <p:spPr>
          <a:xfrm>
            <a:off x="92667" y="6627168"/>
            <a:ext cx="70403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[NVIDIA]</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419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UM innovation</a:t>
            </a:r>
          </a:p>
        </p:txBody>
      </p:sp>
      <p:sp>
        <p:nvSpPr>
          <p:cNvPr id="3" name="Content Placeholder 2"/>
          <p:cNvSpPr>
            <a:spLocks noGrp="1"/>
          </p:cNvSpPr>
          <p:nvPr>
            <p:ph idx="1"/>
          </p:nvPr>
        </p:nvSpPr>
        <p:spPr/>
        <p:txBody>
          <a:bodyPr>
            <a:normAutofit fontScale="92500" lnSpcReduction="10000"/>
          </a:bodyPr>
          <a:lstStyle/>
          <a:p>
            <a:r>
              <a:rPr lang="en-US" dirty="0"/>
              <a:t>No longer any need for explicit memory transfers between host and device</a:t>
            </a:r>
          </a:p>
          <a:p>
            <a:pPr lvl="1"/>
            <a:r>
              <a:rPr lang="en-US" dirty="0"/>
              <a:t>Any allocation created in </a:t>
            </a:r>
            <a:r>
              <a:rPr lang="en-US" dirty="0">
                <a:solidFill>
                  <a:srgbClr val="C00000"/>
                </a:solidFill>
              </a:rPr>
              <a:t>the managed memory space</a:t>
            </a:r>
            <a:r>
              <a:rPr lang="en-US" dirty="0"/>
              <a:t> automatically migrated to where it is needed</a:t>
            </a:r>
          </a:p>
          <a:p>
            <a:endParaRPr lang="en-US" dirty="0"/>
          </a:p>
          <a:p>
            <a:r>
              <a:rPr lang="en-US" dirty="0"/>
              <a:t>NOTE: UM eliminates the need to call the </a:t>
            </a:r>
            <a:r>
              <a:rPr lang="en-US" dirty="0" err="1">
                <a:latin typeface="Consolas" panose="020B0609020204030204" pitchFamily="49" charset="0"/>
              </a:rPr>
              <a:t>cudaMalloc</a:t>
            </a:r>
            <a:r>
              <a:rPr lang="en-US" dirty="0"/>
              <a:t>/</a:t>
            </a:r>
            <a:r>
              <a:rPr lang="en-US" dirty="0" err="1">
                <a:latin typeface="Consolas" panose="020B0609020204030204" pitchFamily="49" charset="0"/>
              </a:rPr>
              <a:t>cudaHostAlloc</a:t>
            </a:r>
            <a:r>
              <a:rPr lang="en-US" dirty="0"/>
              <a:t> duo</a:t>
            </a:r>
          </a:p>
          <a:p>
            <a:pPr lvl="1"/>
            <a:r>
              <a:rPr lang="en-US" dirty="0"/>
              <a:t>It takes a different perspective on handling memory in the GPU/CPU interplay</a:t>
            </a:r>
          </a:p>
          <a:p>
            <a:endParaRPr lang="en-US" dirty="0"/>
          </a:p>
          <a:p>
            <a:r>
              <a:rPr lang="en-US" dirty="0"/>
              <a:t>Reliance on a managed memory space in which all processors see a single coherent memory image with a common address space</a:t>
            </a:r>
          </a:p>
          <a:p>
            <a:r>
              <a:rPr lang="en-US" dirty="0"/>
              <a:t>The runtime manages data access and locality within a CUDA program without need for explicit memory copy calls</a:t>
            </a:r>
          </a:p>
          <a:p>
            <a:r>
              <a:rPr lang="en-US" dirty="0"/>
              <a:t>Memory is migrated where it is used, the page table of the processors is simply updated</a:t>
            </a:r>
          </a:p>
          <a:p>
            <a:r>
              <a:rPr lang="en-US" dirty="0"/>
              <a:t>One can oversubscribe the amount of memory on the device</a:t>
            </a:r>
          </a:p>
          <a:p>
            <a:pPr lvl="1"/>
            <a:r>
              <a:rPr lang="en-US" dirty="0"/>
              <a:t>Allocate more than available; might spill into host memory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1239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Then and Now: no-UM vs. UM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6560935" y="1024167"/>
            <a:ext cx="5243743" cy="5016758"/>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a:t>
            </a:r>
            <a:r>
              <a:rPr kumimoji="0" lang="en-US" sz="10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0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a:ln>
                  <a:noFill/>
                </a:ln>
                <a:solidFill>
                  <a:srgbClr val="7030A0"/>
                </a:solidFill>
                <a:effectLst/>
                <a:uLnTx/>
                <a:uFillTx/>
                <a:latin typeface="Consolas"/>
                <a:ea typeface="+mn-ea"/>
                <a:cs typeface="+mn-cs"/>
              </a:rPr>
              <a:t>1000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0BF"/>
                </a:solidFill>
                <a:effectLst/>
                <a:uLnTx/>
                <a:uFillTx/>
                <a:latin typeface="Consolas"/>
                <a:ea typeface="+mn-ea"/>
                <a:cs typeface="+mn-cs"/>
              </a:rPr>
              <a:t>using</a:t>
            </a:r>
            <a:r>
              <a:rPr kumimoji="0" lang="en-US" sz="1000" b="0" i="0" u="none" strike="noStrike" kern="1200" cap="none" spc="0" normalizeH="0" baseline="0" noProof="0" dirty="0">
                <a:ln>
                  <a:noFill/>
                </a:ln>
                <a:solidFill>
                  <a:srgbClr val="C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namespace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prstClr val="black"/>
                </a:solidFill>
                <a:effectLst/>
                <a:uLnTx/>
                <a:uFillTx/>
                <a:latin typeface="Consolas"/>
                <a:ea typeface="+mn-ea"/>
                <a:cs typeface="+mn-cs"/>
              </a:rPr>
              <a:t>std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increment(</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sz</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blockDim</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sz</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argc</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argv</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cudaMallocManaged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1" i="0" u="none" strike="noStrike" kern="1200" cap="none" spc="0" normalizeH="0" baseline="0" noProof="0" dirty="0">
                <a:ln>
                  <a:noFill/>
                </a:ln>
                <a:solidFill>
                  <a:srgbClr val="C00000"/>
                </a:solidFill>
                <a:effectLst/>
                <a:uLnTx/>
                <a:uFillTx/>
                <a:latin typeface="Consolas"/>
                <a:ea typeface="+mn-ea"/>
                <a:cs typeface="+mn-cs"/>
              </a:rPr>
              <a:t>&amp;</a:t>
            </a:r>
            <a:r>
              <a:rPr kumimoji="0" lang="en-US" sz="1000" b="0" i="0" u="none" strike="noStrike" kern="1200" cap="none" spc="0" normalizeH="0" baseline="0" noProof="0" dirty="0">
                <a:ln>
                  <a:noFill/>
                </a:ln>
                <a:solidFill>
                  <a:srgbClr val="000000"/>
                </a:solidFill>
                <a:effectLst/>
                <a:uLnTx/>
                <a:uFillTx/>
                <a:latin typeface="Consolas"/>
                <a:ea typeface="+mn-ea"/>
                <a:cs typeface="+mn-cs"/>
              </a:rPr>
              <a:t>mA, ARRAY_SIZE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i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i &lt; ARRAY_SIZE;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mA[i] = </a:t>
            </a:r>
            <a:r>
              <a:rPr kumimoji="0" lang="en-US" sz="1000" b="0" i="0" u="none" strike="noStrike" kern="1200" cap="none" spc="0" normalizeH="0" baseline="0" noProof="0" dirty="0">
                <a:ln>
                  <a:noFill/>
                </a:ln>
                <a:solidFill>
                  <a:srgbClr val="7030A0"/>
                </a:solidFill>
                <a:effectLst/>
                <a:uLnTx/>
                <a:uFillTx/>
                <a:latin typeface="Consolas"/>
                <a:ea typeface="+mn-ea"/>
                <a:cs typeface="+mn-cs"/>
              </a:rPr>
              <a:t>1.</a:t>
            </a:r>
            <a:r>
              <a:rPr kumimoji="0" lang="en-US" sz="1000" b="0" i="0" u="none" strike="noStrike" kern="1200" cap="none" spc="0" normalizeH="0" baseline="0" noProof="0" dirty="0">
                <a:ln>
                  <a:noFill/>
                </a:ln>
                <a:solidFill>
                  <a:srgbClr val="000000"/>
                </a:solidFill>
                <a:effectLst/>
                <a:uLnTx/>
                <a:uFillTx/>
                <a:latin typeface="Consolas"/>
                <a:ea typeface="+mn-ea"/>
                <a:cs typeface="+mn-cs"/>
              </a:rPr>
              <a:t> * 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2.0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increment&lt;&lt;&lt;</a:t>
            </a:r>
            <a:r>
              <a:rPr kumimoji="0" lang="en-US" sz="1000" b="0" i="0" u="none" strike="noStrike" kern="1200" cap="none" spc="0" normalizeH="0" baseline="0" noProof="0" dirty="0">
                <a:ln>
                  <a:noFill/>
                </a:ln>
                <a:solidFill>
                  <a:srgbClr val="7030A0"/>
                </a:solidFill>
                <a:effectLst/>
                <a:uLnTx/>
                <a:uFillTx/>
                <a:latin typeface="Consolas"/>
                <a:ea typeface="+mn-ea"/>
                <a:cs typeface="+mn-cs"/>
              </a:rPr>
              <a:t>2</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512</a:t>
            </a:r>
            <a:r>
              <a:rPr kumimoji="0" lang="en-US" sz="1000" b="0" i="0" u="none" strike="noStrike" kern="1200" cap="none" spc="0" normalizeH="0" baseline="0" noProof="0" dirty="0">
                <a:ln>
                  <a:noFill/>
                </a:ln>
                <a:solidFill>
                  <a:srgbClr val="000000"/>
                </a:solidFill>
                <a:effectLst/>
                <a:uLnTx/>
                <a:uFillTx/>
                <a:latin typeface="Consolas"/>
                <a:ea typeface="+mn-ea"/>
                <a:cs typeface="+mn-cs"/>
              </a:rPr>
              <a:t>&gt;&gt;&gt;(mA,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cudaDeviceSynchronize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i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i &lt; ARRAY_SIZE;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fabs(mA[i]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"Test: "</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a:ln>
                  <a:noFill/>
                </a:ln>
                <a:solidFill>
                  <a:srgbClr val="000000"/>
                </a:solidFill>
                <a:effectLst/>
                <a:uLnTx/>
                <a:uFillTx/>
                <a:latin typeface="Consolas"/>
                <a:ea typeface="+mn-ea"/>
                <a:cs typeface="+mn-cs"/>
              </a:rPr>
              <a:t>(error &lt; </a:t>
            </a:r>
            <a:r>
              <a:rPr kumimoji="0" lang="en-US" sz="1000" b="0" i="0" u="none" strike="noStrike" kern="1200" cap="none" spc="0" normalizeH="0" baseline="0" noProof="0" dirty="0">
                <a:ln>
                  <a:noFill/>
                </a:ln>
                <a:solidFill>
                  <a:srgbClr val="7030A0"/>
                </a:solidFill>
                <a:effectLst/>
                <a:uLnTx/>
                <a:uFillTx/>
                <a:latin typeface="Consolas"/>
                <a:ea typeface="+mn-ea"/>
                <a:cs typeface="+mn-cs"/>
              </a:rPr>
              <a:t>1.E-9</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"Passed"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"Failed"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p:cNvSpPr/>
          <p:nvPr/>
        </p:nvSpPr>
        <p:spPr>
          <a:xfrm>
            <a:off x="470517" y="1024167"/>
            <a:ext cx="5625483" cy="5786199"/>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a:t>
            </a:r>
            <a:r>
              <a:rPr kumimoji="0" lang="en-US" sz="10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0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0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a:ln>
                  <a:noFill/>
                </a:ln>
                <a:solidFill>
                  <a:srgbClr val="7030A0"/>
                </a:solidFill>
                <a:effectLst/>
                <a:uLnTx/>
                <a:uFillTx/>
                <a:latin typeface="Consolas"/>
                <a:ea typeface="+mn-ea"/>
                <a:cs typeface="+mn-cs"/>
              </a:rPr>
              <a:t>1000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0BF"/>
                </a:solidFill>
                <a:effectLst/>
                <a:uLnTx/>
                <a:uFillTx/>
                <a:latin typeface="Consolas"/>
                <a:ea typeface="+mn-ea"/>
                <a:cs typeface="+mn-cs"/>
              </a:rPr>
              <a:t>using</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namespace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prstClr val="black"/>
                </a:solidFill>
                <a:effectLst/>
                <a:uLnTx/>
                <a:uFillTx/>
                <a:latin typeface="Consolas"/>
                <a:ea typeface="+mn-ea"/>
                <a:cs typeface="+mn-cs"/>
              </a:rPr>
              <a:t>std</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__global__</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void</a:t>
            </a: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sz</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unsigned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blockIdx</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blockDim</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threadIdx</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.x</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if</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sz</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aArray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indx</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main(</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argc</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char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argv</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0010BF"/>
                </a:solidFill>
                <a:effectLst/>
                <a:uLnTx/>
                <a:uFillTx/>
                <a:latin typeface="Consolas"/>
                <a:ea typeface="+mn-ea"/>
                <a:cs typeface="+mn-cs"/>
              </a:rPr>
              <a:t>new 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[ARRAY_SIZE];</a:t>
            </a: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cudaMalloc</a:t>
            </a:r>
            <a:r>
              <a:rPr kumimoji="0" lang="en-US" sz="1000" b="0" i="0" u="none" strike="noStrike" kern="1200" cap="none" spc="0" normalizeH="0" baseline="0" noProof="0" dirty="0">
                <a:ln>
                  <a:noFill/>
                </a:ln>
                <a:solidFill>
                  <a:srgbClr val="000000"/>
                </a:solidFill>
                <a:effectLst/>
                <a:uLnTx/>
                <a:uFillTx/>
                <a:latin typeface="Consolas"/>
                <a:ea typeface="+mn-ea"/>
                <a:cs typeface="+mn-cs"/>
              </a:rPr>
              <a:t>(&amp;</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 *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1.</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2.0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cudaMemcpyHostToDevice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increment&lt;&lt;&lt;</a:t>
            </a:r>
            <a:r>
              <a:rPr kumimoji="0" lang="en-US" sz="1000" b="0" i="0" u="none" strike="noStrike" kern="1200" cap="none" spc="0" normalizeH="0" baseline="0" noProof="0" dirty="0">
                <a:ln>
                  <a:noFill/>
                </a:ln>
                <a:solidFill>
                  <a:srgbClr val="7030A0"/>
                </a:solidFill>
                <a:effectLst/>
                <a:uLnTx/>
                <a:uFillTx/>
                <a:latin typeface="Consolas"/>
                <a:ea typeface="+mn-ea"/>
                <a:cs typeface="+mn-cs"/>
              </a:rPr>
              <a:t>2</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512</a:t>
            </a:r>
            <a:r>
              <a:rPr kumimoji="0" lang="en-US" sz="1000" b="0" i="0" u="none" strike="noStrike" kern="1200" cap="none" spc="0" normalizeH="0" baseline="0" noProof="0" dirty="0">
                <a:ln>
                  <a:noFill/>
                </a:ln>
                <a:solidFill>
                  <a:srgbClr val="000000"/>
                </a:solidFill>
                <a:effectLst/>
                <a:uLnTx/>
                <a:uFillTx/>
                <a:latin typeface="Consolas"/>
                <a:ea typeface="+mn-ea"/>
                <a:cs typeface="+mn-cs"/>
              </a:rPr>
              <a:t>&gt;&gt;&gt;(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 ARRAY_SIZE);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cudaMemcpy</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sizeof</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cudaMemcpyDeviceToHost</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for</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int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&lt; ARRAY_SIZE;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error += fabs(</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000" b="0" i="0" u="none" strike="noStrike" kern="1200" cap="none" spc="0" normalizeH="0" baseline="0" noProof="0" dirty="0">
                <a:ln>
                  <a:noFill/>
                </a:ln>
                <a:solidFill>
                  <a:srgbClr val="000000"/>
                </a:solidFill>
                <a:effectLst/>
                <a:uLnTx/>
                <a:uFillTx/>
                <a:latin typeface="Consolas"/>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inc_val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"Test: "</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(error &lt; </a:t>
            </a:r>
            <a:r>
              <a:rPr kumimoji="0" lang="en-US" sz="1000" b="0" i="0" u="none" strike="noStrike" kern="1200" cap="none" spc="0" normalizeH="0" baseline="0" noProof="0" dirty="0">
                <a:ln>
                  <a:noFill/>
                </a:ln>
                <a:solidFill>
                  <a:srgbClr val="7030A0"/>
                </a:solidFill>
                <a:effectLst/>
                <a:uLnTx/>
                <a:uFillTx/>
                <a:latin typeface="Consolas"/>
                <a:ea typeface="+mn-ea"/>
                <a:cs typeface="+mn-cs"/>
              </a:rPr>
              <a:t>1.E-9</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"Passed"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C00000"/>
                </a:solidFill>
                <a:effectLst/>
                <a:uLnTx/>
                <a:uFillTx/>
                <a:latin typeface="Consolas"/>
                <a:ea typeface="+mn-ea"/>
                <a:cs typeface="+mn-cs"/>
              </a:rPr>
              <a: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ED7D31">
                    <a:lumMod val="75000"/>
                  </a:srgbClr>
                </a:solidFill>
                <a:effectLst/>
                <a:uLnTx/>
                <a:uFillTx/>
                <a:latin typeface="Consolas"/>
                <a:ea typeface="+mn-ea"/>
                <a:cs typeface="+mn-cs"/>
              </a:rPr>
              <a:t>"Failed"</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FF"/>
                </a:solidFill>
                <a:effectLst/>
                <a:uLnTx/>
                <a:uFillTx/>
                <a:latin typeface="Consolas"/>
                <a:ea typeface="+mn-ea"/>
                <a:cs typeface="+mn-cs"/>
              </a:rPr>
              <a:t>cudaFree</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dA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10BF"/>
                </a:solidFill>
                <a:effectLst/>
                <a:uLnTx/>
                <a:uFillTx/>
                <a:latin typeface="Consolas"/>
                <a:ea typeface="+mn-ea"/>
                <a:cs typeface="+mn-cs"/>
              </a:rPr>
              <a:t>delete[]</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err="1">
                <a:ln>
                  <a:noFill/>
                </a:ln>
                <a:solidFill>
                  <a:srgbClr val="000000"/>
                </a:solidFill>
                <a:effectLst/>
                <a:uLnTx/>
                <a:uFillTx/>
                <a:latin typeface="Consolas"/>
                <a:ea typeface="+mn-ea"/>
                <a:cs typeface="+mn-cs"/>
              </a:rPr>
              <a:t>hA</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000" b="0" i="0" u="none" strike="noStrike" kern="1200" cap="none" spc="0" normalizeH="0" baseline="0" noProof="0" dirty="0">
                <a:ln>
                  <a:noFill/>
                </a:ln>
                <a:solidFill>
                  <a:srgbClr val="000000"/>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0</a:t>
            </a: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a:ea typeface="+mn-ea"/>
                <a:cs typeface="+mn-cs"/>
              </a:rPr>
              <a:t>}</a:t>
            </a:r>
          </a:p>
        </p:txBody>
      </p:sp>
    </p:spTree>
    <p:extLst>
      <p:ext uri="{BB962C8B-B14F-4D97-AF65-F5344CB8AC3E}">
        <p14:creationId xmlns:p14="http://schemas.microsoft.com/office/powerpoint/2010/main" val="30711972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55EB-C568-4CE8-8115-24DFE546F09C}"/>
              </a:ext>
            </a:extLst>
          </p:cNvPr>
          <p:cNvSpPr>
            <a:spLocks noGrp="1"/>
          </p:cNvSpPr>
          <p:nvPr>
            <p:ph type="title"/>
          </p:nvPr>
        </p:nvSpPr>
        <p:spPr/>
        <p:txBody>
          <a:bodyPr/>
          <a:lstStyle/>
          <a:p>
            <a:r>
              <a:rPr lang="en-US" dirty="0"/>
              <a:t>Requirements, UM</a:t>
            </a:r>
          </a:p>
        </p:txBody>
      </p:sp>
      <p:sp>
        <p:nvSpPr>
          <p:cNvPr id="3" name="Content Placeholder 2">
            <a:extLst>
              <a:ext uri="{FF2B5EF4-FFF2-40B4-BE49-F238E27FC236}">
                <a16:creationId xmlns:a16="http://schemas.microsoft.com/office/drawing/2014/main" id="{75FA8F7A-2165-4AE9-9288-F5211E5429F1}"/>
              </a:ext>
            </a:extLst>
          </p:cNvPr>
          <p:cNvSpPr>
            <a:spLocks noGrp="1"/>
          </p:cNvSpPr>
          <p:nvPr>
            <p:ph idx="1"/>
          </p:nvPr>
        </p:nvSpPr>
        <p:spPr>
          <a:xfrm>
            <a:off x="147344" y="1155032"/>
            <a:ext cx="11960872" cy="5273239"/>
          </a:xfrm>
        </p:spPr>
        <p:txBody>
          <a:bodyPr>
            <a:normAutofit fontScale="92500" lnSpcReduction="20000"/>
          </a:bodyPr>
          <a:lstStyle/>
          <a:p>
            <a:r>
              <a:rPr lang="en-US" dirty="0"/>
              <a:t>GPU with SM architecture 3.0 or higher (Kepler class or newer)</a:t>
            </a:r>
          </a:p>
          <a:p>
            <a:endParaRPr lang="en-US" dirty="0"/>
          </a:p>
          <a:p>
            <a:r>
              <a:rPr lang="en-US" dirty="0"/>
              <a:t>A 64-bit host application and non-embedded operating system (Linux, Windows, macOS)</a:t>
            </a:r>
          </a:p>
          <a:p>
            <a:endParaRPr lang="en-US" dirty="0"/>
          </a:p>
          <a:p>
            <a:r>
              <a:rPr lang="en-US" dirty="0"/>
              <a:t>CUDA 6.0 or higher</a:t>
            </a:r>
          </a:p>
          <a:p>
            <a:endParaRPr lang="en-US" dirty="0"/>
          </a:p>
          <a:p>
            <a:r>
              <a:rPr lang="en-US" dirty="0"/>
              <a:t>NOTE: UM is work in progress, not all features supported on Windows or MacOS</a:t>
            </a:r>
          </a:p>
          <a:p>
            <a:pPr lvl="1"/>
            <a:r>
              <a:rPr lang="en-US" dirty="0"/>
              <a:t>Linux kernel has good support for UM</a:t>
            </a:r>
          </a:p>
          <a:p>
            <a:endParaRPr lang="en-US" dirty="0"/>
          </a:p>
          <a:p>
            <a:r>
              <a:rPr lang="en-US" dirty="0"/>
              <a:t>As far as the CUDA API is concerned, UM led to *three* new family members :</a:t>
            </a:r>
            <a:endParaRPr lang="en-US" dirty="0">
              <a:solidFill>
                <a:srgbClr val="00B050"/>
              </a:solidFill>
              <a:latin typeface="Consolas" panose="020B0609020204030204" pitchFamily="49" charset="0"/>
            </a:endParaRPr>
          </a:p>
          <a:p>
            <a:pPr lvl="1"/>
            <a:r>
              <a:rPr lang="en-US" dirty="0" err="1">
                <a:solidFill>
                  <a:srgbClr val="00B050"/>
                </a:solidFill>
                <a:latin typeface="Consolas" panose="020B0609020204030204" pitchFamily="49" charset="0"/>
              </a:rPr>
              <a:t>cudaMallocManaged</a:t>
            </a:r>
            <a:endParaRPr lang="en-US" dirty="0">
              <a:solidFill>
                <a:srgbClr val="00B050"/>
              </a:solidFill>
              <a:latin typeface="Consolas" panose="020B0609020204030204" pitchFamily="49" charset="0"/>
            </a:endParaRPr>
          </a:p>
          <a:p>
            <a:pPr lvl="1"/>
            <a:r>
              <a:rPr lang="en-US" dirty="0">
                <a:solidFill>
                  <a:srgbClr val="00B050"/>
                </a:solidFill>
                <a:latin typeface="Consolas" panose="020B0609020204030204" pitchFamily="49" charset="0"/>
              </a:rPr>
              <a:t>__managed__</a:t>
            </a:r>
            <a:r>
              <a:rPr lang="en-US" dirty="0"/>
              <a:t> </a:t>
            </a:r>
            <a:endParaRPr lang="en-US" dirty="0">
              <a:solidFill>
                <a:srgbClr val="00B050"/>
              </a:solidFill>
              <a:latin typeface="Consolas" panose="020B0609020204030204" pitchFamily="49" charset="0"/>
            </a:endParaRPr>
          </a:p>
          <a:p>
            <a:pPr lvl="1"/>
            <a:r>
              <a:rPr lang="en-US" dirty="0" err="1">
                <a:solidFill>
                  <a:srgbClr val="00B050"/>
                </a:solidFill>
                <a:latin typeface="Consolas" panose="020B0609020204030204" pitchFamily="49" charset="0"/>
              </a:rPr>
              <a:t>cudaStreamAttachMemAsync</a:t>
            </a:r>
            <a:r>
              <a:rPr lang="en-US" dirty="0">
                <a:solidFill>
                  <a:srgbClr val="00B050"/>
                </a:solidFill>
                <a:latin typeface="Consolas" panose="020B0609020204030204" pitchFamily="49" charset="0"/>
              </a:rPr>
              <a:t>()</a:t>
            </a:r>
            <a:endParaRPr lang="en-US" dirty="0"/>
          </a:p>
          <a:p>
            <a:endParaRPr lang="en-US" dirty="0"/>
          </a:p>
          <a:p>
            <a:r>
              <a:rPr lang="en-US" dirty="0"/>
              <a:t>There is a lot more that doesn’t meet the eye. Very tough nut to crack, managed memory</a:t>
            </a:r>
          </a:p>
        </p:txBody>
      </p:sp>
      <p:sp>
        <p:nvSpPr>
          <p:cNvPr id="4" name="Slide Number Placeholder 3">
            <a:extLst>
              <a:ext uri="{FF2B5EF4-FFF2-40B4-BE49-F238E27FC236}">
                <a16:creationId xmlns:a16="http://schemas.microsoft.com/office/drawing/2014/main" id="{F09863AA-F769-4C79-9E7F-8441863BB6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0617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vs. Z-C</a:t>
            </a:r>
          </a:p>
        </p:txBody>
      </p:sp>
      <p:sp>
        <p:nvSpPr>
          <p:cNvPr id="3" name="Content Placeholder 2"/>
          <p:cNvSpPr>
            <a:spLocks noGrp="1"/>
          </p:cNvSpPr>
          <p:nvPr>
            <p:ph idx="1"/>
          </p:nvPr>
        </p:nvSpPr>
        <p:spPr/>
        <p:txBody>
          <a:bodyPr>
            <a:normAutofit/>
          </a:bodyPr>
          <a:lstStyle/>
          <a:p>
            <a:endParaRPr lang="en-US" dirty="0"/>
          </a:p>
          <a:p>
            <a:r>
              <a:rPr lang="en-US" dirty="0"/>
              <a:t>Recall that with Z-C, data is always on the host in pinned CPU system memory</a:t>
            </a:r>
          </a:p>
          <a:p>
            <a:pPr lvl="1"/>
            <a:r>
              <a:rPr lang="en-US" dirty="0"/>
              <a:t>The device can read/write data in host memory (if </a:t>
            </a:r>
            <a:r>
              <a:rPr lang="en-US" dirty="0" err="1">
                <a:latin typeface="Consolas" panose="020B0609020204030204" pitchFamily="49" charset="0"/>
              </a:rPr>
              <a:t>cudaHostAlloc</a:t>
            </a:r>
            <a:r>
              <a:rPr lang="en-US" dirty="0"/>
              <a:t>-ed), but not vice-versa</a:t>
            </a:r>
          </a:p>
          <a:p>
            <a:endParaRPr lang="en-US" dirty="0"/>
          </a:p>
          <a:p>
            <a:endParaRPr lang="en-US" dirty="0"/>
          </a:p>
          <a:p>
            <a:r>
              <a:rPr lang="en-US" dirty="0"/>
              <a:t>UM: data stored on the device but migrated where needed</a:t>
            </a:r>
          </a:p>
          <a:p>
            <a:pPr lvl="1"/>
            <a:r>
              <a:rPr lang="en-US" dirty="0"/>
              <a:t>Data access and locality managed by CUDA runtime, handling transparent to the user</a:t>
            </a:r>
          </a:p>
          <a:p>
            <a:pPr lvl="1"/>
            <a:r>
              <a:rPr lang="en-US" dirty="0"/>
              <a:t>UM provides “single-pointer-to-data” model</a:t>
            </a:r>
          </a:p>
          <a:p>
            <a:pPr lvl="1"/>
            <a:r>
              <a:rPr lang="en-US" dirty="0"/>
              <a:t>The host can finally </a:t>
            </a:r>
            <a:r>
              <a:rPr lang="en-US" dirty="0">
                <a:solidFill>
                  <a:srgbClr val="0070C0"/>
                </a:solidFill>
              </a:rPr>
              <a:t>read/write</a:t>
            </a:r>
            <a:r>
              <a:rPr lang="en-US" dirty="0"/>
              <a:t> data stored on the device</a:t>
            </a:r>
          </a:p>
          <a:p>
            <a:pPr lvl="2"/>
            <a:r>
              <a:rPr lang="en-US" dirty="0"/>
              <a:t>Before, the host could drop data into device global memory, but not read/write it </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6763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latin typeface="Consolas" panose="020B0609020204030204" pitchFamily="49" charset="0"/>
              </a:rPr>
              <a:t>cudaMallocManaged</a:t>
            </a:r>
            <a:endParaRPr lang="en-US" dirty="0">
              <a:solidFill>
                <a:srgbClr val="FFC000"/>
              </a:solidFill>
              <a:latin typeface="Consolas" panose="020B0609020204030204" pitchFamily="49" charset="0"/>
            </a:endParaRPr>
          </a:p>
        </p:txBody>
      </p:sp>
      <p:sp>
        <p:nvSpPr>
          <p:cNvPr id="3" name="Content Placeholder 2"/>
          <p:cNvSpPr>
            <a:spLocks noGrp="1"/>
          </p:cNvSpPr>
          <p:nvPr>
            <p:ph idx="1"/>
          </p:nvPr>
        </p:nvSpPr>
        <p:spPr/>
        <p:txBody>
          <a:bodyPr>
            <a:normAutofit/>
          </a:bodyPr>
          <a:lstStyle/>
          <a:p>
            <a:r>
              <a:rPr lang="en-US" dirty="0"/>
              <a:t>Function Prototype:</a:t>
            </a:r>
          </a:p>
          <a:p>
            <a:pPr lvl="3"/>
            <a:endParaRPr lang="en-US" dirty="0"/>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cudaError_t</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cudaMallocManaged</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devPtr</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size_t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size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unsigned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flag</a:t>
            </a:r>
            <a:r>
              <a:rPr lang="en-US" sz="2000" dirty="0">
                <a:solidFill>
                  <a:srgbClr val="000000"/>
                </a:solidFill>
                <a:latin typeface="Consolas" panose="020B0609020204030204" pitchFamily="49" charset="0"/>
              </a:rPr>
              <a:t>)</a:t>
            </a:r>
            <a:endParaRPr lang="en-US" dirty="0">
              <a:latin typeface="Consolas" panose="020B0609020204030204" pitchFamily="49" charset="0"/>
            </a:endParaRPr>
          </a:p>
          <a:p>
            <a:pPr lvl="1"/>
            <a:endParaRPr lang="en-US" dirty="0"/>
          </a:p>
          <a:p>
            <a:pPr lvl="1"/>
            <a:r>
              <a:rPr lang="en-US" dirty="0"/>
              <a:t>A drop-in replacement for </a:t>
            </a:r>
            <a:r>
              <a:rPr lang="en-US" dirty="0" err="1">
                <a:latin typeface="Consolas" panose="020B0609020204030204" pitchFamily="49" charset="0"/>
              </a:rPr>
              <a:t>cudaMalloc</a:t>
            </a:r>
            <a:r>
              <a:rPr lang="en-US" dirty="0">
                <a:latin typeface="Consolas" panose="020B0609020204030204" pitchFamily="49" charset="0"/>
              </a:rPr>
              <a:t>()</a:t>
            </a:r>
            <a:r>
              <a:rPr lang="en-US" dirty="0"/>
              <a:t> – they are semantically identical</a:t>
            </a:r>
          </a:p>
          <a:p>
            <a:pPr lvl="1"/>
            <a:r>
              <a:rPr lang="en-US" dirty="0"/>
              <a:t>Allocates managed memory on the device</a:t>
            </a:r>
          </a:p>
          <a:p>
            <a:pPr lvl="1"/>
            <a:r>
              <a:rPr lang="en-US" dirty="0"/>
              <a:t>First two arguments have the expected meaning</a:t>
            </a:r>
          </a:p>
          <a:p>
            <a:pPr lvl="1"/>
            <a:r>
              <a:rPr lang="en-US" dirty="0"/>
              <a:t>Notables:</a:t>
            </a:r>
          </a:p>
          <a:p>
            <a:pPr lvl="2"/>
            <a:r>
              <a:rPr lang="en-US" dirty="0" err="1">
                <a:solidFill>
                  <a:srgbClr val="808080"/>
                </a:solidFill>
                <a:latin typeface="Consolas" panose="020B0609020204030204" pitchFamily="49" charset="0"/>
              </a:rPr>
              <a:t>devPtr</a:t>
            </a:r>
            <a:r>
              <a:rPr lang="en-US" dirty="0"/>
              <a:t>: pointer accessible from both Host and Device </a:t>
            </a:r>
          </a:p>
          <a:p>
            <a:pPr lvl="2"/>
            <a:r>
              <a:rPr lang="en-US" dirty="0">
                <a:solidFill>
                  <a:srgbClr val="808080"/>
                </a:solidFill>
                <a:latin typeface="Consolas" panose="020B0609020204030204" pitchFamily="49" charset="0"/>
              </a:rPr>
              <a:t>flag</a:t>
            </a:r>
            <a:r>
              <a:rPr lang="en-US" dirty="0"/>
              <a:t> controls the default stream association for this allocation</a:t>
            </a:r>
          </a:p>
          <a:p>
            <a:pPr lvl="3"/>
            <a:r>
              <a:rPr lang="en-US" dirty="0" err="1">
                <a:latin typeface="Consolas" panose="020B0609020204030204" pitchFamily="49" charset="0"/>
              </a:rPr>
              <a:t>cudaMemAttachGlobal</a:t>
            </a:r>
            <a:r>
              <a:rPr lang="en-US" dirty="0"/>
              <a:t> - memory is accessible from any stream on any device</a:t>
            </a:r>
          </a:p>
          <a:p>
            <a:pPr lvl="3"/>
            <a:r>
              <a:rPr lang="en-US" dirty="0" err="1">
                <a:latin typeface="Consolas" panose="020B0609020204030204" pitchFamily="49" charset="0"/>
              </a:rPr>
              <a:t>cudaMemAttachHost</a:t>
            </a:r>
            <a:r>
              <a:rPr lang="en-US" dirty="0"/>
              <a:t> – memory on this device accessible by host only</a:t>
            </a:r>
          </a:p>
          <a:p>
            <a:pPr lvl="1"/>
            <a:endParaRPr lang="en-US" dirty="0"/>
          </a:p>
          <a:p>
            <a:pPr lvl="1"/>
            <a:r>
              <a:rPr lang="en-US" dirty="0">
                <a:solidFill>
                  <a:srgbClr val="0070C0"/>
                </a:solidFill>
              </a:rPr>
              <a:t>Free memory </a:t>
            </a:r>
            <a:r>
              <a:rPr lang="en-US" dirty="0"/>
              <a:t>with the same </a:t>
            </a:r>
            <a:r>
              <a:rPr lang="en-US" dirty="0" err="1">
                <a:latin typeface="Consolas" panose="020B0609020204030204" pitchFamily="49" charset="0"/>
              </a:rPr>
              <a:t>cudaFree</a:t>
            </a:r>
            <a:r>
              <a:rPr lang="en-US" dirty="0">
                <a:latin typeface="Consolas" panose="020B0609020204030204" pitchFamily="49" charset="0"/>
              </a:rPr>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1898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latin typeface="Consolas" panose="020B0609020204030204" pitchFamily="49" charset="0"/>
              </a:rPr>
              <a:t>__managed__</a:t>
            </a:r>
          </a:p>
        </p:txBody>
      </p:sp>
      <p:sp>
        <p:nvSpPr>
          <p:cNvPr id="3" name="Content Placeholder 2"/>
          <p:cNvSpPr>
            <a:spLocks noGrp="1"/>
          </p:cNvSpPr>
          <p:nvPr>
            <p:ph sz="half" idx="1"/>
          </p:nvPr>
        </p:nvSpPr>
        <p:spPr/>
        <p:txBody>
          <a:bodyPr>
            <a:normAutofit/>
          </a:bodyPr>
          <a:lstStyle/>
          <a:p>
            <a:pPr marL="0" indent="0">
              <a:buNone/>
            </a:pPr>
            <a:endParaRPr lang="en-US" dirty="0"/>
          </a:p>
          <a:p>
            <a:r>
              <a:rPr lang="en-US" dirty="0"/>
              <a:t>Global/file-scope  variable annotation combines with </a:t>
            </a:r>
            <a:r>
              <a:rPr lang="en-US" dirty="0">
                <a:latin typeface="Consolas" panose="020B0609020204030204" pitchFamily="49" charset="0"/>
              </a:rPr>
              <a:t>__device__</a:t>
            </a:r>
            <a:r>
              <a:rPr lang="en-US" dirty="0"/>
              <a:t> </a:t>
            </a:r>
          </a:p>
          <a:p>
            <a:endParaRPr lang="en-US" dirty="0"/>
          </a:p>
          <a:p>
            <a:r>
              <a:rPr lang="en-US" dirty="0"/>
              <a:t>Declares global-scope migrate-able device variable </a:t>
            </a:r>
          </a:p>
          <a:p>
            <a:endParaRPr lang="en-US" dirty="0"/>
          </a:p>
          <a:p>
            <a:r>
              <a:rPr lang="en-US" dirty="0"/>
              <a:t>Variable accessible from both GPU and CPU code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106652" y="2060605"/>
            <a:ext cx="4568976" cy="353943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stdio.h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stdlib.h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 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&lt;&lt;&lt;1, </a:t>
            </a:r>
            <a:r>
              <a:rPr kumimoji="0" lang="en-US"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&gt;&gt;&gt;(10,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4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 A+B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79291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other quick points </a:t>
            </a:r>
          </a:p>
        </p:txBody>
      </p:sp>
      <p:sp>
        <p:nvSpPr>
          <p:cNvPr id="3" name="Content Placeholder 2"/>
          <p:cNvSpPr>
            <a:spLocks noGrp="1"/>
          </p:cNvSpPr>
          <p:nvPr>
            <p:ph idx="1"/>
          </p:nvPr>
        </p:nvSpPr>
        <p:spPr>
          <a:xfrm>
            <a:off x="147344" y="1122947"/>
            <a:ext cx="11960872" cy="5305324"/>
          </a:xfrm>
        </p:spPr>
        <p:txBody>
          <a:bodyPr>
            <a:normAutofit fontScale="92500" lnSpcReduction="10000"/>
          </a:bodyPr>
          <a:lstStyle/>
          <a:p>
            <a:endParaRPr lang="en-US" dirty="0"/>
          </a:p>
          <a:p>
            <a:r>
              <a:rPr lang="en-US" dirty="0"/>
              <a:t>Managed memory is </a:t>
            </a:r>
            <a:r>
              <a:rPr lang="en-US" dirty="0">
                <a:solidFill>
                  <a:srgbClr val="0070C0"/>
                </a:solidFill>
              </a:rPr>
              <a:t>interoperable and interchangeable</a:t>
            </a:r>
            <a:r>
              <a:rPr lang="en-US" dirty="0"/>
              <a:t> with device-specific allocations, such as those created using the </a:t>
            </a:r>
            <a:r>
              <a:rPr lang="en-US" dirty="0" err="1">
                <a:latin typeface="Consolas" panose="020B0609020204030204" pitchFamily="49" charset="0"/>
              </a:rPr>
              <a:t>cudaMalloc</a:t>
            </a:r>
            <a:r>
              <a:rPr lang="en-US" dirty="0">
                <a:latin typeface="Consolas" panose="020B0609020204030204" pitchFamily="49" charset="0"/>
              </a:rPr>
              <a:t>()</a:t>
            </a:r>
            <a:r>
              <a:rPr lang="en-US" dirty="0"/>
              <a:t> routine</a:t>
            </a:r>
          </a:p>
          <a:p>
            <a:pPr lvl="1"/>
            <a:r>
              <a:rPr lang="en-US" dirty="0"/>
              <a:t>Translation:</a:t>
            </a:r>
          </a:p>
          <a:p>
            <a:pPr lvl="2"/>
            <a:r>
              <a:rPr lang="en-US" dirty="0"/>
              <a:t>Memory allocated w/ </a:t>
            </a:r>
            <a:r>
              <a:rPr lang="en-US" dirty="0" err="1">
                <a:latin typeface="Consolas" panose="020B0609020204030204" pitchFamily="49" charset="0"/>
              </a:rPr>
              <a:t>cudaMallocManaged</a:t>
            </a:r>
            <a:r>
              <a:rPr lang="en-US" dirty="0">
                <a:latin typeface="Consolas" panose="020B0609020204030204" pitchFamily="49" charset="0"/>
              </a:rPr>
              <a:t>()</a:t>
            </a:r>
            <a:r>
              <a:rPr lang="en-US" dirty="0"/>
              <a:t> behaves in all situations like mem. allocated w/ </a:t>
            </a:r>
            <a:r>
              <a:rPr lang="en-US" dirty="0" err="1">
                <a:latin typeface="Consolas" panose="020B0609020204030204" pitchFamily="49" charset="0"/>
              </a:rPr>
              <a:t>cudaMalloc</a:t>
            </a:r>
            <a:r>
              <a:rPr lang="en-US" dirty="0">
                <a:latin typeface="Consolas" panose="020B0609020204030204" pitchFamily="49" charset="0"/>
              </a:rPr>
              <a:t>()</a:t>
            </a:r>
          </a:p>
          <a:p>
            <a:pPr lvl="2"/>
            <a:r>
              <a:rPr lang="en-US" dirty="0"/>
              <a:t>But </a:t>
            </a:r>
            <a:r>
              <a:rPr lang="en-US" u="sng" dirty="0"/>
              <a:t>not</a:t>
            </a:r>
            <a:r>
              <a:rPr lang="en-US" dirty="0"/>
              <a:t> vice-versa</a:t>
            </a:r>
          </a:p>
          <a:p>
            <a:endParaRPr lang="en-US" dirty="0"/>
          </a:p>
          <a:p>
            <a:r>
              <a:rPr lang="en-US" dirty="0"/>
              <a:t>All CUDA operations that are valid on device memory are also valid on managed memory</a:t>
            </a:r>
          </a:p>
          <a:p>
            <a:endParaRPr lang="en-US" dirty="0"/>
          </a:p>
          <a:p>
            <a:r>
              <a:rPr lang="en-US" dirty="0"/>
              <a:t>On Pascal and later GPUs, managed memory might be </a:t>
            </a:r>
            <a:r>
              <a:rPr lang="en-US" dirty="0">
                <a:solidFill>
                  <a:srgbClr val="0070C0"/>
                </a:solidFill>
              </a:rPr>
              <a:t>physically not allocated</a:t>
            </a:r>
            <a:r>
              <a:rPr lang="en-US" dirty="0"/>
              <a:t> when </a:t>
            </a:r>
            <a:r>
              <a:rPr lang="en-US" dirty="0" err="1">
                <a:latin typeface="Consolas" panose="020B0609020204030204" pitchFamily="49" charset="0"/>
              </a:rPr>
              <a:t>cudaMallocManaged</a:t>
            </a:r>
            <a:r>
              <a:rPr lang="en-US" dirty="0">
                <a:latin typeface="Consolas" panose="020B0609020204030204" pitchFamily="49" charset="0"/>
              </a:rPr>
              <a:t>()</a:t>
            </a:r>
            <a:r>
              <a:rPr lang="en-US" dirty="0"/>
              <a:t> returns</a:t>
            </a:r>
          </a:p>
          <a:p>
            <a:pPr lvl="1"/>
            <a:r>
              <a:rPr lang="en-US" dirty="0"/>
              <a:t>It will be virtually allocated, but not necessarily physically allocated</a:t>
            </a:r>
          </a:p>
          <a:p>
            <a:pPr lvl="1"/>
            <a:r>
              <a:rPr lang="en-US" dirty="0"/>
              <a:t>It may only be populated on access (or prefetching) </a:t>
            </a:r>
          </a:p>
          <a:p>
            <a:pPr lvl="2"/>
            <a:r>
              <a:rPr lang="en-US" dirty="0"/>
              <a:t>Page table entries and memory frames might not be created until they are accessed by the GPU or the CPU</a:t>
            </a:r>
          </a:p>
          <a:p>
            <a:pPr lvl="1"/>
            <a:r>
              <a:rPr lang="en-US" dirty="0"/>
              <a:t>The pages can migrate to any processor’s physical memory at any time, and the CUDA runtime employs heuristics to maintain data locality and prevent excessive page faults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p:txBody>
              <a:bodyPr/>
              <a:lstStyle/>
              <a:p>
                <a:r>
                  <a:rPr lang="en-US" dirty="0"/>
                  <a:t>[https://devblogs.nvidia.com/unified-memory-cuda-beginners]</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51173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Nuts and Bolts</a:t>
            </a:r>
          </a:p>
        </p:txBody>
      </p:sp>
      <p:sp>
        <p:nvSpPr>
          <p:cNvPr id="3" name="Content Placeholder 2"/>
          <p:cNvSpPr>
            <a:spLocks noGrp="1"/>
          </p:cNvSpPr>
          <p:nvPr>
            <p:ph idx="1"/>
          </p:nvPr>
        </p:nvSpPr>
        <p:spPr>
          <a:xfrm>
            <a:off x="147344" y="1058779"/>
            <a:ext cx="11960872" cy="5369492"/>
          </a:xfrm>
        </p:spPr>
        <p:txBody>
          <a:bodyPr>
            <a:normAutofit fontScale="92500" lnSpcReduction="20000"/>
          </a:bodyPr>
          <a:lstStyle/>
          <a:p>
            <a:r>
              <a:rPr lang="en-US" dirty="0"/>
              <a:t>Managed memory migration is at the page level</a:t>
            </a:r>
          </a:p>
          <a:p>
            <a:pPr lvl="1"/>
            <a:r>
              <a:rPr lang="en-US" dirty="0"/>
              <a:t>The default page size is currently the same as the OS page size today (typically 4 KiB)</a:t>
            </a:r>
          </a:p>
          <a:p>
            <a:pPr lvl="1"/>
            <a:endParaRPr lang="en-US" dirty="0"/>
          </a:p>
          <a:p>
            <a:r>
              <a:rPr lang="en-US" dirty="0"/>
              <a:t>In general, the following actions happen in a transparent fashion:</a:t>
            </a:r>
          </a:p>
          <a:p>
            <a:pPr lvl="1"/>
            <a:r>
              <a:rPr lang="en-US" dirty="0"/>
              <a:t>Pages touched by the CPU are moved back to the device when needed on the device</a:t>
            </a:r>
          </a:p>
          <a:p>
            <a:pPr lvl="1"/>
            <a:r>
              <a:rPr lang="en-US" dirty="0"/>
              <a:t>Pages touched by the GPU are moved back to the host when needed on the host</a:t>
            </a:r>
          </a:p>
          <a:p>
            <a:pPr lvl="1"/>
            <a:r>
              <a:rPr lang="en-US" dirty="0"/>
              <a:t>Done how?</a:t>
            </a:r>
          </a:p>
          <a:p>
            <a:pPr lvl="2"/>
            <a:r>
              <a:rPr lang="en-US" dirty="0"/>
              <a:t>For instance, if CPU needs data, the runtime intercepts CPU dirty pages and detects page faults</a:t>
            </a:r>
          </a:p>
          <a:p>
            <a:pPr lvl="3"/>
            <a:r>
              <a:rPr lang="en-US" dirty="0"/>
              <a:t>Then, the runtime moves from device over PCI-E only the dirty pages to present the host with updated data</a:t>
            </a:r>
          </a:p>
          <a:p>
            <a:endParaRPr lang="en-US" dirty="0"/>
          </a:p>
          <a:p>
            <a:r>
              <a:rPr lang="en-US" dirty="0"/>
              <a:t>Simultaneous access to managed memory from the CPU &amp; GPUs with CC&lt;6.0 not possible</a:t>
            </a:r>
          </a:p>
          <a:p>
            <a:pPr lvl="1"/>
            <a:r>
              <a:rPr lang="en-US" dirty="0"/>
              <a:t>Pre-Pascal GPUs lack hardware page faulting, so coherence can’t be guaranteed</a:t>
            </a:r>
          </a:p>
          <a:p>
            <a:pPr lvl="1"/>
            <a:r>
              <a:rPr lang="en-US" dirty="0"/>
              <a:t>Therefore, if CC&lt;6.0, an access from the CPU while a kernel is running will cause a segmentation fault</a:t>
            </a:r>
          </a:p>
          <a:p>
            <a:pPr lvl="1"/>
            <a:endParaRPr lang="en-US" dirty="0"/>
          </a:p>
          <a:p>
            <a:r>
              <a:rPr lang="en-US" dirty="0"/>
              <a:t>On Pascal and later GPUs, the CPU &amp; the GPU can simultaneously access managed memory, since they can both handle page faults</a:t>
            </a:r>
          </a:p>
          <a:p>
            <a:pPr lvl="1"/>
            <a:r>
              <a:rPr lang="en-US" dirty="0"/>
              <a:t>NOTE: up to application developer to ensure there are no race conditions caused by simultaneous accesses</a:t>
            </a:r>
          </a:p>
          <a:p>
            <a:pPr lvl="2"/>
            <a:r>
              <a:rPr lang="en-US" dirty="0"/>
              <a:t>In other words, you’ll have the traditional RAW, WAW, WAR hazards of parallel computing </a:t>
            </a:r>
          </a:p>
          <a:p>
            <a:pPr lvl="1"/>
            <a:endParaRPr lang="en-US" dirty="0"/>
          </a:p>
          <a:p>
            <a:pPr lvl="1"/>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5827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UM: Access to managed pool – Example, for </a:t>
            </a:r>
            <a:r>
              <a:rPr lang="en-US" dirty="0">
                <a:solidFill>
                  <a:srgbClr val="FFC000"/>
                </a:solidFill>
              </a:rPr>
              <a:t>CC&lt;6.0</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559148" y="3923734"/>
            <a:ext cx="5305887" cy="246221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y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&lt;&lt; &lt; 1, 1 &gt;&gt;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ERROR: CPU access concurrent with GPU</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9" name="Rectangle 8"/>
          <p:cNvSpPr/>
          <p:nvPr/>
        </p:nvSpPr>
        <p:spPr>
          <a:xfrm>
            <a:off x="7003057" y="3925148"/>
            <a:ext cx="4455110" cy="246221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__device__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__managed__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y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kernel &lt;&lt; &lt; 1, 1 &gt;&gt;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y = 20;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GPU is idle so access is OK </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6" name="Rectangle 5"/>
          <p:cNvSpPr/>
          <p:nvPr/>
        </p:nvSpPr>
        <p:spPr>
          <a:xfrm>
            <a:off x="79355" y="6592113"/>
            <a:ext cx="136287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[NVIDIA, Programming Guide]</a:t>
            </a: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p:cNvSpPr/>
          <p:nvPr/>
        </p:nvSpPr>
        <p:spPr>
          <a:xfrm>
            <a:off x="1928406" y="3426438"/>
            <a:ext cx="2567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Bad: Execution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faults</a:t>
            </a:r>
          </a:p>
        </p:txBody>
      </p:sp>
      <p:sp>
        <p:nvSpPr>
          <p:cNvPr id="3" name="Rectangle 2"/>
          <p:cNvSpPr/>
          <p:nvPr/>
        </p:nvSpPr>
        <p:spPr>
          <a:xfrm>
            <a:off x="8210941" y="3426438"/>
            <a:ext cx="20393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Good: Code runs ok</a:t>
            </a:r>
          </a:p>
        </p:txBody>
      </p:sp>
      <p:sp>
        <p:nvSpPr>
          <p:cNvPr id="7" name="Content Placeholder 2">
            <a:extLst>
              <a:ext uri="{FF2B5EF4-FFF2-40B4-BE49-F238E27FC236}">
                <a16:creationId xmlns:a16="http://schemas.microsoft.com/office/drawing/2014/main" id="{1F44E1D4-C3F1-7B55-6416-98C2074C71A1}"/>
              </a:ext>
            </a:extLst>
          </p:cNvPr>
          <p:cNvSpPr txBox="1">
            <a:spLocks/>
          </p:cNvSpPr>
          <p:nvPr/>
        </p:nvSpPr>
        <p:spPr>
          <a:xfrm>
            <a:off x="79355" y="285998"/>
            <a:ext cx="11960872" cy="31404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r>
              <a:rPr lang="en-US" dirty="0"/>
              <a:t>Playing it safe: use </a:t>
            </a:r>
            <a:r>
              <a:rPr lang="en-US" dirty="0" err="1">
                <a:latin typeface="Consolas" panose="020B0609020204030204" pitchFamily="49" charset="0"/>
              </a:rPr>
              <a:t>cudaDeviceSynchronize</a:t>
            </a:r>
            <a:r>
              <a:rPr lang="en-US" dirty="0">
                <a:latin typeface="Consolas" panose="020B0609020204030204" pitchFamily="49" charset="0"/>
              </a:rPr>
              <a:t>()</a:t>
            </a:r>
            <a:r>
              <a:rPr lang="en-US" dirty="0"/>
              <a:t> before having the host work on memory that the GPU is also working on</a:t>
            </a:r>
          </a:p>
          <a:p>
            <a:endParaRPr lang="en-US" dirty="0"/>
          </a:p>
          <a:p>
            <a:pPr lvl="1"/>
            <a:r>
              <a:rPr lang="en-US" dirty="0"/>
              <a:t>In fact, any function that logically guarantees the GPU finished execution will prevent race conditions</a:t>
            </a:r>
          </a:p>
          <a:p>
            <a:pPr lvl="2"/>
            <a:r>
              <a:rPr lang="en-US" dirty="0"/>
              <a:t>Examples: </a:t>
            </a:r>
            <a:r>
              <a:rPr lang="en-US" dirty="0" err="1">
                <a:latin typeface="Consolas" panose="020B0609020204030204" pitchFamily="49" charset="0"/>
              </a:rPr>
              <a:t>cudaStreanSynchronize</a:t>
            </a:r>
            <a:r>
              <a:rPr lang="en-US" dirty="0">
                <a:latin typeface="Consolas" panose="020B0609020204030204" pitchFamily="49" charset="0"/>
              </a:rPr>
              <a:t>()</a:t>
            </a:r>
            <a:r>
              <a:rPr lang="en-US" dirty="0"/>
              <a:t>, </a:t>
            </a:r>
            <a:r>
              <a:rPr lang="en-US" dirty="0" err="1">
                <a:latin typeface="Consolas" panose="020B0609020204030204" pitchFamily="49" charset="0"/>
              </a:rPr>
              <a:t>cudaMemcpy</a:t>
            </a:r>
            <a:r>
              <a:rPr lang="en-US" dirty="0">
                <a:latin typeface="Consolas" panose="020B0609020204030204" pitchFamily="49" charset="0"/>
              </a:rPr>
              <a:t>()</a:t>
            </a:r>
            <a:r>
              <a:rPr lang="en-US" dirty="0"/>
              <a:t>, </a:t>
            </a:r>
            <a:r>
              <a:rPr lang="en-US" dirty="0" err="1">
                <a:latin typeface="Consolas" panose="020B0609020204030204" pitchFamily="49" charset="0"/>
              </a:rPr>
              <a:t>cudaMemset</a:t>
            </a:r>
            <a:r>
              <a:rPr lang="en-US" dirty="0">
                <a:latin typeface="Consolas" panose="020B0609020204030204" pitchFamily="49" charset="0"/>
              </a:rPr>
              <a:t>()</a:t>
            </a:r>
            <a:r>
              <a:rPr lang="en-US" dirty="0"/>
              <a:t>, etc.</a:t>
            </a:r>
          </a:p>
        </p:txBody>
      </p:sp>
    </p:spTree>
    <p:extLst>
      <p:ext uri="{BB962C8B-B14F-4D97-AF65-F5344CB8AC3E}">
        <p14:creationId xmlns:p14="http://schemas.microsoft.com/office/powerpoint/2010/main" val="337517446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4" name="object 4"/>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9" name="object 9"/>
          <p:cNvGraphicFramePr>
            <a:graphicFrameLocks noGrp="1"/>
          </p:cNvGraphicFramePr>
          <p:nvPr/>
        </p:nvGraphicFramePr>
        <p:xfrm>
          <a:off x="1795850" y="5702031"/>
          <a:ext cx="8712195" cy="507971"/>
        </p:xfrm>
        <a:graphic>
          <a:graphicData uri="http://schemas.openxmlformats.org/drawingml/2006/table">
            <a:tbl>
              <a:tblPr firstRow="1" bandRow="1">
                <a:tableStyleId>{2D5ABB26-0587-4C30-8999-92F81FD0307C}</a:tableStyleId>
              </a:tblPr>
              <a:tblGrid>
                <a:gridCol w="1452033">
                  <a:extLst>
                    <a:ext uri="{9D8B030D-6E8A-4147-A177-3AD203B41FA5}">
                      <a16:colId xmlns:a16="http://schemas.microsoft.com/office/drawing/2014/main" val="20000"/>
                    </a:ext>
                  </a:extLst>
                </a:gridCol>
                <a:gridCol w="1452033">
                  <a:extLst>
                    <a:ext uri="{9D8B030D-6E8A-4147-A177-3AD203B41FA5}">
                      <a16:colId xmlns:a16="http://schemas.microsoft.com/office/drawing/2014/main" val="20001"/>
                    </a:ext>
                  </a:extLst>
                </a:gridCol>
                <a:gridCol w="1452033">
                  <a:extLst>
                    <a:ext uri="{9D8B030D-6E8A-4147-A177-3AD203B41FA5}">
                      <a16:colId xmlns:a16="http://schemas.microsoft.com/office/drawing/2014/main" val="20002"/>
                    </a:ext>
                  </a:extLst>
                </a:gridCol>
                <a:gridCol w="1452032">
                  <a:extLst>
                    <a:ext uri="{9D8B030D-6E8A-4147-A177-3AD203B41FA5}">
                      <a16:colId xmlns:a16="http://schemas.microsoft.com/office/drawing/2014/main" val="20003"/>
                    </a:ext>
                  </a:extLst>
                </a:gridCol>
                <a:gridCol w="1452032">
                  <a:extLst>
                    <a:ext uri="{9D8B030D-6E8A-4147-A177-3AD203B41FA5}">
                      <a16:colId xmlns:a16="http://schemas.microsoft.com/office/drawing/2014/main" val="20004"/>
                    </a:ext>
                  </a:extLst>
                </a:gridCol>
                <a:gridCol w="1452032">
                  <a:extLst>
                    <a:ext uri="{9D8B030D-6E8A-4147-A177-3AD203B41FA5}">
                      <a16:colId xmlns:a16="http://schemas.microsoft.com/office/drawing/2014/main" val="20005"/>
                    </a:ext>
                  </a:extLst>
                </a:gridCol>
              </a:tblGrid>
              <a:tr h="507971">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250">
                        <a:lnSpc>
                          <a:spcPct val="100000"/>
                        </a:lnSpc>
                        <a:spcBef>
                          <a:spcPts val="680"/>
                        </a:spcBef>
                      </a:pPr>
                      <a:endParaRPr sz="2000" dirty="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885">
                        <a:lnSpc>
                          <a:spcPct val="100000"/>
                        </a:lnSpc>
                        <a:spcBef>
                          <a:spcPts val="680"/>
                        </a:spcBef>
                      </a:pPr>
                      <a:endParaRPr sz="2000" dirty="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p:sp>
        <p:nvSpPr>
          <p:cNvPr id="10" name="object 10"/>
          <p:cNvSpPr txBox="1"/>
          <p:nvPr/>
        </p:nvSpPr>
        <p:spPr>
          <a:xfrm>
            <a:off x="3305810" y="6288399"/>
            <a:ext cx="5703006" cy="307777"/>
          </a:xfrm>
          <a:prstGeom prst="rect">
            <a:avLst/>
          </a:prstGeom>
        </p:spPr>
        <p:txBody>
          <a:bodyPr vert="horz" wrap="square" lIns="0" tIns="0" rIns="0" bIns="0" rtlCol="0">
            <a:spAutoFit/>
          </a:bodyPr>
          <a:lstStyle/>
          <a:p>
            <a:pPr marL="14111" marR="0" lvl="0" indent="0" algn="l" defTabSz="914400" rtl="0" eaLnBrk="1" fontAlgn="auto" latinLnBrk="0" hangingPunct="1">
              <a:lnSpc>
                <a:spcPts val="2389"/>
              </a:lnSpc>
              <a:spcBef>
                <a:spcPts val="0"/>
              </a:spcBef>
              <a:spcAft>
                <a:spcPts val="0"/>
              </a:spcAft>
              <a:buClrTx/>
              <a:buSzTx/>
              <a:buFontTx/>
              <a:buNone/>
              <a:tabLst/>
              <a:defRPr/>
            </a:pPr>
            <a:r>
              <a:rPr kumimoji="0" sz="2000" b="1" i="0" u="none" strike="noStrike" kern="1200" cap="none" spc="-6" normalizeH="0" baseline="0" noProof="0" dirty="0">
                <a:ln>
                  <a:noFill/>
                </a:ln>
                <a:solidFill>
                  <a:prstClr val="black"/>
                </a:solidFill>
                <a:effectLst/>
                <a:uLnTx/>
                <a:uFillTx/>
                <a:latin typeface="Trebuchet MS"/>
                <a:ea typeface="+mn-ea"/>
                <a:cs typeface="Trebuchet MS"/>
              </a:rPr>
              <a:t>Single </a:t>
            </a:r>
            <a:r>
              <a:rPr kumimoji="0" sz="2000" b="0" i="0" u="none" strike="noStrike" kern="1200" cap="none" spc="-6" normalizeH="0" baseline="0" noProof="0" dirty="0">
                <a:ln>
                  <a:noFill/>
                </a:ln>
                <a:solidFill>
                  <a:prstClr val="black"/>
                </a:solidFill>
                <a:effectLst/>
                <a:uLnTx/>
                <a:uFillTx/>
                <a:latin typeface="Trebuchet MS"/>
                <a:ea typeface="+mn-ea"/>
                <a:cs typeface="Trebuchet MS"/>
              </a:rPr>
              <a:t>virtual memory </a:t>
            </a:r>
            <a:r>
              <a:rPr kumimoji="0" sz="2000" b="0" i="0" u="none" strike="noStrike" kern="1200" cap="none" spc="0" normalizeH="0" baseline="0" noProof="0" dirty="0">
                <a:ln>
                  <a:noFill/>
                </a:ln>
                <a:solidFill>
                  <a:prstClr val="black"/>
                </a:solidFill>
                <a:effectLst/>
                <a:uLnTx/>
                <a:uFillTx/>
                <a:latin typeface="Trebuchet MS"/>
                <a:ea typeface="+mn-ea"/>
                <a:cs typeface="Trebuchet MS"/>
              </a:rPr>
              <a:t>shared </a:t>
            </a:r>
            <a:r>
              <a:rPr kumimoji="0" sz="2000" b="0" i="0" u="none" strike="noStrike" kern="1200" cap="none" spc="-6" normalizeH="0" baseline="0" noProof="0" dirty="0">
                <a:ln>
                  <a:noFill/>
                </a:ln>
                <a:solidFill>
                  <a:prstClr val="black"/>
                </a:solidFill>
                <a:effectLst/>
                <a:uLnTx/>
                <a:uFillTx/>
                <a:latin typeface="Trebuchet MS"/>
                <a:ea typeface="+mn-ea"/>
                <a:cs typeface="Trebuchet MS"/>
              </a:rPr>
              <a:t>between</a:t>
            </a:r>
            <a:r>
              <a:rPr kumimoji="0" sz="2000" b="0" i="0" u="none" strike="noStrike" kern="1200" cap="none" spc="-22"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processors</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16A49274-9ACA-48F1-8536-BAB5F34A2525}"/>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2" name="object 7">
                <a:extLst>
                  <a:ext uri="{FF2B5EF4-FFF2-40B4-BE49-F238E27FC236}">
                    <a16:creationId xmlns:a16="http://schemas.microsoft.com/office/drawing/2014/main" id="{16A49274-9ACA-48F1-8536-BAB5F34A2525}"/>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13" name="object 4"/>
          <p:cNvSpPr txBox="1"/>
          <p:nvPr/>
        </p:nvSpPr>
        <p:spPr>
          <a:xfrm>
            <a:off x="564939" y="2950219"/>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sz="1556" b="0" i="0" u="none" strike="noStrike" kern="1200" cap="none" spc="0" normalizeH="0" baseline="0" noProof="0" dirty="0">
                <a:ln>
                  <a:noFill/>
                </a:ln>
                <a:solidFill>
                  <a:prstClr val="black"/>
                </a:solidFill>
                <a:effectLst/>
                <a:uLnTx/>
                <a:uFillTx/>
                <a:latin typeface="Arial"/>
                <a:ea typeface="+mn-ea"/>
                <a:cs typeface="Arial"/>
              </a:rPr>
              <a:t>A</a:t>
            </a:r>
            <a:endParaRPr kumimoji="0" lang="en-US" sz="1556" b="0" i="0" u="none" strike="noStrike" kern="1200" cap="none" spc="0" normalizeH="0" baseline="0" noProof="0" dirty="0">
              <a:ln>
                <a:noFill/>
              </a:ln>
              <a:solidFill>
                <a:prstClr val="black"/>
              </a:solidFill>
              <a:effectLst/>
              <a:uLnTx/>
              <a:uFillTx/>
              <a:latin typeface="Arial"/>
              <a:ea typeface="+mn-ea"/>
              <a:cs typeface="Arial"/>
            </a:endParaRP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A)</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object 4"/>
          <p:cNvSpPr txBox="1"/>
          <p:nvPr/>
        </p:nvSpPr>
        <p:spPr>
          <a:xfrm>
            <a:off x="10248758" y="2961511"/>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lang="en-US" sz="1556" b="0" i="0" u="none" strike="noStrike" kern="1200" cap="none" spc="0" normalizeH="0" baseline="0" noProof="0" dirty="0">
                <a:ln>
                  <a:noFill/>
                </a:ln>
                <a:solidFill>
                  <a:prstClr val="black"/>
                </a:solidFill>
                <a:effectLst/>
                <a:uLnTx/>
                <a:uFillTx/>
                <a:latin typeface="Arial"/>
                <a:ea typeface="+mn-ea"/>
                <a:cs typeface="Arial"/>
              </a:rPr>
              <a:t>B</a:t>
            </a: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B)</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Left Brace 2">
            <a:extLst>
              <a:ext uri="{FF2B5EF4-FFF2-40B4-BE49-F238E27FC236}">
                <a16:creationId xmlns:a16="http://schemas.microsoft.com/office/drawing/2014/main" id="{CD5D5C49-881A-E97B-0BE4-53E162412337}"/>
              </a:ext>
            </a:extLst>
          </p:cNvPr>
          <p:cNvSpPr/>
          <p:nvPr/>
        </p:nvSpPr>
        <p:spPr>
          <a:xfrm>
            <a:off x="1387960" y="5631866"/>
            <a:ext cx="168910" cy="703431"/>
          </a:xfrm>
          <a:prstGeom prst="leftBrace">
            <a:avLst>
              <a:gd name="adj1" fmla="val 54652"/>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2FAFB31-D07A-0CDB-FFEE-7E9071820652}"/>
              </a:ext>
            </a:extLst>
          </p:cNvPr>
          <p:cNvSpPr/>
          <p:nvPr/>
        </p:nvSpPr>
        <p:spPr>
          <a:xfrm>
            <a:off x="330487" y="5775007"/>
            <a:ext cx="935256"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The virtual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memory</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753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5"/>
          <a:ext cx="1556456" cy="3047859"/>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564939" y="2950219"/>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sz="1556" b="0" i="0" u="none" strike="noStrike" kern="1200" cap="none" spc="0" normalizeH="0" baseline="0" noProof="0" dirty="0">
                <a:ln>
                  <a:noFill/>
                </a:ln>
                <a:solidFill>
                  <a:prstClr val="black"/>
                </a:solidFill>
                <a:effectLst/>
                <a:uLnTx/>
                <a:uFillTx/>
                <a:latin typeface="Arial"/>
                <a:ea typeface="+mn-ea"/>
                <a:cs typeface="Arial"/>
              </a:rPr>
              <a:t>A</a:t>
            </a:r>
            <a:endParaRPr kumimoji="0" lang="en-US" sz="1556" b="0" i="0" u="none" strike="noStrike" kern="1200" cap="none" spc="0" normalizeH="0" baseline="0" noProof="0" dirty="0">
              <a:ln>
                <a:noFill/>
              </a:ln>
              <a:solidFill>
                <a:prstClr val="black"/>
              </a:solidFill>
              <a:effectLst/>
              <a:uLnTx/>
              <a:uFillTx/>
              <a:latin typeface="Arial"/>
              <a:ea typeface="+mn-ea"/>
              <a:cs typeface="Arial"/>
            </a:endParaRP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A)</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object 5"/>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06026" y="3381586"/>
            <a:ext cx="887589" cy="869244"/>
          </a:xfrm>
          <a:custGeom>
            <a:avLst/>
            <a:gdLst/>
            <a:ahLst/>
            <a:cxnLst/>
            <a:rect l="l" t="t" r="r" b="b"/>
            <a:pathLst>
              <a:path w="798830"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0474960" y="3381586"/>
            <a:ext cx="887589" cy="869244"/>
          </a:xfrm>
          <a:custGeom>
            <a:avLst/>
            <a:gdLst/>
            <a:ahLst/>
            <a:cxnLst/>
            <a:rect l="l" t="t" r="r" b="b"/>
            <a:pathLst>
              <a:path w="798829" h="782320">
                <a:moveTo>
                  <a:pt x="0" y="781812"/>
                </a:moveTo>
                <a:lnTo>
                  <a:pt x="798576" y="781812"/>
                </a:lnTo>
                <a:lnTo>
                  <a:pt x="798576" y="0"/>
                </a:lnTo>
                <a:lnTo>
                  <a:pt x="0" y="0"/>
                </a:lnTo>
                <a:lnTo>
                  <a:pt x="0" y="781812"/>
                </a:lnTo>
                <a:close/>
              </a:path>
            </a:pathLst>
          </a:custGeom>
          <a:ln w="914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20" name="object 20"/>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0" name="object 30"/>
          <p:cNvGraphicFramePr>
            <a:graphicFrameLocks noGrp="1"/>
          </p:cNvGraphicFramePr>
          <p:nvPr/>
        </p:nvGraphicFramePr>
        <p:xfrm>
          <a:off x="8560011" y="2054225"/>
          <a:ext cx="1556456" cy="3047859"/>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
        <p:nvSpPr>
          <p:cNvPr id="31" name="object 31"/>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4" name="object 34"/>
          <p:cNvSpPr txBox="1"/>
          <p:nvPr/>
        </p:nvSpPr>
        <p:spPr>
          <a:xfrm>
            <a:off x="588028" y="6307395"/>
            <a:ext cx="11127837" cy="307777"/>
          </a:xfrm>
          <a:prstGeom prst="rect">
            <a:avLst/>
          </a:prstGeom>
        </p:spPr>
        <p:txBody>
          <a:bodyPr vert="horz" wrap="square" lIns="0" tIns="0" rIns="0" bIns="0" rtlCol="0">
            <a:spAutoFit/>
          </a:bodyPr>
          <a:lstStyle/>
          <a:p>
            <a:pPr marL="14111" marR="0" lvl="0" indent="0" algn="l" defTabSz="914400" rtl="0" eaLnBrk="1" fontAlgn="auto" latinLnBrk="0" hangingPunct="1">
              <a:lnSpc>
                <a:spcPts val="2389"/>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All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processors</a:t>
            </a:r>
            <a:r>
              <a:rPr kumimoji="0" lang="en-US" sz="2000" b="0" i="0" u="none" strike="noStrike" kern="1200" cap="none" spc="-6" normalizeH="0" baseline="0" noProof="0" dirty="0">
                <a:ln>
                  <a:noFill/>
                </a:ln>
                <a:solidFill>
                  <a:prstClr val="black"/>
                </a:solidFill>
                <a:effectLst/>
                <a:uLnTx/>
                <a:uFillTx/>
                <a:latin typeface="Trebuchet MS"/>
                <a:ea typeface="+mn-ea"/>
                <a:cs typeface="Trebuchet MS"/>
              </a:rPr>
              <a:t> operate in/perceive one </a:t>
            </a:r>
            <a:r>
              <a:rPr kumimoji="0" lang="en-US" sz="2000" b="1" i="0" u="sng" strike="noStrike" kern="1200" cap="none" spc="-6" normalizeH="0" baseline="0" noProof="0" dirty="0">
                <a:ln>
                  <a:noFill/>
                </a:ln>
                <a:solidFill>
                  <a:srgbClr val="C00000"/>
                </a:solidFill>
                <a:effectLst/>
                <a:uLnTx/>
                <a:uFillTx/>
                <a:latin typeface="Trebuchet MS"/>
                <a:ea typeface="+mn-ea"/>
                <a:cs typeface="Trebuchet MS"/>
              </a:rPr>
              <a:t>single</a:t>
            </a:r>
            <a:r>
              <a:rPr kumimoji="0" lang="en-US" sz="2000" b="0" i="0" u="none" strike="noStrike" kern="1200" cap="none" spc="-6" normalizeH="0" baseline="0" noProof="0" dirty="0">
                <a:ln>
                  <a:noFill/>
                </a:ln>
                <a:solidFill>
                  <a:prstClr val="black"/>
                </a:solidFill>
                <a:effectLst/>
                <a:uLnTx/>
                <a:uFillTx/>
                <a:latin typeface="Trebuchet MS"/>
                <a:ea typeface="+mn-ea"/>
                <a:cs typeface="Trebuchet MS"/>
              </a:rPr>
              <a:t> virtual memory. The physical memory is scattered</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graphicFrame>
        <p:nvGraphicFramePr>
          <p:cNvPr id="33" name="object 33"/>
          <p:cNvGraphicFramePr>
            <a:graphicFrameLocks noGrp="1"/>
          </p:cNvGraphicFramePr>
          <p:nvPr/>
        </p:nvGraphicFramePr>
        <p:xfrm>
          <a:off x="1795850" y="5560221"/>
          <a:ext cx="8712195" cy="507971"/>
        </p:xfrm>
        <a:graphic>
          <a:graphicData uri="http://schemas.openxmlformats.org/drawingml/2006/table">
            <a:tbl>
              <a:tblPr firstRow="1" bandRow="1">
                <a:tableStyleId>{2D5ABB26-0587-4C30-8999-92F81FD0307C}</a:tableStyleId>
              </a:tblPr>
              <a:tblGrid>
                <a:gridCol w="1452033">
                  <a:extLst>
                    <a:ext uri="{9D8B030D-6E8A-4147-A177-3AD203B41FA5}">
                      <a16:colId xmlns:a16="http://schemas.microsoft.com/office/drawing/2014/main" val="20000"/>
                    </a:ext>
                  </a:extLst>
                </a:gridCol>
                <a:gridCol w="1452033">
                  <a:extLst>
                    <a:ext uri="{9D8B030D-6E8A-4147-A177-3AD203B41FA5}">
                      <a16:colId xmlns:a16="http://schemas.microsoft.com/office/drawing/2014/main" val="20001"/>
                    </a:ext>
                  </a:extLst>
                </a:gridCol>
                <a:gridCol w="1452033">
                  <a:extLst>
                    <a:ext uri="{9D8B030D-6E8A-4147-A177-3AD203B41FA5}">
                      <a16:colId xmlns:a16="http://schemas.microsoft.com/office/drawing/2014/main" val="20002"/>
                    </a:ext>
                  </a:extLst>
                </a:gridCol>
                <a:gridCol w="1452032">
                  <a:extLst>
                    <a:ext uri="{9D8B030D-6E8A-4147-A177-3AD203B41FA5}">
                      <a16:colId xmlns:a16="http://schemas.microsoft.com/office/drawing/2014/main" val="20003"/>
                    </a:ext>
                  </a:extLst>
                </a:gridCol>
                <a:gridCol w="1452032">
                  <a:extLst>
                    <a:ext uri="{9D8B030D-6E8A-4147-A177-3AD203B41FA5}">
                      <a16:colId xmlns:a16="http://schemas.microsoft.com/office/drawing/2014/main" val="20004"/>
                    </a:ext>
                  </a:extLst>
                </a:gridCol>
                <a:gridCol w="1452032">
                  <a:extLst>
                    <a:ext uri="{9D8B030D-6E8A-4147-A177-3AD203B41FA5}">
                      <a16:colId xmlns:a16="http://schemas.microsoft.com/office/drawing/2014/main" val="20005"/>
                    </a:ext>
                  </a:extLst>
                </a:gridCol>
              </a:tblGrid>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250">
                        <a:lnSpc>
                          <a:spcPct val="100000"/>
                        </a:lnSpc>
                        <a:spcBef>
                          <a:spcPts val="680"/>
                        </a:spcBef>
                      </a:pPr>
                      <a:r>
                        <a:rPr sz="2000" spc="-5" dirty="0">
                          <a:solidFill>
                            <a:srgbClr val="505050"/>
                          </a:solidFill>
                          <a:latin typeface="Trebuchet MS"/>
                          <a:cs typeface="Trebuchet MS"/>
                        </a:rPr>
                        <a:t>page1</a:t>
                      </a:r>
                      <a:endParaRPr sz="200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49885">
                        <a:lnSpc>
                          <a:spcPct val="100000"/>
                        </a:lnSpc>
                        <a:spcBef>
                          <a:spcPts val="680"/>
                        </a:spcBef>
                      </a:pPr>
                      <a:r>
                        <a:rPr sz="2000" spc="-5" dirty="0">
                          <a:solidFill>
                            <a:srgbClr val="505050"/>
                          </a:solidFill>
                          <a:latin typeface="Trebuchet MS"/>
                          <a:cs typeface="Trebuchet MS"/>
                        </a:rPr>
                        <a:t>page2</a:t>
                      </a:r>
                      <a:endParaRPr sz="2000">
                        <a:latin typeface="Trebuchet MS"/>
                        <a:cs typeface="Trebuchet MS"/>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6" name="object 7">
                <a:extLst>
                  <a:ext uri="{FF2B5EF4-FFF2-40B4-BE49-F238E27FC236}">
                    <a16:creationId xmlns:a16="http://schemas.microsoft.com/office/drawing/2014/main" id="{D4F8C0EB-AC8F-4EDB-82FE-CC6E935CD539}"/>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6" name="object 7">
                <a:extLst>
                  <a:ext uri="{FF2B5EF4-FFF2-40B4-BE49-F238E27FC236}">
                    <a16:creationId xmlns:a16="http://schemas.microsoft.com/office/drawing/2014/main" id="{D4F8C0EB-AC8F-4EDB-82FE-CC6E935CD539}"/>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7" name="object 4"/>
          <p:cNvSpPr txBox="1"/>
          <p:nvPr/>
        </p:nvSpPr>
        <p:spPr>
          <a:xfrm>
            <a:off x="10248758" y="2961511"/>
            <a:ext cx="1396083" cy="405710"/>
          </a:xfrm>
          <a:prstGeom prst="rect">
            <a:avLst/>
          </a:prstGeom>
        </p:spPr>
        <p:txBody>
          <a:bodyPr vert="horz" wrap="square" lIns="0" tIns="14817" rIns="0" bIns="0" rtlCol="0">
            <a:spAutoFit/>
          </a:bodyPr>
          <a:lstStyle/>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GPU</a:t>
            </a:r>
            <a:r>
              <a:rPr kumimoji="0" sz="1556" b="0" i="0" u="none" strike="noStrike" kern="1200" cap="none" spc="-94" normalizeH="0" baseline="0" noProof="0" dirty="0">
                <a:ln>
                  <a:noFill/>
                </a:ln>
                <a:solidFill>
                  <a:prstClr val="black"/>
                </a:solidFill>
                <a:effectLst/>
                <a:uLnTx/>
                <a:uFillTx/>
                <a:latin typeface="Arial"/>
                <a:ea typeface="+mn-ea"/>
                <a:cs typeface="Arial"/>
              </a:rPr>
              <a:t> </a:t>
            </a:r>
            <a:r>
              <a:rPr kumimoji="0" lang="en-US" sz="1556" b="0" i="0" u="none" strike="noStrike" kern="1200" cap="none" spc="0" normalizeH="0" baseline="0" noProof="0" dirty="0">
                <a:ln>
                  <a:noFill/>
                </a:ln>
                <a:solidFill>
                  <a:prstClr val="black"/>
                </a:solidFill>
                <a:effectLst/>
                <a:uLnTx/>
                <a:uFillTx/>
                <a:latin typeface="Arial"/>
                <a:ea typeface="+mn-ea"/>
                <a:cs typeface="Arial"/>
              </a:rPr>
              <a:t>B</a:t>
            </a:r>
          </a:p>
          <a:p>
            <a:pPr marL="14111" marR="0" lvl="0" indent="0" algn="ctr" defTabSz="914400" rtl="0" eaLnBrk="1" fontAlgn="auto" latinLnBrk="0" hangingPunct="1">
              <a:lnSpc>
                <a:spcPct val="100000"/>
              </a:lnSpc>
              <a:spcBef>
                <a:spcPts val="117"/>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Arial"/>
              </a:rPr>
              <a:t>(better yet, processor B)</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sp>
        <p:nvSpPr>
          <p:cNvPr id="35" name="Left Brace 34"/>
          <p:cNvSpPr/>
          <p:nvPr/>
        </p:nvSpPr>
        <p:spPr>
          <a:xfrm>
            <a:off x="1387960" y="5486399"/>
            <a:ext cx="168910" cy="703431"/>
          </a:xfrm>
          <a:prstGeom prst="leftBrace">
            <a:avLst>
              <a:gd name="adj1" fmla="val 54652"/>
              <a:gd name="adj2"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p:cNvSpPr/>
          <p:nvPr/>
        </p:nvSpPr>
        <p:spPr>
          <a:xfrm>
            <a:off x="330487" y="5629540"/>
            <a:ext cx="935256"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The virtual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6" normalizeH="0" baseline="0" noProof="0" dirty="0">
                <a:ln>
                  <a:noFill/>
                </a:ln>
                <a:solidFill>
                  <a:prstClr val="white">
                    <a:lumMod val="50000"/>
                  </a:prstClr>
                </a:solidFill>
                <a:effectLst/>
                <a:uLnTx/>
                <a:uFillTx/>
                <a:latin typeface="Arial"/>
                <a:ea typeface="+mn-ea"/>
                <a:cs typeface="Arial"/>
              </a:rPr>
              <a:t>memory</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4136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3" name="object 23"/>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4" name="object 24"/>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1565487" y="27482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txBox="1"/>
          <p:nvPr/>
        </p:nvSpPr>
        <p:spPr>
          <a:xfrm>
            <a:off x="510145" y="2862524"/>
            <a:ext cx="1377244" cy="604154"/>
          </a:xfrm>
          <a:prstGeom prst="rect">
            <a:avLst/>
          </a:prstGeom>
        </p:spPr>
        <p:txBody>
          <a:bodyPr vert="horz" wrap="square" lIns="0" tIns="14111" rIns="0" bIns="0" rtlCol="0">
            <a:spAutoFit/>
          </a:bodyPr>
          <a:lstStyle/>
          <a:p>
            <a:pPr marL="2117"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*addr1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6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local</a:t>
            </a:r>
            <a:r>
              <a:rPr kumimoji="0" sz="2000" b="0" i="0" u="none" strike="noStrike" kern="1200" cap="none" spc="-8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7" name="object 27"/>
          <p:cNvSpPr txBox="1"/>
          <p:nvPr/>
        </p:nvSpPr>
        <p:spPr>
          <a:xfrm>
            <a:off x="10553701" y="4662170"/>
            <a:ext cx="1340272" cy="1138111"/>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r>
              <a:rPr kumimoji="0" lang="en-US" sz="2000" b="0" i="0" u="none" strike="noStrike" kern="1200" cap="none" spc="-6" normalizeH="0" baseline="0" noProof="0" dirty="0">
                <a:ln>
                  <a:noFill/>
                </a:ln>
                <a:solidFill>
                  <a:srgbClr val="FF0000"/>
                </a:solidFill>
                <a:effectLst/>
                <a:uLnTx/>
                <a:uFillTx/>
                <a:latin typeface="Trebuchet MS"/>
                <a:ea typeface="+mn-ea"/>
                <a:cs typeface="Trebuchet MS"/>
              </a:rPr>
              <a:t> </a:t>
            </a:r>
            <a:r>
              <a:rPr kumimoji="0" lang="en-US" sz="1050" b="0" i="0" u="none" strike="noStrike" kern="1200" cap="none" spc="-6" normalizeH="0" baseline="0" noProof="0" dirty="0">
                <a:ln>
                  <a:noFill/>
                </a:ln>
                <a:solidFill>
                  <a:srgbClr val="FF0000"/>
                </a:solidFill>
                <a:effectLst/>
                <a:uLnTx/>
                <a:uFillTx/>
                <a:latin typeface="Trebuchet MS"/>
                <a:ea typeface="+mn-ea"/>
                <a:cs typeface="Trebuchet MS"/>
              </a:rPr>
              <a:t>(since not physically allocated yet)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8" name="object 28"/>
          <p:cNvSpPr/>
          <p:nvPr/>
        </p:nvSpPr>
        <p:spPr>
          <a:xfrm>
            <a:off x="9857740" y="5161798"/>
            <a:ext cx="695961" cy="138853"/>
          </a:xfrm>
          <a:custGeom>
            <a:avLst/>
            <a:gdLst/>
            <a:ahLst/>
            <a:cxnLst/>
            <a:rect l="l" t="t" r="r" b="b"/>
            <a:pathLst>
              <a:path w="789304" h="114300">
                <a:moveTo>
                  <a:pt x="114300" y="0"/>
                </a:moveTo>
                <a:lnTo>
                  <a:pt x="0" y="57150"/>
                </a:lnTo>
                <a:lnTo>
                  <a:pt x="114300" y="114300"/>
                </a:lnTo>
                <a:lnTo>
                  <a:pt x="114300" y="76200"/>
                </a:lnTo>
                <a:lnTo>
                  <a:pt x="95250" y="76200"/>
                </a:lnTo>
                <a:lnTo>
                  <a:pt x="95250" y="38100"/>
                </a:lnTo>
                <a:lnTo>
                  <a:pt x="114300" y="38100"/>
                </a:lnTo>
                <a:lnTo>
                  <a:pt x="114300" y="0"/>
                </a:lnTo>
                <a:close/>
              </a:path>
              <a:path w="789304" h="114300">
                <a:moveTo>
                  <a:pt x="114300" y="38100"/>
                </a:moveTo>
                <a:lnTo>
                  <a:pt x="95250" y="38100"/>
                </a:lnTo>
                <a:lnTo>
                  <a:pt x="95250" y="76200"/>
                </a:lnTo>
                <a:lnTo>
                  <a:pt x="114300" y="76200"/>
                </a:lnTo>
                <a:lnTo>
                  <a:pt x="114300" y="38100"/>
                </a:lnTo>
                <a:close/>
              </a:path>
              <a:path w="789304" h="114300">
                <a:moveTo>
                  <a:pt x="789177" y="38100"/>
                </a:moveTo>
                <a:lnTo>
                  <a:pt x="114300" y="38100"/>
                </a:lnTo>
                <a:lnTo>
                  <a:pt x="114300" y="76200"/>
                </a:lnTo>
                <a:lnTo>
                  <a:pt x="789177" y="76200"/>
                </a:lnTo>
                <a:lnTo>
                  <a:pt x="789177"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2" name="object 7">
                <a:extLst>
                  <a:ext uri="{FF2B5EF4-FFF2-40B4-BE49-F238E27FC236}">
                    <a16:creationId xmlns:a16="http://schemas.microsoft.com/office/drawing/2014/main" id="{11B54D9A-5BD7-4494-84EB-7C2EE311ACA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2" name="object 7">
                <a:extLst>
                  <a:ext uri="{FF2B5EF4-FFF2-40B4-BE49-F238E27FC236}">
                    <a16:creationId xmlns:a16="http://schemas.microsoft.com/office/drawing/2014/main" id="{11B54D9A-5BD7-4494-84EB-7C2EE311ACA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396282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page3</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8559940" y="307551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8559940" y="409137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8559940" y="459937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8559940" y="5615333"/>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856530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10121758"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8559940" y="2059516"/>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8559940" y="6123304"/>
            <a:ext cx="1567744" cy="0"/>
          </a:xfrm>
          <a:custGeom>
            <a:avLst/>
            <a:gdLst/>
            <a:ahLst/>
            <a:cxnLst/>
            <a:rect l="l" t="t" r="r" b="b"/>
            <a:pathLst>
              <a:path w="1410970">
                <a:moveTo>
                  <a:pt x="0" y="0"/>
                </a:moveTo>
                <a:lnTo>
                  <a:pt x="1410461"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txBox="1"/>
          <p:nvPr/>
        </p:nvSpPr>
        <p:spPr>
          <a:xfrm>
            <a:off x="10374770" y="4662170"/>
            <a:ext cx="1545167" cy="613415"/>
          </a:xfrm>
          <a:prstGeom prst="rect">
            <a:avLst/>
          </a:prstGeom>
        </p:spPr>
        <p:txBody>
          <a:bodyPr vert="horz" wrap="square" lIns="0" tIns="48683" rIns="0" bIns="0" rtlCol="0">
            <a:spAutoFit/>
          </a:bodyPr>
          <a:lstStyle/>
          <a:p>
            <a:pPr marL="14111" marR="5644" lvl="0" indent="177798"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 1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9" name="object 39"/>
          <p:cNvSpPr/>
          <p:nvPr/>
        </p:nvSpPr>
        <p:spPr>
          <a:xfrm>
            <a:off x="9857740" y="5328920"/>
            <a:ext cx="877006" cy="127000"/>
          </a:xfrm>
          <a:custGeom>
            <a:avLst/>
            <a:gdLst/>
            <a:ahLst/>
            <a:cxnLst/>
            <a:rect l="l" t="t" r="r" b="b"/>
            <a:pathLst>
              <a:path w="789304" h="114300">
                <a:moveTo>
                  <a:pt x="114300" y="0"/>
                </a:moveTo>
                <a:lnTo>
                  <a:pt x="0" y="57150"/>
                </a:lnTo>
                <a:lnTo>
                  <a:pt x="114300" y="114300"/>
                </a:lnTo>
                <a:lnTo>
                  <a:pt x="114300" y="76200"/>
                </a:lnTo>
                <a:lnTo>
                  <a:pt x="95250" y="76200"/>
                </a:lnTo>
                <a:lnTo>
                  <a:pt x="95250" y="38100"/>
                </a:lnTo>
                <a:lnTo>
                  <a:pt x="114300" y="38100"/>
                </a:lnTo>
                <a:lnTo>
                  <a:pt x="114300" y="0"/>
                </a:lnTo>
                <a:close/>
              </a:path>
              <a:path w="789304" h="114300">
                <a:moveTo>
                  <a:pt x="114300" y="38100"/>
                </a:moveTo>
                <a:lnTo>
                  <a:pt x="95250" y="38100"/>
                </a:lnTo>
                <a:lnTo>
                  <a:pt x="95250" y="76200"/>
                </a:lnTo>
                <a:lnTo>
                  <a:pt x="114300" y="76200"/>
                </a:lnTo>
                <a:lnTo>
                  <a:pt x="114300" y="38100"/>
                </a:lnTo>
                <a:close/>
              </a:path>
              <a:path w="789304" h="114300">
                <a:moveTo>
                  <a:pt x="789177" y="38100"/>
                </a:moveTo>
                <a:lnTo>
                  <a:pt x="114300" y="38100"/>
                </a:lnTo>
                <a:lnTo>
                  <a:pt x="114300" y="76200"/>
                </a:lnTo>
                <a:lnTo>
                  <a:pt x="789177" y="76200"/>
                </a:lnTo>
                <a:lnTo>
                  <a:pt x="789177"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3751580" y="6288137"/>
            <a:ext cx="5316361"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page3 populated and mapped into </a:t>
            </a:r>
            <a:r>
              <a:rPr kumimoji="0" sz="2000" b="0" i="0" u="none" strike="noStrike" kern="1200" cap="none" spc="-44" normalizeH="0" baseline="0" noProof="0" dirty="0">
                <a:ln>
                  <a:noFill/>
                </a:ln>
                <a:solidFill>
                  <a:prstClr val="black"/>
                </a:solidFill>
                <a:effectLst/>
                <a:uLnTx/>
                <a:uFillTx/>
                <a:latin typeface="Trebuchet MS"/>
                <a:ea typeface="+mn-ea"/>
                <a:cs typeface="Trebuchet MS"/>
              </a:rPr>
              <a:t>B’s</a:t>
            </a:r>
            <a:r>
              <a:rPr kumimoji="0" sz="2000" b="0" i="0" u="none" strike="noStrike" kern="1200" cap="none" spc="-78"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2" name="object 42"/>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3" name="object 43"/>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5" name="object 7">
                <a:extLst>
                  <a:ext uri="{FF2B5EF4-FFF2-40B4-BE49-F238E27FC236}">
                    <a16:creationId xmlns:a16="http://schemas.microsoft.com/office/drawing/2014/main" id="{47278018-2B56-4CDB-A259-FB5499768AA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5" name="object 7">
                <a:extLst>
                  <a:ext uri="{FF2B5EF4-FFF2-40B4-BE49-F238E27FC236}">
                    <a16:creationId xmlns:a16="http://schemas.microsoft.com/office/drawing/2014/main" id="{47278018-2B56-4CDB-A259-FB5499768AA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44" name="Rectangle 43"/>
          <p:cNvSpPr/>
          <p:nvPr/>
        </p:nvSpPr>
        <p:spPr>
          <a:xfrm>
            <a:off x="8570524" y="5097137"/>
            <a:ext cx="1545309" cy="51203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3</a:t>
            </a:r>
          </a:p>
        </p:txBody>
      </p:sp>
      <p:sp>
        <p:nvSpPr>
          <p:cNvPr id="46" name="Rectangle 45"/>
          <p:cNvSpPr/>
          <p:nvPr/>
        </p:nvSpPr>
        <p:spPr>
          <a:xfrm>
            <a:off x="8565794" y="3575115"/>
            <a:ext cx="1545309" cy="51203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2</a:t>
            </a:r>
          </a:p>
        </p:txBody>
      </p:sp>
      <p:sp>
        <p:nvSpPr>
          <p:cNvPr id="37" name="object 37"/>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7747846" y="3865033"/>
            <a:ext cx="982132" cy="1462617"/>
          </a:xfrm>
          <a:custGeom>
            <a:avLst/>
            <a:gdLst/>
            <a:ahLst/>
            <a:cxnLst/>
            <a:rect l="l" t="t" r="r" b="b"/>
            <a:pathLst>
              <a:path w="883920" h="1316354">
                <a:moveTo>
                  <a:pt x="79090" y="84644"/>
                </a:moveTo>
                <a:lnTo>
                  <a:pt x="47361" y="105755"/>
                </a:lnTo>
                <a:lnTo>
                  <a:pt x="851916" y="1315847"/>
                </a:lnTo>
                <a:lnTo>
                  <a:pt x="883539" y="1294765"/>
                </a:lnTo>
                <a:lnTo>
                  <a:pt x="79090" y="84644"/>
                </a:lnTo>
                <a:close/>
              </a:path>
              <a:path w="883920" h="1316354">
                <a:moveTo>
                  <a:pt x="0" y="0"/>
                </a:moveTo>
                <a:lnTo>
                  <a:pt x="15621" y="126873"/>
                </a:lnTo>
                <a:lnTo>
                  <a:pt x="47361" y="105755"/>
                </a:lnTo>
                <a:lnTo>
                  <a:pt x="36830" y="89916"/>
                </a:lnTo>
                <a:lnTo>
                  <a:pt x="68580" y="68834"/>
                </a:lnTo>
                <a:lnTo>
                  <a:pt x="102853" y="68834"/>
                </a:lnTo>
                <a:lnTo>
                  <a:pt x="110871" y="63500"/>
                </a:lnTo>
                <a:lnTo>
                  <a:pt x="0" y="0"/>
                </a:lnTo>
                <a:close/>
              </a:path>
              <a:path w="883920" h="1316354">
                <a:moveTo>
                  <a:pt x="68580" y="68834"/>
                </a:moveTo>
                <a:lnTo>
                  <a:pt x="36830" y="89916"/>
                </a:lnTo>
                <a:lnTo>
                  <a:pt x="47361" y="105755"/>
                </a:lnTo>
                <a:lnTo>
                  <a:pt x="79090" y="84644"/>
                </a:lnTo>
                <a:lnTo>
                  <a:pt x="68580" y="68834"/>
                </a:lnTo>
                <a:close/>
              </a:path>
              <a:path w="883920" h="1316354">
                <a:moveTo>
                  <a:pt x="102853" y="68834"/>
                </a:moveTo>
                <a:lnTo>
                  <a:pt x="68580" y="68834"/>
                </a:lnTo>
                <a:lnTo>
                  <a:pt x="79090" y="84644"/>
                </a:lnTo>
                <a:lnTo>
                  <a:pt x="102853" y="6883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p:cNvSpPr/>
          <p:nvPr/>
        </p:nvSpPr>
        <p:spPr>
          <a:xfrm>
            <a:off x="8573486" y="2555372"/>
            <a:ext cx="1545309" cy="5120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rgbClr val="505050"/>
                </a:solidFill>
                <a:effectLst/>
                <a:uLnTx/>
                <a:uFillTx/>
                <a:latin typeface="Arial"/>
                <a:ea typeface="+mn-ea"/>
                <a:cs typeface="Arial"/>
              </a:rPr>
              <a:t>page 1</a:t>
            </a:r>
          </a:p>
        </p:txBody>
      </p:sp>
    </p:spTree>
    <p:extLst>
      <p:ext uri="{BB962C8B-B14F-4D97-AF65-F5344CB8AC3E}">
        <p14:creationId xmlns:p14="http://schemas.microsoft.com/office/powerpoint/2010/main" val="17132306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2175979" y="3607965"/>
            <a:ext cx="1413163"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6" name="object 16"/>
          <p:cNvSpPr txBox="1"/>
          <p:nvPr/>
        </p:nvSpPr>
        <p:spPr>
          <a:xfrm>
            <a:off x="2167318" y="5141605"/>
            <a:ext cx="1368034"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7" name="object 37"/>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8" name="object 38"/>
          <p:cNvSpPr/>
          <p:nvPr/>
        </p:nvSpPr>
        <p:spPr>
          <a:xfrm>
            <a:off x="7752926" y="3335019"/>
            <a:ext cx="970139" cy="565856"/>
          </a:xfrm>
          <a:custGeom>
            <a:avLst/>
            <a:gdLst/>
            <a:ahLst/>
            <a:cxnLst/>
            <a:rect l="l" t="t" r="r" b="b"/>
            <a:pathLst>
              <a:path w="873125" h="509270">
                <a:moveTo>
                  <a:pt x="108771" y="40060"/>
                </a:moveTo>
                <a:lnTo>
                  <a:pt x="89861" y="73214"/>
                </a:lnTo>
                <a:lnTo>
                  <a:pt x="853948" y="509143"/>
                </a:lnTo>
                <a:lnTo>
                  <a:pt x="872871" y="475995"/>
                </a:lnTo>
                <a:lnTo>
                  <a:pt x="108771" y="40060"/>
                </a:lnTo>
                <a:close/>
              </a:path>
              <a:path w="873125" h="509270">
                <a:moveTo>
                  <a:pt x="0" y="0"/>
                </a:moveTo>
                <a:lnTo>
                  <a:pt x="70993" y="106299"/>
                </a:lnTo>
                <a:lnTo>
                  <a:pt x="89861" y="73214"/>
                </a:lnTo>
                <a:lnTo>
                  <a:pt x="73279" y="63754"/>
                </a:lnTo>
                <a:lnTo>
                  <a:pt x="92201" y="30606"/>
                </a:lnTo>
                <a:lnTo>
                  <a:pt x="114162" y="30606"/>
                </a:lnTo>
                <a:lnTo>
                  <a:pt x="127635" y="6984"/>
                </a:lnTo>
                <a:lnTo>
                  <a:pt x="0" y="0"/>
                </a:lnTo>
                <a:close/>
              </a:path>
              <a:path w="873125" h="509270">
                <a:moveTo>
                  <a:pt x="92201" y="30606"/>
                </a:moveTo>
                <a:lnTo>
                  <a:pt x="73279" y="63754"/>
                </a:lnTo>
                <a:lnTo>
                  <a:pt x="89861" y="73214"/>
                </a:lnTo>
                <a:lnTo>
                  <a:pt x="108771" y="40060"/>
                </a:lnTo>
                <a:lnTo>
                  <a:pt x="92201" y="30606"/>
                </a:lnTo>
                <a:close/>
              </a:path>
              <a:path w="873125" h="509270">
                <a:moveTo>
                  <a:pt x="114162" y="30606"/>
                </a:moveTo>
                <a:lnTo>
                  <a:pt x="92201" y="30606"/>
                </a:lnTo>
                <a:lnTo>
                  <a:pt x="108771" y="40060"/>
                </a:lnTo>
                <a:lnTo>
                  <a:pt x="114162" y="306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7747846" y="3865033"/>
            <a:ext cx="982132" cy="1462617"/>
          </a:xfrm>
          <a:custGeom>
            <a:avLst/>
            <a:gdLst/>
            <a:ahLst/>
            <a:cxnLst/>
            <a:rect l="l" t="t" r="r" b="b"/>
            <a:pathLst>
              <a:path w="883920" h="1316354">
                <a:moveTo>
                  <a:pt x="79090" y="84644"/>
                </a:moveTo>
                <a:lnTo>
                  <a:pt x="47361" y="105755"/>
                </a:lnTo>
                <a:lnTo>
                  <a:pt x="851916" y="1315847"/>
                </a:lnTo>
                <a:lnTo>
                  <a:pt x="883539" y="1294765"/>
                </a:lnTo>
                <a:lnTo>
                  <a:pt x="79090" y="84644"/>
                </a:lnTo>
                <a:close/>
              </a:path>
              <a:path w="883920" h="1316354">
                <a:moveTo>
                  <a:pt x="0" y="0"/>
                </a:moveTo>
                <a:lnTo>
                  <a:pt x="15621" y="126873"/>
                </a:lnTo>
                <a:lnTo>
                  <a:pt x="47361" y="105755"/>
                </a:lnTo>
                <a:lnTo>
                  <a:pt x="36830" y="89916"/>
                </a:lnTo>
                <a:lnTo>
                  <a:pt x="68580" y="68834"/>
                </a:lnTo>
                <a:lnTo>
                  <a:pt x="102853" y="68834"/>
                </a:lnTo>
                <a:lnTo>
                  <a:pt x="110871" y="63500"/>
                </a:lnTo>
                <a:lnTo>
                  <a:pt x="0" y="0"/>
                </a:lnTo>
                <a:close/>
              </a:path>
              <a:path w="883920" h="1316354">
                <a:moveTo>
                  <a:pt x="68580" y="68834"/>
                </a:moveTo>
                <a:lnTo>
                  <a:pt x="36830" y="89916"/>
                </a:lnTo>
                <a:lnTo>
                  <a:pt x="47361" y="105755"/>
                </a:lnTo>
                <a:lnTo>
                  <a:pt x="79090" y="84644"/>
                </a:lnTo>
                <a:lnTo>
                  <a:pt x="68580" y="68834"/>
                </a:lnTo>
                <a:close/>
              </a:path>
              <a:path w="883920" h="1316354">
                <a:moveTo>
                  <a:pt x="102853" y="68834"/>
                </a:moveTo>
                <a:lnTo>
                  <a:pt x="68580" y="68834"/>
                </a:lnTo>
                <a:lnTo>
                  <a:pt x="79090" y="84644"/>
                </a:lnTo>
                <a:lnTo>
                  <a:pt x="102853" y="6883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2" name="object 42"/>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4" name="object 44"/>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5" name="object 45"/>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7" name="object 7">
                <a:extLst>
                  <a:ext uri="{FF2B5EF4-FFF2-40B4-BE49-F238E27FC236}">
                    <a16:creationId xmlns:a16="http://schemas.microsoft.com/office/drawing/2014/main" id="{C9FE3DFE-9559-4F03-8296-D03DD0F91EF4}"/>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7" name="object 7">
                <a:extLst>
                  <a:ext uri="{FF2B5EF4-FFF2-40B4-BE49-F238E27FC236}">
                    <a16:creationId xmlns:a16="http://schemas.microsoft.com/office/drawing/2014/main" id="{C9FE3DFE-9559-4F03-8296-D03DD0F91EF4}"/>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7718356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180618" y="3642697"/>
            <a:ext cx="1442756"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56168" y="5149001"/>
            <a:ext cx="1442756"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7" name="object 27"/>
          <p:cNvGraphicFramePr>
            <a:graphicFrameLocks noGrp="1"/>
          </p:cNvGraphicFramePr>
          <p:nvPr/>
        </p:nvGraphicFramePr>
        <p:xfrm>
          <a:off x="6406091" y="3107901"/>
          <a:ext cx="1556456" cy="2031858"/>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50785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99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28" name="object 28"/>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9" name="object 29"/>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0" name="object 30"/>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2" name="object 32"/>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4" name="object 34"/>
          <p:cNvSpPr txBox="1"/>
          <p:nvPr/>
        </p:nvSpPr>
        <p:spPr>
          <a:xfrm>
            <a:off x="3801955" y="6288137"/>
            <a:ext cx="5216878"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page2 and page3 unmapped from </a:t>
            </a:r>
            <a:r>
              <a:rPr kumimoji="0" sz="2000" b="0" i="0" u="none" strike="noStrike" kern="1200" cap="none" spc="-50" normalizeH="0" baseline="0" noProof="0" dirty="0">
                <a:ln>
                  <a:noFill/>
                </a:ln>
                <a:solidFill>
                  <a:prstClr val="black"/>
                </a:solidFill>
                <a:effectLst/>
                <a:uLnTx/>
                <a:uFillTx/>
                <a:latin typeface="Trebuchet MS"/>
                <a:ea typeface="+mn-ea"/>
                <a:cs typeface="Trebuchet MS"/>
              </a:rPr>
              <a:t>B’s</a:t>
            </a:r>
            <a:r>
              <a:rPr kumimoji="0" sz="2000" b="0" i="0" u="none" strike="noStrike" kern="1200" cap="none" spc="-22"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5" name="object 35"/>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6"/>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8" name="object 7">
                <a:extLst>
                  <a:ext uri="{FF2B5EF4-FFF2-40B4-BE49-F238E27FC236}">
                    <a16:creationId xmlns:a16="http://schemas.microsoft.com/office/drawing/2014/main" id="{A9082C5F-2AD0-4012-80A2-F9BB9E79D78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8" name="object 7">
                <a:extLst>
                  <a:ext uri="{FF2B5EF4-FFF2-40B4-BE49-F238E27FC236}">
                    <a16:creationId xmlns:a16="http://schemas.microsoft.com/office/drawing/2014/main" id="{A9082C5F-2AD0-4012-80A2-F9BB9E79D78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442036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1606" y="3583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5107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2165947" y="3640639"/>
            <a:ext cx="1462315"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65947" y="5164499"/>
            <a:ext cx="1462315" cy="404670"/>
          </a:xfrm>
          <a:prstGeom prst="rect">
            <a:avLst/>
          </a:prstGeom>
          <a:ln w="9525">
            <a:solidFill>
              <a:schemeClr val="bg1"/>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505050"/>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p:graphicFrame>
        <p:nvGraphicFramePr>
          <p:cNvPr id="37" name="object 37"/>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8" name="object 38"/>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txBox="1"/>
          <p:nvPr/>
        </p:nvSpPr>
        <p:spPr>
          <a:xfrm>
            <a:off x="566025" y="3904544"/>
            <a:ext cx="1188861" cy="613415"/>
          </a:xfrm>
          <a:prstGeom prst="rect">
            <a:avLst/>
          </a:prstGeom>
        </p:spPr>
        <p:txBody>
          <a:bodyPr vert="horz" wrap="square" lIns="0" tIns="48683" rIns="0" bIns="0" rtlCol="0">
            <a:spAutoFit/>
          </a:bodyPr>
          <a:lstStyle/>
          <a:p>
            <a:pPr marL="15522" marR="5644" lvl="0" indent="-2117"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1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0"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0" name="object 40"/>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10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2" name="object 42"/>
          <p:cNvSpPr/>
          <p:nvPr/>
        </p:nvSpPr>
        <p:spPr>
          <a:xfrm>
            <a:off x="5546513" y="3363101"/>
            <a:ext cx="1060450" cy="496711"/>
          </a:xfrm>
          <a:custGeom>
            <a:avLst/>
            <a:gdLst/>
            <a:ahLst/>
            <a:cxnLst/>
            <a:rect l="l" t="t" r="r" b="b"/>
            <a:pathLst>
              <a:path w="954404" h="447039">
                <a:moveTo>
                  <a:pt x="938911" y="0"/>
                </a:moveTo>
                <a:lnTo>
                  <a:pt x="834516" y="46735"/>
                </a:lnTo>
                <a:lnTo>
                  <a:pt x="850138" y="81533"/>
                </a:lnTo>
                <a:lnTo>
                  <a:pt x="954404" y="34797"/>
                </a:lnTo>
                <a:lnTo>
                  <a:pt x="938911" y="0"/>
                </a:lnTo>
                <a:close/>
              </a:path>
              <a:path w="954404" h="447039">
                <a:moveTo>
                  <a:pt x="799846" y="62356"/>
                </a:moveTo>
                <a:lnTo>
                  <a:pt x="695451" y="109092"/>
                </a:lnTo>
                <a:lnTo>
                  <a:pt x="711073" y="143763"/>
                </a:lnTo>
                <a:lnTo>
                  <a:pt x="815339" y="97027"/>
                </a:lnTo>
                <a:lnTo>
                  <a:pt x="799846" y="62356"/>
                </a:lnTo>
                <a:close/>
              </a:path>
              <a:path w="954404" h="447039">
                <a:moveTo>
                  <a:pt x="660780" y="124586"/>
                </a:moveTo>
                <a:lnTo>
                  <a:pt x="556387" y="171322"/>
                </a:lnTo>
                <a:lnTo>
                  <a:pt x="572008" y="206120"/>
                </a:lnTo>
                <a:lnTo>
                  <a:pt x="676275" y="159384"/>
                </a:lnTo>
                <a:lnTo>
                  <a:pt x="660780" y="124586"/>
                </a:lnTo>
                <a:close/>
              </a:path>
              <a:path w="954404" h="447039">
                <a:moveTo>
                  <a:pt x="521588" y="186944"/>
                </a:moveTo>
                <a:lnTo>
                  <a:pt x="417322" y="233679"/>
                </a:lnTo>
                <a:lnTo>
                  <a:pt x="432942" y="268477"/>
                </a:lnTo>
                <a:lnTo>
                  <a:pt x="537210" y="221741"/>
                </a:lnTo>
                <a:lnTo>
                  <a:pt x="521588" y="186944"/>
                </a:lnTo>
                <a:close/>
              </a:path>
              <a:path w="954404" h="447039">
                <a:moveTo>
                  <a:pt x="382524" y="249173"/>
                </a:moveTo>
                <a:lnTo>
                  <a:pt x="278257" y="295909"/>
                </a:lnTo>
                <a:lnTo>
                  <a:pt x="293877" y="330707"/>
                </a:lnTo>
                <a:lnTo>
                  <a:pt x="398145" y="283971"/>
                </a:lnTo>
                <a:lnTo>
                  <a:pt x="382524" y="249173"/>
                </a:lnTo>
                <a:close/>
              </a:path>
              <a:path w="954404" h="447039">
                <a:moveTo>
                  <a:pt x="243459" y="311531"/>
                </a:moveTo>
                <a:lnTo>
                  <a:pt x="139191" y="358266"/>
                </a:lnTo>
                <a:lnTo>
                  <a:pt x="154686" y="393064"/>
                </a:lnTo>
                <a:lnTo>
                  <a:pt x="259079" y="346328"/>
                </a:lnTo>
                <a:lnTo>
                  <a:pt x="243459" y="311531"/>
                </a:lnTo>
                <a:close/>
              </a:path>
              <a:path w="954404" h="447039">
                <a:moveTo>
                  <a:pt x="80899" y="342645"/>
                </a:moveTo>
                <a:lnTo>
                  <a:pt x="0" y="441451"/>
                </a:lnTo>
                <a:lnTo>
                  <a:pt x="127635" y="446913"/>
                </a:lnTo>
                <a:lnTo>
                  <a:pt x="115566" y="419988"/>
                </a:lnTo>
                <a:lnTo>
                  <a:pt x="94741" y="419988"/>
                </a:lnTo>
                <a:lnTo>
                  <a:pt x="79121" y="385190"/>
                </a:lnTo>
                <a:lnTo>
                  <a:pt x="96487" y="377423"/>
                </a:lnTo>
                <a:lnTo>
                  <a:pt x="80899" y="342645"/>
                </a:lnTo>
                <a:close/>
              </a:path>
              <a:path w="954404" h="447039">
                <a:moveTo>
                  <a:pt x="96487" y="377423"/>
                </a:moveTo>
                <a:lnTo>
                  <a:pt x="79121" y="385190"/>
                </a:lnTo>
                <a:lnTo>
                  <a:pt x="94741" y="419988"/>
                </a:lnTo>
                <a:lnTo>
                  <a:pt x="112056" y="412158"/>
                </a:lnTo>
                <a:lnTo>
                  <a:pt x="96487" y="377423"/>
                </a:lnTo>
                <a:close/>
              </a:path>
              <a:path w="954404" h="447039">
                <a:moveTo>
                  <a:pt x="112056" y="412158"/>
                </a:moveTo>
                <a:lnTo>
                  <a:pt x="94741" y="419988"/>
                </a:lnTo>
                <a:lnTo>
                  <a:pt x="115566" y="419988"/>
                </a:lnTo>
                <a:lnTo>
                  <a:pt x="112056" y="412158"/>
                </a:lnTo>
                <a:close/>
              </a:path>
              <a:path w="954404" h="447039">
                <a:moveTo>
                  <a:pt x="104393" y="373888"/>
                </a:moveTo>
                <a:lnTo>
                  <a:pt x="96487" y="377423"/>
                </a:lnTo>
                <a:lnTo>
                  <a:pt x="112056" y="412158"/>
                </a:lnTo>
                <a:lnTo>
                  <a:pt x="120014" y="408558"/>
                </a:lnTo>
                <a:lnTo>
                  <a:pt x="104393" y="373888"/>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5546512" y="3834130"/>
            <a:ext cx="1061156" cy="531283"/>
          </a:xfrm>
          <a:custGeom>
            <a:avLst/>
            <a:gdLst/>
            <a:ahLst/>
            <a:cxnLst/>
            <a:rect l="l" t="t" r="r" b="b"/>
            <a:pathLst>
              <a:path w="955039" h="478154">
                <a:moveTo>
                  <a:pt x="938402" y="0"/>
                </a:moveTo>
                <a:lnTo>
                  <a:pt x="835533" y="49910"/>
                </a:lnTo>
                <a:lnTo>
                  <a:pt x="852170" y="84200"/>
                </a:lnTo>
                <a:lnTo>
                  <a:pt x="955039" y="34289"/>
                </a:lnTo>
                <a:lnTo>
                  <a:pt x="938402" y="0"/>
                </a:lnTo>
                <a:close/>
              </a:path>
              <a:path w="955039" h="478154">
                <a:moveTo>
                  <a:pt x="801242" y="66547"/>
                </a:moveTo>
                <a:lnTo>
                  <a:pt x="698373" y="116331"/>
                </a:lnTo>
                <a:lnTo>
                  <a:pt x="715010" y="150621"/>
                </a:lnTo>
                <a:lnTo>
                  <a:pt x="817879" y="100837"/>
                </a:lnTo>
                <a:lnTo>
                  <a:pt x="801242" y="66547"/>
                </a:lnTo>
                <a:close/>
              </a:path>
              <a:path w="955039" h="478154">
                <a:moveTo>
                  <a:pt x="664083" y="132968"/>
                </a:moveTo>
                <a:lnTo>
                  <a:pt x="561213" y="182879"/>
                </a:lnTo>
                <a:lnTo>
                  <a:pt x="577850" y="217169"/>
                </a:lnTo>
                <a:lnTo>
                  <a:pt x="680720" y="167258"/>
                </a:lnTo>
                <a:lnTo>
                  <a:pt x="664083" y="132968"/>
                </a:lnTo>
                <a:close/>
              </a:path>
              <a:path w="955039" h="478154">
                <a:moveTo>
                  <a:pt x="526923" y="199516"/>
                </a:moveTo>
                <a:lnTo>
                  <a:pt x="424179" y="249300"/>
                </a:lnTo>
                <a:lnTo>
                  <a:pt x="440689" y="283590"/>
                </a:lnTo>
                <a:lnTo>
                  <a:pt x="543560" y="233806"/>
                </a:lnTo>
                <a:lnTo>
                  <a:pt x="526923" y="199516"/>
                </a:lnTo>
                <a:close/>
              </a:path>
              <a:path w="955039" h="478154">
                <a:moveTo>
                  <a:pt x="389889" y="265937"/>
                </a:moveTo>
                <a:lnTo>
                  <a:pt x="287020" y="315848"/>
                </a:lnTo>
                <a:lnTo>
                  <a:pt x="303657" y="350138"/>
                </a:lnTo>
                <a:lnTo>
                  <a:pt x="406400" y="300227"/>
                </a:lnTo>
                <a:lnTo>
                  <a:pt x="389889" y="265937"/>
                </a:lnTo>
                <a:close/>
              </a:path>
              <a:path w="955039" h="478154">
                <a:moveTo>
                  <a:pt x="252729" y="332485"/>
                </a:moveTo>
                <a:lnTo>
                  <a:pt x="149860" y="382269"/>
                </a:lnTo>
                <a:lnTo>
                  <a:pt x="166497" y="416559"/>
                </a:lnTo>
                <a:lnTo>
                  <a:pt x="269366" y="366775"/>
                </a:lnTo>
                <a:lnTo>
                  <a:pt x="252729" y="332485"/>
                </a:lnTo>
                <a:close/>
              </a:path>
              <a:path w="955039" h="478154">
                <a:moveTo>
                  <a:pt x="77850" y="374903"/>
                </a:moveTo>
                <a:lnTo>
                  <a:pt x="0" y="476122"/>
                </a:lnTo>
                <a:lnTo>
                  <a:pt x="127762" y="477646"/>
                </a:lnTo>
                <a:lnTo>
                  <a:pt x="115176" y="451738"/>
                </a:lnTo>
                <a:lnTo>
                  <a:pt x="93979" y="451738"/>
                </a:lnTo>
                <a:lnTo>
                  <a:pt x="77342" y="417448"/>
                </a:lnTo>
                <a:lnTo>
                  <a:pt x="94480" y="409136"/>
                </a:lnTo>
                <a:lnTo>
                  <a:pt x="77850" y="374903"/>
                </a:lnTo>
                <a:close/>
              </a:path>
              <a:path w="955039" h="478154">
                <a:moveTo>
                  <a:pt x="94480" y="409136"/>
                </a:moveTo>
                <a:lnTo>
                  <a:pt x="77342" y="417448"/>
                </a:lnTo>
                <a:lnTo>
                  <a:pt x="93979" y="451738"/>
                </a:lnTo>
                <a:lnTo>
                  <a:pt x="111134" y="443418"/>
                </a:lnTo>
                <a:lnTo>
                  <a:pt x="94480" y="409136"/>
                </a:lnTo>
                <a:close/>
              </a:path>
              <a:path w="955039" h="478154">
                <a:moveTo>
                  <a:pt x="111134" y="443418"/>
                </a:moveTo>
                <a:lnTo>
                  <a:pt x="93979" y="451738"/>
                </a:lnTo>
                <a:lnTo>
                  <a:pt x="115176" y="451738"/>
                </a:lnTo>
                <a:lnTo>
                  <a:pt x="111134" y="443418"/>
                </a:lnTo>
                <a:close/>
              </a:path>
              <a:path w="955039" h="478154">
                <a:moveTo>
                  <a:pt x="115570" y="398906"/>
                </a:moveTo>
                <a:lnTo>
                  <a:pt x="94480" y="409136"/>
                </a:lnTo>
                <a:lnTo>
                  <a:pt x="111134" y="443418"/>
                </a:lnTo>
                <a:lnTo>
                  <a:pt x="132207" y="433196"/>
                </a:lnTo>
                <a:lnTo>
                  <a:pt x="115570" y="39890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txBox="1"/>
          <p:nvPr/>
        </p:nvSpPr>
        <p:spPr>
          <a:xfrm>
            <a:off x="3902569" y="6288137"/>
            <a:ext cx="5015794"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pages data migrated to </a:t>
            </a:r>
            <a:r>
              <a:rPr kumimoji="0" sz="2000" b="0" i="0" u="none" strike="noStrike" kern="1200" cap="none" spc="-127" normalizeH="0" baseline="0" noProof="0" dirty="0">
                <a:ln>
                  <a:noFill/>
                </a:ln>
                <a:solidFill>
                  <a:prstClr val="black"/>
                </a:solidFill>
                <a:effectLst/>
                <a:uLnTx/>
                <a:uFillTx/>
                <a:latin typeface="Trebuchet MS"/>
                <a:ea typeface="+mn-ea"/>
                <a:cs typeface="Trebuchet MS"/>
              </a:rPr>
              <a:t>A’s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physical</a:t>
            </a:r>
            <a:r>
              <a:rPr kumimoji="0" sz="2000" b="0" i="0" u="none" strike="noStrike" kern="1200" cap="none" spc="-50"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45" name="object 45"/>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46" name="object 46"/>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8" name="object 7">
                <a:extLst>
                  <a:ext uri="{FF2B5EF4-FFF2-40B4-BE49-F238E27FC236}">
                    <a16:creationId xmlns:a16="http://schemas.microsoft.com/office/drawing/2014/main" id="{505D6708-FEC6-4F11-8FB7-7155094EA490}"/>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8" name="object 7">
                <a:extLst>
                  <a:ext uri="{FF2B5EF4-FFF2-40B4-BE49-F238E27FC236}">
                    <a16:creationId xmlns:a16="http://schemas.microsoft.com/office/drawing/2014/main" id="{505D6708-FEC6-4F11-8FB7-7155094EA490}"/>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47" name="Rectangle 46"/>
          <p:cNvSpPr/>
          <p:nvPr/>
        </p:nvSpPr>
        <p:spPr>
          <a:xfrm rot="20154696">
            <a:off x="5468146" y="4049949"/>
            <a:ext cx="136101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6" normalizeH="0" baseline="0" noProof="0" dirty="0">
                <a:ln>
                  <a:noFill/>
                </a:ln>
                <a:solidFill>
                  <a:prstClr val="black"/>
                </a:solidFill>
                <a:effectLst/>
                <a:uLnTx/>
                <a:uFillTx/>
                <a:latin typeface="Arial"/>
                <a:ea typeface="+mn-ea"/>
                <a:cs typeface="Arial"/>
              </a:rPr>
              <a:t>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6" normalizeH="0" baseline="0" noProof="0" dirty="0">
                <a:ln>
                  <a:noFill/>
                </a:ln>
                <a:solidFill>
                  <a:prstClr val="black"/>
                </a:solidFill>
                <a:effectLst/>
                <a:uLnTx/>
                <a:uFillTx/>
                <a:latin typeface="Arial"/>
                <a:ea typeface="+mn-ea"/>
                <a:cs typeface="Arial"/>
              </a:rPr>
              <a:t>(runtime managed)</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225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6" dirty="0"/>
          </a:p>
        </p:txBody>
      </p:sp>
      <p:sp>
        <p:nvSpPr>
          <p:cNvPr id="3" name="object 3"/>
          <p:cNvSpPr/>
          <p:nvPr/>
        </p:nvSpPr>
        <p:spPr>
          <a:xfrm>
            <a:off x="2126826" y="2567544"/>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2126826" y="3583403"/>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2126826" y="5107361"/>
            <a:ext cx="1556456" cy="508000"/>
          </a:xfrm>
          <a:custGeom>
            <a:avLst/>
            <a:gdLst/>
            <a:ahLst/>
            <a:cxnLst/>
            <a:rect l="l" t="t" r="r" b="b"/>
            <a:pathLst>
              <a:path w="1400810" h="457200">
                <a:moveTo>
                  <a:pt x="0" y="457174"/>
                </a:moveTo>
                <a:lnTo>
                  <a:pt x="1400809" y="457174"/>
                </a:lnTo>
                <a:lnTo>
                  <a:pt x="1400809"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2121606" y="3075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121606" y="4091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121606" y="459937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21606" y="5615333"/>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126827"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3683422" y="2054296"/>
            <a:ext cx="0" cy="4074583"/>
          </a:xfrm>
          <a:custGeom>
            <a:avLst/>
            <a:gdLst/>
            <a:ahLst/>
            <a:cxnLst/>
            <a:rect l="l" t="t" r="r" b="b"/>
            <a:pathLst>
              <a:path h="3667125">
                <a:moveTo>
                  <a:pt x="0" y="0"/>
                </a:moveTo>
                <a:lnTo>
                  <a:pt x="0" y="3666871"/>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2121606" y="2059516"/>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2121606" y="6123304"/>
            <a:ext cx="1567039" cy="0"/>
          </a:xfrm>
          <a:custGeom>
            <a:avLst/>
            <a:gdLst/>
            <a:ahLst/>
            <a:cxnLst/>
            <a:rect l="l" t="t" r="r" b="b"/>
            <a:pathLst>
              <a:path w="1410335">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2126827" y="2567516"/>
            <a:ext cx="1557161" cy="403957"/>
          </a:xfrm>
          <a:prstGeom prst="rect">
            <a:avLst/>
          </a:prstGeom>
          <a:ln w="9525">
            <a:solidFill>
              <a:srgbClr val="76B800"/>
            </a:solidFill>
          </a:ln>
        </p:spPr>
        <p:txBody>
          <a:bodyPr vert="horz" wrap="square" lIns="0" tIns="95250" rIns="0" bIns="0" rtlCol="0">
            <a:spAutoFit/>
          </a:bodyPr>
          <a:lstStyle/>
          <a:p>
            <a:pPr marL="426857" marR="0" lvl="0" indent="0" algn="l" defTabSz="914400" rtl="0" eaLnBrk="1" fontAlgn="auto" latinLnBrk="0" hangingPunct="1">
              <a:lnSpc>
                <a:spcPct val="100000"/>
              </a:lnSpc>
              <a:spcBef>
                <a:spcPts val="750"/>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page1</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126827" y="3583515"/>
            <a:ext cx="1557161" cy="404670"/>
          </a:xfrm>
          <a:prstGeom prst="rect">
            <a:avLst/>
          </a:prstGeom>
          <a:ln w="9525">
            <a:solidFill>
              <a:srgbClr val="76B800"/>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126827" y="5107375"/>
            <a:ext cx="1557161" cy="404670"/>
          </a:xfrm>
          <a:prstGeom prst="rect">
            <a:avLst/>
          </a:prstGeom>
          <a:ln w="9525">
            <a:solidFill>
              <a:srgbClr val="76B800"/>
            </a:solidFill>
          </a:ln>
        </p:spPr>
        <p:txBody>
          <a:bodyPr vert="horz" wrap="square" lIns="0" tIns="95956" rIns="0" bIns="0" rtlCol="0">
            <a:spAutoFit/>
          </a:bodyPr>
          <a:lstStyle/>
          <a:p>
            <a:pPr marL="426857" marR="0" lvl="0" indent="0" algn="l" defTabSz="914400" rtl="0" eaLnBrk="1" fontAlgn="auto" latinLnBrk="0" hangingPunct="1">
              <a:lnSpc>
                <a:spcPct val="100000"/>
              </a:lnSpc>
              <a:spcBef>
                <a:spcPts val="756"/>
              </a:spcBef>
              <a:spcAft>
                <a:spcPts val="0"/>
              </a:spcAft>
              <a:buClrTx/>
              <a:buSzTx/>
              <a:buFontTx/>
              <a:buNone/>
              <a:tabLst/>
              <a:defRPr/>
            </a:pPr>
            <a:r>
              <a:rPr kumimoji="0" sz="2000" b="0" i="0" u="none" strike="noStrike" kern="1200" cap="none" spc="-11" normalizeH="0" baseline="0" noProof="0" dirty="0">
                <a:ln>
                  <a:noFill/>
                </a:ln>
                <a:solidFill>
                  <a:srgbClr val="FFFFFF"/>
                </a:solidFill>
                <a:effectLst/>
                <a:uLnTx/>
                <a:uFillTx/>
                <a:latin typeface="Arial"/>
                <a:ea typeface="+mn-ea"/>
                <a:cs typeface="Arial"/>
              </a:rPr>
              <a:t>page3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28" name="object 28"/>
          <p:cNvSpPr/>
          <p:nvPr/>
        </p:nvSpPr>
        <p:spPr>
          <a:xfrm>
            <a:off x="3517617" y="2810369"/>
            <a:ext cx="979311" cy="572204"/>
          </a:xfrm>
          <a:custGeom>
            <a:avLst/>
            <a:gdLst/>
            <a:ahLst/>
            <a:cxnLst/>
            <a:rect l="l" t="t" r="r" b="b"/>
            <a:pathLst>
              <a:path w="881379" h="514985">
                <a:moveTo>
                  <a:pt x="772758" y="474418"/>
                </a:moveTo>
                <a:lnTo>
                  <a:pt x="753871" y="507491"/>
                </a:lnTo>
                <a:lnTo>
                  <a:pt x="881380" y="514603"/>
                </a:lnTo>
                <a:lnTo>
                  <a:pt x="860890" y="483869"/>
                </a:lnTo>
                <a:lnTo>
                  <a:pt x="789305" y="483869"/>
                </a:lnTo>
                <a:lnTo>
                  <a:pt x="772758" y="474418"/>
                </a:lnTo>
                <a:close/>
              </a:path>
              <a:path w="881379" h="514985">
                <a:moveTo>
                  <a:pt x="791631" y="441371"/>
                </a:moveTo>
                <a:lnTo>
                  <a:pt x="772758" y="474418"/>
                </a:lnTo>
                <a:lnTo>
                  <a:pt x="789305" y="483869"/>
                </a:lnTo>
                <a:lnTo>
                  <a:pt x="808228" y="450849"/>
                </a:lnTo>
                <a:lnTo>
                  <a:pt x="791631" y="441371"/>
                </a:lnTo>
                <a:close/>
              </a:path>
              <a:path w="881379" h="514985">
                <a:moveTo>
                  <a:pt x="810514" y="408304"/>
                </a:moveTo>
                <a:lnTo>
                  <a:pt x="791631" y="441371"/>
                </a:lnTo>
                <a:lnTo>
                  <a:pt x="808228" y="450849"/>
                </a:lnTo>
                <a:lnTo>
                  <a:pt x="789305" y="483869"/>
                </a:lnTo>
                <a:lnTo>
                  <a:pt x="860890" y="483869"/>
                </a:lnTo>
                <a:lnTo>
                  <a:pt x="810514" y="408304"/>
                </a:lnTo>
                <a:close/>
              </a:path>
              <a:path w="881379" h="514985">
                <a:moveTo>
                  <a:pt x="18795" y="0"/>
                </a:moveTo>
                <a:lnTo>
                  <a:pt x="0" y="33019"/>
                </a:lnTo>
                <a:lnTo>
                  <a:pt x="772758" y="474418"/>
                </a:lnTo>
                <a:lnTo>
                  <a:pt x="791631" y="441371"/>
                </a:lnTo>
                <a:lnTo>
                  <a:pt x="18795"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9" name="object 29"/>
          <p:cNvGraphicFramePr>
            <a:graphicFrameLocks noGrp="1"/>
          </p:cNvGraphicFramePr>
          <p:nvPr/>
        </p:nvGraphicFramePr>
        <p:xfrm>
          <a:off x="6406091" y="3107901"/>
          <a:ext cx="1556456" cy="2031858"/>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785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999">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30" name="object 30"/>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1" name="object 31"/>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page2</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32" name="object 32"/>
          <p:cNvSpPr/>
          <p:nvPr/>
        </p:nvSpPr>
        <p:spPr>
          <a:xfrm>
            <a:off x="1526541" y="3789679"/>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txBox="1"/>
          <p:nvPr/>
        </p:nvSpPr>
        <p:spPr>
          <a:xfrm>
            <a:off x="386870" y="3904544"/>
            <a:ext cx="1545167" cy="613415"/>
          </a:xfrm>
          <a:prstGeom prst="rect">
            <a:avLst/>
          </a:prstGeom>
        </p:spPr>
        <p:txBody>
          <a:bodyPr vert="horz" wrap="square" lIns="0" tIns="48683" rIns="0" bIns="0" rtlCol="0">
            <a:spAutoFit/>
          </a:bodyPr>
          <a:lstStyle/>
          <a:p>
            <a:pPr marL="14111" marR="5644" lvl="0" indent="177798" algn="l" defTabSz="914400" rtl="0" eaLnBrk="1" fontAlgn="auto" latinLnBrk="0" hangingPunct="1">
              <a:lnSpc>
                <a:spcPts val="2154"/>
              </a:lnSpc>
              <a:spcBef>
                <a:spcPts val="383"/>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*addr2 </a:t>
            </a:r>
            <a:r>
              <a:rPr kumimoji="0" sz="2000" b="0" i="0" u="none" strike="noStrike" kern="1200" cap="none" spc="0" normalizeH="0" baseline="0" noProof="0" dirty="0">
                <a:ln>
                  <a:noFill/>
                </a:ln>
                <a:solidFill>
                  <a:prstClr val="black"/>
                </a:solidFill>
                <a:effectLst/>
                <a:uLnTx/>
                <a:uFillTx/>
                <a:latin typeface="Trebuchet MS"/>
                <a:ea typeface="+mn-ea"/>
                <a:cs typeface="Trebuchet MS"/>
              </a:rPr>
              <a:t>= 1  </a:t>
            </a: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4" name="object 34"/>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txBox="1"/>
          <p:nvPr/>
        </p:nvSpPr>
        <p:spPr>
          <a:xfrm>
            <a:off x="386870" y="5470257"/>
            <a:ext cx="1545167" cy="604154"/>
          </a:xfrm>
          <a:prstGeom prst="rect">
            <a:avLst/>
          </a:prstGeom>
        </p:spPr>
        <p:txBody>
          <a:bodyPr vert="horz" wrap="square" lIns="0" tIns="14111" rIns="0" bIns="0" rtlCol="0">
            <a:spAutoFit/>
          </a:bodyPr>
          <a:lstStyle/>
          <a:p>
            <a:pPr marL="0"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*addr3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7</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0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p>
        </p:txBody>
      </p:sp>
      <p:sp>
        <p:nvSpPr>
          <p:cNvPr id="36" name="object 36"/>
          <p:cNvSpPr/>
          <p:nvPr/>
        </p:nvSpPr>
        <p:spPr>
          <a:xfrm>
            <a:off x="3527495" y="3814797"/>
            <a:ext cx="969433" cy="127000"/>
          </a:xfrm>
          <a:custGeom>
            <a:avLst/>
            <a:gdLst/>
            <a:ahLst/>
            <a:cxnLst/>
            <a:rect l="l" t="t" r="r" b="b"/>
            <a:pathLst>
              <a:path w="872489" h="114300">
                <a:moveTo>
                  <a:pt x="759968" y="0"/>
                </a:moveTo>
                <a:lnTo>
                  <a:pt x="758823" y="38165"/>
                </a:lnTo>
                <a:lnTo>
                  <a:pt x="777875" y="38734"/>
                </a:lnTo>
                <a:lnTo>
                  <a:pt x="776732" y="76834"/>
                </a:lnTo>
                <a:lnTo>
                  <a:pt x="757662" y="76834"/>
                </a:lnTo>
                <a:lnTo>
                  <a:pt x="756539" y="114299"/>
                </a:lnTo>
                <a:lnTo>
                  <a:pt x="837403" y="76834"/>
                </a:lnTo>
                <a:lnTo>
                  <a:pt x="776732" y="76834"/>
                </a:lnTo>
                <a:lnTo>
                  <a:pt x="757680" y="76264"/>
                </a:lnTo>
                <a:lnTo>
                  <a:pt x="838633" y="76264"/>
                </a:lnTo>
                <a:lnTo>
                  <a:pt x="872490" y="60578"/>
                </a:lnTo>
                <a:lnTo>
                  <a:pt x="759968" y="0"/>
                </a:lnTo>
                <a:close/>
              </a:path>
              <a:path w="872489" h="114300">
                <a:moveTo>
                  <a:pt x="758823" y="38165"/>
                </a:moveTo>
                <a:lnTo>
                  <a:pt x="757680" y="76264"/>
                </a:lnTo>
                <a:lnTo>
                  <a:pt x="776732" y="76834"/>
                </a:lnTo>
                <a:lnTo>
                  <a:pt x="777875" y="38734"/>
                </a:lnTo>
                <a:lnTo>
                  <a:pt x="758823" y="38165"/>
                </a:lnTo>
                <a:close/>
              </a:path>
              <a:path w="872489" h="114300">
                <a:moveTo>
                  <a:pt x="1016" y="15493"/>
                </a:moveTo>
                <a:lnTo>
                  <a:pt x="0" y="53593"/>
                </a:lnTo>
                <a:lnTo>
                  <a:pt x="757680" y="76264"/>
                </a:lnTo>
                <a:lnTo>
                  <a:pt x="758823" y="38165"/>
                </a:lnTo>
                <a:lnTo>
                  <a:pt x="1016" y="15493"/>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3513244" y="4362873"/>
            <a:ext cx="984250" cy="967317"/>
          </a:xfrm>
          <a:custGeom>
            <a:avLst/>
            <a:gdLst/>
            <a:ahLst/>
            <a:cxnLst/>
            <a:rect l="l" t="t" r="r" b="b"/>
            <a:pathLst>
              <a:path w="885825" h="870585">
                <a:moveTo>
                  <a:pt x="790478" y="66535"/>
                </a:moveTo>
                <a:lnTo>
                  <a:pt x="0" y="843279"/>
                </a:lnTo>
                <a:lnTo>
                  <a:pt x="26669" y="870457"/>
                </a:lnTo>
                <a:lnTo>
                  <a:pt x="817231" y="93755"/>
                </a:lnTo>
                <a:lnTo>
                  <a:pt x="790478" y="66535"/>
                </a:lnTo>
                <a:close/>
              </a:path>
              <a:path w="885825" h="870585">
                <a:moveTo>
                  <a:pt x="867094" y="53212"/>
                </a:moveTo>
                <a:lnTo>
                  <a:pt x="804036" y="53212"/>
                </a:lnTo>
                <a:lnTo>
                  <a:pt x="830833" y="80390"/>
                </a:lnTo>
                <a:lnTo>
                  <a:pt x="817231" y="93755"/>
                </a:lnTo>
                <a:lnTo>
                  <a:pt x="843915" y="120903"/>
                </a:lnTo>
                <a:lnTo>
                  <a:pt x="867094" y="53212"/>
                </a:lnTo>
                <a:close/>
              </a:path>
              <a:path w="885825" h="870585">
                <a:moveTo>
                  <a:pt x="804036" y="53212"/>
                </a:moveTo>
                <a:lnTo>
                  <a:pt x="790478" y="66535"/>
                </a:lnTo>
                <a:lnTo>
                  <a:pt x="817231" y="93755"/>
                </a:lnTo>
                <a:lnTo>
                  <a:pt x="830833" y="80390"/>
                </a:lnTo>
                <a:lnTo>
                  <a:pt x="804036" y="53212"/>
                </a:lnTo>
                <a:close/>
              </a:path>
              <a:path w="885825" h="870585">
                <a:moveTo>
                  <a:pt x="885317" y="0"/>
                </a:moveTo>
                <a:lnTo>
                  <a:pt x="763778" y="39369"/>
                </a:lnTo>
                <a:lnTo>
                  <a:pt x="790478" y="66535"/>
                </a:lnTo>
                <a:lnTo>
                  <a:pt x="804036" y="53212"/>
                </a:lnTo>
                <a:lnTo>
                  <a:pt x="867094" y="53212"/>
                </a:lnTo>
                <a:lnTo>
                  <a:pt x="885317"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9" name="object 39"/>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41" name="object 7">
                <a:extLst>
                  <a:ext uri="{FF2B5EF4-FFF2-40B4-BE49-F238E27FC236}">
                    <a16:creationId xmlns:a16="http://schemas.microsoft.com/office/drawing/2014/main" id="{A7B78DF5-D9F6-4EC3-8724-3771CE8D98D3}"/>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41" name="object 7">
                <a:extLst>
                  <a:ext uri="{FF2B5EF4-FFF2-40B4-BE49-F238E27FC236}">
                    <a16:creationId xmlns:a16="http://schemas.microsoft.com/office/drawing/2014/main" id="{A7B78DF5-D9F6-4EC3-8724-3771CE8D98D3}"/>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9961039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bg1"/>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8" name="object 28"/>
          <p:cNvSpPr/>
          <p:nvPr/>
        </p:nvSpPr>
        <p:spPr>
          <a:xfrm>
            <a:off x="3523120" y="3904404"/>
            <a:ext cx="1000478" cy="1022350"/>
          </a:xfrm>
          <a:custGeom>
            <a:avLst/>
            <a:gdLst/>
            <a:ahLst/>
            <a:cxnLst/>
            <a:rect l="l" t="t" r="r" b="b"/>
            <a:pathLst>
              <a:path w="900429" h="920114">
                <a:moveTo>
                  <a:pt x="806892" y="851304"/>
                </a:moveTo>
                <a:lnTo>
                  <a:pt x="779653" y="877951"/>
                </a:lnTo>
                <a:lnTo>
                  <a:pt x="900430" y="919734"/>
                </a:lnTo>
                <a:lnTo>
                  <a:pt x="882791" y="864869"/>
                </a:lnTo>
                <a:lnTo>
                  <a:pt x="820166" y="864869"/>
                </a:lnTo>
                <a:lnTo>
                  <a:pt x="806892" y="851304"/>
                </a:lnTo>
                <a:close/>
              </a:path>
              <a:path w="900429" h="920114">
                <a:moveTo>
                  <a:pt x="834049" y="824738"/>
                </a:moveTo>
                <a:lnTo>
                  <a:pt x="806892" y="851304"/>
                </a:lnTo>
                <a:lnTo>
                  <a:pt x="820166" y="864869"/>
                </a:lnTo>
                <a:lnTo>
                  <a:pt x="847344" y="838326"/>
                </a:lnTo>
                <a:lnTo>
                  <a:pt x="834049" y="824738"/>
                </a:lnTo>
                <a:close/>
              </a:path>
              <a:path w="900429" h="920114">
                <a:moveTo>
                  <a:pt x="861314" y="798068"/>
                </a:moveTo>
                <a:lnTo>
                  <a:pt x="834049" y="824738"/>
                </a:lnTo>
                <a:lnTo>
                  <a:pt x="847344" y="838326"/>
                </a:lnTo>
                <a:lnTo>
                  <a:pt x="820166" y="864869"/>
                </a:lnTo>
                <a:lnTo>
                  <a:pt x="882791" y="864869"/>
                </a:lnTo>
                <a:lnTo>
                  <a:pt x="861314" y="798068"/>
                </a:lnTo>
                <a:close/>
              </a:path>
              <a:path w="900429" h="920114">
                <a:moveTo>
                  <a:pt x="27178" y="0"/>
                </a:moveTo>
                <a:lnTo>
                  <a:pt x="0" y="26669"/>
                </a:lnTo>
                <a:lnTo>
                  <a:pt x="806892" y="851304"/>
                </a:lnTo>
                <a:lnTo>
                  <a:pt x="834049" y="824738"/>
                </a:lnTo>
                <a:lnTo>
                  <a:pt x="27178"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21146543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lang="en-US"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dirty="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B85124B-83EF-48DD-AB92-A1DC544ABC6D}"/>
              </a:ext>
            </a:extLst>
          </p:cNvPr>
          <p:cNvSpPr txBox="1"/>
          <p:nvPr/>
        </p:nvSpPr>
        <p:spPr>
          <a:xfrm>
            <a:off x="10210308" y="5144905"/>
            <a:ext cx="135889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B does a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Arial"/>
              </a:rPr>
              <a:t>calloc</a:t>
            </a:r>
            <a:r>
              <a:rPr kumimoji="0" lang="en-US" sz="1800" b="0" i="0" u="none" strike="noStrike" kern="1200" cap="none" spc="0" normalizeH="0" baseline="0" noProof="0" dirty="0">
                <a:ln>
                  <a:noFill/>
                </a:ln>
                <a:solidFill>
                  <a:prstClr val="black"/>
                </a:solidFill>
                <a:effectLst/>
                <a:uLnTx/>
                <a:uFillTx/>
                <a:latin typeface="Arial"/>
                <a:ea typeface="+mn-ea"/>
                <a:cs typeface="Arial"/>
              </a:rPr>
              <a:t> equivalent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11790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FFFFFF"/>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dirty="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CBECEB4B-41EF-4367-99D4-27159A8CBBCE}"/>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CBECEB4B-41EF-4367-99D4-27159A8CBBCE}"/>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85409736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566024" y="5470257"/>
            <a:ext cx="1189567" cy="604154"/>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8" name="object 28"/>
          <p:cNvSpPr/>
          <p:nvPr/>
        </p:nvSpPr>
        <p:spPr>
          <a:xfrm>
            <a:off x="5638235" y="3875192"/>
            <a:ext cx="972961" cy="976489"/>
          </a:xfrm>
          <a:custGeom>
            <a:avLst/>
            <a:gdLst/>
            <a:ahLst/>
            <a:cxnLst/>
            <a:rect l="l" t="t" r="r" b="b"/>
            <a:pathLst>
              <a:path w="875664" h="878839">
                <a:moveTo>
                  <a:pt x="80645" y="770508"/>
                </a:moveTo>
                <a:lnTo>
                  <a:pt x="0" y="851534"/>
                </a:lnTo>
                <a:lnTo>
                  <a:pt x="26924" y="878458"/>
                </a:lnTo>
                <a:lnTo>
                  <a:pt x="107568" y="797432"/>
                </a:lnTo>
                <a:lnTo>
                  <a:pt x="80645" y="770508"/>
                </a:lnTo>
                <a:close/>
              </a:path>
              <a:path w="875664" h="878839">
                <a:moveTo>
                  <a:pt x="188213" y="662558"/>
                </a:moveTo>
                <a:lnTo>
                  <a:pt x="107568" y="743584"/>
                </a:lnTo>
                <a:lnTo>
                  <a:pt x="134492" y="770508"/>
                </a:lnTo>
                <a:lnTo>
                  <a:pt x="215137" y="689482"/>
                </a:lnTo>
                <a:lnTo>
                  <a:pt x="188213" y="662558"/>
                </a:lnTo>
                <a:close/>
              </a:path>
              <a:path w="875664" h="878839">
                <a:moveTo>
                  <a:pt x="295783" y="554608"/>
                </a:moveTo>
                <a:lnTo>
                  <a:pt x="215137" y="635634"/>
                </a:lnTo>
                <a:lnTo>
                  <a:pt x="242062" y="662432"/>
                </a:lnTo>
                <a:lnTo>
                  <a:pt x="322707" y="581532"/>
                </a:lnTo>
                <a:lnTo>
                  <a:pt x="295783" y="554608"/>
                </a:lnTo>
                <a:close/>
              </a:path>
              <a:path w="875664" h="878839">
                <a:moveTo>
                  <a:pt x="403351" y="446658"/>
                </a:moveTo>
                <a:lnTo>
                  <a:pt x="322579" y="527684"/>
                </a:lnTo>
                <a:lnTo>
                  <a:pt x="349630" y="554482"/>
                </a:lnTo>
                <a:lnTo>
                  <a:pt x="430275" y="473582"/>
                </a:lnTo>
                <a:lnTo>
                  <a:pt x="403351" y="446658"/>
                </a:lnTo>
                <a:close/>
              </a:path>
              <a:path w="875664" h="878839">
                <a:moveTo>
                  <a:pt x="510921" y="338708"/>
                </a:moveTo>
                <a:lnTo>
                  <a:pt x="430149" y="419607"/>
                </a:lnTo>
                <a:lnTo>
                  <a:pt x="457200" y="446531"/>
                </a:lnTo>
                <a:lnTo>
                  <a:pt x="537845" y="365632"/>
                </a:lnTo>
                <a:lnTo>
                  <a:pt x="510921" y="338708"/>
                </a:lnTo>
                <a:close/>
              </a:path>
              <a:path w="875664" h="878839">
                <a:moveTo>
                  <a:pt x="618363" y="230758"/>
                </a:moveTo>
                <a:lnTo>
                  <a:pt x="537717" y="311657"/>
                </a:lnTo>
                <a:lnTo>
                  <a:pt x="564768" y="338581"/>
                </a:lnTo>
                <a:lnTo>
                  <a:pt x="645413" y="257556"/>
                </a:lnTo>
                <a:lnTo>
                  <a:pt x="618363" y="230758"/>
                </a:lnTo>
                <a:close/>
              </a:path>
              <a:path w="875664" h="878839">
                <a:moveTo>
                  <a:pt x="725932" y="122808"/>
                </a:moveTo>
                <a:lnTo>
                  <a:pt x="645287" y="203707"/>
                </a:lnTo>
                <a:lnTo>
                  <a:pt x="672338" y="230631"/>
                </a:lnTo>
                <a:lnTo>
                  <a:pt x="752983" y="149606"/>
                </a:lnTo>
                <a:lnTo>
                  <a:pt x="725932" y="122808"/>
                </a:lnTo>
                <a:close/>
              </a:path>
              <a:path w="875664" h="878839">
                <a:moveTo>
                  <a:pt x="780963" y="67478"/>
                </a:moveTo>
                <a:lnTo>
                  <a:pt x="752855" y="95757"/>
                </a:lnTo>
                <a:lnTo>
                  <a:pt x="779907" y="122681"/>
                </a:lnTo>
                <a:lnTo>
                  <a:pt x="808015" y="94402"/>
                </a:lnTo>
                <a:lnTo>
                  <a:pt x="780963" y="67478"/>
                </a:lnTo>
                <a:close/>
              </a:path>
              <a:path w="875664" h="878839">
                <a:moveTo>
                  <a:pt x="857297" y="53975"/>
                </a:moveTo>
                <a:lnTo>
                  <a:pt x="794385" y="53975"/>
                </a:lnTo>
                <a:lnTo>
                  <a:pt x="821436" y="80899"/>
                </a:lnTo>
                <a:lnTo>
                  <a:pt x="808015" y="94402"/>
                </a:lnTo>
                <a:lnTo>
                  <a:pt x="835025" y="121284"/>
                </a:lnTo>
                <a:lnTo>
                  <a:pt x="857297" y="53975"/>
                </a:lnTo>
                <a:close/>
              </a:path>
              <a:path w="875664" h="878839">
                <a:moveTo>
                  <a:pt x="794385" y="53975"/>
                </a:moveTo>
                <a:lnTo>
                  <a:pt x="780963" y="67478"/>
                </a:lnTo>
                <a:lnTo>
                  <a:pt x="808015" y="94402"/>
                </a:lnTo>
                <a:lnTo>
                  <a:pt x="821436" y="80899"/>
                </a:lnTo>
                <a:lnTo>
                  <a:pt x="794385" y="53975"/>
                </a:lnTo>
                <a:close/>
              </a:path>
              <a:path w="875664" h="878839">
                <a:moveTo>
                  <a:pt x="875157" y="0"/>
                </a:moveTo>
                <a:lnTo>
                  <a:pt x="753999" y="40639"/>
                </a:lnTo>
                <a:lnTo>
                  <a:pt x="780963" y="67478"/>
                </a:lnTo>
                <a:lnTo>
                  <a:pt x="794385" y="53975"/>
                </a:lnTo>
                <a:lnTo>
                  <a:pt x="857297" y="53975"/>
                </a:lnTo>
                <a:lnTo>
                  <a:pt x="875157"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7765484" y="3335019"/>
            <a:ext cx="965200" cy="2046111"/>
          </a:xfrm>
          <a:custGeom>
            <a:avLst/>
            <a:gdLst/>
            <a:ahLst/>
            <a:cxnLst/>
            <a:rect l="l" t="t" r="r" b="b"/>
            <a:pathLst>
              <a:path w="868679" h="1841500">
                <a:moveTo>
                  <a:pt x="69189" y="95750"/>
                </a:moveTo>
                <a:lnTo>
                  <a:pt x="34535" y="111783"/>
                </a:lnTo>
                <a:lnTo>
                  <a:pt x="833755" y="1841373"/>
                </a:lnTo>
                <a:lnTo>
                  <a:pt x="868299" y="1825498"/>
                </a:lnTo>
                <a:lnTo>
                  <a:pt x="69189" y="95750"/>
                </a:lnTo>
                <a:close/>
              </a:path>
              <a:path w="868679" h="1841500">
                <a:moveTo>
                  <a:pt x="3937" y="0"/>
                </a:moveTo>
                <a:lnTo>
                  <a:pt x="0" y="127762"/>
                </a:lnTo>
                <a:lnTo>
                  <a:pt x="34535" y="111783"/>
                </a:lnTo>
                <a:lnTo>
                  <a:pt x="26543" y="94487"/>
                </a:lnTo>
                <a:lnTo>
                  <a:pt x="61214" y="78486"/>
                </a:lnTo>
                <a:lnTo>
                  <a:pt x="102169" y="78486"/>
                </a:lnTo>
                <a:lnTo>
                  <a:pt x="3937" y="0"/>
                </a:lnTo>
                <a:close/>
              </a:path>
              <a:path w="868679" h="1841500">
                <a:moveTo>
                  <a:pt x="61214" y="78486"/>
                </a:moveTo>
                <a:lnTo>
                  <a:pt x="26543" y="94487"/>
                </a:lnTo>
                <a:lnTo>
                  <a:pt x="34535" y="111783"/>
                </a:lnTo>
                <a:lnTo>
                  <a:pt x="69189" y="95750"/>
                </a:lnTo>
                <a:lnTo>
                  <a:pt x="61214" y="78486"/>
                </a:lnTo>
                <a:close/>
              </a:path>
              <a:path w="868679" h="1841500">
                <a:moveTo>
                  <a:pt x="102169" y="78486"/>
                </a:moveTo>
                <a:lnTo>
                  <a:pt x="61214" y="78486"/>
                </a:lnTo>
                <a:lnTo>
                  <a:pt x="69189" y="95750"/>
                </a:lnTo>
                <a:lnTo>
                  <a:pt x="103759" y="79756"/>
                </a:lnTo>
                <a:lnTo>
                  <a:pt x="102169" y="7848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3644476" y="6288137"/>
            <a:ext cx="5529439"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page4 unmapped from </a:t>
            </a:r>
            <a:r>
              <a:rPr kumimoji="0" sz="2000" b="0" i="0" u="none" strike="noStrike" kern="1200" cap="none" spc="-127" normalizeH="0" baseline="0" noProof="0" dirty="0">
                <a:ln>
                  <a:noFill/>
                </a:ln>
                <a:solidFill>
                  <a:prstClr val="black"/>
                </a:solidFill>
                <a:effectLst/>
                <a:uLnTx/>
                <a:uFillTx/>
                <a:latin typeface="Trebuchet MS"/>
                <a:ea typeface="+mn-ea"/>
                <a:cs typeface="Trebuchet MS"/>
              </a:rPr>
              <a:t>A’s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 and</a:t>
            </a:r>
            <a:r>
              <a:rPr kumimoji="0" sz="2000" b="0" i="0" u="none" strike="noStrike" kern="1200" cap="none" spc="0"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migrated</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31" name="object 31"/>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2" name="object 32"/>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4" name="object 7">
                <a:extLst>
                  <a:ext uri="{FF2B5EF4-FFF2-40B4-BE49-F238E27FC236}">
                    <a16:creationId xmlns:a16="http://schemas.microsoft.com/office/drawing/2014/main" id="{F3A3DC22-E9A1-4F42-BBE0-F838DAA0BF3A}"/>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4" name="object 7">
                <a:extLst>
                  <a:ext uri="{FF2B5EF4-FFF2-40B4-BE49-F238E27FC236}">
                    <a16:creationId xmlns:a16="http://schemas.microsoft.com/office/drawing/2014/main" id="{F3A3DC22-E9A1-4F42-BBE0-F838DAA0BF3A}"/>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29384869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p:nvPr/>
        </p:nvSpPr>
        <p:spPr>
          <a:xfrm>
            <a:off x="6411383" y="3113221"/>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7722447" y="3811692"/>
            <a:ext cx="989188" cy="127000"/>
          </a:xfrm>
          <a:custGeom>
            <a:avLst/>
            <a:gdLst/>
            <a:ahLst/>
            <a:cxnLst/>
            <a:rect l="l" t="t" r="r" b="b"/>
            <a:pathLst>
              <a:path w="890270" h="114300">
                <a:moveTo>
                  <a:pt x="114300" y="0"/>
                </a:moveTo>
                <a:lnTo>
                  <a:pt x="0" y="57150"/>
                </a:lnTo>
                <a:lnTo>
                  <a:pt x="114300" y="114300"/>
                </a:lnTo>
                <a:lnTo>
                  <a:pt x="114300" y="76200"/>
                </a:lnTo>
                <a:lnTo>
                  <a:pt x="95250" y="76200"/>
                </a:lnTo>
                <a:lnTo>
                  <a:pt x="95250" y="38100"/>
                </a:lnTo>
                <a:lnTo>
                  <a:pt x="114300" y="38100"/>
                </a:lnTo>
                <a:lnTo>
                  <a:pt x="114300" y="0"/>
                </a:lnTo>
                <a:close/>
              </a:path>
              <a:path w="890270" h="114300">
                <a:moveTo>
                  <a:pt x="114300" y="38100"/>
                </a:moveTo>
                <a:lnTo>
                  <a:pt x="95250" y="38100"/>
                </a:lnTo>
                <a:lnTo>
                  <a:pt x="95250" y="76200"/>
                </a:lnTo>
                <a:lnTo>
                  <a:pt x="114300" y="76200"/>
                </a:lnTo>
                <a:lnTo>
                  <a:pt x="114300" y="38100"/>
                </a:lnTo>
                <a:close/>
              </a:path>
              <a:path w="890270" h="114300">
                <a:moveTo>
                  <a:pt x="890143" y="38100"/>
                </a:moveTo>
                <a:lnTo>
                  <a:pt x="114300" y="38100"/>
                </a:lnTo>
                <a:lnTo>
                  <a:pt x="114300" y="76200"/>
                </a:lnTo>
                <a:lnTo>
                  <a:pt x="890143" y="76200"/>
                </a:lnTo>
                <a:lnTo>
                  <a:pt x="890143"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5654886" y="3418275"/>
            <a:ext cx="998361" cy="1519767"/>
          </a:xfrm>
          <a:custGeom>
            <a:avLst/>
            <a:gdLst/>
            <a:ahLst/>
            <a:cxnLst/>
            <a:rect l="l" t="t" r="r" b="b"/>
            <a:pathLst>
              <a:path w="898525" h="1367789">
                <a:moveTo>
                  <a:pt x="866139" y="0"/>
                </a:moveTo>
                <a:lnTo>
                  <a:pt x="803910" y="95884"/>
                </a:lnTo>
                <a:lnTo>
                  <a:pt x="835787" y="116585"/>
                </a:lnTo>
                <a:lnTo>
                  <a:pt x="898143" y="20827"/>
                </a:lnTo>
                <a:lnTo>
                  <a:pt x="866139" y="0"/>
                </a:lnTo>
                <a:close/>
              </a:path>
              <a:path w="898525" h="1367789">
                <a:moveTo>
                  <a:pt x="783081" y="127762"/>
                </a:moveTo>
                <a:lnTo>
                  <a:pt x="720725" y="223646"/>
                </a:lnTo>
                <a:lnTo>
                  <a:pt x="752728" y="244347"/>
                </a:lnTo>
                <a:lnTo>
                  <a:pt x="815086" y="148589"/>
                </a:lnTo>
                <a:lnTo>
                  <a:pt x="783081" y="127762"/>
                </a:lnTo>
                <a:close/>
              </a:path>
              <a:path w="898525" h="1367789">
                <a:moveTo>
                  <a:pt x="700024" y="255524"/>
                </a:moveTo>
                <a:lnTo>
                  <a:pt x="637666" y="351408"/>
                </a:lnTo>
                <a:lnTo>
                  <a:pt x="669671" y="372109"/>
                </a:lnTo>
                <a:lnTo>
                  <a:pt x="731901" y="276351"/>
                </a:lnTo>
                <a:lnTo>
                  <a:pt x="700024" y="255524"/>
                </a:lnTo>
                <a:close/>
              </a:path>
              <a:path w="898525" h="1367789">
                <a:moveTo>
                  <a:pt x="616965" y="383285"/>
                </a:moveTo>
                <a:lnTo>
                  <a:pt x="554609" y="479170"/>
                </a:lnTo>
                <a:lnTo>
                  <a:pt x="586613" y="499871"/>
                </a:lnTo>
                <a:lnTo>
                  <a:pt x="648842" y="404113"/>
                </a:lnTo>
                <a:lnTo>
                  <a:pt x="616965" y="383285"/>
                </a:lnTo>
                <a:close/>
              </a:path>
              <a:path w="898525" h="1367789">
                <a:moveTo>
                  <a:pt x="533907" y="511047"/>
                </a:moveTo>
                <a:lnTo>
                  <a:pt x="471550" y="606932"/>
                </a:lnTo>
                <a:lnTo>
                  <a:pt x="503554" y="627760"/>
                </a:lnTo>
                <a:lnTo>
                  <a:pt x="565785" y="531876"/>
                </a:lnTo>
                <a:lnTo>
                  <a:pt x="533907" y="511047"/>
                </a:lnTo>
                <a:close/>
              </a:path>
              <a:path w="898525" h="1367789">
                <a:moveTo>
                  <a:pt x="450850" y="638937"/>
                </a:moveTo>
                <a:lnTo>
                  <a:pt x="388492" y="734694"/>
                </a:lnTo>
                <a:lnTo>
                  <a:pt x="420497" y="755522"/>
                </a:lnTo>
                <a:lnTo>
                  <a:pt x="482726" y="659638"/>
                </a:lnTo>
                <a:lnTo>
                  <a:pt x="450850" y="638937"/>
                </a:lnTo>
                <a:close/>
              </a:path>
              <a:path w="898525" h="1367789">
                <a:moveTo>
                  <a:pt x="367791" y="766699"/>
                </a:moveTo>
                <a:lnTo>
                  <a:pt x="305435" y="862457"/>
                </a:lnTo>
                <a:lnTo>
                  <a:pt x="337438" y="883284"/>
                </a:lnTo>
                <a:lnTo>
                  <a:pt x="399668" y="787400"/>
                </a:lnTo>
                <a:lnTo>
                  <a:pt x="367791" y="766699"/>
                </a:lnTo>
                <a:close/>
              </a:path>
              <a:path w="898525" h="1367789">
                <a:moveTo>
                  <a:pt x="284606" y="894460"/>
                </a:moveTo>
                <a:lnTo>
                  <a:pt x="222376" y="990219"/>
                </a:lnTo>
                <a:lnTo>
                  <a:pt x="254253" y="1011046"/>
                </a:lnTo>
                <a:lnTo>
                  <a:pt x="316611" y="915162"/>
                </a:lnTo>
                <a:lnTo>
                  <a:pt x="284606" y="894460"/>
                </a:lnTo>
                <a:close/>
              </a:path>
              <a:path w="898525" h="1367789">
                <a:moveTo>
                  <a:pt x="201549" y="1022222"/>
                </a:moveTo>
                <a:lnTo>
                  <a:pt x="139318" y="1117981"/>
                </a:lnTo>
                <a:lnTo>
                  <a:pt x="171196" y="1138808"/>
                </a:lnTo>
                <a:lnTo>
                  <a:pt x="233552" y="1042924"/>
                </a:lnTo>
                <a:lnTo>
                  <a:pt x="201549" y="1022222"/>
                </a:lnTo>
                <a:close/>
              </a:path>
              <a:path w="898525" h="1367789">
                <a:moveTo>
                  <a:pt x="14350" y="1240282"/>
                </a:moveTo>
                <a:lnTo>
                  <a:pt x="0" y="1367282"/>
                </a:lnTo>
                <a:lnTo>
                  <a:pt x="110236" y="1302512"/>
                </a:lnTo>
                <a:lnTo>
                  <a:pt x="14350" y="1240282"/>
                </a:lnTo>
                <a:close/>
              </a:path>
              <a:path w="898525" h="1367789">
                <a:moveTo>
                  <a:pt x="118490" y="1149984"/>
                </a:moveTo>
                <a:lnTo>
                  <a:pt x="56261" y="1245743"/>
                </a:lnTo>
                <a:lnTo>
                  <a:pt x="88137" y="1266570"/>
                </a:lnTo>
                <a:lnTo>
                  <a:pt x="150494" y="1170685"/>
                </a:lnTo>
                <a:lnTo>
                  <a:pt x="118490" y="1149984"/>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txBox="1"/>
          <p:nvPr/>
        </p:nvSpPr>
        <p:spPr>
          <a:xfrm>
            <a:off x="566024" y="5470257"/>
            <a:ext cx="9622367" cy="1155587"/>
          </a:xfrm>
          <a:prstGeom prst="rect">
            <a:avLst/>
          </a:prstGeom>
        </p:spPr>
        <p:txBody>
          <a:bodyPr vert="horz" wrap="square" lIns="0" tIns="14111" rIns="0" bIns="0" rtlCol="0">
            <a:spAutoFit/>
          </a:bodyPr>
          <a:lstStyle/>
          <a:p>
            <a:pPr marL="14111" marR="0" lvl="0" indent="0" algn="l"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100"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15522" marR="0" lvl="0" indent="0" algn="l"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srgbClr val="FF0000"/>
                </a:solidFill>
                <a:effectLst/>
                <a:uLnTx/>
                <a:uFillTx/>
                <a:latin typeface="Trebuchet MS"/>
                <a:ea typeface="+mn-ea"/>
                <a:cs typeface="Trebuchet MS"/>
              </a:rPr>
              <a:t>page</a:t>
            </a:r>
            <a:r>
              <a:rPr kumimoji="0" sz="2000" b="0" i="0" u="none" strike="noStrike" kern="1200" cap="none" spc="-106" normalizeH="0" baseline="0" noProof="0" dirty="0">
                <a:ln>
                  <a:noFill/>
                </a:ln>
                <a:solidFill>
                  <a:srgbClr val="FF0000"/>
                </a:solidFill>
                <a:effectLst/>
                <a:uLnTx/>
                <a:uFillTx/>
                <a:latin typeface="Trebuchet MS"/>
                <a:ea typeface="+mn-ea"/>
                <a:cs typeface="Trebuchet MS"/>
              </a:rPr>
              <a:t> </a:t>
            </a:r>
            <a:r>
              <a:rPr kumimoji="0" sz="2000" b="0" i="0" u="none" strike="noStrike" kern="1200" cap="none" spc="-6" normalizeH="0" baseline="0" noProof="0" dirty="0">
                <a:ln>
                  <a:noFill/>
                </a:ln>
                <a:solidFill>
                  <a:srgbClr val="FF0000"/>
                </a:solidFill>
                <a:effectLst/>
                <a:uLnTx/>
                <a:uFillTx/>
                <a:latin typeface="Trebuchet MS"/>
                <a:ea typeface="+mn-ea"/>
                <a:cs typeface="Trebuchet MS"/>
              </a:rPr>
              <a:t>fault</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2077840" marR="0" lvl="0" indent="0" algn="l" defTabSz="914400" rtl="0" eaLnBrk="1" fontAlgn="auto" latinLnBrk="0" hangingPunct="1">
              <a:lnSpc>
                <a:spcPct val="100000"/>
              </a:lnSpc>
              <a:spcBef>
                <a:spcPts val="1878"/>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page4 mapped in </a:t>
            </a:r>
            <a:r>
              <a:rPr kumimoji="0" sz="2000" b="0" i="0" u="none" strike="noStrike" kern="1200" cap="none" spc="-44" normalizeH="0" baseline="0" noProof="0" dirty="0">
                <a:ln>
                  <a:noFill/>
                </a:ln>
                <a:solidFill>
                  <a:prstClr val="black"/>
                </a:solidFill>
                <a:effectLst/>
                <a:uLnTx/>
                <a:uFillTx/>
                <a:latin typeface="Trebuchet MS"/>
                <a:ea typeface="+mn-ea"/>
                <a:cs typeface="Trebuchet MS"/>
              </a:rPr>
              <a:t>B’s </a:t>
            </a:r>
            <a:r>
              <a:rPr kumimoji="0" sz="2000" b="0" i="0" u="none" strike="noStrike" kern="1200" cap="none" spc="-39" normalizeH="0" baseline="0" noProof="0" dirty="0">
                <a:ln>
                  <a:noFill/>
                </a:ln>
                <a:solidFill>
                  <a:prstClr val="black"/>
                </a:solidFill>
                <a:effectLst/>
                <a:uLnTx/>
                <a:uFillTx/>
                <a:latin typeface="Trebuchet MS"/>
                <a:ea typeface="+mn-ea"/>
                <a:cs typeface="Trebuchet MS"/>
              </a:rPr>
              <a:t>memory, </a:t>
            </a:r>
            <a:r>
              <a:rPr kumimoji="0" sz="2000" b="0" i="0" u="none" strike="noStrike" kern="1200" cap="none" spc="-6" normalizeH="0" baseline="0" noProof="0" dirty="0">
                <a:ln>
                  <a:noFill/>
                </a:ln>
                <a:solidFill>
                  <a:prstClr val="black"/>
                </a:solidFill>
                <a:effectLst/>
                <a:uLnTx/>
                <a:uFillTx/>
                <a:latin typeface="Trebuchet MS"/>
                <a:ea typeface="+mn-ea"/>
                <a:cs typeface="Trebuchet MS"/>
              </a:rPr>
              <a:t>page5 unmapped and migrated to</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a:t>
            </a: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2E52C785-C2D7-4E32-9F96-92CB996D03A8}"/>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2E52C785-C2D7-4E32-9F96-92CB996D03A8}"/>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17328542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6" dirty="0"/>
              <a:t>Unified Memory, under the hood</a:t>
            </a:r>
            <a:endParaRPr spc="-11" dirty="0"/>
          </a:p>
        </p:txBody>
      </p:sp>
      <p:graphicFrame>
        <p:nvGraphicFramePr>
          <p:cNvPr id="3" name="object 3"/>
          <p:cNvGraphicFramePr>
            <a:graphicFrameLocks noGrp="1"/>
          </p:cNvGraphicFramePr>
          <p:nvPr/>
        </p:nvGraphicFramePr>
        <p:xfrm>
          <a:off x="2121534"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635" algn="ctr">
                        <a:lnSpc>
                          <a:spcPct val="100000"/>
                        </a:lnSpc>
                        <a:spcBef>
                          <a:spcPts val="675"/>
                        </a:spcBef>
                      </a:pPr>
                      <a:r>
                        <a:rPr sz="2000" spc="-10" dirty="0">
                          <a:solidFill>
                            <a:srgbClr val="FFFFFF"/>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0"/>
                  </a:ext>
                </a:extLst>
              </a:tr>
              <a:tr h="508000">
                <a:tc>
                  <a:txBody>
                    <a:bodyPr/>
                    <a:lstStyle/>
                    <a:p>
                      <a:pPr marL="635" algn="ctr">
                        <a:lnSpc>
                          <a:spcPct val="100000"/>
                        </a:lnSpc>
                        <a:spcBef>
                          <a:spcPts val="675"/>
                        </a:spcBef>
                      </a:pPr>
                      <a:r>
                        <a:rPr sz="2000" spc="-10" dirty="0">
                          <a:solidFill>
                            <a:srgbClr val="FFFFFF"/>
                          </a:solidFill>
                          <a:latin typeface="Arial"/>
                          <a:cs typeface="Arial"/>
                        </a:rPr>
                        <a:t>page</a:t>
                      </a:r>
                      <a:r>
                        <a:rPr lang="en-US" sz="2000" spc="-10" dirty="0">
                          <a:solidFill>
                            <a:srgbClr val="FFFFFF"/>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1"/>
                  </a:ext>
                </a:extLst>
              </a:tr>
              <a:tr h="508000">
                <a:tc>
                  <a:txBody>
                    <a:bodyPr/>
                    <a:lstStyle/>
                    <a:p>
                      <a:pPr marL="635" algn="ctr">
                        <a:lnSpc>
                          <a:spcPct val="100000"/>
                        </a:lnSpc>
                        <a:spcBef>
                          <a:spcPts val="680"/>
                        </a:spcBef>
                      </a:pPr>
                      <a:r>
                        <a:rPr sz="2000" spc="-10" dirty="0">
                          <a:solidFill>
                            <a:srgbClr val="FFFFFF"/>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2"/>
                  </a:ext>
                </a:extLst>
              </a:tr>
              <a:tr h="507859">
                <a:tc>
                  <a:txBody>
                    <a:bodyPr/>
                    <a:lstStyle/>
                    <a:p>
                      <a:pPr marL="635"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635" algn="ctr">
                        <a:lnSpc>
                          <a:spcPct val="100000"/>
                        </a:lnSpc>
                        <a:spcBef>
                          <a:spcPts val="680"/>
                        </a:spcBef>
                      </a:pPr>
                      <a:r>
                        <a:rPr sz="2000" spc="-10" dirty="0">
                          <a:solidFill>
                            <a:srgbClr val="FFFFFF"/>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6B800"/>
                    </a:solidFill>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4257604" y="3113221"/>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257604" y="3621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4257604" y="4129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4257604" y="4637080"/>
            <a:ext cx="1556456" cy="508000"/>
          </a:xfrm>
          <a:custGeom>
            <a:avLst/>
            <a:gdLst/>
            <a:ahLst/>
            <a:cxnLst/>
            <a:rect l="l" t="t" r="r" b="b"/>
            <a:pathLst>
              <a:path w="1400810" h="457200">
                <a:moveTo>
                  <a:pt x="0" y="457174"/>
                </a:moveTo>
                <a:lnTo>
                  <a:pt x="1400810" y="457174"/>
                </a:lnTo>
                <a:lnTo>
                  <a:pt x="1400810" y="0"/>
                </a:lnTo>
                <a:lnTo>
                  <a:pt x="0" y="0"/>
                </a:lnTo>
                <a:lnTo>
                  <a:pt x="0" y="457174"/>
                </a:lnTo>
                <a:close/>
              </a:path>
            </a:pathLst>
          </a:custGeom>
          <a:solidFill>
            <a:srgbClr val="76B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252241" y="3621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252241" y="4129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4252241" y="4637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4257604"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81405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4252241" y="3113192"/>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4252241" y="5145051"/>
            <a:ext cx="1567744" cy="0"/>
          </a:xfrm>
          <a:custGeom>
            <a:avLst/>
            <a:gdLst/>
            <a:ahLst/>
            <a:cxnLst/>
            <a:rect l="l" t="t" r="r" b="b"/>
            <a:pathLst>
              <a:path w="1410970">
                <a:moveTo>
                  <a:pt x="0" y="0"/>
                </a:moveTo>
                <a:lnTo>
                  <a:pt x="1410462"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txBox="1"/>
          <p:nvPr/>
        </p:nvSpPr>
        <p:spPr>
          <a:xfrm>
            <a:off x="4368941"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6411383" y="3621080"/>
            <a:ext cx="1556456" cy="508000"/>
          </a:xfrm>
          <a:custGeom>
            <a:avLst/>
            <a:gdLst/>
            <a:ahLst/>
            <a:cxnLst/>
            <a:rect l="l" t="t" r="r" b="b"/>
            <a:pathLst>
              <a:path w="1400809" h="457200">
                <a:moveTo>
                  <a:pt x="0" y="457174"/>
                </a:moveTo>
                <a:lnTo>
                  <a:pt x="1400809" y="457174"/>
                </a:lnTo>
                <a:lnTo>
                  <a:pt x="1400809" y="0"/>
                </a:lnTo>
                <a:lnTo>
                  <a:pt x="0" y="0"/>
                </a:lnTo>
                <a:lnTo>
                  <a:pt x="0" y="457174"/>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406163" y="3621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406163" y="4129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406163" y="4637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411383"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967979" y="3107832"/>
            <a:ext cx="0" cy="2042583"/>
          </a:xfrm>
          <a:custGeom>
            <a:avLst/>
            <a:gdLst/>
            <a:ahLst/>
            <a:cxnLst/>
            <a:rect l="l" t="t" r="r" b="b"/>
            <a:pathLst>
              <a:path h="1838325">
                <a:moveTo>
                  <a:pt x="0" y="0"/>
                </a:moveTo>
                <a:lnTo>
                  <a:pt x="0" y="183819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406163" y="3113192"/>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06163" y="5145051"/>
            <a:ext cx="1567039" cy="0"/>
          </a:xfrm>
          <a:custGeom>
            <a:avLst/>
            <a:gdLst/>
            <a:ahLst/>
            <a:cxnLst/>
            <a:rect l="l" t="t" r="r" b="b"/>
            <a:pathLst>
              <a:path w="1410334">
                <a:moveTo>
                  <a:pt x="0" y="0"/>
                </a:moveTo>
                <a:lnTo>
                  <a:pt x="1410334" y="0"/>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txBox="1"/>
          <p:nvPr/>
        </p:nvSpPr>
        <p:spPr>
          <a:xfrm>
            <a:off x="6522862" y="2747715"/>
            <a:ext cx="1269294"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phys</a:t>
            </a:r>
            <a:r>
              <a:rPr kumimoji="0" sz="1556" b="0" i="0" u="none" strike="noStrike" kern="1200" cap="none" spc="-72"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mem</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25" name="object 25"/>
          <p:cNvGraphicFramePr>
            <a:graphicFrameLocks noGrp="1"/>
          </p:cNvGraphicFramePr>
          <p:nvPr/>
        </p:nvGraphicFramePr>
        <p:xfrm>
          <a:off x="8560011" y="2054224"/>
          <a:ext cx="1556456" cy="4063787"/>
        </p:xfrm>
        <a:graphic>
          <a:graphicData uri="http://schemas.openxmlformats.org/drawingml/2006/table">
            <a:tbl>
              <a:tblPr firstRow="1" bandRow="1">
                <a:tableStyleId>{2D5ABB26-0587-4C30-8999-92F81FD0307C}</a:tableStyleId>
              </a:tblPr>
              <a:tblGrid>
                <a:gridCol w="1556456">
                  <a:extLst>
                    <a:ext uri="{9D8B030D-6E8A-4147-A177-3AD203B41FA5}">
                      <a16:colId xmlns:a16="http://schemas.microsoft.com/office/drawing/2014/main" val="20000"/>
                    </a:ext>
                  </a:extLst>
                </a:gridCol>
              </a:tblGrid>
              <a:tr h="508000">
                <a:tc>
                  <a:txBody>
                    <a:bodyPr/>
                    <a:lstStyle/>
                    <a:p>
                      <a:pPr marL="2540" algn="ctr">
                        <a:lnSpc>
                          <a:spcPct val="100000"/>
                        </a:lnSpc>
                        <a:spcBef>
                          <a:spcPts val="675"/>
                        </a:spcBef>
                      </a:pPr>
                      <a:r>
                        <a:rPr sz="2000" spc="-10" dirty="0">
                          <a:solidFill>
                            <a:srgbClr val="505050"/>
                          </a:solidFill>
                          <a:latin typeface="Arial"/>
                          <a:cs typeface="Arial"/>
                        </a:rPr>
                        <a:t>page1</a:t>
                      </a:r>
                      <a:endParaRPr sz="200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08000">
                <a:tc>
                  <a:txBody>
                    <a:bodyPr/>
                    <a:lstStyle/>
                    <a:p>
                      <a:pPr marL="2540" algn="ctr">
                        <a:lnSpc>
                          <a:spcPct val="100000"/>
                        </a:lnSpc>
                        <a:spcBef>
                          <a:spcPts val="675"/>
                        </a:spcBef>
                      </a:pPr>
                      <a:r>
                        <a:rPr sz="2000" spc="-10" dirty="0">
                          <a:solidFill>
                            <a:srgbClr val="505050"/>
                          </a:solidFill>
                          <a:latin typeface="Arial"/>
                          <a:cs typeface="Arial"/>
                        </a:rPr>
                        <a:t>page</a:t>
                      </a:r>
                      <a:r>
                        <a:rPr lang="en-US" sz="2000" spc="-10" dirty="0">
                          <a:solidFill>
                            <a:srgbClr val="505050"/>
                          </a:solidFill>
                          <a:latin typeface="Arial"/>
                          <a:cs typeface="Arial"/>
                        </a:rPr>
                        <a:t>2</a:t>
                      </a:r>
                      <a:endParaRPr sz="2000" dirty="0">
                        <a:latin typeface="Arial"/>
                        <a:cs typeface="Arial"/>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08000">
                <a:tc>
                  <a:txBody>
                    <a:bodyPr/>
                    <a:lstStyle/>
                    <a:p>
                      <a:pPr marL="2540" algn="ctr">
                        <a:lnSpc>
                          <a:spcPct val="100000"/>
                        </a:lnSpc>
                        <a:spcBef>
                          <a:spcPts val="680"/>
                        </a:spcBef>
                      </a:pPr>
                      <a:r>
                        <a:rPr sz="2000" spc="-10" dirty="0">
                          <a:solidFill>
                            <a:srgbClr val="505050"/>
                          </a:solidFill>
                          <a:latin typeface="Arial"/>
                          <a:cs typeface="Arial"/>
                        </a:rPr>
                        <a:t>page3</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07859">
                <a:tc>
                  <a:txBody>
                    <a:bodyPr/>
                    <a:lstStyle/>
                    <a:p>
                      <a:pPr marL="2540" algn="ctr">
                        <a:lnSpc>
                          <a:spcPct val="100000"/>
                        </a:lnSpc>
                        <a:spcBef>
                          <a:spcPts val="680"/>
                        </a:spcBef>
                      </a:pPr>
                      <a:r>
                        <a:rPr sz="2000" spc="-10" dirty="0">
                          <a:solidFill>
                            <a:srgbClr val="505050"/>
                          </a:solidFill>
                          <a:latin typeface="Arial"/>
                          <a:cs typeface="Arial"/>
                        </a:rPr>
                        <a:t>page4</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3"/>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508000">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07957">
                <a:tc>
                  <a:txBody>
                    <a:bodyPr/>
                    <a:lstStyle/>
                    <a:p>
                      <a:pPr marL="2540" algn="ctr">
                        <a:lnSpc>
                          <a:spcPct val="100000"/>
                        </a:lnSpc>
                        <a:spcBef>
                          <a:spcPts val="680"/>
                        </a:spcBef>
                      </a:pPr>
                      <a:r>
                        <a:rPr sz="2000" spc="-10" dirty="0">
                          <a:solidFill>
                            <a:srgbClr val="505050"/>
                          </a:solidFill>
                          <a:latin typeface="Arial"/>
                          <a:cs typeface="Arial"/>
                        </a:rPr>
                        <a:t>page5</a:t>
                      </a:r>
                      <a:endParaRPr sz="2000">
                        <a:latin typeface="Arial"/>
                        <a:cs typeface="Arial"/>
                      </a:endParaRPr>
                    </a:p>
                  </a:txBody>
                  <a:tcPr marL="0" marR="0" marT="9595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507971">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1526541" y="5356012"/>
            <a:ext cx="837494" cy="127000"/>
          </a:xfrm>
          <a:custGeom>
            <a:avLst/>
            <a:gdLst/>
            <a:ahLst/>
            <a:cxnLst/>
            <a:rect l="l" t="t" r="r" b="b"/>
            <a:pathLst>
              <a:path w="753744" h="114300">
                <a:moveTo>
                  <a:pt x="639444" y="0"/>
                </a:moveTo>
                <a:lnTo>
                  <a:pt x="639444" y="114300"/>
                </a:lnTo>
                <a:lnTo>
                  <a:pt x="715644" y="76200"/>
                </a:lnTo>
                <a:lnTo>
                  <a:pt x="658494" y="76200"/>
                </a:lnTo>
                <a:lnTo>
                  <a:pt x="658494" y="38100"/>
                </a:lnTo>
                <a:lnTo>
                  <a:pt x="715644" y="38100"/>
                </a:lnTo>
                <a:lnTo>
                  <a:pt x="639444" y="0"/>
                </a:lnTo>
                <a:close/>
              </a:path>
              <a:path w="753744" h="114300">
                <a:moveTo>
                  <a:pt x="639444" y="38100"/>
                </a:moveTo>
                <a:lnTo>
                  <a:pt x="0" y="38100"/>
                </a:lnTo>
                <a:lnTo>
                  <a:pt x="0" y="76200"/>
                </a:lnTo>
                <a:lnTo>
                  <a:pt x="639444" y="76200"/>
                </a:lnTo>
                <a:lnTo>
                  <a:pt x="639444" y="38100"/>
                </a:lnTo>
                <a:close/>
              </a:path>
              <a:path w="753744" h="114300">
                <a:moveTo>
                  <a:pt x="715644" y="38100"/>
                </a:moveTo>
                <a:lnTo>
                  <a:pt x="658494" y="38100"/>
                </a:lnTo>
                <a:lnTo>
                  <a:pt x="658494" y="76200"/>
                </a:lnTo>
                <a:lnTo>
                  <a:pt x="715644" y="76200"/>
                </a:lnTo>
                <a:lnTo>
                  <a:pt x="753744" y="57150"/>
                </a:lnTo>
                <a:lnTo>
                  <a:pt x="715644"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386870" y="5470257"/>
            <a:ext cx="1545167" cy="604154"/>
          </a:xfrm>
          <a:prstGeom prst="rect">
            <a:avLst/>
          </a:prstGeom>
        </p:spPr>
        <p:txBody>
          <a:bodyPr vert="horz" wrap="square" lIns="0" tIns="14111" rIns="0" bIns="0" rtlCol="0">
            <a:spAutoFit/>
          </a:bodyPr>
          <a:lstStyle/>
          <a:p>
            <a:pPr marL="0" marR="0" lvl="0" indent="0" algn="ctr" defTabSz="914400" rtl="0" eaLnBrk="1" fontAlgn="auto" latinLnBrk="0" hangingPunct="1">
              <a:lnSpc>
                <a:spcPts val="2283"/>
              </a:lnSpc>
              <a:spcBef>
                <a:spcPts val="111"/>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*addr5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56" normalizeH="0" baseline="0" noProof="0" dirty="0">
                <a:ln>
                  <a:noFill/>
                </a:ln>
                <a:solidFill>
                  <a:prstClr val="black"/>
                </a:solidFill>
                <a:effectLst/>
                <a:uLnTx/>
                <a:uFillTx/>
                <a:latin typeface="Trebuchet MS"/>
                <a:ea typeface="+mn-ea"/>
                <a:cs typeface="Trebuchet MS"/>
              </a:rPr>
              <a:t> </a:t>
            </a:r>
            <a:r>
              <a:rPr kumimoji="0" lang="en-US" sz="2000" b="0" i="0" u="none" strike="noStrike" kern="1200" cap="none" spc="0" normalizeH="0" baseline="0" noProof="0" dirty="0">
                <a:ln>
                  <a:noFill/>
                </a:ln>
                <a:solidFill>
                  <a:prstClr val="black"/>
                </a:solidFill>
                <a:effectLst/>
                <a:uLnTx/>
                <a:uFillTx/>
                <a:latin typeface="Trebuchet MS"/>
                <a:ea typeface="+mn-ea"/>
                <a:cs typeface="Trebuchet MS"/>
              </a:rPr>
              <a:t>9</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ctr" defTabSz="914400" rtl="0" eaLnBrk="1" fontAlgn="auto" latinLnBrk="0" hangingPunct="1">
              <a:lnSpc>
                <a:spcPts val="22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access</a:t>
            </a:r>
            <a:r>
              <a:rPr kumimoji="0" sz="2000" b="0" i="0" u="none" strike="noStrike" kern="1200" cap="none" spc="-106" normalizeH="0" baseline="0" noProof="0" dirty="0">
                <a:ln>
                  <a:noFill/>
                </a:ln>
                <a:solidFill>
                  <a:prstClr val="black"/>
                </a:solidFill>
                <a:effectLst/>
                <a:uLnTx/>
                <a:uFillTx/>
                <a:latin typeface="Trebuchet MS"/>
                <a:ea typeface="+mn-ea"/>
                <a:cs typeface="Trebuchet MS"/>
              </a:rPr>
              <a:t> </a:t>
            </a:r>
            <a:r>
              <a:rPr kumimoji="0" sz="2000" b="0" i="0" u="none" strike="noStrike" kern="1200" cap="none" spc="0" normalizeH="0" baseline="0" noProof="0" dirty="0">
                <a:ln>
                  <a:noFill/>
                </a:ln>
                <a:solidFill>
                  <a:prstClr val="black"/>
                </a:solidFill>
                <a:effectLst/>
                <a:uLnTx/>
                <a:uFillTx/>
                <a:latin typeface="Trebuchet MS"/>
                <a:ea typeface="+mn-ea"/>
                <a:cs typeface="Trebuchet MS"/>
              </a:rPr>
              <a:t>replay</a:t>
            </a:r>
          </a:p>
        </p:txBody>
      </p:sp>
      <p:sp>
        <p:nvSpPr>
          <p:cNvPr id="28" name="object 28"/>
          <p:cNvSpPr/>
          <p:nvPr/>
        </p:nvSpPr>
        <p:spPr>
          <a:xfrm>
            <a:off x="7722447" y="3811692"/>
            <a:ext cx="989188" cy="127000"/>
          </a:xfrm>
          <a:custGeom>
            <a:avLst/>
            <a:gdLst/>
            <a:ahLst/>
            <a:cxnLst/>
            <a:rect l="l" t="t" r="r" b="b"/>
            <a:pathLst>
              <a:path w="890270" h="114300">
                <a:moveTo>
                  <a:pt x="114300" y="0"/>
                </a:moveTo>
                <a:lnTo>
                  <a:pt x="0" y="57150"/>
                </a:lnTo>
                <a:lnTo>
                  <a:pt x="114300" y="114300"/>
                </a:lnTo>
                <a:lnTo>
                  <a:pt x="114300" y="76200"/>
                </a:lnTo>
                <a:lnTo>
                  <a:pt x="95250" y="76200"/>
                </a:lnTo>
                <a:lnTo>
                  <a:pt x="95250" y="38100"/>
                </a:lnTo>
                <a:lnTo>
                  <a:pt x="114300" y="38100"/>
                </a:lnTo>
                <a:lnTo>
                  <a:pt x="114300" y="0"/>
                </a:lnTo>
                <a:close/>
              </a:path>
              <a:path w="890270" h="114300">
                <a:moveTo>
                  <a:pt x="114300" y="38100"/>
                </a:moveTo>
                <a:lnTo>
                  <a:pt x="95250" y="38100"/>
                </a:lnTo>
                <a:lnTo>
                  <a:pt x="95250" y="76200"/>
                </a:lnTo>
                <a:lnTo>
                  <a:pt x="114300" y="76200"/>
                </a:lnTo>
                <a:lnTo>
                  <a:pt x="114300" y="38100"/>
                </a:lnTo>
                <a:close/>
              </a:path>
              <a:path w="890270" h="114300">
                <a:moveTo>
                  <a:pt x="890143" y="38100"/>
                </a:moveTo>
                <a:lnTo>
                  <a:pt x="114300" y="38100"/>
                </a:lnTo>
                <a:lnTo>
                  <a:pt x="114300" y="76200"/>
                </a:lnTo>
                <a:lnTo>
                  <a:pt x="890143" y="76200"/>
                </a:lnTo>
                <a:lnTo>
                  <a:pt x="890143"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3528342" y="4925059"/>
            <a:ext cx="954617" cy="512939"/>
          </a:xfrm>
          <a:custGeom>
            <a:avLst/>
            <a:gdLst/>
            <a:ahLst/>
            <a:cxnLst/>
            <a:rect l="l" t="t" r="r" b="b"/>
            <a:pathLst>
              <a:path w="859154" h="461645">
                <a:moveTo>
                  <a:pt x="748693" y="36122"/>
                </a:moveTo>
                <a:lnTo>
                  <a:pt x="0" y="427609"/>
                </a:lnTo>
                <a:lnTo>
                  <a:pt x="17780" y="461391"/>
                </a:lnTo>
                <a:lnTo>
                  <a:pt x="766346" y="69905"/>
                </a:lnTo>
                <a:lnTo>
                  <a:pt x="748693" y="36122"/>
                </a:lnTo>
                <a:close/>
              </a:path>
              <a:path w="859154" h="461645">
                <a:moveTo>
                  <a:pt x="839064" y="27305"/>
                </a:moveTo>
                <a:lnTo>
                  <a:pt x="765556" y="27305"/>
                </a:lnTo>
                <a:lnTo>
                  <a:pt x="783208" y="61087"/>
                </a:lnTo>
                <a:lnTo>
                  <a:pt x="766346" y="69905"/>
                </a:lnTo>
                <a:lnTo>
                  <a:pt x="783970" y="103632"/>
                </a:lnTo>
                <a:lnTo>
                  <a:pt x="839064" y="27305"/>
                </a:lnTo>
                <a:close/>
              </a:path>
              <a:path w="859154" h="461645">
                <a:moveTo>
                  <a:pt x="765556" y="27305"/>
                </a:moveTo>
                <a:lnTo>
                  <a:pt x="748693" y="36122"/>
                </a:lnTo>
                <a:lnTo>
                  <a:pt x="766346" y="69905"/>
                </a:lnTo>
                <a:lnTo>
                  <a:pt x="783208" y="61087"/>
                </a:lnTo>
                <a:lnTo>
                  <a:pt x="765556" y="27305"/>
                </a:lnTo>
                <a:close/>
              </a:path>
              <a:path w="859154" h="461645">
                <a:moveTo>
                  <a:pt x="858774" y="0"/>
                </a:moveTo>
                <a:lnTo>
                  <a:pt x="731012" y="2286"/>
                </a:lnTo>
                <a:lnTo>
                  <a:pt x="748693" y="36122"/>
                </a:lnTo>
                <a:lnTo>
                  <a:pt x="765556" y="27305"/>
                </a:lnTo>
                <a:lnTo>
                  <a:pt x="839064" y="27305"/>
                </a:lnTo>
                <a:lnTo>
                  <a:pt x="858774"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txBox="1"/>
          <p:nvPr/>
        </p:nvSpPr>
        <p:spPr>
          <a:xfrm>
            <a:off x="2240421" y="1693756"/>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A’s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p:nvPr/>
        </p:nvSpPr>
        <p:spPr>
          <a:xfrm>
            <a:off x="8679743" y="1702223"/>
            <a:ext cx="1279878" cy="254386"/>
          </a:xfrm>
          <a:prstGeom prst="rect">
            <a:avLst/>
          </a:prstGeom>
        </p:spPr>
        <p:txBody>
          <a:bodyPr vert="horz" wrap="square" lIns="0" tIns="14817" rIns="0" bIns="0" rtlCol="0">
            <a:spAutoFit/>
          </a:bodyPr>
          <a:lstStyle/>
          <a:p>
            <a:pPr marL="14111" marR="0" lvl="0" indent="0" algn="l" defTabSz="914400" rtl="0" eaLnBrk="1" fontAlgn="auto" latinLnBrk="0" hangingPunct="1">
              <a:lnSpc>
                <a:spcPct val="100000"/>
              </a:lnSpc>
              <a:spcBef>
                <a:spcPts val="117"/>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Arial"/>
                <a:ea typeface="+mn-ea"/>
                <a:cs typeface="Arial"/>
              </a:rPr>
              <a:t>B’s </a:t>
            </a:r>
            <a:r>
              <a:rPr kumimoji="0" sz="1556" b="0" i="0" u="none" strike="noStrike" kern="1200" cap="none" spc="-6" normalizeH="0" baseline="0" noProof="0" dirty="0">
                <a:ln>
                  <a:noFill/>
                </a:ln>
                <a:solidFill>
                  <a:prstClr val="black"/>
                </a:solidFill>
                <a:effectLst/>
                <a:uLnTx/>
                <a:uFillTx/>
                <a:latin typeface="Arial"/>
                <a:ea typeface="+mn-ea"/>
                <a:cs typeface="Arial"/>
              </a:rPr>
              <a:t>page</a:t>
            </a:r>
            <a:r>
              <a:rPr kumimoji="0" sz="1556" b="0" i="0" u="none" strike="noStrike" kern="1200" cap="none" spc="-106" normalizeH="0" baseline="0" noProof="0" dirty="0">
                <a:ln>
                  <a:noFill/>
                </a:ln>
                <a:solidFill>
                  <a:prstClr val="black"/>
                </a:solidFill>
                <a:effectLst/>
                <a:uLnTx/>
                <a:uFillTx/>
                <a:latin typeface="Arial"/>
                <a:ea typeface="+mn-ea"/>
                <a:cs typeface="Arial"/>
              </a:rPr>
              <a:t> </a:t>
            </a:r>
            <a:r>
              <a:rPr kumimoji="0" sz="1556" b="0" i="0" u="none" strike="noStrike" kern="1200" cap="none" spc="-6" normalizeH="0" baseline="0" noProof="0" dirty="0">
                <a:ln>
                  <a:noFill/>
                </a:ln>
                <a:solidFill>
                  <a:prstClr val="black"/>
                </a:solidFill>
                <a:effectLst/>
                <a:uLnTx/>
                <a:uFillTx/>
                <a:latin typeface="Arial"/>
                <a:ea typeface="+mn-ea"/>
                <a:cs typeface="Arial"/>
              </a:rPr>
              <a:t>table</a:t>
            </a:r>
            <a:endParaRPr kumimoji="0" sz="1556" b="0" i="0" u="none" strike="noStrike" kern="1200" cap="none" spc="0" normalizeH="0" baseline="0" noProof="0">
              <a:ln>
                <a:noFill/>
              </a:ln>
              <a:solidFill>
                <a:prstClr val="black"/>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33" name="object 7">
                <a:extLst>
                  <a:ext uri="{FF2B5EF4-FFF2-40B4-BE49-F238E27FC236}">
                    <a16:creationId xmlns:a16="http://schemas.microsoft.com/office/drawing/2014/main" id="{75DA9AD9-32AB-4A9E-BB15-7931583FCAEF}"/>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33" name="object 7">
                <a:extLst>
                  <a:ext uri="{FF2B5EF4-FFF2-40B4-BE49-F238E27FC236}">
                    <a16:creationId xmlns:a16="http://schemas.microsoft.com/office/drawing/2014/main" id="{75DA9AD9-32AB-4A9E-BB15-7931583FCAEF}"/>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412769788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0" y="3623"/>
            <a:ext cx="12192000" cy="638687"/>
          </a:xfrm>
          <a:prstGeom prst="rect">
            <a:avLst/>
          </a:prstGeom>
          <a:solidFill>
            <a:schemeClr val="accent1">
              <a:lumMod val="50000"/>
            </a:schemeClr>
          </a:solidFill>
        </p:spPr>
        <p:txBody>
          <a:bodyPr vert="horz" lIns="91440" tIns="45720" rIns="91440" bIns="45720" rtlCol="0" anchor="ctr">
            <a:normAutofit/>
          </a:bodyPr>
          <a:lstStyle/>
          <a:p>
            <a:r>
              <a:rPr lang="en-US" dirty="0"/>
              <a:t>Unified Memory platforms &amp; Support</a:t>
            </a:r>
          </a:p>
        </p:txBody>
      </p:sp>
      <mc:AlternateContent xmlns:mc="http://schemas.openxmlformats.org/markup-compatibility/2006" xmlns:a14="http://schemas.microsoft.com/office/drawing/2010/main">
        <mc:Choice Requires="a14">
          <p:graphicFrame>
            <p:nvGraphicFramePr>
              <p:cNvPr id="6" name="object 6"/>
              <p:cNvGraphicFramePr>
                <a:graphicFrameLocks noGrp="1"/>
              </p:cNvGraphicFramePr>
              <p:nvPr/>
            </p:nvGraphicFramePr>
            <p:xfrm>
              <a:off x="836799" y="1133963"/>
              <a:ext cx="10758311" cy="4801882"/>
            </p:xfrm>
            <a:graphic>
              <a:graphicData uri="http://schemas.openxmlformats.org/drawingml/2006/table">
                <a:tbl>
                  <a:tblPr firstRow="1" bandRow="1">
                    <a:tableStyleId>{2D5ABB26-0587-4C30-8999-92F81FD0307C}</a:tableStyleId>
                  </a:tblPr>
                  <a:tblGrid>
                    <a:gridCol w="2410436">
                      <a:extLst>
                        <a:ext uri="{9D8B030D-6E8A-4147-A177-3AD203B41FA5}">
                          <a16:colId xmlns:a16="http://schemas.microsoft.com/office/drawing/2014/main" val="20000"/>
                        </a:ext>
                      </a:extLst>
                    </a:gridCol>
                    <a:gridCol w="2825591">
                      <a:extLst>
                        <a:ext uri="{9D8B030D-6E8A-4147-A177-3AD203B41FA5}">
                          <a16:colId xmlns:a16="http://schemas.microsoft.com/office/drawing/2014/main" val="20001"/>
                        </a:ext>
                      </a:extLst>
                    </a:gridCol>
                    <a:gridCol w="2832706">
                      <a:extLst>
                        <a:ext uri="{9D8B030D-6E8A-4147-A177-3AD203B41FA5}">
                          <a16:colId xmlns:a16="http://schemas.microsoft.com/office/drawing/2014/main" val="20002"/>
                        </a:ext>
                      </a:extLst>
                    </a:gridCol>
                    <a:gridCol w="2689578">
                      <a:extLst>
                        <a:ext uri="{9D8B030D-6E8A-4147-A177-3AD203B41FA5}">
                          <a16:colId xmlns:a16="http://schemas.microsoft.com/office/drawing/2014/main" val="20003"/>
                        </a:ext>
                      </a:extLst>
                    </a:gridCol>
                  </a:tblGrid>
                  <a:tr h="663927">
                    <a:tc>
                      <a:txBody>
                        <a:bodyPr/>
                        <a:lstStyle/>
                        <a:p>
                          <a:pPr>
                            <a:lnSpc>
                              <a:spcPct val="100000"/>
                            </a:lnSpc>
                          </a:pPr>
                          <a:endParaRPr sz="1700">
                            <a:latin typeface="Times New Roman"/>
                            <a:cs typeface="Times New Roman"/>
                          </a:endParaRPr>
                        </a:p>
                      </a:txBody>
                      <a:tcPr marL="0" marR="0" marT="0" marB="0">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635" algn="ctr">
                            <a:lnSpc>
                              <a:spcPct val="100000"/>
                            </a:lnSpc>
                            <a:spcBef>
                              <a:spcPts val="1120"/>
                            </a:spcBef>
                          </a:pPr>
                          <a:r>
                            <a:rPr sz="2000" b="1" spc="-5" dirty="0">
                              <a:solidFill>
                                <a:srgbClr val="FFFFFF"/>
                              </a:solidFill>
                              <a:latin typeface="Trebuchet MS"/>
                              <a:cs typeface="Trebuchet MS"/>
                            </a:rPr>
                            <a:t>KEPLER</a:t>
                          </a:r>
                          <a:endParaRPr sz="200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algn="ctr">
                            <a:lnSpc>
                              <a:spcPct val="100000"/>
                            </a:lnSpc>
                            <a:spcBef>
                              <a:spcPts val="1120"/>
                            </a:spcBef>
                          </a:pPr>
                          <a:r>
                            <a:rPr sz="2000" b="1" spc="-30" dirty="0">
                              <a:solidFill>
                                <a:srgbClr val="FFFFFF"/>
                              </a:solidFill>
                              <a:latin typeface="Trebuchet MS"/>
                              <a:cs typeface="Trebuchet MS"/>
                            </a:rPr>
                            <a:t>PASCAL</a:t>
                          </a:r>
                          <a:endParaRPr sz="2000" dirty="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1270" algn="ctr">
                            <a:lnSpc>
                              <a:spcPct val="100000"/>
                            </a:lnSpc>
                            <a:spcBef>
                              <a:spcPts val="1120"/>
                            </a:spcBef>
                          </a:pPr>
                          <a:r>
                            <a:rPr sz="2000" b="1" spc="-65" dirty="0">
                              <a:solidFill>
                                <a:srgbClr val="FFFFFF"/>
                              </a:solidFill>
                              <a:latin typeface="Trebuchet MS"/>
                              <a:cs typeface="Trebuchet MS"/>
                            </a:rPr>
                            <a:t>VOLTA</a:t>
                          </a:r>
                          <a:endParaRPr sz="2000">
                            <a:latin typeface="Trebuchet MS"/>
                            <a:cs typeface="Trebuchet MS"/>
                          </a:endParaRPr>
                        </a:p>
                      </a:txBody>
                      <a:tcPr marL="0" marR="0" marT="158044" marB="0">
                        <a:lnL w="9525">
                          <a:solidFill>
                            <a:srgbClr val="588A00"/>
                          </a:solidFill>
                          <a:prstDash val="solid"/>
                        </a:lnL>
                        <a:lnT w="19050">
                          <a:solidFill>
                            <a:srgbClr val="588A00"/>
                          </a:solidFill>
                          <a:prstDash val="solid"/>
                        </a:lnT>
                        <a:lnB w="19050">
                          <a:solidFill>
                            <a:srgbClr val="588A00"/>
                          </a:solidFill>
                          <a:prstDash val="solid"/>
                        </a:lnB>
                        <a:solidFill>
                          <a:srgbClr val="76B800"/>
                        </a:solidFill>
                      </a:tcPr>
                    </a:tc>
                    <a:extLst>
                      <a:ext uri="{0D108BD9-81ED-4DB2-BD59-A6C34878D82A}">
                        <a16:rowId xmlns:a16="http://schemas.microsoft.com/office/drawing/2014/main" val="10000"/>
                      </a:ext>
                    </a:extLst>
                  </a:tr>
                  <a:tr h="664069">
                    <a:tc>
                      <a:txBody>
                        <a:bodyPr/>
                        <a:lstStyle/>
                        <a:p>
                          <a:pPr marL="182880" algn="ctr">
                            <a:lnSpc>
                              <a:spcPct val="100000"/>
                            </a:lnSpc>
                            <a:spcBef>
                              <a:spcPts val="1120"/>
                            </a:spcBef>
                          </a:pPr>
                          <a:r>
                            <a:rPr sz="2000" b="1" dirty="0">
                              <a:latin typeface="Trebuchet MS"/>
                              <a:cs typeface="Trebuchet MS"/>
                            </a:rPr>
                            <a:t>Linux +</a:t>
                          </a:r>
                          <a:r>
                            <a:rPr sz="2000" b="1" spc="-30" dirty="0">
                              <a:latin typeface="Trebuchet MS"/>
                              <a:cs typeface="Trebuchet MS"/>
                            </a:rPr>
                            <a:t> </a:t>
                          </a:r>
                          <a:r>
                            <a:rPr sz="2000" b="1" spc="-5" dirty="0">
                              <a:latin typeface="Trebuchet MS"/>
                              <a:cs typeface="Trebuchet MS"/>
                            </a:rPr>
                            <a:t>x86</a:t>
                          </a:r>
                          <a:endParaRPr sz="2000" dirty="0">
                            <a:latin typeface="Trebuchet MS"/>
                            <a:cs typeface="Trebuchet MS"/>
                          </a:endParaRPr>
                        </a:p>
                      </a:txBody>
                      <a:tcPr marL="0" marR="0" marT="158044" marB="0" anchor="ctr">
                        <a:lnR w="9525">
                          <a:solidFill>
                            <a:srgbClr val="505050"/>
                          </a:solidFill>
                          <a:prstDash val="solid"/>
                        </a:lnR>
                        <a:lnT w="19050">
                          <a:solidFill>
                            <a:srgbClr val="588A00"/>
                          </a:solidFill>
                          <a:prstDash val="solid"/>
                        </a:lnT>
                        <a:lnB w="9525">
                          <a:solidFill>
                            <a:srgbClr val="505050"/>
                          </a:solidFill>
                          <a:prstDash val="solid"/>
                        </a:lnB>
                        <a:solidFill>
                          <a:srgbClr val="F1F1F1"/>
                        </a:solidFill>
                      </a:tcPr>
                    </a:tc>
                    <a:tc>
                      <a:txBody>
                        <a:bodyPr/>
                        <a:lstStyle/>
                        <a:p>
                          <a:pPr marL="240029" marR="233045" indent="5715" algn="ctr">
                            <a:lnSpc>
                              <a:spcPct val="100000"/>
                            </a:lnSpc>
                            <a:spcBef>
                              <a:spcPts val="360"/>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0800" marB="0" anchor="ctr">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63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190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T w="19050">
                          <a:solidFill>
                            <a:srgbClr val="588A00"/>
                          </a:solidFill>
                          <a:prstDash val="solid"/>
                        </a:lnT>
                        <a:lnB w="9525">
                          <a:solidFill>
                            <a:srgbClr val="505050"/>
                          </a:solidFill>
                          <a:prstDash val="solid"/>
                        </a:lnB>
                      </a:tcPr>
                    </a:tc>
                    <a:extLst>
                      <a:ext uri="{0D108BD9-81ED-4DB2-BD59-A6C34878D82A}">
                        <a16:rowId xmlns:a16="http://schemas.microsoft.com/office/drawing/2014/main" val="10001"/>
                      </a:ext>
                    </a:extLst>
                  </a:tr>
                  <a:tr h="1481949">
                    <a:tc>
                      <a:txBody>
                        <a:bodyPr/>
                        <a:lstStyle/>
                        <a:p>
                          <a:pPr marL="182880" algn="ctr">
                            <a:lnSpc>
                              <a:spcPct val="100000"/>
                            </a:lnSpc>
                            <a:spcBef>
                              <a:spcPts val="1605"/>
                            </a:spcBef>
                          </a:pPr>
                          <a:r>
                            <a:rPr sz="2000" b="1" dirty="0">
                              <a:latin typeface="Trebuchet MS"/>
                              <a:cs typeface="Trebuchet MS"/>
                            </a:rPr>
                            <a:t>Linux +</a:t>
                          </a:r>
                          <a:r>
                            <a:rPr sz="2000" b="1" spc="-30" dirty="0">
                              <a:latin typeface="Trebuchet MS"/>
                              <a:cs typeface="Trebuchet MS"/>
                            </a:rPr>
                            <a:t> </a:t>
                          </a:r>
                          <a:r>
                            <a:rPr sz="2000" b="1" spc="-20" dirty="0">
                              <a:latin typeface="Trebuchet MS"/>
                              <a:cs typeface="Trebuchet MS"/>
                            </a:rPr>
                            <a:t>Power</a:t>
                          </a:r>
                          <a:r>
                            <a:rPr lang="en-US" sz="2000" b="1" spc="-20" dirty="0">
                              <a:latin typeface="Trebuchet MS"/>
                              <a:cs typeface="Trebuchet MS"/>
                            </a:rPr>
                            <a:t> 9</a:t>
                          </a:r>
                          <a:endParaRPr sz="2000" dirty="0">
                            <a:latin typeface="Trebuchet MS"/>
                            <a:cs typeface="Trebuchet MS"/>
                          </a:endParaRPr>
                        </a:p>
                      </a:txBody>
                      <a:tcPr marL="0" marR="0" marT="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a:txBody>
                        <a:bodyPr/>
                        <a:lstStyle/>
                        <a:p>
                          <a:pPr algn="ctr">
                            <a:lnSpc>
                              <a:spcPct val="100000"/>
                            </a:lnSpc>
                          </a:pPr>
                          <a:endParaRPr sz="1700" dirty="0">
                            <a:latin typeface="Times New Roman"/>
                            <a:cs typeface="Times New Roman"/>
                          </a:endParaRPr>
                        </a:p>
                      </a:txBody>
                      <a:tcPr marL="0" marR="0" marT="0"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pPr marL="260350" marR="189865" indent="-38100" algn="ctr">
                            <a:lnSpc>
                              <a:spcPct val="100000"/>
                            </a:lnSpc>
                            <a:spcBef>
                              <a:spcPts val="275"/>
                            </a:spcBef>
                          </a:pPr>
                          <a:r>
                            <a:rPr sz="1800" spc="-5" dirty="0">
                              <a:latin typeface="Trebuchet MS"/>
                              <a:cs typeface="Trebuchet MS"/>
                            </a:rPr>
                            <a:t>On-demand </a:t>
                          </a:r>
                          <a:r>
                            <a:rPr sz="1800" spc="-10" dirty="0">
                              <a:latin typeface="Trebuchet MS"/>
                              <a:cs typeface="Trebuchet MS"/>
                            </a:rPr>
                            <a:t>migration  </a:t>
                          </a:r>
                          <a14:m>
                            <m:oMath xmlns:m="http://schemas.openxmlformats.org/officeDocument/2006/math">
                              <m:r>
                                <a:rPr lang="en-US" sz="1800" b="0" i="1" spc="-5" smtClean="0">
                                  <a:latin typeface="Cambria Math" panose="02040503050406030204" pitchFamily="18" charset="0"/>
                                  <a:cs typeface="Trebuchet MS"/>
                                </a:rPr>
                                <m:t>≈</m:t>
                              </m:r>
                            </m:oMath>
                          </a14:m>
                          <a:r>
                            <a:rPr sz="1800" spc="-5" dirty="0">
                              <a:latin typeface="Trebuchet MS"/>
                              <a:cs typeface="Trebuchet MS"/>
                            </a:rPr>
                            <a:t>80GB/s CPU-GPU</a:t>
                          </a:r>
                          <a:r>
                            <a:rPr sz="1800" spc="-45" dirty="0">
                              <a:latin typeface="Trebuchet MS"/>
                              <a:cs typeface="Trebuchet MS"/>
                            </a:rPr>
                            <a:t> </a:t>
                          </a:r>
                          <a:r>
                            <a:rPr sz="1800" spc="-10" dirty="0">
                              <a:latin typeface="Trebuchet MS"/>
                              <a:cs typeface="Trebuchet MS"/>
                            </a:rPr>
                            <a:t>BW</a:t>
                          </a:r>
                          <a:endParaRPr sz="1800" dirty="0">
                            <a:latin typeface="Trebuchet MS"/>
                            <a:cs typeface="Trebuchet MS"/>
                          </a:endParaRPr>
                        </a:p>
                      </a:txBody>
                      <a:tcPr marL="0" marR="0" marT="38806"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pPr marL="222885" algn="ctr">
                            <a:lnSpc>
                              <a:spcPct val="100000"/>
                            </a:lnSpc>
                            <a:spcBef>
                              <a:spcPts val="400"/>
                            </a:spcBef>
                          </a:pPr>
                          <a:r>
                            <a:rPr lang="en-US" sz="1800" spc="-5" dirty="0">
                              <a:latin typeface="Trebuchet MS"/>
                              <a:cs typeface="Trebuchet MS"/>
                            </a:rPr>
                            <a:t>On-demand</a:t>
                          </a:r>
                          <a:r>
                            <a:rPr lang="en-US" sz="1800" spc="-20" dirty="0">
                              <a:latin typeface="Trebuchet MS"/>
                              <a:cs typeface="Trebuchet MS"/>
                            </a:rPr>
                            <a:t> </a:t>
                          </a:r>
                          <a:r>
                            <a:rPr lang="en-US" sz="1800" spc="-10" dirty="0">
                              <a:latin typeface="Trebuchet MS"/>
                              <a:cs typeface="Trebuchet MS"/>
                            </a:rPr>
                            <a:t>migration</a:t>
                          </a:r>
                          <a:endParaRPr lang="en-US" sz="1800" dirty="0">
                            <a:latin typeface="Trebuchet MS"/>
                            <a:cs typeface="Trebuchet MS"/>
                          </a:endParaRPr>
                        </a:p>
                        <a:p>
                          <a:pPr marL="139065" algn="ctr">
                            <a:lnSpc>
                              <a:spcPct val="100000"/>
                            </a:lnSpc>
                            <a:spcBef>
                              <a:spcPts val="5"/>
                            </a:spcBef>
                          </a:pPr>
                          <a14:m>
                            <m:oMath xmlns:m="http://schemas.openxmlformats.org/officeDocument/2006/math">
                              <m:r>
                                <a:rPr lang="en-US" sz="1800" b="0" i="1" spc="-5" smtClean="0">
                                  <a:latin typeface="Cambria Math" panose="02040503050406030204" pitchFamily="18" charset="0"/>
                                  <a:cs typeface="Trebuchet MS"/>
                                </a:rPr>
                                <m:t>≈</m:t>
                              </m:r>
                            </m:oMath>
                          </a14:m>
                          <a:r>
                            <a:rPr lang="en-US" sz="1800" spc="-5" dirty="0">
                              <a:latin typeface="Trebuchet MS"/>
                              <a:cs typeface="Trebuchet MS"/>
                            </a:rPr>
                            <a:t>150GB/s CPU-GPU </a:t>
                          </a:r>
                          <a:r>
                            <a:rPr lang="en-US" sz="1800" spc="-10" dirty="0">
                              <a:latin typeface="Trebuchet MS"/>
                              <a:cs typeface="Trebuchet MS"/>
                            </a:rPr>
                            <a:t>BW</a:t>
                          </a:r>
                          <a:endParaRPr lang="en-US" sz="1800" dirty="0">
                            <a:latin typeface="Trebuchet MS"/>
                            <a:cs typeface="Trebuchet MS"/>
                          </a:endParaRPr>
                        </a:p>
                        <a:p>
                          <a:pPr marL="489584" marR="481330" algn="ctr">
                            <a:lnSpc>
                              <a:spcPct val="100000"/>
                            </a:lnSpc>
                          </a:pPr>
                          <a:r>
                            <a:rPr lang="en-US" sz="1800" spc="-5" dirty="0">
                              <a:latin typeface="Trebuchet MS"/>
                              <a:cs typeface="Trebuchet MS"/>
                            </a:rPr>
                            <a:t>Access</a:t>
                          </a:r>
                          <a:r>
                            <a:rPr lang="en-US" sz="1800" spc="-75" dirty="0">
                              <a:latin typeface="Trebuchet MS"/>
                              <a:cs typeface="Trebuchet MS"/>
                            </a:rPr>
                            <a:t> </a:t>
                          </a:r>
                          <a:r>
                            <a:rPr lang="en-US" sz="1800" spc="-5" dirty="0">
                              <a:latin typeface="Trebuchet MS"/>
                              <a:cs typeface="Trebuchet MS"/>
                            </a:rPr>
                            <a:t>counters  </a:t>
                          </a:r>
                          <a:r>
                            <a:rPr lang="en-US" sz="1800" spc="-10" dirty="0">
                              <a:latin typeface="Trebuchet MS"/>
                              <a:cs typeface="Trebuchet MS"/>
                            </a:rPr>
                            <a:t>HW </a:t>
                          </a:r>
                          <a:r>
                            <a:rPr lang="en-US" sz="1800" spc="-5" dirty="0">
                              <a:latin typeface="Trebuchet MS"/>
                              <a:cs typeface="Trebuchet MS"/>
                            </a:rPr>
                            <a:t>coherency  </a:t>
                          </a:r>
                          <a:r>
                            <a:rPr lang="en-US" sz="1800" spc="-60" dirty="0">
                              <a:latin typeface="Trebuchet MS"/>
                              <a:cs typeface="Trebuchet MS"/>
                            </a:rPr>
                            <a:t>ATS</a:t>
                          </a:r>
                          <a:r>
                            <a:rPr lang="en-US" sz="1800" spc="-10" dirty="0">
                              <a:latin typeface="Trebuchet MS"/>
                              <a:cs typeface="Trebuchet MS"/>
                            </a:rPr>
                            <a:t> </a:t>
                          </a:r>
                          <a:r>
                            <a:rPr lang="en-US" sz="1800" spc="-5" dirty="0">
                              <a:latin typeface="Trebuchet MS"/>
                              <a:cs typeface="Trebuchet MS"/>
                            </a:rPr>
                            <a:t>support</a:t>
                          </a:r>
                          <a:endParaRPr sz="1800" dirty="0">
                            <a:latin typeface="Trebuchet MS"/>
                            <a:cs typeface="Trebuchet MS"/>
                          </a:endParaRPr>
                        </a:p>
                      </a:txBody>
                      <a:tcPr marL="0" marR="0" marT="56444" marB="0" anchor="ctr">
                        <a:lnL w="9525">
                          <a:solidFill>
                            <a:srgbClr val="505050"/>
                          </a:solidFill>
                          <a:prstDash val="solid"/>
                        </a:lnL>
                        <a:lnT w="9525">
                          <a:solidFill>
                            <a:srgbClr val="505050"/>
                          </a:solidFill>
                          <a:prstDash val="solid"/>
                        </a:lnT>
                        <a:lnB w="9525">
                          <a:solidFill>
                            <a:srgbClr val="505050"/>
                          </a:solidFill>
                          <a:prstDash val="solid"/>
                        </a:lnB>
                      </a:tcPr>
                    </a:tc>
                    <a:extLst>
                      <a:ext uri="{0D108BD9-81ED-4DB2-BD59-A6C34878D82A}">
                        <a16:rowId xmlns:a16="http://schemas.microsoft.com/office/drawing/2014/main" val="10002"/>
                      </a:ext>
                    </a:extLst>
                  </a:tr>
                  <a:tr h="663927">
                    <a:tc>
                      <a:txBody>
                        <a:bodyPr/>
                        <a:lstStyle/>
                        <a:p>
                          <a:pPr marL="182880" algn="ctr">
                            <a:lnSpc>
                              <a:spcPct val="100000"/>
                            </a:lnSpc>
                            <a:spcBef>
                              <a:spcPts val="1125"/>
                            </a:spcBef>
                          </a:pPr>
                          <a:r>
                            <a:rPr sz="2000" b="1" dirty="0">
                              <a:latin typeface="Trebuchet MS"/>
                              <a:cs typeface="Trebuchet MS"/>
                            </a:rPr>
                            <a:t>Windows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br>
                            <a:rPr lang="en-US" sz="1800" spc="-5" dirty="0">
                              <a:latin typeface="Trebuchet MS"/>
                              <a:cs typeface="Trebuchet MS"/>
                            </a:rPr>
                          </a:br>
                          <a:r>
                            <a:rPr sz="1800" spc="-5" dirty="0">
                              <a:latin typeface="Trebuchet MS"/>
                              <a:cs typeface="Trebuchet MS"/>
                            </a:rPr>
                            <a:t>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64012">
                    <a:tc>
                      <a:txBody>
                        <a:bodyPr/>
                        <a:lstStyle/>
                        <a:p>
                          <a:pPr marL="182880" algn="ctr">
                            <a:lnSpc>
                              <a:spcPct val="100000"/>
                            </a:lnSpc>
                            <a:spcBef>
                              <a:spcPts val="1125"/>
                            </a:spcBef>
                          </a:pPr>
                          <a:r>
                            <a:rPr sz="2000" b="1" spc="-5" dirty="0">
                              <a:latin typeface="Trebuchet MS"/>
                              <a:cs typeface="Trebuchet MS"/>
                            </a:rPr>
                            <a:t>MacOS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br>
                            <a:rPr lang="en-US" sz="1800" spc="-5" dirty="0">
                              <a:latin typeface="Trebuchet MS"/>
                              <a:cs typeface="Trebuchet MS"/>
                            </a:rPr>
                          </a:br>
                          <a:r>
                            <a:rPr sz="1800" spc="-5" dirty="0">
                              <a:latin typeface="Trebuchet MS"/>
                              <a:cs typeface="Trebuchet MS"/>
                            </a:rPr>
                            <a:t>No 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63998">
                    <a:tc>
                      <a:txBody>
                        <a:bodyPr/>
                        <a:lstStyle/>
                        <a:p>
                          <a:pPr marL="182880" algn="ctr">
                            <a:lnSpc>
                              <a:spcPct val="100000"/>
                            </a:lnSpc>
                            <a:spcBef>
                              <a:spcPts val="1125"/>
                            </a:spcBef>
                          </a:pPr>
                          <a:r>
                            <a:rPr sz="2000" b="1" spc="-60" dirty="0">
                              <a:latin typeface="Trebuchet MS"/>
                              <a:cs typeface="Trebuchet MS"/>
                            </a:rPr>
                            <a:t>Tegra</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6350">
                          <a:solidFill>
                            <a:srgbClr val="B3B3B3"/>
                          </a:solidFill>
                          <a:prstDash val="solid"/>
                        </a:lnB>
                        <a:solidFill>
                          <a:srgbClr val="F1F1F1"/>
                        </a:solidFill>
                      </a:tcPr>
                    </a:tc>
                    <a:tc gridSpan="3">
                      <a:txBody>
                        <a:bodyPr/>
                        <a:lstStyle/>
                        <a:p>
                          <a:pPr marL="2497455" marR="2488565" algn="ctr">
                            <a:lnSpc>
                              <a:spcPct val="100000"/>
                            </a:lnSpc>
                            <a:spcBef>
                              <a:spcPts val="390"/>
                            </a:spcBef>
                          </a:pPr>
                          <a:r>
                            <a:rPr sz="1800" spc="-5" dirty="0">
                              <a:latin typeface="Trebuchet MS"/>
                              <a:cs typeface="Trebuchet MS"/>
                            </a:rPr>
                            <a:t>Cached </a:t>
                          </a:r>
                          <a:r>
                            <a:rPr sz="1800" spc="-10" dirty="0">
                              <a:latin typeface="Trebuchet MS"/>
                              <a:cs typeface="Trebuchet MS"/>
                            </a:rPr>
                            <a:t>on </a:t>
                          </a:r>
                          <a:r>
                            <a:rPr sz="1800" spc="-5" dirty="0">
                              <a:latin typeface="Trebuchet MS"/>
                              <a:cs typeface="Trebuchet MS"/>
                            </a:rPr>
                            <a:t>CPU and </a:t>
                          </a:r>
                          <a:r>
                            <a:rPr sz="1800" spc="-10" dirty="0" err="1">
                              <a:latin typeface="Trebuchet MS"/>
                              <a:cs typeface="Trebuchet MS"/>
                            </a:rPr>
                            <a:t>iGPU</a:t>
                          </a:r>
                          <a:r>
                            <a:rPr sz="1800" spc="-10" dirty="0">
                              <a:latin typeface="Trebuchet MS"/>
                              <a:cs typeface="Trebuchet MS"/>
                            </a:rPr>
                            <a:t>  </a:t>
                          </a:r>
                          <a:br>
                            <a:rPr lang="en-US" sz="1800" spc="-10" dirty="0">
                              <a:latin typeface="Trebuchet MS"/>
                              <a:cs typeface="Trebuchet MS"/>
                            </a:rPr>
                          </a:br>
                          <a:r>
                            <a:rPr sz="1800" spc="-5" dirty="0">
                              <a:latin typeface="Trebuchet MS"/>
                              <a:cs typeface="Trebuchet MS"/>
                            </a:rPr>
                            <a:t>No concurrent access</a:t>
                          </a:r>
                          <a:endParaRPr sz="1800" dirty="0">
                            <a:latin typeface="Trebuchet MS"/>
                            <a:cs typeface="Trebuchet MS"/>
                          </a:endParaRPr>
                        </a:p>
                      </a:txBody>
                      <a:tcPr marL="0" marR="0" marT="55033" marB="0" anchor="ctr">
                        <a:lnL w="9525">
                          <a:solidFill>
                            <a:srgbClr val="505050"/>
                          </a:solidFill>
                          <a:prstDash val="solid"/>
                        </a:lnL>
                        <a:lnT w="9525">
                          <a:solidFill>
                            <a:srgbClr val="505050"/>
                          </a:solidFill>
                          <a:prstDash val="solid"/>
                        </a:lnT>
                        <a:lnB w="6350">
                          <a:solidFill>
                            <a:srgbClr val="B3B3B3"/>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mc:Choice>
        <mc:Fallback xmlns="">
          <p:graphicFrame>
            <p:nvGraphicFramePr>
              <p:cNvPr id="6" name="object 6"/>
              <p:cNvGraphicFramePr>
                <a:graphicFrameLocks noGrp="1"/>
              </p:cNvGraphicFramePr>
              <p:nvPr>
                <p:extLst>
                  <p:ext uri="{D42A27DB-BD31-4B8C-83A1-F6EECF244321}">
                    <p14:modId xmlns:p14="http://schemas.microsoft.com/office/powerpoint/2010/main" val="4212019238"/>
                  </p:ext>
                </p:extLst>
              </p:nvPr>
            </p:nvGraphicFramePr>
            <p:xfrm>
              <a:off x="836799" y="1133963"/>
              <a:ext cx="10758311" cy="4801882"/>
            </p:xfrm>
            <a:graphic>
              <a:graphicData uri="http://schemas.openxmlformats.org/drawingml/2006/table">
                <a:tbl>
                  <a:tblPr firstRow="1" bandRow="1">
                    <a:tableStyleId>{2D5ABB26-0587-4C30-8999-92F81FD0307C}</a:tableStyleId>
                  </a:tblPr>
                  <a:tblGrid>
                    <a:gridCol w="2410436">
                      <a:extLst>
                        <a:ext uri="{9D8B030D-6E8A-4147-A177-3AD203B41FA5}">
                          <a16:colId xmlns:a16="http://schemas.microsoft.com/office/drawing/2014/main" val="20000"/>
                        </a:ext>
                      </a:extLst>
                    </a:gridCol>
                    <a:gridCol w="2825591">
                      <a:extLst>
                        <a:ext uri="{9D8B030D-6E8A-4147-A177-3AD203B41FA5}">
                          <a16:colId xmlns:a16="http://schemas.microsoft.com/office/drawing/2014/main" val="20001"/>
                        </a:ext>
                      </a:extLst>
                    </a:gridCol>
                    <a:gridCol w="2832706">
                      <a:extLst>
                        <a:ext uri="{9D8B030D-6E8A-4147-A177-3AD203B41FA5}">
                          <a16:colId xmlns:a16="http://schemas.microsoft.com/office/drawing/2014/main" val="20002"/>
                        </a:ext>
                      </a:extLst>
                    </a:gridCol>
                    <a:gridCol w="2689578">
                      <a:extLst>
                        <a:ext uri="{9D8B030D-6E8A-4147-A177-3AD203B41FA5}">
                          <a16:colId xmlns:a16="http://schemas.microsoft.com/office/drawing/2014/main" val="20003"/>
                        </a:ext>
                      </a:extLst>
                    </a:gridCol>
                  </a:tblGrid>
                  <a:tr h="663927">
                    <a:tc>
                      <a:txBody>
                        <a:bodyPr/>
                        <a:lstStyle/>
                        <a:p>
                          <a:pPr>
                            <a:lnSpc>
                              <a:spcPct val="100000"/>
                            </a:lnSpc>
                          </a:pPr>
                          <a:endParaRPr sz="1700">
                            <a:latin typeface="Times New Roman"/>
                            <a:cs typeface="Times New Roman"/>
                          </a:endParaRPr>
                        </a:p>
                      </a:txBody>
                      <a:tcPr marL="0" marR="0" marT="0" marB="0">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635" algn="ctr">
                            <a:lnSpc>
                              <a:spcPct val="100000"/>
                            </a:lnSpc>
                            <a:spcBef>
                              <a:spcPts val="1120"/>
                            </a:spcBef>
                          </a:pPr>
                          <a:r>
                            <a:rPr sz="2000" b="1" spc="-5" dirty="0">
                              <a:solidFill>
                                <a:srgbClr val="FFFFFF"/>
                              </a:solidFill>
                              <a:latin typeface="Trebuchet MS"/>
                              <a:cs typeface="Trebuchet MS"/>
                            </a:rPr>
                            <a:t>KEPLER</a:t>
                          </a:r>
                          <a:endParaRPr sz="200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algn="ctr">
                            <a:lnSpc>
                              <a:spcPct val="100000"/>
                            </a:lnSpc>
                            <a:spcBef>
                              <a:spcPts val="1120"/>
                            </a:spcBef>
                          </a:pPr>
                          <a:r>
                            <a:rPr sz="2000" b="1" spc="-30" dirty="0">
                              <a:solidFill>
                                <a:srgbClr val="FFFFFF"/>
                              </a:solidFill>
                              <a:latin typeface="Trebuchet MS"/>
                              <a:cs typeface="Trebuchet MS"/>
                            </a:rPr>
                            <a:t>PASCAL</a:t>
                          </a:r>
                          <a:endParaRPr sz="2000" dirty="0">
                            <a:latin typeface="Trebuchet MS"/>
                            <a:cs typeface="Trebuchet MS"/>
                          </a:endParaRPr>
                        </a:p>
                      </a:txBody>
                      <a:tcPr marL="0" marR="0" marT="158044" marB="0">
                        <a:lnL w="9525">
                          <a:solidFill>
                            <a:srgbClr val="588A00"/>
                          </a:solidFill>
                          <a:prstDash val="solid"/>
                        </a:lnL>
                        <a:lnR w="9525">
                          <a:solidFill>
                            <a:srgbClr val="588A00"/>
                          </a:solidFill>
                          <a:prstDash val="solid"/>
                        </a:lnR>
                        <a:lnT w="19050">
                          <a:solidFill>
                            <a:srgbClr val="588A00"/>
                          </a:solidFill>
                          <a:prstDash val="solid"/>
                        </a:lnT>
                        <a:lnB w="19050">
                          <a:solidFill>
                            <a:srgbClr val="588A00"/>
                          </a:solidFill>
                          <a:prstDash val="solid"/>
                        </a:lnB>
                        <a:solidFill>
                          <a:srgbClr val="76B800"/>
                        </a:solidFill>
                      </a:tcPr>
                    </a:tc>
                    <a:tc>
                      <a:txBody>
                        <a:bodyPr/>
                        <a:lstStyle/>
                        <a:p>
                          <a:pPr marL="1270" algn="ctr">
                            <a:lnSpc>
                              <a:spcPct val="100000"/>
                            </a:lnSpc>
                            <a:spcBef>
                              <a:spcPts val="1120"/>
                            </a:spcBef>
                          </a:pPr>
                          <a:r>
                            <a:rPr sz="2000" b="1" spc="-65" dirty="0">
                              <a:solidFill>
                                <a:srgbClr val="FFFFFF"/>
                              </a:solidFill>
                              <a:latin typeface="Trebuchet MS"/>
                              <a:cs typeface="Trebuchet MS"/>
                            </a:rPr>
                            <a:t>VOLTA</a:t>
                          </a:r>
                          <a:endParaRPr sz="2000">
                            <a:latin typeface="Trebuchet MS"/>
                            <a:cs typeface="Trebuchet MS"/>
                          </a:endParaRPr>
                        </a:p>
                      </a:txBody>
                      <a:tcPr marL="0" marR="0" marT="158044" marB="0">
                        <a:lnL w="9525">
                          <a:solidFill>
                            <a:srgbClr val="588A00"/>
                          </a:solidFill>
                          <a:prstDash val="solid"/>
                        </a:lnL>
                        <a:lnT w="19050">
                          <a:solidFill>
                            <a:srgbClr val="588A00"/>
                          </a:solidFill>
                          <a:prstDash val="solid"/>
                        </a:lnT>
                        <a:lnB w="19050">
                          <a:solidFill>
                            <a:srgbClr val="588A00"/>
                          </a:solidFill>
                          <a:prstDash val="solid"/>
                        </a:lnB>
                        <a:solidFill>
                          <a:srgbClr val="76B800"/>
                        </a:solidFill>
                      </a:tcPr>
                    </a:tc>
                    <a:extLst>
                      <a:ext uri="{0D108BD9-81ED-4DB2-BD59-A6C34878D82A}">
                        <a16:rowId xmlns:a16="http://schemas.microsoft.com/office/drawing/2014/main" val="10000"/>
                      </a:ext>
                    </a:extLst>
                  </a:tr>
                  <a:tr h="664069">
                    <a:tc>
                      <a:txBody>
                        <a:bodyPr/>
                        <a:lstStyle/>
                        <a:p>
                          <a:pPr marL="182880" algn="ctr">
                            <a:lnSpc>
                              <a:spcPct val="100000"/>
                            </a:lnSpc>
                            <a:spcBef>
                              <a:spcPts val="1120"/>
                            </a:spcBef>
                          </a:pPr>
                          <a:r>
                            <a:rPr sz="2000" b="1" dirty="0">
                              <a:latin typeface="Trebuchet MS"/>
                              <a:cs typeface="Trebuchet MS"/>
                            </a:rPr>
                            <a:t>Linux +</a:t>
                          </a:r>
                          <a:r>
                            <a:rPr sz="2000" b="1" spc="-30" dirty="0">
                              <a:latin typeface="Trebuchet MS"/>
                              <a:cs typeface="Trebuchet MS"/>
                            </a:rPr>
                            <a:t> </a:t>
                          </a:r>
                          <a:r>
                            <a:rPr sz="2000" b="1" spc="-5" dirty="0">
                              <a:latin typeface="Trebuchet MS"/>
                              <a:cs typeface="Trebuchet MS"/>
                            </a:rPr>
                            <a:t>x86</a:t>
                          </a:r>
                          <a:endParaRPr sz="2000" dirty="0">
                            <a:latin typeface="Trebuchet MS"/>
                            <a:cs typeface="Trebuchet MS"/>
                          </a:endParaRPr>
                        </a:p>
                      </a:txBody>
                      <a:tcPr marL="0" marR="0" marT="158044" marB="0" anchor="ctr">
                        <a:lnR w="9525">
                          <a:solidFill>
                            <a:srgbClr val="505050"/>
                          </a:solidFill>
                          <a:prstDash val="solid"/>
                        </a:lnR>
                        <a:lnT w="19050">
                          <a:solidFill>
                            <a:srgbClr val="588A00"/>
                          </a:solidFill>
                          <a:prstDash val="solid"/>
                        </a:lnT>
                        <a:lnB w="9525">
                          <a:solidFill>
                            <a:srgbClr val="505050"/>
                          </a:solidFill>
                          <a:prstDash val="solid"/>
                        </a:lnB>
                        <a:solidFill>
                          <a:srgbClr val="F1F1F1"/>
                        </a:solidFill>
                      </a:tcPr>
                    </a:tc>
                    <a:tc>
                      <a:txBody>
                        <a:bodyPr/>
                        <a:lstStyle/>
                        <a:p>
                          <a:pPr marL="240029" marR="233045" indent="5715" algn="ctr">
                            <a:lnSpc>
                              <a:spcPct val="100000"/>
                            </a:lnSpc>
                            <a:spcBef>
                              <a:spcPts val="360"/>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0800" marB="0" anchor="ctr">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63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R w="9525">
                          <a:solidFill>
                            <a:srgbClr val="505050"/>
                          </a:solidFill>
                          <a:prstDash val="solid"/>
                        </a:lnR>
                        <a:lnT w="19050">
                          <a:solidFill>
                            <a:srgbClr val="588A00"/>
                          </a:solidFill>
                          <a:prstDash val="solid"/>
                        </a:lnT>
                        <a:lnB w="9525">
                          <a:solidFill>
                            <a:srgbClr val="505050"/>
                          </a:solidFill>
                          <a:prstDash val="solid"/>
                        </a:lnB>
                      </a:tcPr>
                    </a:tc>
                    <a:tc>
                      <a:txBody>
                        <a:bodyPr/>
                        <a:lstStyle/>
                        <a:p>
                          <a:pPr marL="1905" algn="ctr">
                            <a:lnSpc>
                              <a:spcPct val="100000"/>
                            </a:lnSpc>
                            <a:spcBef>
                              <a:spcPts val="1345"/>
                            </a:spcBef>
                          </a:pPr>
                          <a:r>
                            <a:rPr sz="1800" spc="-5" dirty="0">
                              <a:latin typeface="Trebuchet MS"/>
                              <a:cs typeface="Trebuchet MS"/>
                            </a:rPr>
                            <a:t>On-demand</a:t>
                          </a:r>
                          <a:r>
                            <a:rPr sz="1800" spc="-20" dirty="0">
                              <a:latin typeface="Trebuchet MS"/>
                              <a:cs typeface="Trebuchet MS"/>
                            </a:rPr>
                            <a:t> </a:t>
                          </a:r>
                          <a:r>
                            <a:rPr sz="1800" spc="-10" dirty="0">
                              <a:latin typeface="Trebuchet MS"/>
                              <a:cs typeface="Trebuchet MS"/>
                            </a:rPr>
                            <a:t>migration</a:t>
                          </a:r>
                          <a:endParaRPr sz="1800" dirty="0">
                            <a:latin typeface="Trebuchet MS"/>
                            <a:cs typeface="Trebuchet MS"/>
                          </a:endParaRPr>
                        </a:p>
                      </a:txBody>
                      <a:tcPr marL="0" marR="0" marT="189794" marB="0">
                        <a:lnL w="9525">
                          <a:solidFill>
                            <a:srgbClr val="505050"/>
                          </a:solidFill>
                          <a:prstDash val="solid"/>
                        </a:lnL>
                        <a:lnT w="19050">
                          <a:solidFill>
                            <a:srgbClr val="588A00"/>
                          </a:solidFill>
                          <a:prstDash val="solid"/>
                        </a:lnT>
                        <a:lnB w="9525">
                          <a:solidFill>
                            <a:srgbClr val="505050"/>
                          </a:solidFill>
                          <a:prstDash val="solid"/>
                        </a:lnB>
                      </a:tcPr>
                    </a:tc>
                    <a:extLst>
                      <a:ext uri="{0D108BD9-81ED-4DB2-BD59-A6C34878D82A}">
                        <a16:rowId xmlns:a16="http://schemas.microsoft.com/office/drawing/2014/main" val="10001"/>
                      </a:ext>
                    </a:extLst>
                  </a:tr>
                  <a:tr h="1481949">
                    <a:tc>
                      <a:txBody>
                        <a:bodyPr/>
                        <a:lstStyle/>
                        <a:p>
                          <a:pPr marL="182880" algn="ctr">
                            <a:lnSpc>
                              <a:spcPct val="100000"/>
                            </a:lnSpc>
                            <a:spcBef>
                              <a:spcPts val="1605"/>
                            </a:spcBef>
                          </a:pPr>
                          <a:r>
                            <a:rPr sz="2000" b="1" dirty="0" smtClean="0">
                              <a:latin typeface="Trebuchet MS"/>
                              <a:cs typeface="Trebuchet MS"/>
                            </a:rPr>
                            <a:t>Linux </a:t>
                          </a:r>
                          <a:r>
                            <a:rPr sz="2000" b="1" dirty="0">
                              <a:latin typeface="Trebuchet MS"/>
                              <a:cs typeface="Trebuchet MS"/>
                            </a:rPr>
                            <a:t>+</a:t>
                          </a:r>
                          <a:r>
                            <a:rPr sz="2000" b="1" spc="-30" dirty="0">
                              <a:latin typeface="Trebuchet MS"/>
                              <a:cs typeface="Trebuchet MS"/>
                            </a:rPr>
                            <a:t> </a:t>
                          </a:r>
                          <a:r>
                            <a:rPr sz="2000" b="1" spc="-20" dirty="0" smtClean="0">
                              <a:latin typeface="Trebuchet MS"/>
                              <a:cs typeface="Trebuchet MS"/>
                            </a:rPr>
                            <a:t>Power</a:t>
                          </a:r>
                          <a:r>
                            <a:rPr lang="en-US" sz="2000" b="1" spc="-20" dirty="0" smtClean="0">
                              <a:latin typeface="Trebuchet MS"/>
                              <a:cs typeface="Trebuchet MS"/>
                            </a:rPr>
                            <a:t> 9</a:t>
                          </a:r>
                          <a:endParaRPr sz="2000" dirty="0">
                            <a:latin typeface="Trebuchet MS"/>
                            <a:cs typeface="Trebuchet MS"/>
                          </a:endParaRPr>
                        </a:p>
                      </a:txBody>
                      <a:tcPr marL="0" marR="0" marT="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a:txBody>
                        <a:bodyPr/>
                        <a:lstStyle/>
                        <a:p>
                          <a:pPr algn="ctr">
                            <a:lnSpc>
                              <a:spcPct val="100000"/>
                            </a:lnSpc>
                          </a:pPr>
                          <a:endParaRPr sz="1700" dirty="0">
                            <a:latin typeface="Times New Roman"/>
                            <a:cs typeface="Times New Roman"/>
                          </a:endParaRPr>
                        </a:p>
                      </a:txBody>
                      <a:tcPr marL="0" marR="0" marT="0"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tcPr>
                    </a:tc>
                    <a:tc>
                      <a:txBody>
                        <a:bodyPr/>
                        <a:lstStyle/>
                        <a:p>
                          <a:endParaRPr lang="en-US"/>
                        </a:p>
                      </a:txBody>
                      <a:tcPr marL="0" marR="0" marT="38806" marB="0" anchor="ctr">
                        <a:lnL w="9525">
                          <a:solidFill>
                            <a:srgbClr val="505050"/>
                          </a:solidFill>
                          <a:prstDash val="solid"/>
                        </a:lnL>
                        <a:lnR w="9525">
                          <a:solidFill>
                            <a:srgbClr val="505050"/>
                          </a:solidFill>
                          <a:prstDash val="solid"/>
                        </a:lnR>
                        <a:lnT w="9525">
                          <a:solidFill>
                            <a:srgbClr val="505050"/>
                          </a:solidFill>
                          <a:prstDash val="solid"/>
                        </a:lnT>
                        <a:lnB w="9525">
                          <a:solidFill>
                            <a:srgbClr val="505050"/>
                          </a:solidFill>
                          <a:prstDash val="solid"/>
                        </a:lnB>
                        <a:blipFill>
                          <a:blip r:embed="rId3"/>
                          <a:stretch>
                            <a:fillRect l="-185345" t="-90535" r="-95474" b="-141564"/>
                          </a:stretch>
                        </a:blipFill>
                      </a:tcPr>
                    </a:tc>
                    <a:tc>
                      <a:txBody>
                        <a:bodyPr/>
                        <a:lstStyle/>
                        <a:p>
                          <a:endParaRPr lang="en-US"/>
                        </a:p>
                      </a:txBody>
                      <a:tcPr marL="0" marR="0" marT="56444" marB="0" anchor="ctr">
                        <a:lnL w="9525">
                          <a:solidFill>
                            <a:srgbClr val="505050"/>
                          </a:solidFill>
                          <a:prstDash val="solid"/>
                        </a:lnL>
                        <a:lnT w="9525">
                          <a:solidFill>
                            <a:srgbClr val="505050"/>
                          </a:solidFill>
                          <a:prstDash val="solid"/>
                        </a:lnT>
                        <a:lnB w="9525">
                          <a:solidFill>
                            <a:srgbClr val="505050"/>
                          </a:solidFill>
                          <a:prstDash val="solid"/>
                        </a:lnB>
                        <a:blipFill>
                          <a:blip r:embed="rId3"/>
                          <a:stretch>
                            <a:fillRect l="-299548" t="-90535" r="-226" b="-141564"/>
                          </a:stretch>
                        </a:blipFill>
                      </a:tcPr>
                    </a:tc>
                    <a:extLst>
                      <a:ext uri="{0D108BD9-81ED-4DB2-BD59-A6C34878D82A}">
                        <a16:rowId xmlns:a16="http://schemas.microsoft.com/office/drawing/2014/main" val="10002"/>
                      </a:ext>
                    </a:extLst>
                  </a:tr>
                  <a:tr h="663927">
                    <a:tc>
                      <a:txBody>
                        <a:bodyPr/>
                        <a:lstStyle/>
                        <a:p>
                          <a:pPr marL="182880" algn="ctr">
                            <a:lnSpc>
                              <a:spcPct val="100000"/>
                            </a:lnSpc>
                            <a:spcBef>
                              <a:spcPts val="1125"/>
                            </a:spcBef>
                          </a:pPr>
                          <a:r>
                            <a:rPr sz="2000" b="1" dirty="0">
                              <a:latin typeface="Trebuchet MS"/>
                              <a:cs typeface="Trebuchet MS"/>
                            </a:rPr>
                            <a:t>Windows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lang="en-US" sz="1800" spc="-5" dirty="0" smtClean="0">
                              <a:latin typeface="Trebuchet MS"/>
                              <a:cs typeface="Trebuchet MS"/>
                            </a:rPr>
                            <a:t/>
                          </a:r>
                          <a:br>
                            <a:rPr lang="en-US" sz="1800" spc="-5"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64012">
                    <a:tc>
                      <a:txBody>
                        <a:bodyPr/>
                        <a:lstStyle/>
                        <a:p>
                          <a:pPr marL="182880" algn="ctr">
                            <a:lnSpc>
                              <a:spcPct val="100000"/>
                            </a:lnSpc>
                            <a:spcBef>
                              <a:spcPts val="1125"/>
                            </a:spcBef>
                          </a:pPr>
                          <a:r>
                            <a:rPr sz="2000" b="1" spc="-5" dirty="0">
                              <a:latin typeface="Trebuchet MS"/>
                              <a:cs typeface="Trebuchet MS"/>
                            </a:rPr>
                            <a:t>MacOS</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9525">
                          <a:solidFill>
                            <a:srgbClr val="505050"/>
                          </a:solidFill>
                          <a:prstDash val="solid"/>
                        </a:lnB>
                        <a:solidFill>
                          <a:srgbClr val="F1F1F1"/>
                        </a:solidFill>
                      </a:tcPr>
                    </a:tc>
                    <a:tc gridSpan="3">
                      <a:txBody>
                        <a:bodyPr/>
                        <a:lstStyle/>
                        <a:p>
                          <a:pPr marL="2660650" marR="2654935" indent="635" algn="ctr">
                            <a:lnSpc>
                              <a:spcPct val="100000"/>
                            </a:lnSpc>
                            <a:spcBef>
                              <a:spcPts val="365"/>
                            </a:spcBef>
                          </a:pPr>
                          <a:r>
                            <a:rPr sz="1800" spc="-5" dirty="0">
                              <a:latin typeface="Trebuchet MS"/>
                              <a:cs typeface="Trebuchet MS"/>
                            </a:rPr>
                            <a:t>No </a:t>
                          </a:r>
                          <a:r>
                            <a:rPr sz="1800" spc="-10" dirty="0">
                              <a:latin typeface="Trebuchet MS"/>
                              <a:cs typeface="Trebuchet MS"/>
                            </a:rPr>
                            <a:t>GPU </a:t>
                          </a:r>
                          <a:r>
                            <a:rPr sz="1800" spc="-5" dirty="0">
                              <a:latin typeface="Trebuchet MS"/>
                              <a:cs typeface="Trebuchet MS"/>
                            </a:rPr>
                            <a:t>fault support  </a:t>
                          </a:r>
                          <a:r>
                            <a:rPr lang="en-US" sz="1800" spc="-5" dirty="0" smtClean="0">
                              <a:latin typeface="Trebuchet MS"/>
                              <a:cs typeface="Trebuchet MS"/>
                            </a:rPr>
                            <a:t/>
                          </a:r>
                          <a:br>
                            <a:rPr lang="en-US" sz="1800" spc="-5"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a:t>
                          </a:r>
                          <a:r>
                            <a:rPr sz="1800" spc="-45" dirty="0">
                              <a:latin typeface="Trebuchet MS"/>
                              <a:cs typeface="Trebuchet MS"/>
                            </a:rPr>
                            <a:t> </a:t>
                          </a:r>
                          <a:r>
                            <a:rPr sz="1800" spc="-5" dirty="0">
                              <a:latin typeface="Trebuchet MS"/>
                              <a:cs typeface="Trebuchet MS"/>
                            </a:rPr>
                            <a:t>access</a:t>
                          </a:r>
                          <a:endParaRPr sz="1800" dirty="0">
                            <a:latin typeface="Trebuchet MS"/>
                            <a:cs typeface="Trebuchet MS"/>
                          </a:endParaRPr>
                        </a:p>
                      </a:txBody>
                      <a:tcPr marL="0" marR="0" marT="51506" marB="0" anchor="ctr">
                        <a:lnL w="9525">
                          <a:solidFill>
                            <a:srgbClr val="505050"/>
                          </a:solidFill>
                          <a:prstDash val="solid"/>
                        </a:lnL>
                        <a:lnT w="9525">
                          <a:solidFill>
                            <a:srgbClr val="505050"/>
                          </a:solidFill>
                          <a:prstDash val="solid"/>
                        </a:lnT>
                        <a:lnB w="9525">
                          <a:solidFill>
                            <a:srgbClr val="50505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63998">
                    <a:tc>
                      <a:txBody>
                        <a:bodyPr/>
                        <a:lstStyle/>
                        <a:p>
                          <a:pPr marL="182880" algn="ctr">
                            <a:lnSpc>
                              <a:spcPct val="100000"/>
                            </a:lnSpc>
                            <a:spcBef>
                              <a:spcPts val="1125"/>
                            </a:spcBef>
                          </a:pPr>
                          <a:r>
                            <a:rPr sz="2000" b="1" spc="-60" dirty="0">
                              <a:latin typeface="Trebuchet MS"/>
                              <a:cs typeface="Trebuchet MS"/>
                            </a:rPr>
                            <a:t>Tegra</a:t>
                          </a:r>
                          <a:endParaRPr sz="2000">
                            <a:latin typeface="Trebuchet MS"/>
                            <a:cs typeface="Trebuchet MS"/>
                          </a:endParaRPr>
                        </a:p>
                      </a:txBody>
                      <a:tcPr marL="0" marR="0" marT="158750" marB="0" anchor="ctr">
                        <a:lnR w="9525">
                          <a:solidFill>
                            <a:srgbClr val="505050"/>
                          </a:solidFill>
                          <a:prstDash val="solid"/>
                        </a:lnR>
                        <a:lnT w="9525">
                          <a:solidFill>
                            <a:srgbClr val="505050"/>
                          </a:solidFill>
                          <a:prstDash val="solid"/>
                        </a:lnT>
                        <a:lnB w="6350">
                          <a:solidFill>
                            <a:srgbClr val="B3B3B3"/>
                          </a:solidFill>
                          <a:prstDash val="solid"/>
                        </a:lnB>
                        <a:solidFill>
                          <a:srgbClr val="F1F1F1"/>
                        </a:solidFill>
                      </a:tcPr>
                    </a:tc>
                    <a:tc gridSpan="3">
                      <a:txBody>
                        <a:bodyPr/>
                        <a:lstStyle/>
                        <a:p>
                          <a:pPr marL="2497455" marR="2488565" algn="ctr">
                            <a:lnSpc>
                              <a:spcPct val="100000"/>
                            </a:lnSpc>
                            <a:spcBef>
                              <a:spcPts val="390"/>
                            </a:spcBef>
                          </a:pPr>
                          <a:r>
                            <a:rPr sz="1800" spc="-5" dirty="0">
                              <a:latin typeface="Trebuchet MS"/>
                              <a:cs typeface="Trebuchet MS"/>
                            </a:rPr>
                            <a:t>Cached </a:t>
                          </a:r>
                          <a:r>
                            <a:rPr sz="1800" spc="-10" dirty="0">
                              <a:latin typeface="Trebuchet MS"/>
                              <a:cs typeface="Trebuchet MS"/>
                            </a:rPr>
                            <a:t>on </a:t>
                          </a:r>
                          <a:r>
                            <a:rPr sz="1800" spc="-5" dirty="0">
                              <a:latin typeface="Trebuchet MS"/>
                              <a:cs typeface="Trebuchet MS"/>
                            </a:rPr>
                            <a:t>CPU and </a:t>
                          </a:r>
                          <a:r>
                            <a:rPr sz="1800" spc="-10" dirty="0" err="1">
                              <a:latin typeface="Trebuchet MS"/>
                              <a:cs typeface="Trebuchet MS"/>
                            </a:rPr>
                            <a:t>iGPU</a:t>
                          </a:r>
                          <a:r>
                            <a:rPr sz="1800" spc="-10" dirty="0">
                              <a:latin typeface="Trebuchet MS"/>
                              <a:cs typeface="Trebuchet MS"/>
                            </a:rPr>
                            <a:t>  </a:t>
                          </a:r>
                          <a:r>
                            <a:rPr lang="en-US" sz="1800" spc="-10" dirty="0" smtClean="0">
                              <a:latin typeface="Trebuchet MS"/>
                              <a:cs typeface="Trebuchet MS"/>
                            </a:rPr>
                            <a:t/>
                          </a:r>
                          <a:br>
                            <a:rPr lang="en-US" sz="1800" spc="-10" dirty="0" smtClean="0">
                              <a:latin typeface="Trebuchet MS"/>
                              <a:cs typeface="Trebuchet MS"/>
                            </a:rPr>
                          </a:br>
                          <a:r>
                            <a:rPr sz="1800" spc="-5" dirty="0" smtClean="0">
                              <a:latin typeface="Trebuchet MS"/>
                              <a:cs typeface="Trebuchet MS"/>
                            </a:rPr>
                            <a:t>No </a:t>
                          </a:r>
                          <a:r>
                            <a:rPr sz="1800" spc="-5" dirty="0">
                              <a:latin typeface="Trebuchet MS"/>
                              <a:cs typeface="Trebuchet MS"/>
                            </a:rPr>
                            <a:t>concurrent access</a:t>
                          </a:r>
                          <a:endParaRPr sz="1800" dirty="0">
                            <a:latin typeface="Trebuchet MS"/>
                            <a:cs typeface="Trebuchet MS"/>
                          </a:endParaRPr>
                        </a:p>
                      </a:txBody>
                      <a:tcPr marL="0" marR="0" marT="55033" marB="0" anchor="ctr">
                        <a:lnL w="9525">
                          <a:solidFill>
                            <a:srgbClr val="505050"/>
                          </a:solidFill>
                          <a:prstDash val="solid"/>
                        </a:lnL>
                        <a:lnT w="9525">
                          <a:solidFill>
                            <a:srgbClr val="505050"/>
                          </a:solidFill>
                          <a:prstDash val="solid"/>
                        </a:lnT>
                        <a:lnB w="6350">
                          <a:solidFill>
                            <a:srgbClr val="B3B3B3"/>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7" name="object 7"/>
              <p:cNvSpPr txBox="1"/>
              <p:nvPr/>
            </p:nvSpPr>
            <p:spPr>
              <a:xfrm>
                <a:off x="145741" y="658368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Light" panose="020F03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Light" panose="020F03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Light" panose="020F03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Light" panose="020F0302020204030204"/>
                  <a:ea typeface="+mn-ea"/>
                  <a:cs typeface="Trebuchet MS"/>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45741" y="6583680"/>
                <a:ext cx="1187759" cy="188656"/>
              </a:xfrm>
              <a:prstGeom prst="rect">
                <a:avLst/>
              </a:prstGeom>
              <a:blipFill>
                <a:blip r:embed="rId4"/>
                <a:stretch>
                  <a:fillRect l="-5128" b="-35484"/>
                </a:stretch>
              </a:blipFill>
            </p:spPr>
            <p:txBody>
              <a:bodyPr/>
              <a:lstStyle/>
              <a:p>
                <a:r>
                  <a:rPr lang="en-US">
                    <a:noFill/>
                  </a:rPr>
                  <a:t> </a:t>
                </a:r>
              </a:p>
            </p:txBody>
          </p:sp>
        </mc:Fallback>
      </mc:AlternateContent>
      <p:cxnSp>
        <p:nvCxnSpPr>
          <p:cNvPr id="3" name="Straight Connector 2"/>
          <p:cNvCxnSpPr/>
          <p:nvPr/>
        </p:nvCxnSpPr>
        <p:spPr>
          <a:xfrm>
            <a:off x="836799" y="1133963"/>
            <a:ext cx="0" cy="4801882"/>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595110" y="1133963"/>
            <a:ext cx="0" cy="4801882"/>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6799" y="5935845"/>
            <a:ext cx="10758311" cy="0"/>
          </a:xfrm>
          <a:prstGeom prst="line">
            <a:avLst/>
          </a:prstGeom>
          <a:ln w="15875">
            <a:solidFill>
              <a:srgbClr val="588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351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 Power 9 on Euler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90180" y="1978149"/>
            <a:ext cx="4735552" cy="3293209"/>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300" b="0" i="0" u="none" strike="noStrike" kern="1200" cap="none" spc="0" normalizeH="0" baseline="0" noProof="0" dirty="0">
                <a:ln>
                  <a:noFill/>
                </a:ln>
                <a:solidFill>
                  <a:srgbClr val="000000"/>
                </a:solidFill>
                <a:effectLst/>
                <a:uLnTx/>
                <a:uFillTx/>
                <a:latin typeface="Consolas"/>
                <a:ea typeface="+mn-ea"/>
                <a:cs typeface="+mn-cs"/>
              </a:rPr>
              <a:t> </a:t>
            </a:r>
            <a:r>
              <a:rPr kumimoji="0" lang="en-US" sz="1300" b="0" i="0" u="none" strike="noStrike" kern="1200" cap="none" spc="0" normalizeH="0" baseline="0" noProof="0" dirty="0">
                <a:ln>
                  <a:noFill/>
                </a:ln>
                <a:solidFill>
                  <a:srgbClr val="A31515"/>
                </a:solidFill>
                <a:effectLst/>
                <a:uLnTx/>
                <a:uFillTx/>
                <a:latin typeface="Consolas"/>
                <a:ea typeface="+mn-ea"/>
                <a:cs typeface="+mn-cs"/>
              </a:rPr>
              <a:t>&lt;</a:t>
            </a:r>
            <a:r>
              <a:rPr kumimoji="0" lang="en-US" sz="13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3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3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#define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AplusB</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 + b + </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13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ret[</a:t>
            </a:r>
            <a:r>
              <a:rPr kumimoji="0" lang="en-US"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AplusB &lt;&lt;&lt;1, </a:t>
            </a:r>
            <a:r>
              <a:rPr kumimoji="0" lang="da-DK"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da-DK"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&gt;&gt;&gt;(10, 100, ret);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300" b="0" i="0" u="none" strike="noStrike" kern="1200" cap="none" spc="0" normalizeH="0" baseline="0" noProof="0" dirty="0">
                <a:ln>
                  <a:noFill/>
                </a:ln>
                <a:solidFill>
                  <a:srgbClr val="6F008A"/>
                </a:solidFill>
                <a:effectLst/>
                <a:uLnTx/>
                <a:uFillTx/>
                <a:latin typeface="Consolas" panose="020B0609020204030204" pitchFamily="49" charset="0"/>
                <a:ea typeface="+mn-ea"/>
                <a:cs typeface="+mn-cs"/>
              </a:rPr>
              <a:t>SZ</a:t>
            </a:r>
            <a:r>
              <a:rPr kumimoji="0" lang="nn-NO"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a:ea typeface="+mn-ea"/>
                <a:cs typeface="+mn-cs"/>
              </a:rPr>
              <a:t>        std::</a:t>
            </a:r>
            <a:r>
              <a:rPr kumimoji="0" lang="en-US" sz="13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300" b="0" i="0" u="none" strike="noStrike" kern="1200" cap="none" spc="0" normalizeH="0" baseline="0" noProof="0" dirty="0">
                <a:ln>
                  <a:noFill/>
                </a:ln>
                <a:solidFill>
                  <a:srgbClr val="000000"/>
                </a:solidFill>
                <a:effectLst/>
                <a:uLnTx/>
                <a:uFillTx/>
                <a:latin typeface="Consolas"/>
                <a:ea typeface="+mn-ea"/>
                <a:cs typeface="+mn-cs"/>
              </a:rPr>
              <a:t>(</a:t>
            </a:r>
            <a:r>
              <a:rPr kumimoji="0" lang="en-US" sz="1300" b="0" i="0" u="none" strike="noStrike" kern="1200" cap="none" spc="0" normalizeH="0" baseline="0" noProof="0" dirty="0">
                <a:ln>
                  <a:noFill/>
                </a:ln>
                <a:solidFill>
                  <a:srgbClr val="A31515"/>
                </a:solidFill>
                <a:effectLst/>
                <a:uLnTx/>
                <a:uFillTx/>
                <a:latin typeface="Consolas"/>
                <a:ea typeface="+mn-ea"/>
                <a:cs typeface="+mn-cs"/>
              </a:rPr>
              <a:t>"%d: A+B = %d\n"</a:t>
            </a:r>
            <a:r>
              <a:rPr kumimoji="0" lang="en-US" sz="1300" b="0" i="0" u="none" strike="noStrike" kern="1200" cap="none" spc="0" normalizeH="0" baseline="0" noProof="0" dirty="0">
                <a:ln>
                  <a:noFill/>
                </a:ln>
                <a:solidFill>
                  <a:srgbClr val="000000"/>
                </a:solidFill>
                <a:effectLst/>
                <a:uLnTx/>
                <a:uFillTx/>
                <a:latin typeface="Consolas"/>
                <a:ea typeface="+mn-ea"/>
                <a:cs typeface="+mn-cs"/>
              </a:rPr>
              <a:t>, i, ret[i]);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4929660" y="1844665"/>
            <a:ext cx="7129818" cy="363176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me759@euler ~/t/</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nvprof</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NVPROF is profiling process 19313, command: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A+B = 110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A+B = 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 A+B =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3: A+B = 113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A+B = 114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5: A+B = 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6: A+B = 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7: A+B = 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Profiling application: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ats_static</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==19313== Profiling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Type  Time(%)      Time     Calls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Avg</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Min       Max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GPU activities:  100.00%  5.5040us         1  5.5040us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5.5040us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5.5040us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AplusB</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(int, int, 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API calls:   98.68%  196.71ms         1  196.71ms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196.71ms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196.71ms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cudaLaunchKernel</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0.83%  1.6498ms         1  1.6498ms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1.6498ms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1.6498ms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cuDeviceTotalMem</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0.44%  884.81us        96  9.2160us     199ns  357.96us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cuDeviceGetAttribute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0.04%  76.012us         1  76.012us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76.012us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76.012us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cuDeviceGetName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8.8440us         1  8.8440us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8.8440us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8.8440us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cudaDeviceSynchronize</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2.6110us         1  2.6110us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2.6110us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2.6110us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cuDeviceGetPCIBusId</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1.9410us         3     647ns     363ns  1.0430us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cuDeviceGetCount</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1.1720us         2     586ns     326ns     846ns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0.00%     316ns         1     316ns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316ns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316ns</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cuDeviceGetUuid</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8838660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5656"/>
            <a:ext cx="12192000" cy="822960"/>
          </a:xfrm>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 code changes to move func2 from CPU to GPU</a:t>
            </a:r>
            <a:endParaRPr dirty="0"/>
          </a:p>
        </p:txBody>
      </p:sp>
      <p:sp>
        <p:nvSpPr>
          <p:cNvPr id="3" name="object 3"/>
          <p:cNvSpPr txBox="1"/>
          <p:nvPr/>
        </p:nvSpPr>
        <p:spPr>
          <a:xfrm>
            <a:off x="553720" y="2346960"/>
            <a:ext cx="5171722" cy="3837768"/>
          </a:xfrm>
          <a:prstGeom prst="rect">
            <a:avLst/>
          </a:prstGeom>
          <a:solidFill>
            <a:srgbClr val="F1F1F1"/>
          </a:solidFill>
        </p:spPr>
        <p:txBody>
          <a:bodyPr vert="horz" wrap="square" lIns="0" tIns="4939" rIns="0" bIns="0" rtlCol="0" anchor="t">
            <a:spAutoFit/>
          </a:bodyPr>
          <a:lstStyle/>
          <a:p>
            <a:pPr marL="23939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6" normalizeH="0" baseline="0" noProof="0" dirty="0">
                <a:ln>
                  <a:noFill/>
                </a:ln>
                <a:solidFill>
                  <a:srgbClr val="0000FF"/>
                </a:solidFill>
                <a:effectLst/>
                <a:uLnTx/>
                <a:uFillTx/>
                <a:latin typeface="Consolas"/>
                <a:ea typeface="+mn-ea"/>
                <a:cs typeface="Consolas"/>
              </a:rPr>
              <a:t>float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lang="en-US" sz="2000" b="0" i="0" u="none" strike="noStrike" kern="1200" cap="none" spc="0" normalizeH="0" baseline="0" noProof="0">
              <a:ln>
                <a:noFill/>
              </a:ln>
              <a:solidFill>
                <a:prstClr val="black"/>
              </a:solidFill>
              <a:effectLst/>
              <a:uLnTx/>
              <a:uFillTx/>
              <a:latin typeface="Consolas"/>
              <a:ea typeface="+mn-ea"/>
              <a:cs typeface="Consolas"/>
            </a:endParaRPr>
          </a:p>
          <a:p>
            <a:pPr marL="239395" marR="0" lvl="0" indent="0" algn="l" defTabSz="914400" rtl="0" eaLnBrk="1" fontAlgn="auto" latinLnBrk="0" hangingPunct="1">
              <a:lnSpc>
                <a:spcPct val="100000"/>
              </a:lnSpc>
              <a:spcBef>
                <a:spcPts val="427"/>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239886" marR="2276099" lvl="0" indent="0" algn="l" defTabSz="914400" rtl="0" eaLnBrk="1" fontAlgn="auto" latinLnBrk="0" hangingPunct="1">
              <a:lnSpc>
                <a:spcPct val="2356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  </a:t>
            </a:r>
            <a:r>
              <a:rPr kumimoji="0" sz="2000" b="0" i="0" u="none" strike="noStrike" kern="1200" cap="none" spc="-6" normalizeH="0" baseline="0" noProof="0" dirty="0">
                <a:ln>
                  <a:noFill/>
                </a:ln>
                <a:solidFill>
                  <a:srgbClr val="795E25"/>
                </a:solidFill>
                <a:effectLst/>
                <a:uLnTx/>
                <a:uFillTx/>
                <a:latin typeface="Consolas"/>
                <a:ea typeface="+mn-ea"/>
                <a:cs typeface="Consolas"/>
              </a:rPr>
              <a:t>cpu_func2</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11"/>
              </a:spcBef>
              <a:spcAft>
                <a:spcPts val="0"/>
              </a:spcAft>
              <a:buClrTx/>
              <a:buSzTx/>
              <a:buFontTx/>
              <a:buNone/>
              <a:tabLst/>
              <a:defRPr/>
            </a:pPr>
            <a:endParaRPr kumimoji="0" sz="2444" b="0" i="0" u="none" strike="noStrike" kern="1200" cap="none" spc="0" normalizeH="0" baseline="0" noProof="0">
              <a:ln>
                <a:noFill/>
              </a:ln>
              <a:solidFill>
                <a:prstClr val="black"/>
              </a:solidFill>
              <a:effectLst/>
              <a:uLnTx/>
              <a:uFillTx/>
              <a:latin typeface="Times New Roman"/>
              <a:ea typeface="+mn-ea"/>
              <a:cs typeface="Times New Roman"/>
            </a:endParaRPr>
          </a:p>
          <a:p>
            <a:pPr marL="239395" marR="2275840" lvl="0" indent="0" algn="l" defTabSz="914400" rtl="0" eaLnBrk="1" fontAlgn="auto" latinLnBrk="0" hangingPunct="1">
              <a:lnSpc>
                <a:spcPct val="235700"/>
              </a:lnSpc>
              <a:spcBef>
                <a:spcPts val="6"/>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lang="en-US" sz="2000" b="0" i="0" u="none" strike="noStrike" kern="1200" cap="none" spc="-6" normalizeH="0" baseline="0" noProof="0" dirty="0">
              <a:ln>
                <a:noFill/>
              </a:ln>
              <a:solidFill>
                <a:prstClr val="black"/>
              </a:solidFill>
              <a:effectLst/>
              <a:uLnTx/>
              <a:uFillTx/>
              <a:latin typeface="Consolas"/>
              <a:ea typeface="+mn-ea"/>
              <a:cs typeface="Consolas"/>
            </a:endParaRPr>
          </a:p>
          <a:p>
            <a:pPr marL="239395" marR="2275840" lvl="0" indent="0" algn="l" defTabSz="914400" rtl="0" eaLnBrk="1" fontAlgn="auto" latinLnBrk="0" hangingPunct="1">
              <a:lnSpc>
                <a:spcPct val="235700"/>
              </a:lnSpc>
              <a:spcBef>
                <a:spcPts val="6"/>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 data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p:nvPr/>
        </p:nvSpPr>
        <p:spPr>
          <a:xfrm>
            <a:off x="6143412" y="2346960"/>
            <a:ext cx="5171722" cy="1800578"/>
          </a:xfrm>
          <a:custGeom>
            <a:avLst/>
            <a:gdLst/>
            <a:ahLst/>
            <a:cxnLst/>
            <a:rect l="l" t="t" r="r" b="b"/>
            <a:pathLst>
              <a:path w="4654550" h="1620520">
                <a:moveTo>
                  <a:pt x="0" y="1620012"/>
                </a:moveTo>
                <a:lnTo>
                  <a:pt x="4654296" y="1620012"/>
                </a:lnTo>
                <a:lnTo>
                  <a:pt x="4654296" y="0"/>
                </a:lnTo>
                <a:lnTo>
                  <a:pt x="0" y="0"/>
                </a:lnTo>
                <a:lnTo>
                  <a:pt x="0" y="1620012"/>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6143412" y="4963161"/>
            <a:ext cx="5171722" cy="1407583"/>
          </a:xfrm>
          <a:custGeom>
            <a:avLst/>
            <a:gdLst/>
            <a:ahLst/>
            <a:cxnLst/>
            <a:rect l="l" t="t" r="r" b="b"/>
            <a:pathLst>
              <a:path w="4654550" h="1266825">
                <a:moveTo>
                  <a:pt x="0" y="1266443"/>
                </a:moveTo>
                <a:lnTo>
                  <a:pt x="4654296" y="1266443"/>
                </a:lnTo>
                <a:lnTo>
                  <a:pt x="4654296" y="0"/>
                </a:lnTo>
                <a:lnTo>
                  <a:pt x="0" y="0"/>
                </a:lnTo>
                <a:lnTo>
                  <a:pt x="0" y="1266443"/>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6385278" y="2283742"/>
            <a:ext cx="3641794" cy="735956"/>
          </a:xfrm>
          <a:prstGeom prst="rect">
            <a:avLst/>
          </a:prstGeom>
        </p:spPr>
        <p:txBody>
          <a:bodyPr vert="horz" wrap="square" lIns="0" tIns="68438" rIns="0" bIns="0" rtlCol="0" anchor="t">
            <a:spAutoFit/>
          </a:bodyPr>
          <a:lstStyle/>
          <a:p>
            <a:pPr marL="0" marR="0" lvl="0" indent="0" algn="l" defTabSz="914400" rtl="0" eaLnBrk="1" fontAlgn="auto" latinLnBrk="0" hangingPunct="1">
              <a:lnSpc>
                <a:spcPct val="100000"/>
              </a:lnSpc>
              <a:spcBef>
                <a:spcPts val="538"/>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a:t>
            </a:r>
            <a:r>
              <a:rPr kumimoji="0" sz="2000" b="0" i="0" u="none" strike="noStrike" kern="1200" cap="none" spc="-11" normalizeH="0" baseline="0" noProof="0" dirty="0">
                <a:ln>
                  <a:noFill/>
                </a:ln>
                <a:solidFill>
                  <a:srgbClr val="0000FF"/>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422"/>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7" name="object 7"/>
          <p:cNvSpPr txBox="1"/>
          <p:nvPr/>
        </p:nvSpPr>
        <p:spPr>
          <a:xfrm>
            <a:off x="6385278" y="3415172"/>
            <a:ext cx="2659944" cy="322025"/>
          </a:xfrm>
          <a:prstGeom prst="rect">
            <a:avLst/>
          </a:prstGeom>
        </p:spPr>
        <p:txBody>
          <a:bodyPr vert="horz" wrap="square" lIns="0" tIns="14111" rIns="0" bIns="0" rtlCol="0">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8"/>
          <p:cNvSpPr txBox="1"/>
          <p:nvPr/>
        </p:nvSpPr>
        <p:spPr>
          <a:xfrm>
            <a:off x="6385278" y="4212616"/>
            <a:ext cx="3898900" cy="602729"/>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428"/>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cudaDeviceSynchronize</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9" name="object 9"/>
          <p:cNvSpPr txBox="1"/>
          <p:nvPr/>
        </p:nvSpPr>
        <p:spPr>
          <a:xfrm>
            <a:off x="6385278" y="5210499"/>
            <a:ext cx="2659944" cy="322025"/>
          </a:xfrm>
          <a:prstGeom prst="rect">
            <a:avLst/>
          </a:prstGeom>
        </p:spPr>
        <p:txBody>
          <a:bodyPr vert="horz" wrap="square" lIns="0" tIns="14111" rIns="0" bIns="0" rtlCol="0">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10" name="object 10"/>
          <p:cNvSpPr txBox="1"/>
          <p:nvPr/>
        </p:nvSpPr>
        <p:spPr>
          <a:xfrm>
            <a:off x="6385278" y="5930505"/>
            <a:ext cx="2340470" cy="322025"/>
          </a:xfrm>
          <a:prstGeom prst="rect">
            <a:avLst/>
          </a:prstGeom>
        </p:spPr>
        <p:txBody>
          <a:bodyPr vert="horz" wrap="square" lIns="0" tIns="14111" rIns="0" bIns="0" rtlCol="0" anchor="t">
            <a:spAutoFit/>
          </a:bodyPr>
          <a:lstStyle/>
          <a:p>
            <a:pPr marL="0" marR="0" lvl="0" indent="0" algn="l" defTabSz="914400" rtl="0" eaLnBrk="1" fontAlgn="auto" latinLnBrk="0" hangingPunct="1">
              <a:lnSpc>
                <a:spcPct val="100000"/>
              </a:lnSpc>
              <a:spcBef>
                <a:spcPts val="111"/>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000000"/>
                </a:solidFill>
                <a:effectLst/>
                <a:uLnTx/>
                <a:uFillTx/>
                <a:latin typeface="Consolas"/>
                <a:ea typeface="+mn-ea"/>
                <a:cs typeface="Consolas"/>
              </a:rPr>
              <a:t> d</a:t>
            </a:r>
            <a:r>
              <a:rPr kumimoji="0" lang="en-US" sz="2000" b="0" i="0" u="none" strike="noStrike" kern="1200" cap="none" spc="0" normalizeH="0" baseline="0" noProof="0" dirty="0">
                <a:ln>
                  <a:noFill/>
                </a:ln>
                <a:solidFill>
                  <a:prstClr val="black"/>
                </a:solidFill>
                <a:effectLst/>
                <a:uLnTx/>
                <a:uFillTx/>
                <a:latin typeface="Consolas"/>
                <a:ea typeface="+mn-ea"/>
                <a:cs typeface="Consolas"/>
              </a:rPr>
              <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ta</a:t>
            </a:r>
            <a:r>
              <a:rPr kumimoji="0" lang="en-US" sz="2000" b="0" i="0" u="none" strike="noStrike" kern="1200" cap="none" spc="0" normalizeH="0" baseline="0" noProof="0" dirty="0">
                <a:ln>
                  <a:noFill/>
                </a:ln>
                <a:solidFill>
                  <a:prstClr val="black"/>
                </a:solidFill>
                <a:effectLst/>
                <a:uLnTx/>
                <a:uFillTx/>
                <a:latin typeface="Consolas"/>
                <a:ea typeface="+mn-ea"/>
                <a:cs typeface="Consolas"/>
              </a:rPr>
              <a:t>;</a:t>
            </a:r>
          </a:p>
        </p:txBody>
      </p:sp>
      <p:sp>
        <p:nvSpPr>
          <p:cNvPr id="11" name="object 11"/>
          <p:cNvSpPr txBox="1"/>
          <p:nvPr/>
        </p:nvSpPr>
        <p:spPr>
          <a:xfrm>
            <a:off x="2587554" y="1932940"/>
            <a:ext cx="1102783" cy="322025"/>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Trebuchet MS"/>
                <a:ea typeface="+mn-ea"/>
                <a:cs typeface="Trebuchet MS"/>
              </a:rPr>
              <a:t>CPU</a:t>
            </a:r>
            <a:r>
              <a:rPr kumimoji="0" sz="2000" b="0" i="0" u="none" strike="noStrike" kern="1200" cap="none" spc="-1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code</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12" name="object 12"/>
          <p:cNvSpPr txBox="1"/>
          <p:nvPr/>
        </p:nvSpPr>
        <p:spPr>
          <a:xfrm>
            <a:off x="5203049" y="1297602"/>
            <a:ext cx="5215467" cy="963291"/>
          </a:xfrm>
          <a:prstGeom prst="rect">
            <a:avLst/>
          </a:prstGeom>
        </p:spPr>
        <p:txBody>
          <a:bodyPr vert="horz" wrap="square" lIns="0" tIns="14111" rIns="0" bIns="0" rtlCol="0">
            <a:spAutoFit/>
          </a:bodyPr>
          <a:lstStyle/>
          <a:p>
            <a:pPr marL="14111" marR="0" lvl="0" indent="0" algn="l"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CPU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vs</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GPU</a:t>
            </a:r>
            <a:endParaRPr kumimoji="0" sz="2667" b="0" i="0" u="none" strike="noStrike" kern="1200" cap="none" spc="0" normalizeH="0" baseline="0" noProof="0" dirty="0">
              <a:ln>
                <a:noFill/>
              </a:ln>
              <a:solidFill>
                <a:prstClr val="black"/>
              </a:solidFill>
              <a:effectLst/>
              <a:uLnTx/>
              <a:uFillTx/>
              <a:latin typeface="Trebuchet MS"/>
              <a:ea typeface="+mn-ea"/>
              <a:cs typeface="Trebuchet MS"/>
            </a:endParaRPr>
          </a:p>
          <a:p>
            <a:pPr marL="1849243" marR="0" lvl="0" indent="0" algn="l" defTabSz="914400" rtl="0" eaLnBrk="1" fontAlgn="auto" latinLnBrk="0" hangingPunct="1">
              <a:lnSpc>
                <a:spcPct val="100000"/>
              </a:lnSpc>
              <a:spcBef>
                <a:spcPts val="180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3" name="object 13"/>
          <p:cNvSpPr/>
          <p:nvPr/>
        </p:nvSpPr>
        <p:spPr>
          <a:xfrm>
            <a:off x="6143412" y="4146974"/>
            <a:ext cx="5171722" cy="816328"/>
          </a:xfrm>
          <a:custGeom>
            <a:avLst/>
            <a:gdLst/>
            <a:ahLst/>
            <a:cxnLst/>
            <a:rect l="l" t="t" r="r" b="b"/>
            <a:pathLst>
              <a:path w="4654550" h="734695">
                <a:moveTo>
                  <a:pt x="0" y="734568"/>
                </a:moveTo>
                <a:lnTo>
                  <a:pt x="4654296" y="734568"/>
                </a:lnTo>
                <a:lnTo>
                  <a:pt x="4654296" y="0"/>
                </a:lnTo>
                <a:lnTo>
                  <a:pt x="0" y="0"/>
                </a:lnTo>
                <a:lnTo>
                  <a:pt x="0" y="734568"/>
                </a:lnTo>
                <a:close/>
              </a:path>
            </a:pathLst>
          </a:custGeom>
          <a:solidFill>
            <a:srgbClr val="76B8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bject 7">
                <a:extLst>
                  <a:ext uri="{FF2B5EF4-FFF2-40B4-BE49-F238E27FC236}">
                    <a16:creationId xmlns:a16="http://schemas.microsoft.com/office/drawing/2014/main" id="{6015970E-A026-4EC2-9A46-E954626ABA27}"/>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5" name="object 7">
                <a:extLst>
                  <a:ext uri="{FF2B5EF4-FFF2-40B4-BE49-F238E27FC236}">
                    <a16:creationId xmlns:a16="http://schemas.microsoft.com/office/drawing/2014/main" id="{6015970E-A026-4EC2-9A46-E954626ABA27}"/>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14" name="Down Arrow 13"/>
          <p:cNvSpPr/>
          <p:nvPr/>
        </p:nvSpPr>
        <p:spPr>
          <a:xfrm rot="20283818">
            <a:off x="9176877" y="4761946"/>
            <a:ext cx="308060" cy="343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9374220" y="5150238"/>
            <a:ext cx="2513958" cy="523220"/>
          </a:xfrm>
          <a:prstGeom prst="rect">
            <a:avLst/>
          </a:prstGeom>
          <a:solidFill>
            <a:srgbClr val="FF0000">
              <a:alpha val="40000"/>
            </a:srgb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prstClr val="black"/>
                </a:solidFill>
                <a:effectLst/>
                <a:uLnTx/>
                <a:uFillTx/>
                <a:latin typeface="Trebuchet MS"/>
                <a:ea typeface="+mn-ea"/>
                <a:cs typeface="Trebuchet MS"/>
              </a:rPr>
              <a:t>This function call not needed</a:t>
            </a:r>
            <a:br>
              <a:rPr kumimoji="0" lang="en-US" sz="1400" b="0" i="0" u="none" strike="noStrike" kern="1200" cap="none" spc="-6" normalizeH="0" baseline="0" noProof="0" dirty="0">
                <a:ln>
                  <a:noFill/>
                </a:ln>
                <a:solidFill>
                  <a:prstClr val="black"/>
                </a:solidFill>
                <a:effectLst/>
                <a:uLnTx/>
                <a:uFillTx/>
                <a:latin typeface="Trebuchet MS"/>
                <a:ea typeface="+mn-ea"/>
                <a:cs typeface="Trebuchet MS"/>
              </a:rPr>
            </a:br>
            <a:r>
              <a:rPr kumimoji="0" lang="en-US" sz="1400" b="0" i="0" u="none" strike="noStrike" kern="1200" cap="none" spc="-6" normalizeH="0" baseline="0" noProof="0" dirty="0">
                <a:ln>
                  <a:noFill/>
                </a:ln>
                <a:solidFill>
                  <a:prstClr val="black"/>
                </a:solidFill>
                <a:effectLst/>
                <a:uLnTx/>
                <a:uFillTx/>
                <a:latin typeface="Trebuchet MS"/>
                <a:ea typeface="+mn-ea"/>
                <a:cs typeface="Trebuchet MS"/>
              </a:rPr>
              <a:t>if synchronous kernel calls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08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
            <a:ext cx="12192000" cy="822960"/>
          </a:xfrm>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 GPU vs GPU, without/with use of UM</a:t>
            </a:r>
            <a:endParaRPr dirty="0"/>
          </a:p>
        </p:txBody>
      </p:sp>
      <p:sp>
        <p:nvSpPr>
          <p:cNvPr id="5" name="object 5"/>
          <p:cNvSpPr txBox="1"/>
          <p:nvPr/>
        </p:nvSpPr>
        <p:spPr>
          <a:xfrm>
            <a:off x="6143412" y="2346960"/>
            <a:ext cx="5171722" cy="4047119"/>
          </a:xfrm>
          <a:prstGeom prst="rect">
            <a:avLst/>
          </a:prstGeom>
          <a:solidFill>
            <a:srgbClr val="F1F1F1"/>
          </a:solidFill>
        </p:spPr>
        <p:txBody>
          <a:bodyPr vert="horz" wrap="square" lIns="0" tIns="4939" rIns="0" bIns="0" rtlCol="0" anchor="t">
            <a:spAutoFit/>
          </a:bodyPr>
          <a:lstStyle/>
          <a:p>
            <a:pPr marL="24066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a:t>
            </a:r>
            <a:r>
              <a:rPr kumimoji="0" sz="2000" b="0" i="0" u="none" strike="noStrike" kern="1200" cap="none" spc="-11" normalizeH="0" baseline="0" noProof="0" dirty="0">
                <a:ln>
                  <a:noFill/>
                </a:ln>
                <a:solidFill>
                  <a:srgbClr val="0000FF"/>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40665" marR="0" lvl="0" indent="0" algn="l" defTabSz="914400" rtl="0" eaLnBrk="1" fontAlgn="auto" latinLnBrk="0" hangingPunct="1">
              <a:lnSpc>
                <a:spcPct val="100000"/>
              </a:lnSpc>
              <a:spcBef>
                <a:spcPts val="427"/>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lang="en-US" sz="2000" b="0" i="0" u="none" strike="noStrike" kern="1200" cap="none" spc="-11"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61"/>
              </a:spcBef>
              <a:spcAft>
                <a:spcPts val="0"/>
              </a:spcAft>
              <a:buClrTx/>
              <a:buSzTx/>
              <a:buFontTx/>
              <a:buNone/>
              <a:tabLst/>
              <a:defRPr/>
            </a:pPr>
            <a:endParaRPr kumimoji="0" sz="2778" b="0" i="0" u="none" strike="noStrike" kern="1200" cap="none" spc="0" normalizeH="0" baseline="0" noProof="0">
              <a:ln>
                <a:noFill/>
              </a:ln>
              <a:solidFill>
                <a:prstClr val="black"/>
              </a:solidFill>
              <a:effectLst/>
              <a:uLnTx/>
              <a:uFillTx/>
              <a:latin typeface="Times New Roman"/>
              <a:ea typeface="+mn-ea"/>
              <a:cs typeface="Times New Roman"/>
            </a:endParaRPr>
          </a:p>
          <a:p>
            <a:pPr marL="241298"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11"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11"/>
              </a:spcBef>
              <a:spcAft>
                <a:spcPts val="0"/>
              </a:spcAft>
              <a:buClrTx/>
              <a:buSzTx/>
              <a:buFontTx/>
              <a:buNone/>
              <a:tabLst/>
              <a:defRPr/>
            </a:pPr>
            <a:endParaRPr kumimoji="0" sz="2444" b="0" i="0" u="none" strike="noStrike" kern="1200" cap="none" spc="0" normalizeH="0" baseline="0" noProof="0">
              <a:ln>
                <a:noFill/>
              </a:ln>
              <a:solidFill>
                <a:prstClr val="black"/>
              </a:solidFill>
              <a:effectLst/>
              <a:uLnTx/>
              <a:uFillTx/>
              <a:latin typeface="Times New Roman"/>
              <a:ea typeface="+mn-ea"/>
              <a:cs typeface="Times New Roman"/>
            </a:endParaRPr>
          </a:p>
          <a:p>
            <a:pPr marL="241298" marR="1022340" lvl="0" indent="0" algn="l" defTabSz="914400" rtl="0" eaLnBrk="1" fontAlgn="auto" latinLnBrk="0" hangingPunct="1">
              <a:lnSpc>
                <a:spcPct val="1179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gpu_func2&lt;&lt;&lt;...&gt;&gt;&gt;(data,</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  </a:t>
            </a:r>
            <a:r>
              <a:rPr kumimoji="0" sz="2000" b="0" i="0" u="none" strike="noStrike" kern="1200" cap="none" spc="-6" normalizeH="0" baseline="0" noProof="0" dirty="0">
                <a:ln>
                  <a:noFill/>
                </a:ln>
                <a:solidFill>
                  <a:srgbClr val="795E25"/>
                </a:solidFill>
                <a:effectLst/>
                <a:uLnTx/>
                <a:uFillTx/>
                <a:latin typeface="Consolas"/>
                <a:ea typeface="+mn-ea"/>
                <a:cs typeface="Consolas"/>
              </a:rPr>
              <a:t>cudaDeviceSynchronize</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240665" marR="2275840" lvl="0" indent="0" algn="l" defTabSz="914400" rtl="0" eaLnBrk="1" fontAlgn="auto" latinLnBrk="0" hangingPunct="1">
              <a:lnSpc>
                <a:spcPts val="5667"/>
              </a:lnSpc>
              <a:spcBef>
                <a:spcPts val="722"/>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89"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40665" marR="2275840" lvl="0" indent="0" algn="l" defTabSz="914400" rtl="0" eaLnBrk="1" fontAlgn="auto" latinLnBrk="0" hangingPunct="1">
              <a:lnSpc>
                <a:spcPts val="5667"/>
              </a:lnSpc>
              <a:spcBef>
                <a:spcPts val="722"/>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795E25"/>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6" name="object 6"/>
          <p:cNvSpPr txBox="1"/>
          <p:nvPr/>
        </p:nvSpPr>
        <p:spPr>
          <a:xfrm>
            <a:off x="1459794" y="1297602"/>
            <a:ext cx="8959144" cy="963291"/>
          </a:xfrm>
          <a:prstGeom prst="rect">
            <a:avLst/>
          </a:prstGeom>
        </p:spPr>
        <p:txBody>
          <a:bodyPr vert="horz" wrap="square" lIns="0" tIns="14111" rIns="0" bIns="0" rtlCol="0">
            <a:spAutoFit/>
          </a:bodyPr>
          <a:lstStyle/>
          <a:p>
            <a:pPr marL="0" marR="0" lvl="0" indent="0" algn="ctr"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Explicit</a:t>
            </a:r>
            <a:r>
              <a:rPr kumimoji="0" lang="en-US" sz="2667" b="0" i="0" u="none" strike="noStrike" kern="1200" cap="none" spc="-6" normalizeH="0" baseline="0" noProof="0" dirty="0">
                <a:ln>
                  <a:noFill/>
                </a:ln>
                <a:solidFill>
                  <a:srgbClr val="76B800"/>
                </a:solidFill>
                <a:effectLst/>
                <a:uLnTx/>
                <a:uFillTx/>
                <a:latin typeface="Trebuchet MS"/>
                <a:ea typeface="+mn-ea"/>
                <a:cs typeface="Trebuchet MS"/>
              </a:rPr>
              <a:t> mem. Management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vs</a:t>
            </a:r>
            <a:r>
              <a:rPr kumimoji="0" lang="en-US" sz="2667" b="0" i="0" u="none" strike="noStrike" kern="1200" cap="none" spc="0" normalizeH="0" baseline="0" noProof="0" dirty="0">
                <a:ln>
                  <a:noFill/>
                </a:ln>
                <a:solidFill>
                  <a:srgbClr val="76B800"/>
                </a:solidFill>
                <a:effectLst/>
                <a:uLnTx/>
                <a:uFillTx/>
                <a:latin typeface="Trebuchet MS"/>
                <a:ea typeface="+mn-ea"/>
                <a:cs typeface="Trebuchet MS"/>
              </a:rPr>
              <a:t>.</a:t>
            </a:r>
            <a:r>
              <a:rPr kumimoji="0" sz="2667" b="0" i="0" u="none" strike="noStrike" kern="1200" cap="none" spc="0"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Unified</a:t>
            </a:r>
            <a:r>
              <a:rPr kumimoji="0" sz="2667" b="0" i="0" u="none" strike="noStrike" kern="1200" cap="none" spc="17"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Memory</a:t>
            </a:r>
            <a:endParaRPr kumimoji="0" sz="2667" b="0" i="0" u="none" strike="noStrike" kern="1200" cap="none" spc="0" normalizeH="0" baseline="0" noProof="0" dirty="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592177"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dirty="0">
              <a:ln>
                <a:noFill/>
              </a:ln>
              <a:solidFill>
                <a:prstClr val="black"/>
              </a:solidFill>
              <a:effectLst/>
              <a:uLnTx/>
              <a:uFillTx/>
              <a:latin typeface="Trebuchet MS"/>
              <a:ea typeface="+mn-ea"/>
              <a:cs typeface="Trebuchet MS"/>
            </a:endParaRPr>
          </a:p>
        </p:txBody>
      </p:sp>
      <p:graphicFrame>
        <p:nvGraphicFramePr>
          <p:cNvPr id="7" name="object 7"/>
          <p:cNvGraphicFramePr>
            <a:graphicFrameLocks noGrp="1"/>
          </p:cNvGraphicFramePr>
          <p:nvPr/>
        </p:nvGraphicFramePr>
        <p:xfrm>
          <a:off x="362202" y="2334735"/>
          <a:ext cx="5589929" cy="4023358"/>
        </p:xfrm>
        <a:graphic>
          <a:graphicData uri="http://schemas.openxmlformats.org/drawingml/2006/table">
            <a:tbl>
              <a:tblPr firstRow="1" bandRow="1">
                <a:tableStyleId>{2D5ABB26-0587-4C30-8999-92F81FD0307C}</a:tableStyleId>
              </a:tblPr>
              <a:tblGrid>
                <a:gridCol w="5589929">
                  <a:extLst>
                    <a:ext uri="{9D8B030D-6E8A-4147-A177-3AD203B41FA5}">
                      <a16:colId xmlns:a16="http://schemas.microsoft.com/office/drawing/2014/main" val="20000"/>
                    </a:ext>
                  </a:extLst>
                </a:gridCol>
              </a:tblGrid>
              <a:tr h="712892">
                <a:tc>
                  <a:txBody>
                    <a:bodyPr/>
                    <a:lstStyle/>
                    <a:p>
                      <a:pPr marL="215900">
                        <a:lnSpc>
                          <a:spcPct val="100000"/>
                        </a:lnSpc>
                        <a:spcBef>
                          <a:spcPts val="35"/>
                        </a:spcBef>
                      </a:pPr>
                      <a:r>
                        <a:rPr lang="en-US" sz="2000" spc="-10" dirty="0">
                          <a:solidFill>
                            <a:srgbClr val="0000FF"/>
                          </a:solidFill>
                          <a:latin typeface="Consolas"/>
                          <a:cs typeface="Consolas"/>
                        </a:rPr>
                        <a:t>float </a:t>
                      </a:r>
                      <a:r>
                        <a:rPr sz="2000" spc="-5" dirty="0">
                          <a:latin typeface="Consolas"/>
                          <a:cs typeface="Consolas"/>
                        </a:rPr>
                        <a:t>*data, *</a:t>
                      </a:r>
                      <a:r>
                        <a:rPr sz="2000" spc="-5" dirty="0" err="1">
                          <a:latin typeface="Consolas"/>
                          <a:cs typeface="Consolas"/>
                        </a:rPr>
                        <a:t>d_data</a:t>
                      </a:r>
                      <a:r>
                        <a:rPr sz="2000" spc="-5" dirty="0">
                          <a:latin typeface="Consolas"/>
                          <a:cs typeface="Consolas"/>
                        </a:rPr>
                        <a:t>;</a:t>
                      </a:r>
                      <a:endParaRPr sz="2000" dirty="0">
                        <a:latin typeface="Consolas"/>
                        <a:cs typeface="Consolas"/>
                      </a:endParaRPr>
                    </a:p>
                    <a:p>
                      <a:pPr marL="215900">
                        <a:lnSpc>
                          <a:spcPct val="100000"/>
                        </a:lnSpc>
                        <a:spcBef>
                          <a:spcPts val="384"/>
                        </a:spcBef>
                      </a:pPr>
                      <a:r>
                        <a:rPr sz="2000" spc="-5" dirty="0">
                          <a:latin typeface="Consolas"/>
                          <a:cs typeface="Consolas"/>
                        </a:rPr>
                        <a:t>data </a:t>
                      </a:r>
                      <a:r>
                        <a:rPr sz="2000" dirty="0">
                          <a:latin typeface="Consolas"/>
                          <a:cs typeface="Consolas"/>
                        </a:rPr>
                        <a:t>=</a:t>
                      </a:r>
                      <a:r>
                        <a:rPr sz="2000" spc="-10" dirty="0">
                          <a:latin typeface="Consolas"/>
                          <a:cs typeface="Consolas"/>
                        </a:rPr>
                        <a:t> </a:t>
                      </a:r>
                      <a:r>
                        <a:rPr lang="en-US" sz="2000" spc="-5" dirty="0">
                          <a:solidFill>
                            <a:srgbClr val="C00000"/>
                          </a:solidFill>
                          <a:latin typeface="Consolas"/>
                          <a:cs typeface="Consolas"/>
                        </a:rPr>
                        <a:t>new </a:t>
                      </a:r>
                      <a:r>
                        <a:rPr lang="en-US" sz="2000" spc="-5" dirty="0">
                          <a:solidFill>
                            <a:srgbClr val="000BE6"/>
                          </a:solidFill>
                          <a:latin typeface="Consolas"/>
                          <a:cs typeface="Consolas"/>
                        </a:rPr>
                        <a:t>float</a:t>
                      </a:r>
                      <a:r>
                        <a:rPr lang="en-US" sz="2000" spc="-5" dirty="0">
                          <a:latin typeface="Consolas"/>
                          <a:cs typeface="Consolas"/>
                        </a:rPr>
                        <a:t>[</a:t>
                      </a:r>
                      <a:r>
                        <a:rPr sz="2000" spc="-5" dirty="0">
                          <a:latin typeface="Consolas"/>
                          <a:cs typeface="Consolas"/>
                        </a:rPr>
                        <a:t>N</a:t>
                      </a:r>
                      <a:r>
                        <a:rPr lang="en-US" sz="2000" spc="-5" dirty="0">
                          <a:latin typeface="Consolas"/>
                          <a:cs typeface="Consolas"/>
                        </a:rPr>
                        <a:t>];</a:t>
                      </a:r>
                      <a:endParaRPr sz="2000" dirty="0">
                        <a:latin typeface="Consolas"/>
                        <a:cs typeface="Consolas"/>
                      </a:endParaRPr>
                    </a:p>
                  </a:txBody>
                  <a:tcPr marL="0" marR="0" marT="4939" marB="0">
                    <a:solidFill>
                      <a:srgbClr val="F1F1F1"/>
                    </a:solidFill>
                  </a:tcPr>
                </a:tc>
                <a:extLst>
                  <a:ext uri="{0D108BD9-81ED-4DB2-BD59-A6C34878D82A}">
                    <a16:rowId xmlns:a16="http://schemas.microsoft.com/office/drawing/2014/main" val="10000"/>
                  </a:ext>
                </a:extLst>
              </a:tr>
              <a:tr h="369147">
                <a:tc>
                  <a:txBody>
                    <a:bodyPr/>
                    <a:lstStyle/>
                    <a:p>
                      <a:pPr lvl="0">
                        <a:lnSpc>
                          <a:spcPct val="100000"/>
                        </a:lnSpc>
                        <a:buNone/>
                      </a:pPr>
                      <a:endParaRPr sz="2100" dirty="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1"/>
                  </a:ext>
                </a:extLst>
              </a:tr>
              <a:tr h="357292">
                <a:tc>
                  <a:txBody>
                    <a:bodyPr/>
                    <a:lstStyle/>
                    <a:p>
                      <a:pPr marL="215900">
                        <a:lnSpc>
                          <a:spcPct val="100000"/>
                        </a:lnSpc>
                      </a:pPr>
                      <a:r>
                        <a:rPr sz="2000" spc="-5" dirty="0">
                          <a:solidFill>
                            <a:srgbClr val="795E25"/>
                          </a:solidFill>
                          <a:latin typeface="Consolas"/>
                          <a:cs typeface="Consolas"/>
                        </a:rPr>
                        <a:t>cpu_func1</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txBody>
                  <a:tcPr marL="0" marR="0" marT="0" marB="0">
                    <a:solidFill>
                      <a:srgbClr val="F1F1F1"/>
                    </a:solidFill>
                  </a:tcPr>
                </a:tc>
                <a:extLst>
                  <a:ext uri="{0D108BD9-81ED-4DB2-BD59-A6C34878D82A}">
                    <a16:rowId xmlns:a16="http://schemas.microsoft.com/office/drawing/2014/main" val="10002"/>
                  </a:ext>
                </a:extLst>
              </a:tr>
              <a:tr h="1473200">
                <a:tc>
                  <a:txBody>
                    <a:bodyPr/>
                    <a:lstStyle/>
                    <a:p>
                      <a:pPr>
                        <a:lnSpc>
                          <a:spcPct val="100000"/>
                        </a:lnSpc>
                      </a:pPr>
                      <a:endParaRPr sz="21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3"/>
                  </a:ext>
                </a:extLst>
              </a:tr>
              <a:tr h="1110827">
                <a:tc>
                  <a:txBody>
                    <a:bodyPr/>
                    <a:lstStyle/>
                    <a:p>
                      <a:pPr marL="215900">
                        <a:lnSpc>
                          <a:spcPts val="1914"/>
                        </a:lnSpc>
                      </a:pPr>
                      <a:r>
                        <a:rPr sz="2000" spc="-5" dirty="0">
                          <a:solidFill>
                            <a:srgbClr val="795E25"/>
                          </a:solidFill>
                          <a:latin typeface="Consolas"/>
                          <a:cs typeface="Consolas"/>
                        </a:rPr>
                        <a:t>cpu_func3</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p>
                      <a:pPr>
                        <a:lnSpc>
                          <a:spcPct val="100000"/>
                        </a:lnSpc>
                        <a:spcBef>
                          <a:spcPts val="55"/>
                        </a:spcBef>
                      </a:pPr>
                      <a:endParaRPr sz="2800">
                        <a:latin typeface="Times New Roman"/>
                        <a:cs typeface="Times New Roman"/>
                      </a:endParaRPr>
                    </a:p>
                    <a:p>
                      <a:pPr marL="215900">
                        <a:lnSpc>
                          <a:spcPct val="100000"/>
                        </a:lnSpc>
                      </a:pPr>
                      <a:r>
                        <a:rPr lang="en-US" sz="2000" spc="-5" dirty="0">
                          <a:solidFill>
                            <a:srgbClr val="C00000"/>
                          </a:solidFill>
                          <a:latin typeface="Consolas"/>
                          <a:cs typeface="Consolas"/>
                        </a:rPr>
                        <a:t>delete[]</a:t>
                      </a:r>
                      <a:r>
                        <a:rPr lang="en-US" sz="2000" spc="-5" dirty="0">
                          <a:solidFill>
                            <a:srgbClr val="795E25"/>
                          </a:solidFill>
                          <a:latin typeface="Consolas"/>
                          <a:cs typeface="Consolas"/>
                        </a:rPr>
                        <a:t> </a:t>
                      </a:r>
                      <a:r>
                        <a:rPr lang="en-US" sz="2000" spc="-5" dirty="0">
                          <a:latin typeface="Consolas"/>
                          <a:cs typeface="Consolas"/>
                        </a:rPr>
                        <a:t>data;</a:t>
                      </a:r>
                      <a:endParaRPr sz="2000" dirty="0">
                        <a:latin typeface="Consolas"/>
                        <a:cs typeface="Consolas"/>
                      </a:endParaRPr>
                    </a:p>
                  </a:txBody>
                  <a:tcPr marL="0" marR="0" marT="0" marB="0">
                    <a:solidFill>
                      <a:srgbClr val="F1F1F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object 7">
                <a:extLst>
                  <a:ext uri="{FF2B5EF4-FFF2-40B4-BE49-F238E27FC236}">
                    <a16:creationId xmlns:a16="http://schemas.microsoft.com/office/drawing/2014/main" id="{4277FC80-5252-4E25-B370-5E1CF2736769}"/>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9" name="object 7">
                <a:extLst>
                  <a:ext uri="{FF2B5EF4-FFF2-40B4-BE49-F238E27FC236}">
                    <a16:creationId xmlns:a16="http://schemas.microsoft.com/office/drawing/2014/main" id="{4277FC80-5252-4E25-B370-5E1CF2736769}"/>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
        <p:nvSpPr>
          <p:cNvPr id="3" name="object 3"/>
          <p:cNvSpPr txBox="1"/>
          <p:nvPr/>
        </p:nvSpPr>
        <p:spPr>
          <a:xfrm>
            <a:off x="582279" y="3110673"/>
            <a:ext cx="5464772" cy="248722"/>
          </a:xfrm>
          <a:prstGeom prst="rect">
            <a:avLst/>
          </a:prstGeom>
        </p:spPr>
        <p:txBody>
          <a:bodyPr vert="horz" wrap="square" lIns="0" tIns="0" rIns="0" bIns="0" rtlCol="0" anchor="t">
            <a:spAutoFit/>
          </a:bodyPr>
          <a:lstStyle/>
          <a:p>
            <a:pPr marL="0" marR="0" lvl="0" indent="0" algn="l" defTabSz="914400" rtl="0" eaLnBrk="1" fontAlgn="auto" latinLnBrk="0" hangingPunct="1">
              <a:lnSpc>
                <a:spcPts val="1889"/>
              </a:lnSpc>
              <a:spcBef>
                <a:spcPts val="0"/>
              </a:spcBef>
              <a:spcAft>
                <a:spcPts val="0"/>
              </a:spcAft>
              <a:buClrTx/>
              <a:buSzTx/>
              <a:buFontTx/>
              <a:buNone/>
              <a:tabLst/>
              <a:defRPr/>
            </a:pPr>
            <a:r>
              <a:rPr kumimoji="0" sz="2000" b="0" i="0" u="none" strike="noStrike" kern="1200" cap="none" spc="-6" normalizeH="0" baseline="0" noProof="0" err="1">
                <a:ln>
                  <a:noFill/>
                </a:ln>
                <a:solidFill>
                  <a:srgbClr val="795E25"/>
                </a:solidFill>
                <a:effectLst/>
                <a:uLnTx/>
                <a:uFillTx/>
                <a:latin typeface="Consolas"/>
                <a:ea typeface="+mn-ea"/>
                <a:cs typeface="Consolas"/>
              </a:rPr>
              <a:t>cudaMalloc</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srgbClr val="C00000"/>
                </a:solidFill>
                <a:effectLst/>
                <a:uLnTx/>
                <a:uFillTx/>
                <a:latin typeface="Consolas"/>
                <a:ea typeface="+mn-ea"/>
                <a:cs typeface="Consolas"/>
              </a:rPr>
              <a:t>&amp;</a:t>
            </a:r>
            <a:r>
              <a:rPr kumimoji="0" sz="2000" b="0" i="0" u="none" strike="noStrike" kern="1200" cap="none" spc="-6" normalizeH="0" baseline="0" noProof="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94" normalizeH="0" baseline="0" noProof="0" dirty="0">
                <a:ln>
                  <a:noFill/>
                </a:ln>
                <a:solidFill>
                  <a:prstClr val="black"/>
                </a:solidFill>
                <a:effectLst/>
                <a:uLnTx/>
                <a:uFillTx/>
                <a:latin typeface="Consolas"/>
                <a:ea typeface="+mn-ea"/>
                <a:cs typeface="Consolas"/>
              </a:rPr>
              <a:t> </a:t>
            </a:r>
            <a:r>
              <a:rPr kumimoji="0" sz="2000" b="0" i="0" u="none" strike="noStrike" kern="1200" cap="none" spc="-11" normalizeH="0" baseline="0" noProof="0" dirty="0">
                <a:ln>
                  <a:noFill/>
                </a:ln>
                <a:solidFill>
                  <a:prstClr val="black"/>
                </a:solidFill>
                <a:effectLst/>
                <a:uLnTx/>
                <a:uFillTx/>
                <a:latin typeface="Consolas"/>
                <a:ea typeface="+mn-ea"/>
                <a:cs typeface="Consolas"/>
              </a:rPr>
              <a:t>N</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 * </a:t>
            </a:r>
            <a:r>
              <a:rPr kumimoji="0" lang="en-US" sz="2000" b="0" i="0" u="none" strike="noStrike" kern="1200" cap="none" spc="-11" normalizeH="0" baseline="0" noProof="0" err="1">
                <a:ln>
                  <a:noFill/>
                </a:ln>
                <a:solidFill>
                  <a:srgbClr val="C00000"/>
                </a:solidFill>
                <a:effectLst/>
                <a:uLnTx/>
                <a:uFillTx/>
                <a:latin typeface="Consolas"/>
                <a:ea typeface="+mn-ea"/>
                <a:cs typeface="Consolas"/>
              </a:rPr>
              <a:t>sizeof</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txBox="1"/>
          <p:nvPr/>
        </p:nvSpPr>
        <p:spPr>
          <a:xfrm>
            <a:off x="582280" y="3853629"/>
            <a:ext cx="4457699" cy="1308371"/>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(d_data, data, N,</a:t>
            </a:r>
            <a:r>
              <a:rPr kumimoji="0" sz="2000" b="0" i="0" u="none" strike="noStrike" kern="1200" cap="none" spc="-72"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gpu_func2&lt;&lt;&lt;...&gt;&gt;&gt;(d_data, N);  </a:t>
            </a:r>
            <a:r>
              <a:rPr kumimoji="0" sz="2000" b="0" i="0" u="none" strike="noStrike" kern="1200" cap="none" spc="-6" normalizeH="0" baseline="0" noProof="0" dirty="0">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(data, d_data, N,</a:t>
            </a:r>
            <a:r>
              <a:rPr kumimoji="0" sz="2000" b="0" i="0" u="none" strike="noStrike" kern="1200" cap="none" spc="-72"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srgbClr val="795E25"/>
                </a:solidFill>
                <a:effectLst/>
                <a:uLnTx/>
                <a:uFillTx/>
                <a:latin typeface="Consolas"/>
                <a:ea typeface="+mn-ea"/>
                <a:cs typeface="Consolas"/>
              </a:rPr>
              <a:t>cudaFree</a:t>
            </a:r>
            <a:r>
              <a:rPr kumimoji="0" sz="2000" b="0" i="0" u="none" strike="noStrike" kern="1200" cap="none" spc="-6" normalizeH="0" baseline="0" noProof="0" dirty="0">
                <a:ln>
                  <a:noFill/>
                </a:ln>
                <a:solidFill>
                  <a:prstClr val="black"/>
                </a:solidFill>
                <a:effectLst/>
                <a:uLnTx/>
                <a:uFillTx/>
                <a:latin typeface="Consolas"/>
                <a:ea typeface="+mn-ea"/>
                <a:cs typeface="Consolas"/>
              </a:rPr>
              <a:t>(d_data);</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363882616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a:t>
            </a:r>
            <a:endParaRPr dirty="0"/>
          </a:p>
        </p:txBody>
      </p:sp>
      <p:sp>
        <p:nvSpPr>
          <p:cNvPr id="3" name="object 3"/>
          <p:cNvSpPr txBox="1"/>
          <p:nvPr/>
        </p:nvSpPr>
        <p:spPr>
          <a:xfrm>
            <a:off x="172716" y="2462105"/>
            <a:ext cx="6363547" cy="3525951"/>
          </a:xfrm>
          <a:prstGeom prst="rect">
            <a:avLst/>
          </a:prstGeom>
          <a:solidFill>
            <a:srgbClr val="F1F1F1"/>
          </a:solidFill>
        </p:spPr>
        <p:txBody>
          <a:bodyPr vert="horz" wrap="square" lIns="0" tIns="4939" rIns="0" bIns="0" rtlCol="0" anchor="t">
            <a:spAutoFit/>
          </a:bodyPr>
          <a:lstStyle/>
          <a:p>
            <a:pPr marL="239395" marR="0" lvl="0" indent="0" algn="l" defTabSz="914400" rtl="0" eaLnBrk="1" fontAlgn="auto" latinLnBrk="0" hangingPunct="1">
              <a:lnSpc>
                <a:spcPct val="100000"/>
              </a:lnSpc>
              <a:spcBef>
                <a:spcPts val="39"/>
              </a:spcBef>
              <a:spcAft>
                <a:spcPts val="0"/>
              </a:spcAft>
              <a:buClrTx/>
              <a:buSzTx/>
              <a:buFontTx/>
              <a:buNone/>
              <a:tabLst/>
              <a:defRPr/>
            </a:pPr>
            <a:r>
              <a:rPr kumimoji="0" lang="en-US" sz="2000" b="0" i="0" u="none" strike="noStrike" kern="1200" cap="none" spc="-11" normalizeH="0" baseline="0" noProof="0" dirty="0">
                <a:ln>
                  <a:noFill/>
                </a:ln>
                <a:solidFill>
                  <a:srgbClr val="0000FF"/>
                </a:solidFill>
                <a:effectLst/>
                <a:uLnTx/>
                <a:uFillTx/>
                <a:latin typeface="Consolas"/>
                <a:ea typeface="+mn-ea"/>
                <a:cs typeface="Consolas"/>
              </a:rPr>
              <a:t>float </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 </a:t>
            </a:r>
            <a:r>
              <a:rPr kumimoji="0" lang="en-US" sz="2000" b="0" i="0" u="none" strike="noStrike" kern="1200" cap="none" spc="-6" normalizeH="0" baseline="0" noProof="0" dirty="0">
                <a:ln>
                  <a:noFill/>
                </a:ln>
                <a:solidFill>
                  <a:srgbClr val="C00000"/>
                </a:solidFill>
                <a:effectLst/>
                <a:uLnTx/>
                <a:uFillTx/>
                <a:latin typeface="Consolas"/>
                <a:ea typeface="+mn-ea"/>
                <a:cs typeface="Consolas"/>
              </a:rPr>
              <a:t>new </a:t>
            </a:r>
            <a:r>
              <a:rPr kumimoji="0" lang="en-US" sz="2000" b="0" i="0" u="none" strike="noStrike" kern="1200" cap="none" spc="-6"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prstClr val="black"/>
                </a:solidFill>
                <a:effectLst/>
                <a:uLnTx/>
                <a:uFillTx/>
                <a:latin typeface="Consolas"/>
                <a:ea typeface="+mn-ea"/>
                <a:cs typeface="Consolas"/>
              </a:rPr>
              <a:t>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cudaMalloc</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a:ln>
                  <a:noFill/>
                </a:ln>
                <a:solidFill>
                  <a:srgbClr val="C00000"/>
                </a:solidFill>
                <a:effectLst/>
                <a:uLnTx/>
                <a:uFillTx/>
                <a:latin typeface="Consolas"/>
                <a:ea typeface="+mn-ea"/>
                <a:cs typeface="Consolas"/>
              </a:rPr>
              <a:t>&amp;</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a:t>
            </a:r>
            <a:r>
              <a:rPr kumimoji="0" sz="2000" b="0" i="0" u="none" strike="noStrike" kern="1200" cap="none" spc="-11" normalizeH="0" baseline="0" noProof="0" dirty="0">
                <a:ln>
                  <a:noFill/>
                </a:ln>
                <a:solidFill>
                  <a:prstClr val="black"/>
                </a:solidFill>
                <a:effectLst/>
                <a:uLnTx/>
                <a:uFillTx/>
                <a:latin typeface="Consolas"/>
                <a:ea typeface="+mn-ea"/>
                <a:cs typeface="Consolas"/>
              </a:rPr>
              <a:t>N</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 *  </a:t>
            </a:r>
            <a:r>
              <a:rPr kumimoji="0" lang="en-US" sz="2000" b="0" i="0" u="none" strike="noStrike" kern="1200" cap="none" spc="-11" normalizeH="0" baseline="0" noProof="0" dirty="0" err="1">
                <a:ln>
                  <a:noFill/>
                </a:ln>
                <a:solidFill>
                  <a:srgbClr val="C00000"/>
                </a:solidFill>
                <a:effectLst/>
                <a:uLnTx/>
                <a:uFillTx/>
                <a:latin typeface="Consolas"/>
                <a:ea typeface="+mn-ea"/>
                <a:cs typeface="Consolas"/>
              </a:rPr>
              <a:t>sizeof</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r>
              <a:rPr kumimoji="0" lang="en-US" sz="2000" b="0" i="0" u="none" strike="noStrike" kern="1200" cap="none" spc="-11" normalizeH="0" baseline="0" noProof="0" dirty="0">
                <a:ln>
                  <a:noFill/>
                </a:ln>
                <a:solidFill>
                  <a:srgbClr val="000BE6"/>
                </a:solidFill>
                <a:effectLst/>
                <a:uLnTx/>
                <a:uFillTx/>
                <a:latin typeface="Consolas"/>
                <a:ea typeface="+mn-ea"/>
                <a:cs typeface="Consolas"/>
              </a:rPr>
              <a:t>float</a:t>
            </a:r>
            <a:r>
              <a:rPr kumimoji="0" lang="en-US" sz="2000" b="0" i="0" u="none" strike="noStrike" kern="1200" cap="none" spc="-11"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cpu_func1</a:t>
            </a:r>
            <a:r>
              <a:rPr kumimoji="0" sz="2000" b="0" i="0" u="none" strike="noStrike" kern="1200" cap="none" spc="-6" normalizeH="0" baseline="0" noProof="0" dirty="0">
                <a:ln>
                  <a:noFill/>
                </a:ln>
                <a:solidFill>
                  <a:prstClr val="black"/>
                </a:solidFill>
                <a:effectLst/>
                <a:uLnTx/>
                <a:uFillTx/>
                <a:latin typeface="Consolas"/>
                <a:ea typeface="+mn-ea"/>
                <a:cs typeface="Consolas"/>
              </a:rPr>
              <a:t>(data, 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data, 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prstClr val="black"/>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prstClr val="black"/>
                </a:solidFill>
                <a:effectLst/>
                <a:uLnTx/>
                <a:uFillTx/>
                <a:latin typeface="Consolas"/>
                <a:ea typeface="+mn-ea"/>
                <a:cs typeface="Consolas"/>
              </a:rPr>
              <a:t>gpu_func2&lt;&lt;&lt;...&gt;&gt;&gt;(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N);</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cudaMemcpy</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 N,</a:t>
            </a:r>
            <a:r>
              <a:rPr kumimoji="0" lang="en-US"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err="1">
                <a:ln>
                  <a:noFill/>
                </a:ln>
                <a:solidFill>
                  <a:srgbClr val="795E25"/>
                </a:solidFill>
                <a:effectLst/>
                <a:uLnTx/>
                <a:uFillTx/>
                <a:latin typeface="Consolas"/>
                <a:ea typeface="+mn-ea"/>
                <a:cs typeface="Consolas"/>
              </a:rPr>
              <a:t>cudaFree</a:t>
            </a:r>
            <a:r>
              <a:rPr kumimoji="0" sz="2000" b="0" i="0" u="none" strike="noStrike" kern="1200" cap="none" spc="-6" normalizeH="0" baseline="0" noProof="0" dirty="0">
                <a:ln>
                  <a:noFill/>
                </a:ln>
                <a:solidFill>
                  <a:prstClr val="black"/>
                </a:solidFill>
                <a:effectLst/>
                <a:uLnTx/>
                <a:uFillTx/>
                <a:latin typeface="Consolas"/>
                <a:ea typeface="+mn-ea"/>
                <a:cs typeface="Consolas"/>
              </a:rPr>
              <a:t>(</a:t>
            </a:r>
            <a:r>
              <a:rPr kumimoji="0" sz="2000" b="0" i="0" u="none" strike="noStrike" kern="1200" cap="none" spc="-6" normalizeH="0" baseline="0" noProof="0" dirty="0" err="1">
                <a:ln>
                  <a:noFill/>
                </a:ln>
                <a:solidFill>
                  <a:prstClr val="black"/>
                </a:solidFill>
                <a:effectLst/>
                <a:uLnTx/>
                <a:uFillTx/>
                <a:latin typeface="Consolas"/>
                <a:ea typeface="+mn-ea"/>
                <a:cs typeface="Consolas"/>
              </a:rPr>
              <a:t>d_data</a:t>
            </a:r>
            <a:r>
              <a:rPr kumimoji="0" sz="2000" b="0" i="0" u="none" strike="noStrike" kern="1200" cap="none" spc="-6" normalizeH="0" baseline="0" noProof="0" dirty="0">
                <a:ln>
                  <a:noFill/>
                </a:ln>
                <a:solidFill>
                  <a:prstClr val="black"/>
                </a:solidFill>
                <a:effectLst/>
                <a:uLnTx/>
                <a:uFillTx/>
                <a:latin typeface="Consolas"/>
                <a:ea typeface="+mn-ea"/>
                <a:cs typeface="Consolas"/>
              </a:rPr>
              <a:t>);</a:t>
            </a:r>
            <a:endParaRPr kumimoji="0" lang="en-US" sz="2000" b="0" i="0" u="none" strike="noStrike" kern="1200" cap="none" spc="0" normalizeH="0" baseline="0" noProof="0" dirty="0">
              <a:ln>
                <a:noFill/>
              </a:ln>
              <a:solidFill>
                <a:srgbClr val="000000"/>
              </a:solidFill>
              <a:effectLst/>
              <a:uLnTx/>
              <a:uFillTx/>
              <a:latin typeface="Consolas"/>
              <a:ea typeface="+mn-ea"/>
              <a:cs typeface="Consolas"/>
            </a:endParaRPr>
          </a:p>
          <a:p>
            <a:pPr marL="239395" marR="464820" lvl="0" indent="0" algn="l" defTabSz="914400" rtl="0" eaLnBrk="1" fontAlgn="auto" latinLnBrk="0" hangingPunct="1">
              <a:lnSpc>
                <a:spcPct val="117800"/>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cpu_func3</a:t>
            </a:r>
            <a:r>
              <a:rPr kumimoji="0" sz="2000" b="0" i="0" u="none" strike="noStrike" kern="1200" cap="none" spc="-6" normalizeH="0" baseline="0" noProof="0" dirty="0">
                <a:ln>
                  <a:noFill/>
                </a:ln>
                <a:solidFill>
                  <a:prstClr val="black"/>
                </a:solidFill>
                <a:effectLst/>
                <a:uLnTx/>
                <a:uFillTx/>
                <a:latin typeface="Consolas"/>
                <a:ea typeface="+mn-ea"/>
                <a:cs typeface="Consolas"/>
              </a:rPr>
              <a:t>(data,</a:t>
            </a:r>
            <a:r>
              <a:rPr kumimoji="0" sz="2000" b="0" i="0" u="none" strike="noStrike" kern="1200" cap="none" spc="-17"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N);</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23939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 normalizeH="0" baseline="0" noProof="0" dirty="0">
                <a:ln>
                  <a:noFill/>
                </a:ln>
                <a:solidFill>
                  <a:srgbClr val="C00000"/>
                </a:solidFill>
                <a:effectLst/>
                <a:uLnTx/>
                <a:uFillTx/>
                <a:latin typeface="Consolas"/>
                <a:ea typeface="+mn-ea"/>
                <a:cs typeface="Consolas"/>
              </a:rPr>
              <a:t>delete[]</a:t>
            </a:r>
            <a:r>
              <a:rPr kumimoji="0" lang="en-US" sz="2000" b="0" i="0" u="none" strike="noStrike" kern="1200" cap="none" spc="-6" normalizeH="0" baseline="0" noProof="0" dirty="0">
                <a:ln>
                  <a:noFill/>
                </a:ln>
                <a:solidFill>
                  <a:srgbClr val="795E25"/>
                </a:solidFill>
                <a:effectLst/>
                <a:uLnTx/>
                <a:uFillTx/>
                <a:latin typeface="Consolas"/>
                <a:ea typeface="+mn-ea"/>
                <a:cs typeface="Consolas"/>
              </a:rPr>
              <a:t> </a:t>
            </a:r>
            <a:r>
              <a:rPr kumimoji="0" lang="en-US" sz="2000" b="0" i="0" u="none" strike="noStrike" kern="1200" cap="none" spc="-6" normalizeH="0" baseline="0" noProof="0" dirty="0">
                <a:ln>
                  <a:noFill/>
                </a:ln>
                <a:solidFill>
                  <a:prstClr val="black"/>
                </a:solidFill>
                <a:effectLst/>
                <a:uLnTx/>
                <a:uFillTx/>
                <a:latin typeface="Consolas"/>
                <a:ea typeface="+mn-ea"/>
                <a:cs typeface="Consolas"/>
              </a:rPr>
              <a:t>data;</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4" name="object 4"/>
          <p:cNvSpPr txBox="1"/>
          <p:nvPr/>
        </p:nvSpPr>
        <p:spPr>
          <a:xfrm>
            <a:off x="7110019" y="3853629"/>
            <a:ext cx="4735689" cy="248722"/>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cudaMemPrefetchAsync</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N,</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GPU)</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txBox="1"/>
          <p:nvPr/>
        </p:nvSpPr>
        <p:spPr>
          <a:xfrm>
            <a:off x="7110019" y="4572026"/>
            <a:ext cx="4735689" cy="248722"/>
          </a:xfrm>
          <a:prstGeom prst="rect">
            <a:avLst/>
          </a:prstGeom>
        </p:spPr>
        <p:txBody>
          <a:bodyPr vert="horz" wrap="square" lIns="0" tIns="0" rIns="0" bIns="0" rtlCol="0">
            <a:spAutoFit/>
          </a:bodyPr>
          <a:lstStyle/>
          <a:p>
            <a:pPr marL="0" marR="0" lvl="0" indent="0" algn="l" defTabSz="914400" rtl="0" eaLnBrk="1" fontAlgn="auto" latinLnBrk="0" hangingPunct="1">
              <a:lnSpc>
                <a:spcPts val="1883"/>
              </a:lnSpc>
              <a:spcBef>
                <a:spcPts val="0"/>
              </a:spcBef>
              <a:spcAft>
                <a:spcPts val="0"/>
              </a:spcAft>
              <a:buClrTx/>
              <a:buSzTx/>
              <a:buFontTx/>
              <a:buNone/>
              <a:tabLst/>
              <a:defRPr/>
            </a:pPr>
            <a:r>
              <a:rPr kumimoji="0" sz="2000" b="0" i="0" u="none" strike="noStrike" kern="1200" cap="none" spc="-6" normalizeH="0" baseline="0" noProof="0" dirty="0">
                <a:ln>
                  <a:noFill/>
                </a:ln>
                <a:solidFill>
                  <a:srgbClr val="795E25"/>
                </a:solidFill>
                <a:effectLst/>
                <a:uLnTx/>
                <a:uFillTx/>
                <a:latin typeface="Consolas"/>
                <a:ea typeface="+mn-ea"/>
                <a:cs typeface="Consolas"/>
              </a:rPr>
              <a:t>cudaMemPrefetchAsync</a:t>
            </a:r>
            <a:r>
              <a:rPr kumimoji="0" sz="2000" b="0" i="0" u="none" strike="noStrike" kern="1200" cap="none" spc="-6" normalizeH="0" baseline="0" noProof="0" dirty="0">
                <a:ln>
                  <a:noFill/>
                </a:ln>
                <a:solidFill>
                  <a:prstClr val="black"/>
                </a:solidFill>
                <a:effectLst/>
                <a:uLnTx/>
                <a:uFillTx/>
                <a:latin typeface="Consolas"/>
                <a:ea typeface="+mn-ea"/>
                <a:cs typeface="Consolas"/>
              </a:rPr>
              <a:t>(data, </a:t>
            </a:r>
            <a:r>
              <a:rPr kumimoji="0" sz="2000" b="0" i="0" u="none" strike="noStrike" kern="1200" cap="none" spc="0" normalizeH="0" baseline="0" noProof="0" dirty="0">
                <a:ln>
                  <a:noFill/>
                </a:ln>
                <a:solidFill>
                  <a:prstClr val="black"/>
                </a:solidFill>
                <a:effectLst/>
                <a:uLnTx/>
                <a:uFillTx/>
                <a:latin typeface="Consolas"/>
                <a:ea typeface="+mn-ea"/>
                <a:cs typeface="Consolas"/>
              </a:rPr>
              <a:t>N,</a:t>
            </a:r>
            <a:r>
              <a:rPr kumimoji="0" sz="2000" b="0" i="0" u="none" strike="noStrike" kern="1200" cap="none" spc="-83" normalizeH="0" baseline="0" noProof="0" dirty="0">
                <a:ln>
                  <a:noFill/>
                </a:ln>
                <a:solidFill>
                  <a:prstClr val="black"/>
                </a:solidFill>
                <a:effectLst/>
                <a:uLnTx/>
                <a:uFillTx/>
                <a:latin typeface="Consolas"/>
                <a:ea typeface="+mn-ea"/>
                <a:cs typeface="Consolas"/>
              </a:rPr>
              <a:t> </a:t>
            </a:r>
            <a:r>
              <a:rPr kumimoji="0" sz="2000" b="0" i="0" u="none" strike="noStrike" kern="1200" cap="none" spc="-6" normalizeH="0" baseline="0" noProof="0" dirty="0">
                <a:ln>
                  <a:noFill/>
                </a:ln>
                <a:solidFill>
                  <a:prstClr val="black"/>
                </a:solidFill>
                <a:effectLst/>
                <a:uLnTx/>
                <a:uFillTx/>
                <a:latin typeface="Consolas"/>
                <a:ea typeface="+mn-ea"/>
                <a:cs typeface="Consolas"/>
              </a:rPr>
              <a:t>CPU)</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1459794" y="1297602"/>
            <a:ext cx="8972550" cy="963291"/>
          </a:xfrm>
          <a:prstGeom prst="rect">
            <a:avLst/>
          </a:prstGeom>
        </p:spPr>
        <p:txBody>
          <a:bodyPr vert="horz" wrap="square" lIns="0" tIns="14111" rIns="0" bIns="0" rtlCol="0">
            <a:spAutoFit/>
          </a:bodyPr>
          <a:lstStyle/>
          <a:p>
            <a:pPr marL="2430615" marR="0" lvl="0" indent="0" algn="l"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0" normalizeH="0" baseline="0" noProof="0" dirty="0">
                <a:ln>
                  <a:noFill/>
                </a:ln>
                <a:solidFill>
                  <a:srgbClr val="76B800"/>
                </a:solidFill>
                <a:effectLst/>
                <a:uLnTx/>
                <a:uFillTx/>
                <a:latin typeface="Trebuchet MS"/>
                <a:ea typeface="+mn-ea"/>
                <a:cs typeface="Trebuchet MS"/>
              </a:rPr>
              <a:t>Full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Control with</a:t>
            </a:r>
            <a:r>
              <a:rPr kumimoji="0" sz="2667" b="0" i="0" u="none" strike="noStrike" kern="1200" cap="none" spc="11" normalizeH="0" baseline="0" noProof="0" dirty="0">
                <a:ln>
                  <a:noFill/>
                </a:ln>
                <a:solidFill>
                  <a:srgbClr val="76B800"/>
                </a:solidFill>
                <a:effectLst/>
                <a:uLnTx/>
                <a:uFillTx/>
                <a:latin typeface="Trebuchet MS"/>
                <a:ea typeface="+mn-ea"/>
                <a:cs typeface="Trebuchet MS"/>
              </a:rPr>
              <a:t> </a:t>
            </a:r>
            <a:r>
              <a:rPr kumimoji="0" sz="2667" b="0" i="0" u="none" strike="noStrike" kern="1200" cap="none" spc="0" normalizeH="0" baseline="0" noProof="0" dirty="0">
                <a:ln>
                  <a:noFill/>
                </a:ln>
                <a:solidFill>
                  <a:srgbClr val="76B800"/>
                </a:solidFill>
                <a:effectLst/>
                <a:uLnTx/>
                <a:uFillTx/>
                <a:latin typeface="Trebuchet MS"/>
                <a:ea typeface="+mn-ea"/>
                <a:cs typeface="Trebuchet MS"/>
              </a:rPr>
              <a:t>Prefetching</a:t>
            </a:r>
            <a:endParaRPr kumimoji="0" sz="2667" b="0" i="0" u="none" strike="noStrike" kern="1200" cap="none" spc="0" normalizeH="0" baseline="0" noProof="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582300"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Unified Memory </a:t>
            </a:r>
            <a:r>
              <a:rPr kumimoji="0" sz="2000" b="0" i="0" u="none" strike="noStrike" kern="1200" cap="none" spc="0" normalizeH="0" baseline="0" noProof="0" dirty="0">
                <a:ln>
                  <a:noFill/>
                </a:ln>
                <a:solidFill>
                  <a:prstClr val="black"/>
                </a:solidFill>
                <a:effectLst/>
                <a:uLnTx/>
                <a:uFillTx/>
                <a:latin typeface="Trebuchet MS"/>
                <a:ea typeface="+mn-ea"/>
                <a:cs typeface="Trebuchet MS"/>
              </a:rPr>
              <a:t>+</a:t>
            </a:r>
            <a:r>
              <a:rPr kumimoji="0" sz="2000" b="0" i="0" u="none" strike="noStrike" kern="1200" cap="none" spc="-61" normalizeH="0" baseline="0" noProof="0" dirty="0">
                <a:ln>
                  <a:noFill/>
                </a:ln>
                <a:solidFill>
                  <a:prstClr val="black"/>
                </a:solidFill>
                <a:effectLst/>
                <a:uLnTx/>
                <a:uFillTx/>
                <a:latin typeface="Trebuchet MS"/>
                <a:ea typeface="+mn-ea"/>
                <a:cs typeface="Trebuchet MS"/>
              </a:rPr>
              <a:t> </a:t>
            </a:r>
            <a:r>
              <a:rPr kumimoji="0" sz="2000" b="0" i="0" u="none" strike="noStrike" kern="1200" cap="none" spc="-17" normalizeH="0" baseline="0" noProof="0" dirty="0">
                <a:ln>
                  <a:noFill/>
                </a:ln>
                <a:solidFill>
                  <a:prstClr val="black"/>
                </a:solidFill>
                <a:effectLst/>
                <a:uLnTx/>
                <a:uFillTx/>
                <a:latin typeface="Trebuchet MS"/>
                <a:ea typeface="+mn-ea"/>
                <a:cs typeface="Trebuchet MS"/>
              </a:rPr>
              <a:t>Prefetching</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p:graphicFrame>
        <p:nvGraphicFramePr>
          <p:cNvPr id="7" name="object 7"/>
          <p:cNvGraphicFramePr>
            <a:graphicFrameLocks noGrp="1"/>
          </p:cNvGraphicFramePr>
          <p:nvPr/>
        </p:nvGraphicFramePr>
        <p:xfrm>
          <a:off x="6868153" y="2346960"/>
          <a:ext cx="5171722" cy="4023359"/>
        </p:xfrm>
        <a:graphic>
          <a:graphicData uri="http://schemas.openxmlformats.org/drawingml/2006/table">
            <a:tbl>
              <a:tblPr firstRow="1" bandRow="1">
                <a:tableStyleId>{2D5ABB26-0587-4C30-8999-92F81FD0307C}</a:tableStyleId>
              </a:tblPr>
              <a:tblGrid>
                <a:gridCol w="5171722">
                  <a:extLst>
                    <a:ext uri="{9D8B030D-6E8A-4147-A177-3AD203B41FA5}">
                      <a16:colId xmlns:a16="http://schemas.microsoft.com/office/drawing/2014/main" val="20000"/>
                    </a:ext>
                  </a:extLst>
                </a:gridCol>
              </a:tblGrid>
              <a:tr h="1442720">
                <a:tc>
                  <a:txBody>
                    <a:bodyPr/>
                    <a:lstStyle/>
                    <a:p>
                      <a:pPr marL="217170">
                        <a:lnSpc>
                          <a:spcPct val="100000"/>
                        </a:lnSpc>
                        <a:spcBef>
                          <a:spcPts val="35"/>
                        </a:spcBef>
                      </a:pPr>
                      <a:r>
                        <a:rPr lang="en-US" sz="2000" spc="-10" dirty="0">
                          <a:solidFill>
                            <a:srgbClr val="0000FF"/>
                          </a:solidFill>
                          <a:latin typeface="Consolas"/>
                          <a:cs typeface="Consolas"/>
                        </a:rPr>
                        <a:t>float </a:t>
                      </a:r>
                      <a:r>
                        <a:rPr sz="2000" spc="-5" dirty="0">
                          <a:latin typeface="Consolas"/>
                          <a:cs typeface="Consolas"/>
                        </a:rPr>
                        <a:t>*data;</a:t>
                      </a:r>
                      <a:endParaRPr sz="2000" dirty="0">
                        <a:latin typeface="Consolas"/>
                        <a:cs typeface="Consolas"/>
                      </a:endParaRPr>
                    </a:p>
                    <a:p>
                      <a:pPr marL="217170">
                        <a:lnSpc>
                          <a:spcPct val="100000"/>
                        </a:lnSpc>
                        <a:spcBef>
                          <a:spcPts val="384"/>
                        </a:spcBef>
                      </a:pPr>
                      <a:r>
                        <a:rPr sz="2000" spc="-5" dirty="0">
                          <a:latin typeface="Consolas"/>
                          <a:cs typeface="Consolas"/>
                        </a:rPr>
                        <a:t>data </a:t>
                      </a:r>
                      <a:r>
                        <a:rPr sz="2000" dirty="0">
                          <a:latin typeface="Consolas"/>
                          <a:cs typeface="Consolas"/>
                        </a:rPr>
                        <a:t>=</a:t>
                      </a:r>
                      <a:r>
                        <a:rPr sz="2000" spc="-10" dirty="0">
                          <a:latin typeface="Consolas"/>
                          <a:cs typeface="Consolas"/>
                        </a:rPr>
                        <a:t> </a:t>
                      </a:r>
                      <a:r>
                        <a:rPr lang="en-US" sz="2000" spc="-10" dirty="0">
                          <a:solidFill>
                            <a:srgbClr val="C00000"/>
                          </a:solidFill>
                          <a:latin typeface="Consolas"/>
                          <a:cs typeface="Consolas"/>
                        </a:rPr>
                        <a:t>new </a:t>
                      </a:r>
                      <a:r>
                        <a:rPr lang="en-US" sz="2000" spc="-10" dirty="0">
                          <a:solidFill>
                            <a:srgbClr val="000BE6"/>
                          </a:solidFill>
                          <a:latin typeface="Consolas"/>
                          <a:cs typeface="Consolas"/>
                        </a:rPr>
                        <a:t>float</a:t>
                      </a:r>
                      <a:r>
                        <a:rPr lang="en-US" sz="2000" spc="-5" dirty="0">
                          <a:latin typeface="Consolas"/>
                          <a:cs typeface="Consolas"/>
                        </a:rPr>
                        <a:t>[</a:t>
                      </a:r>
                      <a:r>
                        <a:rPr sz="2000" spc="-5" dirty="0">
                          <a:latin typeface="Consolas"/>
                          <a:cs typeface="Consolas"/>
                        </a:rPr>
                        <a:t>N</a:t>
                      </a:r>
                      <a:r>
                        <a:rPr lang="en-US" sz="2000" spc="-5" dirty="0">
                          <a:latin typeface="Consolas"/>
                          <a:cs typeface="Consolas"/>
                        </a:rPr>
                        <a:t>];</a:t>
                      </a:r>
                      <a:endParaRPr sz="2000" dirty="0">
                        <a:latin typeface="Consolas"/>
                        <a:cs typeface="Consolas"/>
                      </a:endParaRPr>
                    </a:p>
                    <a:p>
                      <a:pPr>
                        <a:lnSpc>
                          <a:spcPct val="100000"/>
                        </a:lnSpc>
                        <a:spcBef>
                          <a:spcPts val="55"/>
                        </a:spcBef>
                      </a:pPr>
                      <a:endParaRPr sz="2800">
                        <a:latin typeface="Times New Roman"/>
                        <a:cs typeface="Times New Roman"/>
                      </a:endParaRPr>
                    </a:p>
                    <a:p>
                      <a:pPr marL="217170">
                        <a:lnSpc>
                          <a:spcPct val="100000"/>
                        </a:lnSpc>
                      </a:pPr>
                      <a:r>
                        <a:rPr sz="2000" spc="-5" dirty="0">
                          <a:solidFill>
                            <a:srgbClr val="795E25"/>
                          </a:solidFill>
                          <a:latin typeface="Consolas"/>
                          <a:cs typeface="Consolas"/>
                        </a:rPr>
                        <a:t>cpu_func1</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a:latin typeface="Consolas"/>
                        <a:cs typeface="Consolas"/>
                      </a:endParaRPr>
                    </a:p>
                  </a:txBody>
                  <a:tcPr marL="0" marR="0" marT="4939" marB="0">
                    <a:solidFill>
                      <a:srgbClr val="F1F1F1"/>
                    </a:solidFill>
                  </a:tcPr>
                </a:tc>
                <a:extLst>
                  <a:ext uri="{0D108BD9-81ED-4DB2-BD59-A6C34878D82A}">
                    <a16:rowId xmlns:a16="http://schemas.microsoft.com/office/drawing/2014/main" val="10000"/>
                  </a:ext>
                </a:extLst>
              </a:tr>
              <a:tr h="369146">
                <a:tc>
                  <a:txBody>
                    <a:bodyPr/>
                    <a:lstStyle/>
                    <a:p>
                      <a:pPr>
                        <a:lnSpc>
                          <a:spcPct val="100000"/>
                        </a:lnSpc>
                      </a:pPr>
                      <a:endParaRPr sz="20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1"/>
                  </a:ext>
                </a:extLst>
              </a:tr>
              <a:tr h="348827">
                <a:tc>
                  <a:txBody>
                    <a:bodyPr/>
                    <a:lstStyle/>
                    <a:p>
                      <a:pPr marL="217170">
                        <a:lnSpc>
                          <a:spcPts val="2080"/>
                        </a:lnSpc>
                      </a:pPr>
                      <a:r>
                        <a:rPr sz="2000" spc="-5" dirty="0">
                          <a:latin typeface="Consolas"/>
                          <a:cs typeface="Consolas"/>
                        </a:rPr>
                        <a:t>gpu_func2&lt;&lt;&lt;...&gt;&gt;&gt;(data,</a:t>
                      </a:r>
                      <a:r>
                        <a:rPr sz="2000" spc="-25" dirty="0">
                          <a:latin typeface="Consolas"/>
                          <a:cs typeface="Consolas"/>
                        </a:rPr>
                        <a:t> </a:t>
                      </a:r>
                      <a:r>
                        <a:rPr sz="2000" spc="-5" dirty="0">
                          <a:latin typeface="Consolas"/>
                          <a:cs typeface="Consolas"/>
                        </a:rPr>
                        <a:t>N);</a:t>
                      </a:r>
                      <a:endParaRPr sz="2000">
                        <a:latin typeface="Consolas"/>
                        <a:cs typeface="Consolas"/>
                      </a:endParaRPr>
                    </a:p>
                  </a:txBody>
                  <a:tcPr marL="0" marR="0" marT="0" marB="0">
                    <a:solidFill>
                      <a:srgbClr val="F1F1F1"/>
                    </a:solidFill>
                  </a:tcPr>
                </a:tc>
                <a:extLst>
                  <a:ext uri="{0D108BD9-81ED-4DB2-BD59-A6C34878D82A}">
                    <a16:rowId xmlns:a16="http://schemas.microsoft.com/office/drawing/2014/main" val="10002"/>
                  </a:ext>
                </a:extLst>
              </a:tr>
              <a:tr h="369146">
                <a:tc>
                  <a:txBody>
                    <a:bodyPr/>
                    <a:lstStyle/>
                    <a:p>
                      <a:pPr>
                        <a:lnSpc>
                          <a:spcPct val="100000"/>
                        </a:lnSpc>
                      </a:pPr>
                      <a:endParaRPr sz="2000">
                        <a:latin typeface="Times New Roman"/>
                        <a:cs typeface="Times New Roman"/>
                      </a:endParaRPr>
                    </a:p>
                  </a:txBody>
                  <a:tcPr marL="0" marR="0" marT="0" marB="0">
                    <a:solidFill>
                      <a:srgbClr val="76B800">
                        <a:alpha val="19999"/>
                      </a:srgbClr>
                    </a:solidFill>
                  </a:tcPr>
                </a:tc>
                <a:extLst>
                  <a:ext uri="{0D108BD9-81ED-4DB2-BD59-A6C34878D82A}">
                    <a16:rowId xmlns:a16="http://schemas.microsoft.com/office/drawing/2014/main" val="10003"/>
                  </a:ext>
                </a:extLst>
              </a:tr>
              <a:tr h="1493520">
                <a:tc>
                  <a:txBody>
                    <a:bodyPr/>
                    <a:lstStyle/>
                    <a:p>
                      <a:pPr marL="217170">
                        <a:lnSpc>
                          <a:spcPts val="2080"/>
                        </a:lnSpc>
                      </a:pPr>
                      <a:r>
                        <a:rPr sz="2000" spc="-5" dirty="0">
                          <a:solidFill>
                            <a:srgbClr val="795E25"/>
                          </a:solidFill>
                          <a:latin typeface="Consolas"/>
                          <a:cs typeface="Consolas"/>
                        </a:rPr>
                        <a:t>cudaDeviceSynchronize</a:t>
                      </a:r>
                      <a:r>
                        <a:rPr sz="2000" spc="-5" dirty="0">
                          <a:latin typeface="Consolas"/>
                          <a:cs typeface="Consolas"/>
                        </a:rPr>
                        <a:t>();</a:t>
                      </a:r>
                      <a:endParaRPr sz="2000" dirty="0">
                        <a:latin typeface="Consolas"/>
                        <a:cs typeface="Consolas"/>
                      </a:endParaRPr>
                    </a:p>
                    <a:p>
                      <a:pPr marL="217170">
                        <a:lnSpc>
                          <a:spcPct val="100000"/>
                        </a:lnSpc>
                        <a:spcBef>
                          <a:spcPts val="380"/>
                        </a:spcBef>
                      </a:pPr>
                      <a:r>
                        <a:rPr sz="2000" spc="-5" dirty="0">
                          <a:solidFill>
                            <a:srgbClr val="795E25"/>
                          </a:solidFill>
                          <a:latin typeface="Consolas"/>
                          <a:cs typeface="Consolas"/>
                        </a:rPr>
                        <a:t>cpu_func3</a:t>
                      </a:r>
                      <a:r>
                        <a:rPr sz="2000" spc="-5" dirty="0">
                          <a:latin typeface="Consolas"/>
                          <a:cs typeface="Consolas"/>
                        </a:rPr>
                        <a:t>(data,</a:t>
                      </a:r>
                      <a:r>
                        <a:rPr sz="2000" spc="-10" dirty="0">
                          <a:latin typeface="Consolas"/>
                          <a:cs typeface="Consolas"/>
                        </a:rPr>
                        <a:t> </a:t>
                      </a:r>
                      <a:r>
                        <a:rPr sz="2000" spc="-5" dirty="0">
                          <a:latin typeface="Consolas"/>
                          <a:cs typeface="Consolas"/>
                        </a:rPr>
                        <a:t>N);</a:t>
                      </a:r>
                      <a:endParaRPr sz="2000" dirty="0">
                        <a:latin typeface="Consolas"/>
                        <a:cs typeface="Consolas"/>
                      </a:endParaRPr>
                    </a:p>
                    <a:p>
                      <a:pPr>
                        <a:lnSpc>
                          <a:spcPct val="100000"/>
                        </a:lnSpc>
                        <a:spcBef>
                          <a:spcPts val="10"/>
                        </a:spcBef>
                      </a:pPr>
                      <a:endParaRPr sz="2800" dirty="0">
                        <a:latin typeface="Times New Roman"/>
                        <a:cs typeface="Times New Roman"/>
                      </a:endParaRPr>
                    </a:p>
                    <a:p>
                      <a:pPr marL="217170">
                        <a:lnSpc>
                          <a:spcPct val="100000"/>
                        </a:lnSpc>
                      </a:pPr>
                      <a:r>
                        <a:rPr lang="en-US" sz="2000" spc="-5" dirty="0">
                          <a:solidFill>
                            <a:srgbClr val="C00000"/>
                          </a:solidFill>
                          <a:latin typeface="Consolas"/>
                          <a:cs typeface="Consolas"/>
                        </a:rPr>
                        <a:t>delete[]</a:t>
                      </a:r>
                      <a:r>
                        <a:rPr lang="en-US" sz="2000" spc="-5" dirty="0">
                          <a:solidFill>
                            <a:srgbClr val="795E25"/>
                          </a:solidFill>
                          <a:latin typeface="Consolas"/>
                          <a:cs typeface="Consolas"/>
                        </a:rPr>
                        <a:t> </a:t>
                      </a:r>
                      <a:r>
                        <a:rPr lang="en-US" sz="2000" spc="-5" dirty="0">
                          <a:latin typeface="Consolas"/>
                          <a:cs typeface="Consolas"/>
                        </a:rPr>
                        <a:t>data;</a:t>
                      </a:r>
                      <a:endParaRPr sz="2000" dirty="0">
                        <a:latin typeface="Consolas"/>
                        <a:cs typeface="Consolas"/>
                      </a:endParaRPr>
                    </a:p>
                  </a:txBody>
                  <a:tcPr marL="0" marR="0" marT="0" marB="0">
                    <a:solidFill>
                      <a:srgbClr val="F1F1F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object 7">
                <a:extLst>
                  <a:ext uri="{FF2B5EF4-FFF2-40B4-BE49-F238E27FC236}">
                    <a16:creationId xmlns:a16="http://schemas.microsoft.com/office/drawing/2014/main" id="{09F7B64E-B506-4D93-88C9-A482F7330CD1}"/>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9" name="object 7">
                <a:extLst>
                  <a:ext uri="{FF2B5EF4-FFF2-40B4-BE49-F238E27FC236}">
                    <a16:creationId xmlns:a16="http://schemas.microsoft.com/office/drawing/2014/main" id="{09F7B64E-B506-4D93-88C9-A482F7330CD1}"/>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3547617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553721" y="3227493"/>
            <a:ext cx="5828594" cy="2462389"/>
          </a:xfrm>
          <a:custGeom>
            <a:avLst/>
            <a:gdLst/>
            <a:ahLst/>
            <a:cxnLst/>
            <a:rect l="l" t="t" r="r" b="b"/>
            <a:pathLst>
              <a:path w="5245735" h="2216150">
                <a:moveTo>
                  <a:pt x="0" y="2215895"/>
                </a:moveTo>
                <a:lnTo>
                  <a:pt x="5245608" y="2215895"/>
                </a:lnTo>
                <a:lnTo>
                  <a:pt x="5245608" y="0"/>
                </a:lnTo>
                <a:lnTo>
                  <a:pt x="0" y="0"/>
                </a:lnTo>
                <a:lnTo>
                  <a:pt x="0" y="2215895"/>
                </a:lnTo>
                <a:close/>
              </a:path>
            </a:pathLst>
          </a:custGeom>
          <a:solidFill>
            <a:srgbClr val="76B8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object 2"/>
          <p:cNvSpPr txBox="1">
            <a:spLocks noGrp="1"/>
          </p:cNvSpPr>
          <p:nvPr>
            <p:ph type="title"/>
          </p:nvPr>
        </p:nvSpPr>
        <p:spPr>
          <a:prstGeom prst="rect">
            <a:avLst/>
          </a:prstGeom>
        </p:spPr>
        <p:txBody>
          <a:bodyPr vert="horz" wrap="square" lIns="0" tIns="14111" rIns="0" bIns="0" rtlCol="0" anchor="ctr">
            <a:spAutoFit/>
          </a:bodyPr>
          <a:lstStyle/>
          <a:p>
            <a:pPr marL="14111">
              <a:lnSpc>
                <a:spcPct val="100000"/>
              </a:lnSpc>
              <a:spcBef>
                <a:spcPts val="111"/>
              </a:spcBef>
            </a:pPr>
            <a:r>
              <a:rPr lang="en-US" spc="-11" dirty="0"/>
              <a:t>CUDA &amp; Power 9</a:t>
            </a:r>
            <a:endParaRPr dirty="0"/>
          </a:p>
        </p:txBody>
      </p:sp>
      <p:sp>
        <p:nvSpPr>
          <p:cNvPr id="3" name="object 3"/>
          <p:cNvSpPr txBox="1"/>
          <p:nvPr/>
        </p:nvSpPr>
        <p:spPr>
          <a:xfrm>
            <a:off x="553721" y="2346960"/>
            <a:ext cx="5828594" cy="558643"/>
          </a:xfrm>
          <a:prstGeom prst="rect">
            <a:avLst/>
          </a:prstGeom>
          <a:solidFill>
            <a:srgbClr val="F1F1F1"/>
          </a:solidFill>
        </p:spPr>
        <p:txBody>
          <a:bodyPr vert="horz" wrap="square" lIns="0" tIns="15522" rIns="0" bIns="0" rtlCol="0">
            <a:spAutoFit/>
          </a:bodyPr>
          <a:lstStyle/>
          <a:p>
            <a:pPr marL="209548" marR="0" lvl="0" indent="0" algn="l" defTabSz="914400" rtl="0" eaLnBrk="1" fontAlgn="auto" latinLnBrk="0" hangingPunct="1">
              <a:lnSpc>
                <a:spcPct val="100000"/>
              </a:lnSpc>
              <a:spcBef>
                <a:spcPts val="122"/>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**data;</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209548"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008000"/>
                </a:solidFill>
                <a:effectLst/>
                <a:uLnTx/>
                <a:uFillTx/>
                <a:latin typeface="Consolas"/>
                <a:ea typeface="+mn-ea"/>
                <a:cs typeface="Consolas"/>
              </a:rPr>
              <a:t>// allocate </a:t>
            </a:r>
            <a:r>
              <a:rPr kumimoji="0" sz="1556" b="0" i="0" u="none" strike="noStrike" kern="1200" cap="none" spc="6" normalizeH="0" baseline="0" noProof="0" dirty="0">
                <a:ln>
                  <a:noFill/>
                </a:ln>
                <a:solidFill>
                  <a:srgbClr val="008000"/>
                </a:solidFill>
                <a:effectLst/>
                <a:uLnTx/>
                <a:uFillTx/>
                <a:latin typeface="Consolas"/>
                <a:ea typeface="+mn-ea"/>
                <a:cs typeface="Consolas"/>
              </a:rPr>
              <a:t>and </a:t>
            </a:r>
            <a:r>
              <a:rPr kumimoji="0" sz="1556" b="0" i="0" u="none" strike="noStrike" kern="1200" cap="none" spc="0" normalizeH="0" baseline="0" noProof="0" dirty="0">
                <a:ln>
                  <a:noFill/>
                </a:ln>
                <a:solidFill>
                  <a:srgbClr val="008000"/>
                </a:solidFill>
                <a:effectLst/>
                <a:uLnTx/>
                <a:uFillTx/>
                <a:latin typeface="Consolas"/>
                <a:ea typeface="+mn-ea"/>
                <a:cs typeface="Consolas"/>
              </a:rPr>
              <a:t>initialize data on </a:t>
            </a:r>
            <a:r>
              <a:rPr kumimoji="0" sz="1556" b="0" i="0" u="none" strike="noStrike" kern="1200" cap="none" spc="6" normalizeH="0" baseline="0" noProof="0" dirty="0">
                <a:ln>
                  <a:noFill/>
                </a:ln>
                <a:solidFill>
                  <a:srgbClr val="008000"/>
                </a:solidFill>
                <a:effectLst/>
                <a:uLnTx/>
                <a:uFillTx/>
                <a:latin typeface="Consolas"/>
                <a:ea typeface="+mn-ea"/>
                <a:cs typeface="Consolas"/>
              </a:rPr>
              <a:t>the</a:t>
            </a:r>
            <a:r>
              <a:rPr kumimoji="0" sz="1556" b="0" i="0" u="none" strike="noStrike" kern="1200" cap="none" spc="11" normalizeH="0" baseline="0" noProof="0" dirty="0">
                <a:ln>
                  <a:noFill/>
                </a:ln>
                <a:solidFill>
                  <a:srgbClr val="008000"/>
                </a:solidFill>
                <a:effectLst/>
                <a:uLnTx/>
                <a:uFillTx/>
                <a:latin typeface="Consolas"/>
                <a:ea typeface="+mn-ea"/>
                <a:cs typeface="Consolas"/>
              </a:rPr>
              <a:t> </a:t>
            </a:r>
            <a:r>
              <a:rPr kumimoji="0" sz="1556" b="0" i="0" u="none" strike="noStrike" kern="1200" cap="none" spc="6" normalizeH="0" baseline="0" noProof="0" dirty="0">
                <a:ln>
                  <a:noFill/>
                </a:ln>
                <a:solidFill>
                  <a:srgbClr val="008000"/>
                </a:solidFill>
                <a:effectLst/>
                <a:uLnTx/>
                <a:uFillTx/>
                <a:latin typeface="Consolas"/>
                <a:ea typeface="+mn-ea"/>
                <a:cs typeface="Consolas"/>
              </a:rPr>
              <a:t>CPU</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4" name="object 4"/>
          <p:cNvSpPr txBox="1"/>
          <p:nvPr/>
        </p:nvSpPr>
        <p:spPr>
          <a:xfrm>
            <a:off x="763692" y="3307543"/>
            <a:ext cx="5360811" cy="2285626"/>
          </a:xfrm>
          <a:prstGeom prst="rect">
            <a:avLst/>
          </a:prstGeom>
        </p:spPr>
        <p:txBody>
          <a:bodyPr vert="horz" wrap="square" lIns="0" tIns="0" rIns="0" bIns="0" rtlCol="0" anchor="t">
            <a:spAutoFit/>
          </a:bodyPr>
          <a:lstStyle/>
          <a:p>
            <a:pPr marL="0" marR="0" lvl="0" indent="0" algn="l" defTabSz="914400" rtl="0" eaLnBrk="1" fontAlgn="auto" latinLnBrk="0" hangingPunct="1">
              <a:lnSpc>
                <a:spcPts val="1472"/>
              </a:lnSpc>
              <a:spcBef>
                <a:spcPts val="0"/>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**d_data;</a:t>
            </a:r>
          </a:p>
          <a:p>
            <a:pPr marL="0" marR="100330" lvl="0" indent="0" algn="l" defTabSz="914400" rtl="0" eaLnBrk="1" fontAlgn="auto" latinLnBrk="0" hangingPunct="1">
              <a:lnSpc>
                <a:spcPct val="125699"/>
              </a:lnSpc>
              <a:spcBef>
                <a:spcPts val="0"/>
              </a:spcBef>
              <a:spcAft>
                <a:spcPts val="0"/>
              </a:spcAft>
              <a:buClrTx/>
              <a:buSzTx/>
              <a:buFontTx/>
              <a:buNone/>
              <a:tabLst/>
              <a:defRPr/>
            </a:pPr>
            <a:r>
              <a:rPr kumimoji="0" sz="1550" b="0" i="0" u="none" strike="noStrike" kern="1200" cap="none" spc="0" normalizeH="0" baseline="0" noProof="0" dirty="0">
                <a:ln>
                  <a:noFill/>
                </a:ln>
                <a:solidFill>
                  <a:srgbClr val="0000FF"/>
                </a:solidFill>
                <a:effectLst/>
                <a:uLnTx/>
                <a:uFillTx/>
                <a:latin typeface="Consolas"/>
                <a:ea typeface="+mn-ea"/>
                <a:cs typeface="Consolas"/>
              </a:rPr>
              <a:t>char </a:t>
            </a:r>
            <a:r>
              <a:rPr kumimoji="0" sz="1550" b="0" i="0" u="none" strike="noStrike" kern="1200" cap="none" spc="0" normalizeH="0" baseline="0" noProof="0" dirty="0">
                <a:ln>
                  <a:noFill/>
                </a:ln>
                <a:solidFill>
                  <a:prstClr val="black"/>
                </a:solidFill>
                <a:effectLst/>
                <a:uLnTx/>
                <a:uFillTx/>
                <a:latin typeface="Consolas"/>
                <a:ea typeface="+mn-ea"/>
                <a:cs typeface="Consolas"/>
              </a:rPr>
              <a:t>**</a:t>
            </a:r>
            <a:r>
              <a:rPr kumimoji="0" sz="1550" b="0" i="0" u="none" strike="noStrike" kern="1200" cap="none" spc="0" normalizeH="0" baseline="0" noProof="0" dirty="0" err="1">
                <a:ln>
                  <a:noFill/>
                </a:ln>
                <a:solidFill>
                  <a:prstClr val="black"/>
                </a:solidFill>
                <a:effectLst/>
                <a:uLnTx/>
                <a:uFillTx/>
                <a:latin typeface="Consolas"/>
                <a:ea typeface="+mn-ea"/>
                <a:cs typeface="Consolas"/>
              </a:rPr>
              <a:t>h_data</a:t>
            </a:r>
            <a:r>
              <a:rPr kumimoji="0" sz="1550" b="0" i="0" u="none" strike="noStrike" kern="1200" cap="none" spc="0" normalizeH="0" baseline="0" noProof="0" dirty="0">
                <a:ln>
                  <a:noFill/>
                </a:ln>
                <a:solidFill>
                  <a:prstClr val="black"/>
                </a:solidFill>
                <a:effectLst/>
                <a:uLnTx/>
                <a:uFillTx/>
                <a:latin typeface="Consolas"/>
                <a:ea typeface="+mn-ea"/>
                <a:cs typeface="Consolas"/>
              </a:rPr>
              <a:t> = </a:t>
            </a:r>
            <a:r>
              <a:rPr kumimoji="0" lang="en-US" sz="1550" b="0" i="0" u="none" strike="noStrike" kern="1200" cap="none" spc="0" normalizeH="0" baseline="0" noProof="0" dirty="0">
                <a:ln>
                  <a:noFill/>
                </a:ln>
                <a:solidFill>
                  <a:srgbClr val="000BE6"/>
                </a:solidFill>
                <a:effectLst/>
                <a:uLnTx/>
                <a:uFillTx/>
                <a:latin typeface="Consolas"/>
                <a:ea typeface="+mn-ea"/>
                <a:cs typeface="+mn-cs"/>
              </a:rPr>
              <a:t>new</a:t>
            </a:r>
            <a:r>
              <a:rPr kumimoji="0" lang="en-US" sz="1550" b="0" i="0" u="none" strike="noStrike" kern="1200" cap="none" spc="0" normalizeH="0" baseline="0" noProof="0" dirty="0">
                <a:ln>
                  <a:noFill/>
                </a:ln>
                <a:solidFill>
                  <a:srgbClr val="C00000"/>
                </a:solidFill>
                <a:effectLst/>
                <a:uLnTx/>
                <a:uFillTx/>
                <a:latin typeface="Consolas"/>
                <a:ea typeface="+mn-ea"/>
                <a:cs typeface="Consolas"/>
              </a:rPr>
              <a:t> </a:t>
            </a:r>
            <a:r>
              <a:rPr kumimoji="0" lang="en-US" sz="1550" b="0" i="0" u="none" strike="noStrike" kern="1200" cap="none" spc="0" normalizeH="0" baseline="0" noProof="0" dirty="0">
                <a:ln>
                  <a:noFill/>
                </a:ln>
                <a:solidFill>
                  <a:srgbClr val="000BE6"/>
                </a:solidFill>
                <a:effectLst/>
                <a:uLnTx/>
                <a:uFillTx/>
                <a:latin typeface="Consolas"/>
                <a:ea typeface="+mn-ea"/>
                <a:cs typeface="Consolas"/>
              </a:rPr>
              <a:t>char*</a:t>
            </a:r>
            <a:r>
              <a:rPr kumimoji="0" lang="en-US" sz="1550" b="0" i="0" u="none" strike="noStrike" kern="1200" cap="none" spc="0" normalizeH="0" baseline="0" noProof="0" dirty="0">
                <a:ln>
                  <a:noFill/>
                </a:ln>
                <a:solidFill>
                  <a:prstClr val="black"/>
                </a:solidFill>
                <a:effectLst/>
                <a:uLnTx/>
                <a:uFillTx/>
                <a:latin typeface="Consolas"/>
                <a:ea typeface="+mn-ea"/>
                <a:cs typeface="Consolas"/>
              </a:rPr>
              <a:t>[N];  </a:t>
            </a:r>
            <a:endParaRPr kumimoji="0" lang="en-US" sz="1550" b="0" i="0" u="none" strike="noStrike" kern="1200" cap="none" spc="0" normalizeH="0" baseline="0" noProof="0" dirty="0">
              <a:ln>
                <a:noFill/>
              </a:ln>
              <a:solidFill>
                <a:srgbClr val="000000"/>
              </a:solidFill>
              <a:effectLst/>
              <a:uLnTx/>
              <a:uFillTx/>
              <a:latin typeface="Consolas"/>
              <a:ea typeface="+mn-ea"/>
              <a:cs typeface="Consolas"/>
            </a:endParaRPr>
          </a:p>
          <a:p>
            <a:pPr marL="0" marR="100330" lvl="0" indent="0" algn="l" defTabSz="914400" rtl="0" eaLnBrk="1" fontAlgn="auto" latinLnBrk="0" hangingPunct="1">
              <a:lnSpc>
                <a:spcPct val="125699"/>
              </a:lnSpc>
              <a:spcBef>
                <a:spcPts val="0"/>
              </a:spcBef>
              <a:spcAft>
                <a:spcPts val="0"/>
              </a:spcAft>
              <a:buClrTx/>
              <a:buSzTx/>
              <a:buFontTx/>
              <a:buNone/>
              <a:tabLst/>
              <a:defRPr/>
            </a:pPr>
            <a:r>
              <a:rPr kumimoji="0" sz="1550" b="0" i="0" u="none" strike="noStrike" kern="1200" cap="none" spc="0" normalizeH="0" baseline="0" noProof="0" dirty="0">
                <a:ln>
                  <a:noFill/>
                </a:ln>
                <a:solidFill>
                  <a:srgbClr val="AE00DB"/>
                </a:solidFill>
                <a:effectLst/>
                <a:uLnTx/>
                <a:uFillTx/>
                <a:latin typeface="Consolas"/>
                <a:ea typeface="+mn-ea"/>
                <a:cs typeface="Consolas"/>
              </a:rPr>
              <a:t>for </a:t>
            </a:r>
            <a:r>
              <a:rPr kumimoji="0" sz="1550" b="0" i="0" u="none" strike="noStrike" kern="1200" cap="none" spc="0" normalizeH="0" baseline="0" noProof="0" dirty="0">
                <a:ln>
                  <a:noFill/>
                </a:ln>
                <a:solidFill>
                  <a:prstClr val="black"/>
                </a:solidFill>
                <a:effectLst/>
                <a:uLnTx/>
                <a:uFillTx/>
                <a:latin typeface="Consolas"/>
                <a:ea typeface="+mn-ea"/>
                <a:cs typeface="Consolas"/>
              </a:rPr>
              <a:t>(</a:t>
            </a:r>
            <a:r>
              <a:rPr kumimoji="0" sz="1550" b="0" i="0" u="none" strike="noStrike" kern="1200" cap="none" spc="0" normalizeH="0" baseline="0" noProof="0" dirty="0">
                <a:ln>
                  <a:noFill/>
                </a:ln>
                <a:solidFill>
                  <a:srgbClr val="0000FF"/>
                </a:solidFill>
                <a:effectLst/>
                <a:uLnTx/>
                <a:uFillTx/>
                <a:latin typeface="Consolas"/>
                <a:ea typeface="+mn-ea"/>
                <a:cs typeface="Consolas"/>
              </a:rPr>
              <a:t>int </a:t>
            </a:r>
            <a:r>
              <a:rPr kumimoji="0" sz="1550" b="0" i="0" u="none" strike="noStrike" kern="1200" cap="none" spc="0" normalizeH="0" baseline="0" noProof="0" dirty="0" err="1">
                <a:ln>
                  <a:noFill/>
                </a:ln>
                <a:solidFill>
                  <a:prstClr val="black"/>
                </a:solidFill>
                <a:effectLst/>
                <a:uLnTx/>
                <a:uFillTx/>
                <a:latin typeface="Consolas"/>
                <a:ea typeface="+mn-ea"/>
                <a:cs typeface="Consolas"/>
              </a:rPr>
              <a:t>i</a:t>
            </a:r>
            <a:r>
              <a:rPr kumimoji="0" sz="1550" b="0" i="0" u="none" strike="noStrike" kern="1200" cap="none" spc="0" normalizeH="0" baseline="0" noProof="0" dirty="0">
                <a:ln>
                  <a:noFill/>
                </a:ln>
                <a:solidFill>
                  <a:prstClr val="black"/>
                </a:solidFill>
                <a:effectLst/>
                <a:uLnTx/>
                <a:uFillTx/>
                <a:latin typeface="Consolas"/>
                <a:ea typeface="+mn-ea"/>
                <a:cs typeface="Consolas"/>
              </a:rPr>
              <a:t> = </a:t>
            </a:r>
            <a:r>
              <a:rPr kumimoji="0" sz="1550" b="0" i="0" u="none" strike="noStrike" kern="1200" cap="none" spc="0" normalizeH="0" baseline="0" noProof="0" dirty="0">
                <a:ln>
                  <a:noFill/>
                </a:ln>
                <a:solidFill>
                  <a:srgbClr val="09875A"/>
                </a:solidFill>
                <a:effectLst/>
                <a:uLnTx/>
                <a:uFillTx/>
                <a:latin typeface="Consolas"/>
                <a:ea typeface="+mn-ea"/>
                <a:cs typeface="Consolas"/>
              </a:rPr>
              <a:t>0</a:t>
            </a:r>
            <a:r>
              <a:rPr kumimoji="0" sz="1550" b="0" i="0" u="none" strike="noStrike" kern="1200" cap="none" spc="0" normalizeH="0" baseline="0" noProof="0" dirty="0">
                <a:ln>
                  <a:noFill/>
                </a:ln>
                <a:solidFill>
                  <a:prstClr val="black"/>
                </a:solidFill>
                <a:effectLst/>
                <a:uLnTx/>
                <a:uFillTx/>
                <a:latin typeface="Consolas"/>
                <a:ea typeface="+mn-ea"/>
                <a:cs typeface="Consolas"/>
              </a:rPr>
              <a:t>; i &lt; </a:t>
            </a:r>
            <a:r>
              <a:rPr kumimoji="0" sz="1550" b="0" i="0" u="none" strike="noStrike" kern="1200" cap="none" spc="6" normalizeH="0" baseline="0" noProof="0" dirty="0">
                <a:ln>
                  <a:noFill/>
                </a:ln>
                <a:solidFill>
                  <a:prstClr val="black"/>
                </a:solidFill>
                <a:effectLst/>
                <a:uLnTx/>
                <a:uFillTx/>
                <a:latin typeface="Consolas"/>
                <a:ea typeface="+mn-ea"/>
                <a:cs typeface="Consolas"/>
              </a:rPr>
              <a:t>N; </a:t>
            </a:r>
            <a:r>
              <a:rPr kumimoji="0" sz="1550" b="0" i="0" u="none" strike="noStrike" kern="1200" cap="none" spc="0" normalizeH="0" baseline="0" noProof="0" dirty="0">
                <a:ln>
                  <a:noFill/>
                </a:ln>
                <a:solidFill>
                  <a:prstClr val="black"/>
                </a:solidFill>
                <a:effectLst/>
                <a:uLnTx/>
                <a:uFillTx/>
                <a:latin typeface="Consolas"/>
                <a:ea typeface="+mn-ea"/>
                <a:cs typeface="Consolas"/>
              </a:rPr>
              <a:t>i++)</a:t>
            </a:r>
            <a:r>
              <a:rPr kumimoji="0" sz="1550" b="0" i="0" u="none" strike="noStrike" kern="1200" cap="none" spc="28" normalizeH="0" baseline="0" noProof="0" dirty="0">
                <a:ln>
                  <a:noFill/>
                </a:ln>
                <a:solidFill>
                  <a:prstClr val="black"/>
                </a:solidFill>
                <a:effectLst/>
                <a:uLnTx/>
                <a:uFillTx/>
                <a:latin typeface="Consolas"/>
                <a:ea typeface="+mn-ea"/>
                <a:cs typeface="Consolas"/>
              </a:rPr>
              <a:t> </a:t>
            </a:r>
            <a:r>
              <a:rPr kumimoji="0" sz="1550" b="0" i="0" u="none" strike="noStrike" kern="1200" cap="none" spc="0" normalizeH="0" baseline="0" noProof="0" dirty="0">
                <a:ln>
                  <a:noFill/>
                </a:ln>
                <a:solidFill>
                  <a:prstClr val="black"/>
                </a:solidFill>
                <a:effectLst/>
                <a:uLnTx/>
                <a:uFillTx/>
                <a:latin typeface="Consolas"/>
                <a:ea typeface="+mn-ea"/>
                <a:cs typeface="Consolas"/>
              </a:rPr>
              <a:t>{</a:t>
            </a:r>
          </a:p>
          <a:p>
            <a:pPr marL="218014"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cudaMalloc</a:t>
            </a:r>
            <a:r>
              <a:rPr kumimoji="0" sz="1556" b="0" i="0" u="none" strike="noStrike" kern="1200" cap="none" spc="0" normalizeH="0" baseline="0" noProof="0" dirty="0">
                <a:ln>
                  <a:noFill/>
                </a:ln>
                <a:solidFill>
                  <a:prstClr val="black"/>
                </a:solidFill>
                <a:effectLst/>
                <a:uLnTx/>
                <a:uFillTx/>
                <a:latin typeface="Consolas"/>
                <a:ea typeface="+mn-ea"/>
                <a:cs typeface="Consolas"/>
              </a:rPr>
              <a:t>(&amp;h_data[i], </a:t>
            </a:r>
            <a:r>
              <a:rPr kumimoji="0" sz="1556" b="0" i="0" u="none" strike="noStrike" kern="1200" cap="none" spc="6"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dirty="0">
              <a:ln>
                <a:noFill/>
              </a:ln>
              <a:solidFill>
                <a:prstClr val="black"/>
              </a:solidFill>
              <a:effectLst/>
              <a:uLnTx/>
              <a:uFillTx/>
              <a:latin typeface="Consolas"/>
              <a:ea typeface="+mn-ea"/>
              <a:cs typeface="Consolas"/>
            </a:endParaRPr>
          </a:p>
          <a:p>
            <a:pPr marL="218014" marR="0" lvl="0" indent="0" algn="l" defTabSz="914400" rtl="0" eaLnBrk="1" fontAlgn="auto" latinLnBrk="0" hangingPunct="1">
              <a:lnSpc>
                <a:spcPct val="100000"/>
              </a:lnSpc>
              <a:spcBef>
                <a:spcPts val="482"/>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cudaMemcpy</a:t>
            </a:r>
            <a:r>
              <a:rPr kumimoji="0" sz="1556" b="0" i="0" u="none" strike="noStrike" kern="1200" cap="none" spc="0" normalizeH="0" baseline="0" noProof="0" dirty="0">
                <a:ln>
                  <a:noFill/>
                </a:ln>
                <a:solidFill>
                  <a:prstClr val="black"/>
                </a:solidFill>
                <a:effectLst/>
                <a:uLnTx/>
                <a:uFillTx/>
                <a:latin typeface="Consolas"/>
                <a:ea typeface="+mn-ea"/>
                <a:cs typeface="Consolas"/>
              </a:rPr>
              <a:t>(h_data[i], data[i], </a:t>
            </a:r>
            <a:r>
              <a:rPr kumimoji="0" sz="1556" b="0" i="0" u="none" strike="noStrike" kern="1200" cap="none" spc="-6" normalizeH="0" baseline="0" noProof="0" dirty="0">
                <a:ln>
                  <a:noFill/>
                </a:ln>
                <a:solidFill>
                  <a:prstClr val="black"/>
                </a:solidFill>
                <a:effectLst/>
                <a:uLnTx/>
                <a:uFillTx/>
                <a:latin typeface="Consolas"/>
                <a:ea typeface="+mn-ea"/>
                <a:cs typeface="Consolas"/>
              </a:rPr>
              <a:t>N,</a:t>
            </a:r>
            <a:r>
              <a:rPr kumimoji="0" sz="1556" b="0" i="0" u="none" strike="noStrike" kern="1200" cap="none" spc="22"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a:t>
            </a:r>
          </a:p>
          <a:p>
            <a:pPr marL="0" marR="0" lvl="0" indent="0" algn="l" defTabSz="914400" rtl="0" eaLnBrk="1" fontAlgn="auto" latinLnBrk="0" hangingPunct="1">
              <a:lnSpc>
                <a:spcPct val="100000"/>
              </a:lnSpc>
              <a:spcBef>
                <a:spcPts val="482"/>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a:t>
            </a:r>
          </a:p>
          <a:p>
            <a:pPr marL="0" marR="0" lvl="0" indent="0" algn="l" defTabSz="914400" rtl="0" eaLnBrk="1" fontAlgn="auto" latinLnBrk="0" hangingPunct="1">
              <a:lnSpc>
                <a:spcPct val="125699"/>
              </a:lnSpc>
              <a:spcBef>
                <a:spcPts val="0"/>
              </a:spcBef>
              <a:spcAft>
                <a:spcPts val="0"/>
              </a:spcAft>
              <a:buClrTx/>
              <a:buSzTx/>
              <a:buFontTx/>
              <a:buNone/>
              <a:tabLst/>
              <a:defRPr/>
            </a:pPr>
            <a:r>
              <a:rPr kumimoji="0" sz="1556" b="0" i="0" u="none" strike="noStrike" kern="1200" cap="none" spc="0" normalizeH="0" baseline="0" noProof="0" dirty="0">
                <a:ln>
                  <a:noFill/>
                </a:ln>
                <a:solidFill>
                  <a:srgbClr val="795E25"/>
                </a:solidFill>
                <a:effectLst/>
                <a:uLnTx/>
                <a:uFillTx/>
                <a:latin typeface="Consolas"/>
                <a:ea typeface="+mn-ea"/>
                <a:cs typeface="Consolas"/>
              </a:rPr>
              <a:t>cudaMalloc</a:t>
            </a:r>
            <a:r>
              <a:rPr kumimoji="0" sz="1556" b="0" i="0" u="none" strike="noStrike" kern="1200" cap="none" spc="0" normalizeH="0" baseline="0" noProof="0" dirty="0">
                <a:ln>
                  <a:noFill/>
                </a:ln>
                <a:solidFill>
                  <a:prstClr val="black"/>
                </a:solidFill>
                <a:effectLst/>
                <a:uLnTx/>
                <a:uFillTx/>
                <a:latin typeface="Consolas"/>
                <a:ea typeface="+mn-ea"/>
                <a:cs typeface="Consolas"/>
              </a:rPr>
              <a:t>(&amp;d_data, N*</a:t>
            </a:r>
            <a:r>
              <a:rPr kumimoji="0" sz="1556" b="0" i="0" u="none" strike="noStrike" kern="1200" cap="none" spc="0" normalizeH="0" baseline="0" noProof="0" dirty="0">
                <a:ln>
                  <a:noFill/>
                </a:ln>
                <a:solidFill>
                  <a:srgbClr val="0000FF"/>
                </a:solidFill>
                <a:effectLst/>
                <a:uLnTx/>
                <a:uFillTx/>
                <a:latin typeface="Consolas"/>
                <a:ea typeface="+mn-ea"/>
                <a:cs typeface="Consolas"/>
              </a:rPr>
              <a:t>sizeof</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0"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srgbClr val="795E25"/>
                </a:solidFill>
                <a:effectLst/>
                <a:uLnTx/>
                <a:uFillTx/>
                <a:latin typeface="Consolas"/>
                <a:ea typeface="+mn-ea"/>
                <a:cs typeface="Consolas"/>
              </a:rPr>
              <a:t>cudaMemcpy</a:t>
            </a:r>
            <a:r>
              <a:rPr kumimoji="0" sz="1556" b="0" i="0" u="none" strike="noStrike" kern="1200" cap="none" spc="0" normalizeH="0" baseline="0" noProof="0" dirty="0">
                <a:ln>
                  <a:noFill/>
                </a:ln>
                <a:solidFill>
                  <a:prstClr val="black"/>
                </a:solidFill>
                <a:effectLst/>
                <a:uLnTx/>
                <a:uFillTx/>
                <a:latin typeface="Consolas"/>
                <a:ea typeface="+mn-ea"/>
                <a:cs typeface="Consolas"/>
              </a:rPr>
              <a:t>(d_data, </a:t>
            </a:r>
            <a:r>
              <a:rPr kumimoji="0" sz="1556" b="0" i="0" u="none" strike="noStrike" kern="1200" cap="none" spc="6" normalizeH="0" baseline="0" noProof="0" dirty="0">
                <a:ln>
                  <a:noFill/>
                </a:ln>
                <a:solidFill>
                  <a:prstClr val="black"/>
                </a:solidFill>
                <a:effectLst/>
                <a:uLnTx/>
                <a:uFillTx/>
                <a:latin typeface="Consolas"/>
                <a:ea typeface="+mn-ea"/>
                <a:cs typeface="Consolas"/>
              </a:rPr>
              <a:t>h_data, </a:t>
            </a:r>
            <a:r>
              <a:rPr kumimoji="0" sz="1556" b="0" i="0" u="none" strike="noStrike" kern="1200" cap="none" spc="0" normalizeH="0" baseline="0" noProof="0" dirty="0">
                <a:ln>
                  <a:noFill/>
                </a:ln>
                <a:solidFill>
                  <a:prstClr val="black"/>
                </a:solidFill>
                <a:effectLst/>
                <a:uLnTx/>
                <a:uFillTx/>
                <a:latin typeface="Consolas"/>
                <a:ea typeface="+mn-ea"/>
                <a:cs typeface="Consolas"/>
              </a:rPr>
              <a:t>N*</a:t>
            </a:r>
            <a:r>
              <a:rPr kumimoji="0" sz="1556" b="0" i="0" u="none" strike="noStrike" kern="1200" cap="none" spc="0" normalizeH="0" baseline="0" noProof="0" dirty="0">
                <a:ln>
                  <a:noFill/>
                </a:ln>
                <a:solidFill>
                  <a:srgbClr val="0000FF"/>
                </a:solidFill>
                <a:effectLst/>
                <a:uLnTx/>
                <a:uFillTx/>
                <a:latin typeface="Consolas"/>
                <a:ea typeface="+mn-ea"/>
                <a:cs typeface="Consolas"/>
              </a:rPr>
              <a:t>sizeof</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0" normalizeH="0" baseline="0" noProof="0" dirty="0">
                <a:ln>
                  <a:noFill/>
                </a:ln>
                <a:solidFill>
                  <a:prstClr val="black"/>
                </a:solidFill>
                <a:effectLst/>
                <a:uLnTx/>
                <a:uFillTx/>
                <a:latin typeface="Consolas"/>
                <a:ea typeface="+mn-ea"/>
                <a:cs typeface="Consolas"/>
              </a:rPr>
              <a:t>*),</a:t>
            </a:r>
            <a:r>
              <a:rPr kumimoji="0" sz="1556" b="0" i="0" u="none" strike="noStrike" kern="1200" cap="none" spc="83"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a:t>
            </a:r>
          </a:p>
        </p:txBody>
      </p:sp>
      <p:sp>
        <p:nvSpPr>
          <p:cNvPr id="5" name="object 5"/>
          <p:cNvSpPr txBox="1"/>
          <p:nvPr/>
        </p:nvSpPr>
        <p:spPr>
          <a:xfrm>
            <a:off x="553721" y="5689600"/>
            <a:ext cx="5828594" cy="503095"/>
          </a:xfrm>
          <a:prstGeom prst="rect">
            <a:avLst/>
          </a:prstGeom>
          <a:solidFill>
            <a:srgbClr val="F1F1F1"/>
          </a:solidFill>
        </p:spPr>
        <p:txBody>
          <a:bodyPr vert="horz" wrap="square" lIns="0" tIns="7056" rIns="0" bIns="0" rtlCol="0">
            <a:spAutoFit/>
          </a:bodyPr>
          <a:lstStyle/>
          <a:p>
            <a:pPr marL="0" marR="0" lvl="0" indent="0" algn="l" defTabSz="914400" rtl="0" eaLnBrk="1" fontAlgn="auto" latinLnBrk="0" hangingPunct="1">
              <a:lnSpc>
                <a:spcPct val="100000"/>
              </a:lnSpc>
              <a:spcBef>
                <a:spcPts val="56"/>
              </a:spcBef>
              <a:spcAft>
                <a:spcPts val="0"/>
              </a:spcAft>
              <a:buClrTx/>
              <a:buSzTx/>
              <a:buFontTx/>
              <a:buNone/>
              <a:tabLst/>
              <a:defRPr/>
            </a:pPr>
            <a:endParaRPr kumimoji="0" sz="1667" b="0" i="0" u="none" strike="noStrike" kern="1200" cap="none" spc="0" normalizeH="0" baseline="0" noProof="0">
              <a:ln>
                <a:noFill/>
              </a:ln>
              <a:solidFill>
                <a:prstClr val="black"/>
              </a:solidFill>
              <a:effectLst/>
              <a:uLnTx/>
              <a:uFillTx/>
              <a:latin typeface="Times New Roman"/>
              <a:ea typeface="+mn-ea"/>
              <a:cs typeface="Times New Roman"/>
            </a:endParaRPr>
          </a:p>
          <a:p>
            <a:pPr marL="209548" marR="0" lvl="0" indent="0" algn="l" defTabSz="914400" rtl="0" eaLnBrk="1" fontAlgn="auto" latinLnBrk="0" hangingPunct="1">
              <a:lnSpc>
                <a:spcPct val="100000"/>
              </a:lnSpc>
              <a:spcBef>
                <a:spcPts val="0"/>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gpu_func&lt;&lt;&lt;...&gt;&gt;&gt;(d_data,</a:t>
            </a:r>
            <a:r>
              <a:rPr kumimoji="0" sz="1556" b="0" i="0" u="none" strike="noStrike" kern="1200" cap="none" spc="17" normalizeH="0" baseline="0" noProof="0" dirty="0">
                <a:ln>
                  <a:noFill/>
                </a:ln>
                <a:solidFill>
                  <a:prstClr val="black"/>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6" name="object 6"/>
          <p:cNvSpPr txBox="1"/>
          <p:nvPr/>
        </p:nvSpPr>
        <p:spPr>
          <a:xfrm>
            <a:off x="6717453" y="2346960"/>
            <a:ext cx="4968522" cy="4004651"/>
          </a:xfrm>
          <a:prstGeom prst="rect">
            <a:avLst/>
          </a:prstGeom>
          <a:solidFill>
            <a:srgbClr val="F1F1F1"/>
          </a:solidFill>
        </p:spPr>
        <p:txBody>
          <a:bodyPr vert="horz" wrap="square" lIns="0" tIns="15522" rIns="0" bIns="0" rtlCol="0">
            <a:spAutoFit/>
          </a:bodyPr>
          <a:lstStyle/>
          <a:p>
            <a:pPr marL="210253" marR="0" lvl="0" indent="0" algn="l" defTabSz="914400" rtl="0" eaLnBrk="1" fontAlgn="auto" latinLnBrk="0" hangingPunct="1">
              <a:lnSpc>
                <a:spcPct val="100000"/>
              </a:lnSpc>
              <a:spcBef>
                <a:spcPts val="122"/>
              </a:spcBef>
              <a:spcAft>
                <a:spcPts val="0"/>
              </a:spcAft>
              <a:buClrTx/>
              <a:buSzTx/>
              <a:buFontTx/>
              <a:buNone/>
              <a:tabLst/>
              <a:defRPr/>
            </a:pPr>
            <a:r>
              <a:rPr kumimoji="0" sz="1556" b="0" i="0" u="none" strike="noStrike" kern="1200" cap="none" spc="0" normalizeH="0" baseline="0" noProof="0" dirty="0">
                <a:ln>
                  <a:noFill/>
                </a:ln>
                <a:solidFill>
                  <a:srgbClr val="0000FF"/>
                </a:solidFill>
                <a:effectLst/>
                <a:uLnTx/>
                <a:uFillTx/>
                <a:latin typeface="Consolas"/>
                <a:ea typeface="+mn-ea"/>
                <a:cs typeface="Consolas"/>
              </a:rPr>
              <a:t>char</a:t>
            </a:r>
            <a:r>
              <a:rPr kumimoji="0" sz="1556" b="0" i="0" u="none" strike="noStrike" kern="1200" cap="none" spc="6" normalizeH="0" baseline="0" noProof="0" dirty="0">
                <a:ln>
                  <a:noFill/>
                </a:ln>
                <a:solidFill>
                  <a:srgbClr val="0000FF"/>
                </a:solidFill>
                <a:effectLst/>
                <a:uLnTx/>
                <a:uFillTx/>
                <a:latin typeface="Consolas"/>
                <a:ea typeface="+mn-ea"/>
                <a:cs typeface="Consolas"/>
              </a:rPr>
              <a:t> </a:t>
            </a:r>
            <a:r>
              <a:rPr kumimoji="0" sz="1556" b="0" i="0" u="none" strike="noStrike" kern="1200" cap="none" spc="0" normalizeH="0" baseline="0" noProof="0" dirty="0">
                <a:ln>
                  <a:noFill/>
                </a:ln>
                <a:solidFill>
                  <a:prstClr val="black"/>
                </a:solidFill>
                <a:effectLst/>
                <a:uLnTx/>
                <a:uFillTx/>
                <a:latin typeface="Consolas"/>
                <a:ea typeface="+mn-ea"/>
                <a:cs typeface="Consolas"/>
              </a:rPr>
              <a:t>**data;</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210253" marR="0" lvl="0" indent="0" algn="l" defTabSz="914400" rtl="0" eaLnBrk="1" fontAlgn="auto" latinLnBrk="0" hangingPunct="1">
              <a:lnSpc>
                <a:spcPct val="100000"/>
              </a:lnSpc>
              <a:spcBef>
                <a:spcPts val="478"/>
              </a:spcBef>
              <a:spcAft>
                <a:spcPts val="0"/>
              </a:spcAft>
              <a:buClrTx/>
              <a:buSzTx/>
              <a:buFontTx/>
              <a:buNone/>
              <a:tabLst/>
              <a:defRPr/>
            </a:pPr>
            <a:r>
              <a:rPr kumimoji="0" sz="1556" b="0" i="0" u="none" strike="noStrike" kern="1200" cap="none" spc="0" normalizeH="0" baseline="0" noProof="0" dirty="0">
                <a:ln>
                  <a:noFill/>
                </a:ln>
                <a:solidFill>
                  <a:srgbClr val="008000"/>
                </a:solidFill>
                <a:effectLst/>
                <a:uLnTx/>
                <a:uFillTx/>
                <a:latin typeface="Consolas"/>
                <a:ea typeface="+mn-ea"/>
                <a:cs typeface="Consolas"/>
              </a:rPr>
              <a:t>// allocate </a:t>
            </a:r>
            <a:r>
              <a:rPr kumimoji="0" sz="1556" b="0" i="0" u="none" strike="noStrike" kern="1200" cap="none" spc="6" normalizeH="0" baseline="0" noProof="0" dirty="0">
                <a:ln>
                  <a:noFill/>
                </a:ln>
                <a:solidFill>
                  <a:srgbClr val="008000"/>
                </a:solidFill>
                <a:effectLst/>
                <a:uLnTx/>
                <a:uFillTx/>
                <a:latin typeface="Consolas"/>
                <a:ea typeface="+mn-ea"/>
                <a:cs typeface="Consolas"/>
              </a:rPr>
              <a:t>and </a:t>
            </a:r>
            <a:r>
              <a:rPr kumimoji="0" sz="1556" b="0" i="0" u="none" strike="noStrike" kern="1200" cap="none" spc="0" normalizeH="0" baseline="0" noProof="0" dirty="0">
                <a:ln>
                  <a:noFill/>
                </a:ln>
                <a:solidFill>
                  <a:srgbClr val="008000"/>
                </a:solidFill>
                <a:effectLst/>
                <a:uLnTx/>
                <a:uFillTx/>
                <a:latin typeface="Consolas"/>
                <a:ea typeface="+mn-ea"/>
                <a:cs typeface="Consolas"/>
              </a:rPr>
              <a:t>initialize data on </a:t>
            </a:r>
            <a:r>
              <a:rPr kumimoji="0" sz="1556" b="0" i="0" u="none" strike="noStrike" kern="1200" cap="none" spc="6" normalizeH="0" baseline="0" noProof="0" dirty="0">
                <a:ln>
                  <a:noFill/>
                </a:ln>
                <a:solidFill>
                  <a:srgbClr val="008000"/>
                </a:solidFill>
                <a:effectLst/>
                <a:uLnTx/>
                <a:uFillTx/>
                <a:latin typeface="Consolas"/>
                <a:ea typeface="+mn-ea"/>
                <a:cs typeface="Consolas"/>
              </a:rPr>
              <a:t>the</a:t>
            </a:r>
            <a:r>
              <a:rPr kumimoji="0" sz="1556" b="0" i="0" u="none" strike="noStrike" kern="1200" cap="none" spc="17" normalizeH="0" baseline="0" noProof="0" dirty="0">
                <a:ln>
                  <a:noFill/>
                </a:ln>
                <a:solidFill>
                  <a:srgbClr val="008000"/>
                </a:solidFill>
                <a:effectLst/>
                <a:uLnTx/>
                <a:uFillTx/>
                <a:latin typeface="Consolas"/>
                <a:ea typeface="+mn-ea"/>
                <a:cs typeface="Consolas"/>
              </a:rPr>
              <a:t> </a:t>
            </a:r>
            <a:r>
              <a:rPr kumimoji="0" sz="1556" b="0" i="0" u="none" strike="noStrike" kern="1200" cap="none" spc="6" normalizeH="0" baseline="0" noProof="0" dirty="0">
                <a:ln>
                  <a:noFill/>
                </a:ln>
                <a:solidFill>
                  <a:srgbClr val="008000"/>
                </a:solidFill>
                <a:effectLst/>
                <a:uLnTx/>
                <a:uFillTx/>
                <a:latin typeface="Consolas"/>
                <a:ea typeface="+mn-ea"/>
                <a:cs typeface="Consolas"/>
              </a:rPr>
              <a:t>CPU</a:t>
            </a:r>
            <a:endParaRPr kumimoji="0" sz="1556" b="0" i="0" u="none" strike="noStrike" kern="1200" cap="none" spc="0" normalizeH="0" baseline="0" noProof="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56"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67" b="0" i="0" u="none" strike="noStrike" kern="1200" cap="none" spc="0" normalizeH="0" baseline="0" noProof="0">
              <a:ln>
                <a:noFill/>
              </a:ln>
              <a:solidFill>
                <a:prstClr val="black"/>
              </a:solidFill>
              <a:effectLst/>
              <a:uLnTx/>
              <a:uFillTx/>
              <a:latin typeface="Times New Roman"/>
              <a:ea typeface="+mn-ea"/>
              <a:cs typeface="Times New Roman"/>
            </a:endParaRPr>
          </a:p>
          <a:p>
            <a:pPr marL="210253" marR="0" lvl="0" indent="0" algn="l" defTabSz="914400" rtl="0" eaLnBrk="1" fontAlgn="auto" latinLnBrk="0" hangingPunct="1">
              <a:lnSpc>
                <a:spcPct val="100000"/>
              </a:lnSpc>
              <a:spcBef>
                <a:spcPts val="0"/>
              </a:spcBef>
              <a:spcAft>
                <a:spcPts val="0"/>
              </a:spcAft>
              <a:buClrTx/>
              <a:buSzTx/>
              <a:buFontTx/>
              <a:buNone/>
              <a:tabLst/>
              <a:defRPr/>
            </a:pPr>
            <a:r>
              <a:rPr kumimoji="0" sz="1556" b="0" i="0" u="none" strike="noStrike" kern="1200" cap="none" spc="0" normalizeH="0" baseline="0" noProof="0" dirty="0">
                <a:ln>
                  <a:noFill/>
                </a:ln>
                <a:solidFill>
                  <a:prstClr val="black"/>
                </a:solidFill>
                <a:effectLst/>
                <a:uLnTx/>
                <a:uFillTx/>
                <a:latin typeface="Consolas"/>
                <a:ea typeface="+mn-ea"/>
                <a:cs typeface="Consolas"/>
              </a:rPr>
              <a:t>gpu_func&lt;&lt;&lt;...&gt;&gt;&gt;(data, </a:t>
            </a:r>
            <a:r>
              <a:rPr kumimoji="0" sz="1556" b="0" i="0" u="none" strike="noStrike" kern="1200" cap="none" spc="6" normalizeH="0" baseline="0" noProof="0" dirty="0">
                <a:ln>
                  <a:noFill/>
                </a:ln>
                <a:solidFill>
                  <a:prstClr val="black"/>
                </a:solidFill>
                <a:effectLst/>
                <a:uLnTx/>
                <a:uFillTx/>
                <a:latin typeface="Consolas"/>
                <a:ea typeface="+mn-ea"/>
                <a:cs typeface="Consolas"/>
              </a:rPr>
              <a:t>N);</a:t>
            </a:r>
            <a:endParaRPr kumimoji="0" sz="1556"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1788583" y="1297602"/>
            <a:ext cx="9102371" cy="963291"/>
          </a:xfrm>
          <a:prstGeom prst="rect">
            <a:avLst/>
          </a:prstGeom>
        </p:spPr>
        <p:txBody>
          <a:bodyPr vert="horz" wrap="square" lIns="0" tIns="14111" rIns="0" bIns="0" rtlCol="0">
            <a:spAutoFit/>
          </a:bodyPr>
          <a:lstStyle/>
          <a:p>
            <a:pPr marL="0" marR="478362" lvl="0" indent="0" algn="ctr" defTabSz="914400" rtl="0" eaLnBrk="1" fontAlgn="auto" latinLnBrk="0" hangingPunct="1">
              <a:lnSpc>
                <a:spcPct val="100000"/>
              </a:lnSpc>
              <a:spcBef>
                <a:spcPts val="111"/>
              </a:spcBef>
              <a:spcAft>
                <a:spcPts val="0"/>
              </a:spcAft>
              <a:buClrTx/>
              <a:buSzTx/>
              <a:buFontTx/>
              <a:buNone/>
              <a:tabLst/>
              <a:defRPr/>
            </a:pPr>
            <a:r>
              <a:rPr kumimoji="0" sz="2667" b="0" i="0" u="none" strike="noStrike" kern="1200" cap="none" spc="-6" normalizeH="0" baseline="0" noProof="0" dirty="0">
                <a:ln>
                  <a:noFill/>
                </a:ln>
                <a:solidFill>
                  <a:srgbClr val="76B800"/>
                </a:solidFill>
                <a:effectLst/>
                <a:uLnTx/>
                <a:uFillTx/>
                <a:latin typeface="Trebuchet MS"/>
                <a:ea typeface="+mn-ea"/>
                <a:cs typeface="Trebuchet MS"/>
              </a:rPr>
              <a:t>Deep</a:t>
            </a:r>
            <a:r>
              <a:rPr kumimoji="0" sz="2667" b="0" i="0" u="none" strike="noStrike" kern="1200" cap="none" spc="6" normalizeH="0" baseline="0" noProof="0" dirty="0">
                <a:ln>
                  <a:noFill/>
                </a:ln>
                <a:solidFill>
                  <a:srgbClr val="76B800"/>
                </a:solidFill>
                <a:effectLst/>
                <a:uLnTx/>
                <a:uFillTx/>
                <a:latin typeface="Trebuchet MS"/>
                <a:ea typeface="+mn-ea"/>
                <a:cs typeface="Trebuchet MS"/>
              </a:rPr>
              <a:t> </a:t>
            </a:r>
            <a:r>
              <a:rPr kumimoji="0" sz="2667" b="0" i="0" u="none" strike="noStrike" kern="1200" cap="none" spc="-6" normalizeH="0" baseline="0" noProof="0" dirty="0">
                <a:ln>
                  <a:noFill/>
                </a:ln>
                <a:solidFill>
                  <a:srgbClr val="76B800"/>
                </a:solidFill>
                <a:effectLst/>
                <a:uLnTx/>
                <a:uFillTx/>
                <a:latin typeface="Trebuchet MS"/>
                <a:ea typeface="+mn-ea"/>
                <a:cs typeface="Trebuchet MS"/>
              </a:rPr>
              <a:t>Copy</a:t>
            </a:r>
            <a:endParaRPr kumimoji="0" sz="2667" b="0" i="0" u="none" strike="noStrike" kern="1200" cap="none" spc="0" normalizeH="0" baseline="0" noProof="0">
              <a:ln>
                <a:noFill/>
              </a:ln>
              <a:solidFill>
                <a:prstClr val="black"/>
              </a:solidFill>
              <a:effectLst/>
              <a:uLnTx/>
              <a:uFillTx/>
              <a:latin typeface="Trebuchet MS"/>
              <a:ea typeface="+mn-ea"/>
              <a:cs typeface="Trebuchet MS"/>
            </a:endParaRPr>
          </a:p>
          <a:p>
            <a:pPr marL="14111" marR="0" lvl="0" indent="0" algn="l" defTabSz="914400" rtl="0" eaLnBrk="1" fontAlgn="auto" latinLnBrk="0" hangingPunct="1">
              <a:lnSpc>
                <a:spcPct val="100000"/>
              </a:lnSpc>
              <a:spcBef>
                <a:spcPts val="1800"/>
              </a:spcBef>
              <a:spcAft>
                <a:spcPts val="0"/>
              </a:spcAft>
              <a:buClrTx/>
              <a:buSzTx/>
              <a:buFontTx/>
              <a:buNone/>
              <a:tabLst>
                <a:tab pos="5735404" algn="l"/>
              </a:tabLst>
              <a:defRPr/>
            </a:pPr>
            <a:r>
              <a:rPr kumimoji="0" sz="2000" b="0" i="0" u="none" strike="noStrike" kern="1200" cap="none" spc="-6" normalizeH="0" baseline="0" noProof="0" dirty="0">
                <a:ln>
                  <a:noFill/>
                </a:ln>
                <a:solidFill>
                  <a:prstClr val="black"/>
                </a:solidFill>
                <a:effectLst/>
                <a:uLnTx/>
                <a:uFillTx/>
                <a:latin typeface="Trebuchet MS"/>
                <a:ea typeface="+mn-ea"/>
                <a:cs typeface="Trebuchet MS"/>
              </a:rPr>
              <a:t>Explicit</a:t>
            </a:r>
            <a:r>
              <a:rPr kumimoji="0" sz="2000" b="0" i="0" u="none" strike="noStrike" kern="1200" cap="none" spc="-11"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r>
              <a:rPr kumimoji="0" sz="2000" b="0" i="0" u="none" strike="noStrike" kern="1200" cap="none" spc="17"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Management	GPU code </a:t>
            </a:r>
            <a:r>
              <a:rPr kumimoji="0" sz="2000" b="0" i="0" u="none" strike="noStrike" kern="1200" cap="none" spc="0" normalizeH="0" baseline="0" noProof="0" dirty="0">
                <a:ln>
                  <a:noFill/>
                </a:ln>
                <a:solidFill>
                  <a:prstClr val="black"/>
                </a:solidFill>
                <a:effectLst/>
                <a:uLnTx/>
                <a:uFillTx/>
                <a:latin typeface="Trebuchet MS"/>
                <a:ea typeface="+mn-ea"/>
                <a:cs typeface="Trebuchet MS"/>
              </a:rPr>
              <a:t>w/ </a:t>
            </a:r>
            <a:r>
              <a:rPr kumimoji="0" sz="2000" b="0" i="0" u="none" strike="noStrike" kern="1200" cap="none" spc="-6" normalizeH="0" baseline="0" noProof="0" dirty="0">
                <a:ln>
                  <a:noFill/>
                </a:ln>
                <a:solidFill>
                  <a:prstClr val="black"/>
                </a:solidFill>
                <a:effectLst/>
                <a:uLnTx/>
                <a:uFillTx/>
                <a:latin typeface="Trebuchet MS"/>
                <a:ea typeface="+mn-ea"/>
                <a:cs typeface="Trebuchet MS"/>
              </a:rPr>
              <a:t>Unified</a:t>
            </a:r>
            <a:r>
              <a:rPr kumimoji="0" sz="2000" b="0" i="0" u="none" strike="noStrike" kern="1200" cap="none" spc="-139" normalizeH="0" baseline="0" noProof="0" dirty="0">
                <a:ln>
                  <a:noFill/>
                </a:ln>
                <a:solidFill>
                  <a:prstClr val="black"/>
                </a:solidFill>
                <a:effectLst/>
                <a:uLnTx/>
                <a:uFillTx/>
                <a:latin typeface="Trebuchet MS"/>
                <a:ea typeface="+mn-ea"/>
                <a:cs typeface="Trebuchet MS"/>
              </a:rPr>
              <a:t> </a:t>
            </a:r>
            <a:r>
              <a:rPr kumimoji="0" sz="2000" b="0" i="0" u="none" strike="noStrike" kern="1200" cap="none" spc="-6" normalizeH="0" baseline="0" noProof="0" dirty="0">
                <a:ln>
                  <a:noFill/>
                </a:ln>
                <a:solidFill>
                  <a:prstClr val="black"/>
                </a:solidFill>
                <a:effectLst/>
                <a:uLnTx/>
                <a:uFillTx/>
                <a:latin typeface="Trebuchet MS"/>
                <a:ea typeface="+mn-ea"/>
                <a:cs typeface="Trebuchet MS"/>
              </a:rPr>
              <a:t>Memory</a:t>
            </a:r>
            <a:endParaRPr kumimoji="0" sz="2000" b="0" i="0" u="none" strike="noStrike" kern="1200" cap="none" spc="0" normalizeH="0" baseline="0" noProof="0">
              <a:ln>
                <a:noFill/>
              </a:ln>
              <a:solidFill>
                <a:prstClr val="black"/>
              </a:solidFill>
              <a:effectLst/>
              <a:uLnTx/>
              <a:uFillTx/>
              <a:latin typeface="Trebuchet MS"/>
              <a:ea typeface="+mn-ea"/>
              <a:cs typeface="Trebuchet MS"/>
            </a:endParaRPr>
          </a:p>
        </p:txBody>
      </p:sp>
      <mc:AlternateContent xmlns:mc="http://schemas.openxmlformats.org/markup-compatibility/2006" xmlns:a14="http://schemas.microsoft.com/office/drawing/2010/main">
        <mc:Choice Requires="a14">
          <p:sp>
            <p:nvSpPr>
              <p:cNvPr id="10" name="object 7">
                <a:extLst>
                  <a:ext uri="{FF2B5EF4-FFF2-40B4-BE49-F238E27FC236}">
                    <a16:creationId xmlns:a16="http://schemas.microsoft.com/office/drawing/2014/main" id="{5DCAC3D0-41C4-49F1-BF5C-1A2EA91E33FB}"/>
                  </a:ext>
                </a:extLst>
              </p:cNvPr>
              <p:cNvSpPr txBox="1"/>
              <p:nvPr/>
            </p:nvSpPr>
            <p:spPr>
              <a:xfrm>
                <a:off x="30480" y="6629400"/>
                <a:ext cx="1187759" cy="188656"/>
              </a:xfrm>
              <a:prstGeom prst="rect">
                <a:avLst/>
              </a:prstGeom>
            </p:spPr>
            <p:txBody>
              <a:bodyPr vert="horz" wrap="square" lIns="0" tIns="14111" rIns="0" bIns="0" rtlCol="0">
                <a:spAutoFit/>
              </a:bodyPr>
              <a:lstStyle/>
              <a:p>
                <a:pPr marL="14111" marR="0" lvl="0" indent="0" algn="l" defTabSz="914400" rtl="0" eaLnBrk="1" fontAlgn="auto" latinLnBrk="0" hangingPunct="1">
                  <a:lnSpc>
                    <a:spcPts val="1522"/>
                  </a:lnSpc>
                  <a:spcBef>
                    <a:spcPts val="111"/>
                  </a:spcBef>
                  <a:spcAft>
                    <a:spcPts val="0"/>
                  </a:spcAft>
                  <a:buClrTx/>
                  <a:buSzTx/>
                  <a:buFontTx/>
                  <a:buNone/>
                  <a:tabLst/>
                  <a:defRPr/>
                </a:pP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[Nikolay </a:t>
                </a:r>
                <a:r>
                  <a:rPr kumimoji="0" lang="en-US" sz="900" b="0" i="0" u="none" strike="noStrike" kern="1200" cap="none" spc="-5" normalizeH="0" baseline="0" noProof="0" dirty="0" err="1">
                    <a:ln>
                      <a:noFill/>
                    </a:ln>
                    <a:solidFill>
                      <a:prstClr val="black"/>
                    </a:solidFill>
                    <a:effectLst/>
                    <a:uLnTx/>
                    <a:uFillTx/>
                    <a:latin typeface="Calibri" panose="020F0502020204030204"/>
                    <a:ea typeface="+mn-ea"/>
                    <a:cs typeface="Trebuchet MS"/>
                  </a:rPr>
                  <a:t>Sakharnykh</a:t>
                </a:r>
                <a:r>
                  <a:rPr kumimoji="0" lang="en-US" sz="900" b="0" i="0" u="none" strike="noStrike" kern="1200" cap="none" spc="-5" normalizeH="0" baseline="0" noProof="0" dirty="0">
                    <a:ln>
                      <a:noFill/>
                    </a:ln>
                    <a:solidFill>
                      <a:prstClr val="black"/>
                    </a:solidFill>
                    <a:effectLst/>
                    <a:uLnTx/>
                    <a:uFillTx/>
                    <a:latin typeface="Calibri" panose="020F0502020204030204"/>
                    <a:ea typeface="+mn-ea"/>
                    <a:cs typeface="Trebuchet MS"/>
                  </a:rPr>
                  <a:t>]</a:t>
                </a:r>
                <a14:m>
                  <m:oMath xmlns:m="http://schemas.openxmlformats.org/officeDocument/2006/math">
                    <m:r>
                      <a:rPr kumimoji="0" lang="en-US" sz="900" b="0" i="1" u="none" strike="noStrike" kern="1200" cap="none" spc="-5" normalizeH="0" baseline="0" noProof="0" smtClean="0">
                        <a:ln>
                          <a:noFill/>
                        </a:ln>
                        <a:solidFill>
                          <a:prstClr val="black"/>
                        </a:solidFill>
                        <a:effectLst/>
                        <a:uLnTx/>
                        <a:uFillTx/>
                        <a:latin typeface="Cambria Math" panose="02040503050406030204" pitchFamily="18" charset="0"/>
                        <a:ea typeface="+mn-ea"/>
                        <a:cs typeface="Trebuchet MS"/>
                      </a:rPr>
                      <m:t>→</m:t>
                    </m:r>
                  </m:oMath>
                </a14:m>
                <a:endParaRPr kumimoji="0" sz="900" b="0" i="0" u="none" strike="noStrike" kern="1200" cap="none" spc="0" normalizeH="0" baseline="0" noProof="0" dirty="0">
                  <a:ln>
                    <a:noFill/>
                  </a:ln>
                  <a:solidFill>
                    <a:prstClr val="black"/>
                  </a:solidFill>
                  <a:effectLst/>
                  <a:uLnTx/>
                  <a:uFillTx/>
                  <a:latin typeface="Calibri" panose="020F0502020204030204"/>
                  <a:ea typeface="+mn-ea"/>
                  <a:cs typeface="Trebuchet MS"/>
                </a:endParaRPr>
              </a:p>
            </p:txBody>
          </p:sp>
        </mc:Choice>
        <mc:Fallback xmlns="">
          <p:sp>
            <p:nvSpPr>
              <p:cNvPr id="10" name="object 7">
                <a:extLst>
                  <a:ext uri="{FF2B5EF4-FFF2-40B4-BE49-F238E27FC236}">
                    <a16:creationId xmlns:a16="http://schemas.microsoft.com/office/drawing/2014/main" id="{5DCAC3D0-41C4-49F1-BF5C-1A2EA91E33FB}"/>
                  </a:ext>
                </a:extLst>
              </p:cNvPr>
              <p:cNvSpPr txBox="1">
                <a:spLocks noRot="1" noChangeAspect="1" noMove="1" noResize="1" noEditPoints="1" noAdjustHandles="1" noChangeArrowheads="1" noChangeShapeType="1" noTextEdit="1"/>
              </p:cNvSpPr>
              <p:nvPr/>
            </p:nvSpPr>
            <p:spPr>
              <a:xfrm>
                <a:off x="30480" y="6629400"/>
                <a:ext cx="1187759" cy="188656"/>
              </a:xfrm>
              <a:prstGeom prst="rect">
                <a:avLst/>
              </a:prstGeom>
              <a:blipFill>
                <a:blip r:embed="rId2"/>
                <a:stretch>
                  <a:fillRect l="-5128" b="-40000"/>
                </a:stretch>
              </a:blipFill>
            </p:spPr>
            <p:txBody>
              <a:bodyPr/>
              <a:lstStyle/>
              <a:p>
                <a:r>
                  <a:rPr lang="en-US">
                    <a:noFill/>
                  </a:rPr>
                  <a:t> </a:t>
                </a:r>
              </a:p>
            </p:txBody>
          </p:sp>
        </mc:Fallback>
      </mc:AlternateContent>
    </p:spTree>
    <p:extLst>
      <p:ext uri="{BB962C8B-B14F-4D97-AF65-F5344CB8AC3E}">
        <p14:creationId xmlns:p14="http://schemas.microsoft.com/office/powerpoint/2010/main" val="301335166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High vantage point, the big picture</a:t>
            </a:r>
          </a:p>
        </p:txBody>
      </p:sp>
      <p:sp>
        <p:nvSpPr>
          <p:cNvPr id="7" name="Content Placeholder 6"/>
          <p:cNvSpPr>
            <a:spLocks noGrp="1"/>
          </p:cNvSpPr>
          <p:nvPr>
            <p:ph idx="1"/>
          </p:nvPr>
        </p:nvSpPr>
        <p:spPr/>
        <p:txBody>
          <a:bodyPr>
            <a:normAutofit lnSpcReduction="10000"/>
          </a:bodyPr>
          <a:lstStyle/>
          <a:p>
            <a:endParaRPr lang="en-US" dirty="0"/>
          </a:p>
          <a:p>
            <a:r>
              <a:rPr lang="en-US" dirty="0"/>
              <a:t>In the beginning, to have data on the host changed on the device you would have to first use </a:t>
            </a:r>
            <a:r>
              <a:rPr lang="en-US" dirty="0" err="1">
                <a:latin typeface="Consolas" panose="020B0609020204030204" pitchFamily="49" charset="0"/>
              </a:rPr>
              <a:t>cudaMemcpy</a:t>
            </a:r>
            <a:r>
              <a:rPr lang="en-US" dirty="0"/>
              <a:t> to trigger a data transfer from the host to the device</a:t>
            </a:r>
          </a:p>
          <a:p>
            <a:pPr lvl="1"/>
            <a:r>
              <a:rPr lang="en-US" dirty="0"/>
              <a:t>The same held in the other direction; i.e., changing data on the device by the host – you needed a transfer</a:t>
            </a:r>
          </a:p>
          <a:p>
            <a:endParaRPr lang="en-US" dirty="0"/>
          </a:p>
          <a:p>
            <a:r>
              <a:rPr lang="en-US" dirty="0"/>
              <a:t>Then, the device could access memory on the host (Z-C memory access)</a:t>
            </a:r>
          </a:p>
          <a:p>
            <a:pPr lvl="1"/>
            <a:r>
              <a:rPr lang="en-US" dirty="0"/>
              <a:t>Still required pointer de-mangling</a:t>
            </a:r>
          </a:p>
          <a:p>
            <a:endParaRPr lang="en-US" dirty="0"/>
          </a:p>
          <a:p>
            <a:r>
              <a:rPr lang="en-US" dirty="0"/>
              <a:t>Then, the idea of a unified virtual space took off and we had UVA</a:t>
            </a:r>
          </a:p>
          <a:p>
            <a:pPr lvl="1"/>
            <a:r>
              <a:rPr lang="en-US" dirty="0"/>
              <a:t>P2P communication, no need for pointer de-mangling</a:t>
            </a:r>
          </a:p>
          <a:p>
            <a:endParaRPr lang="en-US" dirty="0"/>
          </a:p>
          <a:p>
            <a:r>
              <a:rPr lang="en-US" dirty="0"/>
              <a:t>Finally, the UM (managed memory) came along; processors can access each other’s memory</a:t>
            </a:r>
          </a:p>
          <a:p>
            <a:pPr lvl="1"/>
            <a:r>
              <a:rPr lang="en-US" dirty="0"/>
              <a:t>The field is in flux</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3164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 – Why Bother?</a:t>
            </a:r>
          </a:p>
        </p:txBody>
      </p:sp>
      <p:sp>
        <p:nvSpPr>
          <p:cNvPr id="3" name="Content Placeholder 2"/>
          <p:cNvSpPr>
            <a:spLocks noGrp="1"/>
          </p:cNvSpPr>
          <p:nvPr>
            <p:ph idx="1"/>
          </p:nvPr>
        </p:nvSpPr>
        <p:spPr/>
        <p:txBody>
          <a:bodyPr/>
          <a:lstStyle/>
          <a:p>
            <a:pPr marL="230188" lvl="1" indent="-230188">
              <a:spcBef>
                <a:spcPts val="1400"/>
              </a:spcBef>
              <a:spcAft>
                <a:spcPts val="0"/>
              </a:spcAft>
              <a:buFont typeface="+mj-lt"/>
              <a:buAutoNum type="arabicPeriod"/>
            </a:pPr>
            <a:endParaRPr lang="en-US" dirty="0"/>
          </a:p>
          <a:p>
            <a:pPr marL="230188" lvl="1" indent="-230188">
              <a:spcBef>
                <a:spcPts val="1400"/>
              </a:spcBef>
              <a:spcAft>
                <a:spcPts val="0"/>
              </a:spcAft>
              <a:buFont typeface="+mj-lt"/>
              <a:buAutoNum type="arabicPeriod"/>
            </a:pPr>
            <a:r>
              <a:rPr lang="en-US" dirty="0"/>
              <a:t>A matter of convenience</a:t>
            </a:r>
          </a:p>
          <a:p>
            <a:pPr marL="502920" lvl="2">
              <a:spcBef>
                <a:spcPts val="1400"/>
              </a:spcBef>
              <a:spcAft>
                <a:spcPts val="0"/>
              </a:spcAft>
            </a:pPr>
            <a:r>
              <a:rPr lang="en-US" dirty="0"/>
              <a:t>Much simpler to write code using via managed memory</a:t>
            </a:r>
          </a:p>
          <a:p>
            <a:pPr marL="502920" lvl="2">
              <a:spcBef>
                <a:spcPts val="1400"/>
              </a:spcBef>
              <a:spcAft>
                <a:spcPts val="0"/>
              </a:spcAft>
            </a:pPr>
            <a:r>
              <a:rPr lang="en-US" dirty="0"/>
              <a:t>For the casual programmer, the code will probably run faster due to data locality</a:t>
            </a:r>
          </a:p>
          <a:p>
            <a:pPr marL="777240" lvl="3">
              <a:spcBef>
                <a:spcPts val="1400"/>
              </a:spcBef>
              <a:spcAft>
                <a:spcPts val="0"/>
              </a:spcAft>
            </a:pPr>
            <a:r>
              <a:rPr lang="en-US" dirty="0"/>
              <a:t>The CUDA runtime will take care of moving the data where it ought to be</a:t>
            </a:r>
          </a:p>
          <a:p>
            <a:pPr marL="320040" lvl="2">
              <a:spcBef>
                <a:spcPts val="1400"/>
              </a:spcBef>
            </a:pPr>
            <a:endParaRPr lang="en-US" dirty="0"/>
          </a:p>
          <a:p>
            <a:pPr marL="230188" lvl="1" indent="-230188">
              <a:spcBef>
                <a:spcPts val="1400"/>
              </a:spcBef>
              <a:spcAft>
                <a:spcPts val="0"/>
              </a:spcAft>
              <a:buFont typeface="+mj-lt"/>
              <a:buAutoNum type="arabicPeriod"/>
            </a:pPr>
            <a:r>
              <a:rPr lang="en-US" dirty="0"/>
              <a:t>Looking ahead, we’ll see more of this</a:t>
            </a:r>
          </a:p>
          <a:p>
            <a:pPr marL="502920" lvl="2">
              <a:spcBef>
                <a:spcPts val="1400"/>
              </a:spcBef>
              <a:spcAft>
                <a:spcPts val="0"/>
              </a:spcAft>
            </a:pPr>
            <a:r>
              <a:rPr lang="en-US" dirty="0"/>
              <a:t>Already the case for integrated GPUs that are part of the system chipset (</a:t>
            </a:r>
            <a:r>
              <a:rPr lang="en-US" dirty="0" err="1"/>
              <a:t>Tegra</a:t>
            </a:r>
            <a:r>
              <a:rPr lang="en-US" dirty="0"/>
              <a:t> Xavier)</a:t>
            </a:r>
          </a:p>
          <a:p>
            <a:pPr marL="502920" lvl="2">
              <a:spcBef>
                <a:spcPts val="1400"/>
              </a:spcBef>
              <a:spcAft>
                <a:spcPts val="0"/>
              </a:spcAft>
            </a:pPr>
            <a:r>
              <a:rPr lang="en-US" dirty="0"/>
              <a:t>Better support coming for Windows &amp; MacOS</a:t>
            </a:r>
          </a:p>
          <a:p>
            <a:pPr marL="502920" lvl="2">
              <a:spcBef>
                <a:spcPts val="1400"/>
              </a:spcBef>
              <a:spcAft>
                <a:spcPts val="0"/>
              </a:spcAft>
            </a:pPr>
            <a:r>
              <a:rPr lang="en-US" dirty="0"/>
              <a:t>This is likely going to be the way Grace &amp; Hopper work together (to be released in 2023)</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2084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A0CA73-1D6C-B321-E997-DE6C44CE755B}"/>
              </a:ext>
            </a:extLst>
          </p:cNvPr>
          <p:cNvSpPr>
            <a:spLocks noGrp="1"/>
          </p:cNvSpPr>
          <p:nvPr>
            <p:ph type="title"/>
          </p:nvPr>
        </p:nvSpPr>
        <p:spPr/>
        <p:txBody>
          <a:bodyPr/>
          <a:lstStyle/>
          <a:p>
            <a:r>
              <a:rPr lang="en-US" dirty="0"/>
              <a:t>Grace + Hopper Superchip </a:t>
            </a:r>
            <a:r>
              <a:rPr lang="en-US" sz="2400" dirty="0"/>
              <a:t>[coming up in 2023]</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9558EA7F-71A0-967A-A016-D647B9B665A7}"/>
              </a:ext>
            </a:extLst>
          </p:cNvPr>
          <p:cNvSpPr>
            <a:spLocks noGrp="1"/>
          </p:cNvSpPr>
          <p:nvPr>
            <p:ph type="body" sz="quarter" idx="13"/>
          </p:nvPr>
        </p:nvSpPr>
        <p:spPr/>
        <p:txBody>
          <a:bodyPr/>
          <a:lstStyle/>
          <a:p>
            <a:r>
              <a:rPr lang="en-US" dirty="0"/>
              <a:t>[</a:t>
            </a:r>
            <a:r>
              <a:rPr lang="en-US" dirty="0">
                <a:hlinkClick r:id="rId2"/>
              </a:rPr>
              <a:t>NVIDIA Grace Hopper Superchip Architecture Whitepaper</a:t>
            </a:r>
            <a:r>
              <a:rPr lang="en-US" dirty="0"/>
              <a:t>]</a:t>
            </a:r>
          </a:p>
        </p:txBody>
      </p:sp>
      <p:pic>
        <p:nvPicPr>
          <p:cNvPr id="11" name="Picture 10">
            <a:extLst>
              <a:ext uri="{FF2B5EF4-FFF2-40B4-BE49-F238E27FC236}">
                <a16:creationId xmlns:a16="http://schemas.microsoft.com/office/drawing/2014/main" id="{1A7BA2EE-A656-C4E7-FAAE-01141703E14D}"/>
              </a:ext>
            </a:extLst>
          </p:cNvPr>
          <p:cNvPicPr>
            <a:picLocks noChangeAspect="1"/>
          </p:cNvPicPr>
          <p:nvPr/>
        </p:nvPicPr>
        <p:blipFill>
          <a:blip r:embed="rId3"/>
          <a:stretch>
            <a:fillRect/>
          </a:stretch>
        </p:blipFill>
        <p:spPr>
          <a:xfrm>
            <a:off x="3393408" y="1160493"/>
            <a:ext cx="5584338" cy="2760238"/>
          </a:xfrm>
          <a:prstGeom prst="rect">
            <a:avLst/>
          </a:prstGeom>
        </p:spPr>
      </p:pic>
      <p:pic>
        <p:nvPicPr>
          <p:cNvPr id="13" name="Picture 12">
            <a:extLst>
              <a:ext uri="{FF2B5EF4-FFF2-40B4-BE49-F238E27FC236}">
                <a16:creationId xmlns:a16="http://schemas.microsoft.com/office/drawing/2014/main" id="{89CB4EE1-72AD-6028-1735-4F97D494337C}"/>
              </a:ext>
            </a:extLst>
          </p:cNvPr>
          <p:cNvPicPr>
            <a:picLocks noChangeAspect="1"/>
          </p:cNvPicPr>
          <p:nvPr/>
        </p:nvPicPr>
        <p:blipFill>
          <a:blip r:embed="rId4"/>
          <a:stretch>
            <a:fillRect/>
          </a:stretch>
        </p:blipFill>
        <p:spPr>
          <a:xfrm>
            <a:off x="3879272" y="4307194"/>
            <a:ext cx="4647798" cy="1482435"/>
          </a:xfrm>
          <a:prstGeom prst="rect">
            <a:avLst/>
          </a:prstGeom>
        </p:spPr>
      </p:pic>
    </p:spTree>
    <p:extLst>
      <p:ext uri="{BB962C8B-B14F-4D97-AF65-F5344CB8AC3E}">
        <p14:creationId xmlns:p14="http://schemas.microsoft.com/office/powerpoint/2010/main" val="27900701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a:t>
            </a:r>
            <a:r>
              <a:rPr lang="en-US" b="1" dirty="0">
                <a:solidFill>
                  <a:srgbClr val="FFC000"/>
                </a:solidFill>
              </a:rPr>
              <a:t>thrust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3175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57EC41C-5342-4E7F-B842-B1C9A79EEBB5}"/>
              </a:ext>
            </a:extLst>
          </p:cNvPr>
          <p:cNvSpPr/>
          <p:nvPr/>
        </p:nvSpPr>
        <p:spPr>
          <a:xfrm>
            <a:off x="1415332" y="4661273"/>
            <a:ext cx="9272677" cy="7566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Three Ways to Accelerate via Parallel Computing*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Rounded Rectangle 16"/>
          <p:cNvSpPr>
            <a:spLocks noChangeAspect="1"/>
          </p:cNvSpPr>
          <p:nvPr/>
        </p:nvSpPr>
        <p:spPr>
          <a:xfrm>
            <a:off x="1600200" y="2737319"/>
            <a:ext cx="2868214"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Libraries</a:t>
            </a:r>
          </a:p>
        </p:txBody>
      </p:sp>
      <p:sp>
        <p:nvSpPr>
          <p:cNvPr id="18" name="Rounded Rectangle 17"/>
          <p:cNvSpPr>
            <a:spLocks noChangeAspect="1"/>
          </p:cNvSpPr>
          <p:nvPr/>
        </p:nvSpPr>
        <p:spPr>
          <a:xfrm>
            <a:off x="4630577" y="2737319"/>
            <a:ext cx="2868216"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Directives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Arial"/>
                <a:ea typeface="+mn-ea"/>
                <a:cs typeface="+mn-cs"/>
              </a:rPr>
              <a:t>[e.g., </a:t>
            </a:r>
            <a:r>
              <a:rPr kumimoji="0" lang="en-US" sz="1600" b="0" i="0" u="none" strike="noStrike" kern="0" cap="none" spc="0" normalizeH="0" baseline="0" noProof="0" dirty="0" err="1">
                <a:ln>
                  <a:noFill/>
                </a:ln>
                <a:solidFill>
                  <a:srgbClr val="C00000"/>
                </a:solidFill>
                <a:effectLst/>
                <a:uLnTx/>
                <a:uFillTx/>
                <a:latin typeface="Arial"/>
                <a:ea typeface="+mn-ea"/>
                <a:cs typeface="+mn-cs"/>
              </a:rPr>
              <a:t>OpenAcc</a:t>
            </a:r>
            <a:r>
              <a:rPr kumimoji="0" lang="en-US" sz="1600" b="0" i="0" u="none" strike="noStrike" kern="0" cap="none" spc="0" normalizeH="0" baseline="0" noProof="0" dirty="0">
                <a:ln>
                  <a:noFill/>
                </a:ln>
                <a:solidFill>
                  <a:srgbClr val="C00000"/>
                </a:solidFill>
                <a:effectLst/>
                <a:uLnTx/>
                <a:uFillTx/>
                <a:latin typeface="Arial"/>
                <a:ea typeface="+mn-ea"/>
                <a:cs typeface="+mn-cs"/>
              </a:rPr>
              <a:t>, OpenMP]</a:t>
            </a:r>
          </a:p>
        </p:txBody>
      </p:sp>
      <p:sp>
        <p:nvSpPr>
          <p:cNvPr id="19" name="Rounded Rectangle 18"/>
          <p:cNvSpPr>
            <a:spLocks noChangeAspect="1"/>
          </p:cNvSpPr>
          <p:nvPr/>
        </p:nvSpPr>
        <p:spPr>
          <a:xfrm>
            <a:off x="7645814" y="2707314"/>
            <a:ext cx="2869787" cy="1650206"/>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Arial"/>
                <a:ea typeface="+mn-ea"/>
                <a:cs typeface="+mn-cs"/>
              </a:rPr>
              <a:t>Programming Languages</a:t>
            </a:r>
          </a:p>
        </p:txBody>
      </p:sp>
      <p:sp>
        <p:nvSpPr>
          <p:cNvPr id="20" name="Rounded Rectangle 19"/>
          <p:cNvSpPr>
            <a:spLocks noChangeAspect="1"/>
          </p:cNvSpPr>
          <p:nvPr/>
        </p:nvSpPr>
        <p:spPr>
          <a:xfrm>
            <a:off x="1559672" y="1649143"/>
            <a:ext cx="9032129" cy="933158"/>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C00000"/>
                </a:solidFill>
                <a:effectLst/>
                <a:uLnTx/>
                <a:uFillTx/>
                <a:latin typeface="Arial"/>
                <a:ea typeface="+mn-ea"/>
                <a:cs typeface="+mn-cs"/>
              </a:rPr>
              <a:t>Some 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Arial"/>
                <a:ea typeface="+mn-ea"/>
                <a:cs typeface="+mn-cs"/>
              </a:rPr>
              <a:t>[built on top of]</a:t>
            </a:r>
          </a:p>
        </p:txBody>
      </p:sp>
      <p:sp>
        <p:nvSpPr>
          <p:cNvPr id="21" name="Right Brace 6"/>
          <p:cNvSpPr>
            <a:spLocks/>
          </p:cNvSpPr>
          <p:nvPr/>
        </p:nvSpPr>
        <p:spPr bwMode="auto">
          <a:xfrm rot="5400000">
            <a:off x="4272201" y="1832207"/>
            <a:ext cx="370046" cy="5409247"/>
          </a:xfrm>
          <a:prstGeom prst="rightBrace">
            <a:avLst>
              <a:gd name="adj1" fmla="val 8324"/>
              <a:gd name="adj2" fmla="val 50194"/>
            </a:avLst>
          </a:prstGeom>
          <a:noFill/>
          <a:ln w="19050">
            <a:solidFill>
              <a:srgbClr val="FFFFFF"/>
            </a:solidFill>
            <a:round/>
            <a:headEnd/>
            <a:tailEnd/>
          </a:ln>
        </p:spPr>
        <p:txBody>
          <a:bodyPr wrap="none" anchor="ctr">
            <a:prstTxWarp prst="textNoShape">
              <a:avLst/>
            </a:prstTxWarp>
          </a:bodyPr>
          <a:lstStyle/>
          <a:p>
            <a:pPr marL="4763"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endParaRPr kumimoji="0" lang="en-US" sz="1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angle 7"/>
          <p:cNvSpPr>
            <a:spLocks noChangeArrowheads="1"/>
          </p:cNvSpPr>
          <p:nvPr/>
        </p:nvSpPr>
        <p:spPr bwMode="auto">
          <a:xfrm>
            <a:off x="1661646" y="4870304"/>
            <a:ext cx="1435008" cy="338554"/>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itchFamily="-72" charset="0"/>
                <a:ea typeface="+mn-ea"/>
                <a:cs typeface="+mn-cs"/>
              </a:rPr>
              <a:t>Easier to Use</a:t>
            </a:r>
          </a:p>
        </p:txBody>
      </p:sp>
      <p:sp>
        <p:nvSpPr>
          <p:cNvPr id="23" name="Rectangle 8"/>
          <p:cNvSpPr>
            <a:spLocks noChangeArrowheads="1"/>
          </p:cNvSpPr>
          <p:nvPr/>
        </p:nvSpPr>
        <p:spPr bwMode="auto">
          <a:xfrm>
            <a:off x="6424654" y="4835302"/>
            <a:ext cx="4105700" cy="338554"/>
          </a:xfrm>
          <a:prstGeom prst="rect">
            <a:avLst/>
          </a:prstGeom>
          <a:noFill/>
          <a:ln w="9525">
            <a:noFill/>
            <a:miter lim="800000"/>
            <a:headEnd/>
            <a:tailEnd/>
          </a:ln>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itchFamily="-72" charset="0"/>
                <a:ea typeface="+mn-ea"/>
                <a:cs typeface="+mn-cs"/>
              </a:rPr>
              <a:t>Opportunities for Performance Gains</a:t>
            </a:r>
          </a:p>
        </p:txBody>
      </p:sp>
      <p:sp>
        <p:nvSpPr>
          <p:cNvPr id="24" name="Right Brace 9"/>
          <p:cNvSpPr>
            <a:spLocks/>
          </p:cNvSpPr>
          <p:nvPr/>
        </p:nvSpPr>
        <p:spPr bwMode="auto">
          <a:xfrm rot="5400000">
            <a:off x="8474154" y="3232382"/>
            <a:ext cx="370046" cy="2608897"/>
          </a:xfrm>
          <a:prstGeom prst="rightBrace">
            <a:avLst>
              <a:gd name="adj1" fmla="val 8323"/>
              <a:gd name="adj2" fmla="val 50194"/>
            </a:avLst>
          </a:prstGeom>
          <a:noFill/>
          <a:ln w="19050">
            <a:solidFill>
              <a:srgbClr val="FFFFFF"/>
            </a:solidFill>
            <a:round/>
            <a:headEnd/>
            <a:tailEnd/>
          </a:ln>
        </p:spPr>
        <p:txBody>
          <a:bodyPr wrap="none" anchor="ctr">
            <a:prstTxWarp prst="textNoShape">
              <a:avLst/>
            </a:prstTxWarp>
          </a:bodyPr>
          <a:lstStyle/>
          <a:p>
            <a:pPr marL="4763" marR="0" lvl="0" indent="0" algn="ctr" defTabSz="914400" rtl="0" eaLnBrk="1" fontAlgn="auto" latinLnBrk="0" hangingPunct="1">
              <a:lnSpc>
                <a:spcPct val="100000"/>
              </a:lnSpc>
              <a:spcBef>
                <a:spcPts val="0"/>
              </a:spcBef>
              <a:spcAft>
                <a:spcPts val="0"/>
              </a:spcAft>
              <a:buClrTx/>
              <a:buSzPct val="180000"/>
              <a:buFontTx/>
              <a:buNone/>
              <a:tabLst>
                <a:tab pos="3714750" algn="l"/>
              </a:tabLst>
              <a:defRPr/>
            </a:pPr>
            <a:endParaRPr kumimoji="0" lang="en-US" sz="1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p:nvSpPr>
        <p:spPr>
          <a:xfrm>
            <a:off x="33866" y="6627168"/>
            <a:ext cx="121379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[C. Woolley]</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8136948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a:solidFill>
                  <a:srgbClr val="FFC000"/>
                </a:solidFill>
                <a:latin typeface="Courier New" pitchFamily="49" charset="0"/>
                <a:cs typeface="Courier New" pitchFamily="49" charset="0"/>
              </a:rPr>
              <a:t>thrust</a:t>
            </a:r>
            <a:r>
              <a:rPr lang="en-US" dirty="0"/>
              <a:t>?</a:t>
            </a:r>
          </a:p>
        </p:txBody>
      </p:sp>
      <p:sp>
        <p:nvSpPr>
          <p:cNvPr id="3" name="Content Placeholder 2"/>
          <p:cNvSpPr>
            <a:spLocks noGrp="1"/>
          </p:cNvSpPr>
          <p:nvPr>
            <p:ph idx="4294967295"/>
          </p:nvPr>
        </p:nvSpPr>
        <p:spPr>
          <a:xfrm>
            <a:off x="231775" y="1495425"/>
            <a:ext cx="11960225" cy="4932363"/>
          </a:xfrm>
        </p:spPr>
        <p:txBody>
          <a:bodyPr>
            <a:normAutofit fontScale="85000" lnSpcReduction="20000"/>
          </a:bodyPr>
          <a:lstStyle/>
          <a:p>
            <a:pPr eaLnBrk="1" hangingPunct="1"/>
            <a:r>
              <a:rPr lang="en-US" sz="2800" dirty="0">
                <a:solidFill>
                  <a:srgbClr val="0070C0"/>
                </a:solidFill>
                <a:latin typeface="Consolas" panose="020B0609020204030204" pitchFamily="49" charset="0"/>
              </a:rPr>
              <a:t>thrust</a:t>
            </a:r>
            <a:r>
              <a:rPr lang="en-US" sz="2800" dirty="0">
                <a:solidFill>
                  <a:srgbClr val="000000"/>
                </a:solidFill>
              </a:rPr>
              <a:t> aims to balance two competing aspects in programming</a:t>
            </a:r>
            <a:endParaRPr lang="en-US" sz="2400" dirty="0">
              <a:solidFill>
                <a:srgbClr val="000000"/>
              </a:solidFill>
            </a:endParaRPr>
          </a:p>
          <a:p>
            <a:pPr lvl="1"/>
            <a:r>
              <a:rPr lang="en-US" sz="2400" dirty="0">
                <a:solidFill>
                  <a:srgbClr val="000000"/>
                </a:solidFill>
              </a:rPr>
              <a:t>Increase programmer productivity</a:t>
            </a:r>
          </a:p>
          <a:p>
            <a:pPr lvl="2"/>
            <a:r>
              <a:rPr lang="en-US" sz="2200" dirty="0">
                <a:solidFill>
                  <a:srgbClr val="000000"/>
                </a:solidFill>
              </a:rPr>
              <a:t>Build applications quickly via generic programming</a:t>
            </a:r>
          </a:p>
          <a:p>
            <a:pPr lvl="3"/>
            <a:r>
              <a:rPr lang="en-US" sz="2000" dirty="0">
                <a:solidFill>
                  <a:srgbClr val="000000"/>
                </a:solidFill>
              </a:rPr>
              <a:t>Leverage a template-based approach </a:t>
            </a:r>
            <a:endParaRPr lang="en-US" sz="2200" dirty="0">
              <a:solidFill>
                <a:srgbClr val="000000"/>
              </a:solidFill>
            </a:endParaRPr>
          </a:p>
          <a:p>
            <a:pPr lvl="1"/>
            <a:r>
              <a:rPr lang="en-US" sz="2400" dirty="0">
                <a:solidFill>
                  <a:srgbClr val="000000"/>
                </a:solidFill>
              </a:rPr>
              <a:t>Do not sacrifice (or sacrifice as little as possible of) execution speed</a:t>
            </a:r>
          </a:p>
          <a:p>
            <a:pPr lvl="2"/>
            <a:r>
              <a:rPr lang="en-US" sz="2200" dirty="0">
                <a:solidFill>
                  <a:srgbClr val="000000"/>
                </a:solidFill>
              </a:rPr>
              <a:t>Efficient leveraging of GPU hardware</a:t>
            </a:r>
          </a:p>
          <a:p>
            <a:endParaRPr lang="en-US" sz="2800" dirty="0">
              <a:solidFill>
                <a:srgbClr val="000000"/>
              </a:solidFill>
            </a:endParaRPr>
          </a:p>
          <a:p>
            <a:pPr eaLnBrk="1" hangingPunct="1"/>
            <a:r>
              <a:rPr lang="en-US" sz="2800" dirty="0">
                <a:solidFill>
                  <a:srgbClr val="000000"/>
                </a:solidFill>
              </a:rPr>
              <a:t>A template library for parallel computing on GPU </a:t>
            </a:r>
            <a:r>
              <a:rPr lang="en-US" sz="2800" dirty="0">
                <a:solidFill>
                  <a:srgbClr val="0070C0"/>
                </a:solidFill>
              </a:rPr>
              <a:t>and</a:t>
            </a:r>
            <a:r>
              <a:rPr lang="en-US" sz="2800" dirty="0">
                <a:solidFill>
                  <a:srgbClr val="000000"/>
                </a:solidFill>
              </a:rPr>
              <a:t> CPU</a:t>
            </a:r>
            <a:r>
              <a:rPr lang="en-US" sz="2800" b="1" dirty="0">
                <a:solidFill>
                  <a:srgbClr val="FF0000"/>
                </a:solidFill>
              </a:rPr>
              <a:t>*</a:t>
            </a:r>
          </a:p>
          <a:p>
            <a:pPr lvl="1" eaLnBrk="1" hangingPunct="1"/>
            <a:r>
              <a:rPr lang="en-US" sz="2400" dirty="0">
                <a:solidFill>
                  <a:srgbClr val="000000"/>
                </a:solidFill>
              </a:rPr>
              <a:t>Mimics the C++ STL</a:t>
            </a:r>
          </a:p>
          <a:p>
            <a:pPr lvl="1" eaLnBrk="1" hangingPunct="1"/>
            <a:endParaRPr lang="en-US" sz="2400" dirty="0">
              <a:solidFill>
                <a:srgbClr val="000000"/>
              </a:solidFill>
            </a:endParaRPr>
          </a:p>
          <a:p>
            <a:pPr eaLnBrk="1" hangingPunct="1"/>
            <a:r>
              <a:rPr lang="en-US" sz="2800" dirty="0">
                <a:solidFill>
                  <a:srgbClr val="000000"/>
                </a:solidFill>
              </a:rPr>
              <a:t>Heavy use of C++ containers</a:t>
            </a:r>
          </a:p>
          <a:p>
            <a:pPr lvl="1"/>
            <a:r>
              <a:rPr lang="en-US" sz="2400" dirty="0">
                <a:solidFill>
                  <a:srgbClr val="000000"/>
                </a:solidFill>
              </a:rPr>
              <a:t>BTW, this is the one lecture where C++ comes into play heavily </a:t>
            </a:r>
            <a:endParaRPr lang="en-US" sz="2400" dirty="0">
              <a:solidFill>
                <a:srgbClr val="000000"/>
              </a:solidFill>
              <a:latin typeface="Courier New" pitchFamily="49" charset="0"/>
              <a:cs typeface="Courier New" pitchFamily="49" charset="0"/>
            </a:endParaRPr>
          </a:p>
          <a:p>
            <a:pPr lvl="1"/>
            <a:endParaRPr lang="en-US" sz="2400" dirty="0">
              <a:solidFill>
                <a:srgbClr val="000000"/>
              </a:solidFill>
              <a:latin typeface="Courier New" pitchFamily="49" charset="0"/>
              <a:cs typeface="Courier New" pitchFamily="49" charset="0"/>
            </a:endParaRPr>
          </a:p>
          <a:p>
            <a:pPr eaLnBrk="1" hangingPunct="1"/>
            <a:r>
              <a:rPr lang="en-US" sz="2800" dirty="0">
                <a:solidFill>
                  <a:srgbClr val="000000"/>
                </a:solidFill>
              </a:rPr>
              <a:t>Provides ready to use generic algorithms</a:t>
            </a:r>
          </a:p>
          <a:p>
            <a:pPr lvl="1" eaLnBrk="1" hangingPunct="1"/>
            <a:r>
              <a:rPr lang="en-US" sz="2400" dirty="0">
                <a:solidFill>
                  <a:srgbClr val="000000"/>
                </a:solidFill>
              </a:rPr>
              <a:t>Sorting, reduction, scan, etc.</a:t>
            </a:r>
            <a:endParaRPr lang="en-US" sz="2400" dirty="0">
              <a:solidFill>
                <a:srgbClr val="000000"/>
              </a:solidFill>
              <a:latin typeface="Courier New" pitchFamily="49" charset="0"/>
              <a:cs typeface="Courier New" pitchFamily="49" charset="0"/>
            </a:endParaRPr>
          </a:p>
        </p:txBody>
      </p:sp>
      <p:sp>
        <p:nvSpPr>
          <p:cNvPr id="5" name="Rectangle 4"/>
          <p:cNvSpPr/>
          <p:nvPr/>
        </p:nvSpPr>
        <p:spPr>
          <a:xfrm>
            <a:off x="31459"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8927461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C000"/>
                </a:solidFill>
                <a:latin typeface="Courier New" pitchFamily="49" charset="0"/>
                <a:cs typeface="Courier New" pitchFamily="49" charset="0"/>
              </a:rPr>
              <a:t>thrust</a:t>
            </a:r>
            <a:r>
              <a:rPr lang="en-US" dirty="0"/>
              <a:t>: used how?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1257" y="1562100"/>
            <a:ext cx="11663265" cy="4683190"/>
          </a:xfrm>
        </p:spPr>
        <p:txBody>
          <a:bodyPr>
            <a:normAutofit/>
          </a:bodyPr>
          <a:lstStyle/>
          <a:p>
            <a:r>
              <a:rPr lang="en-US" sz="2800" b="1" dirty="0">
                <a:solidFill>
                  <a:srgbClr val="0070C0"/>
                </a:solidFill>
                <a:latin typeface="Courier New" pitchFamily="49" charset="0"/>
                <a:cs typeface="Courier New" pitchFamily="49" charset="0"/>
              </a:rPr>
              <a:t>thrust</a:t>
            </a:r>
            <a:r>
              <a:rPr lang="en-US" sz="2800" dirty="0"/>
              <a:t> is a header library</a:t>
            </a:r>
          </a:p>
          <a:p>
            <a:pPr lvl="1"/>
            <a:r>
              <a:rPr lang="en-US" dirty="0"/>
              <a:t>All its functionality accessed by </a:t>
            </a:r>
            <a:r>
              <a:rPr lang="en-US" dirty="0">
                <a:solidFill>
                  <a:srgbClr val="0070C0"/>
                </a:solidFill>
                <a:latin typeface="Consolas" pitchFamily="49" charset="0"/>
                <a:cs typeface="Consolas" pitchFamily="49" charset="0"/>
              </a:rPr>
              <a:t>#include</a:t>
            </a:r>
            <a:r>
              <a:rPr lang="en-US" dirty="0"/>
              <a:t>-</a:t>
            </a:r>
            <a:r>
              <a:rPr lang="en-US" dirty="0" err="1"/>
              <a:t>ing</a:t>
            </a:r>
            <a:r>
              <a:rPr lang="en-US" dirty="0"/>
              <a:t> the appropriate </a:t>
            </a:r>
            <a:r>
              <a:rPr lang="en-US" b="1" dirty="0">
                <a:solidFill>
                  <a:srgbClr val="0070C0"/>
                </a:solidFill>
                <a:latin typeface="Courier New" pitchFamily="49" charset="0"/>
                <a:cs typeface="Courier New" pitchFamily="49" charset="0"/>
              </a:rPr>
              <a:t>thrust</a:t>
            </a:r>
            <a:r>
              <a:rPr lang="en-US" dirty="0"/>
              <a:t> header file</a:t>
            </a:r>
          </a:p>
          <a:p>
            <a:pPr lvl="1"/>
            <a:endParaRPr lang="en-US" dirty="0"/>
          </a:p>
          <a:p>
            <a:pPr lvl="1"/>
            <a:endParaRPr lang="en-US" dirty="0"/>
          </a:p>
          <a:p>
            <a:r>
              <a:rPr lang="en-US" sz="2800" dirty="0"/>
              <a:t>Program compiled with </a:t>
            </a:r>
            <a:r>
              <a:rPr lang="en-US" sz="2800" b="1" dirty="0" err="1">
                <a:solidFill>
                  <a:srgbClr val="0070C0"/>
                </a:solidFill>
                <a:latin typeface="Courier New" pitchFamily="49" charset="0"/>
                <a:cs typeface="Courier New" pitchFamily="49" charset="0"/>
              </a:rPr>
              <a:t>nvcc</a:t>
            </a:r>
            <a:r>
              <a:rPr lang="en-US" sz="2800" dirty="0"/>
              <a:t> as per usual, no special tools are required</a:t>
            </a:r>
          </a:p>
          <a:p>
            <a:pPr lvl="1"/>
            <a:endParaRPr lang="en-US" dirty="0"/>
          </a:p>
          <a:p>
            <a:pPr lvl="1"/>
            <a:endParaRPr lang="en-US" dirty="0"/>
          </a:p>
          <a:p>
            <a:r>
              <a:rPr lang="en-US" sz="2800" dirty="0"/>
              <a:t>Uses the GPU, but that is transparent to the user</a:t>
            </a:r>
          </a:p>
          <a:p>
            <a:pPr lvl="1"/>
            <a:r>
              <a:rPr lang="en-US" dirty="0"/>
              <a:t>The lib is only callable on the </a:t>
            </a:r>
            <a:r>
              <a:rPr lang="en-US" dirty="0">
                <a:solidFill>
                  <a:srgbClr val="0070C0"/>
                </a:solidFill>
              </a:rPr>
              <a:t>host-side</a:t>
            </a:r>
            <a:r>
              <a:rPr lang="en-US" dirty="0"/>
              <a:t>, using C++ flavored code </a:t>
            </a:r>
          </a:p>
          <a:p>
            <a:pPr lvl="1"/>
            <a:r>
              <a:rPr lang="en-US" dirty="0"/>
              <a:t>The concepts of execution configuration, shared memory, occupancy, blah, blah, blah: </a:t>
            </a:r>
            <a:r>
              <a:rPr lang="en-US" u="sng" dirty="0"/>
              <a:t>it’s all gone</a:t>
            </a:r>
          </a:p>
          <a:p>
            <a:pPr lvl="1"/>
            <a:endParaRPr lang="en-US" dirty="0"/>
          </a:p>
          <a:p>
            <a:pPr lvl="1"/>
            <a:endParaRPr lang="en-US" dirty="0"/>
          </a:p>
        </p:txBody>
      </p:sp>
      <p:sp>
        <p:nvSpPr>
          <p:cNvPr id="5" name="Rectangle 4"/>
          <p:cNvSpPr/>
          <p:nvPr/>
        </p:nvSpPr>
        <p:spPr>
          <a:xfrm>
            <a:off x="35655"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16682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Namespaces</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1257" y="1271327"/>
            <a:ext cx="11196910" cy="642938"/>
          </a:xfrm>
        </p:spPr>
        <p:txBody>
          <a:bodyPr>
            <a:normAutofit fontScale="92500" lnSpcReduction="20000"/>
          </a:bodyPr>
          <a:lstStyle/>
          <a:p>
            <a:r>
              <a:rPr lang="en-US" dirty="0">
                <a:solidFill>
                  <a:srgbClr val="0070C0"/>
                </a:solidFill>
                <a:latin typeface="Consolas" panose="020B0609020204030204" pitchFamily="49" charset="0"/>
              </a:rPr>
              <a:t>thrust</a:t>
            </a:r>
            <a:r>
              <a:rPr lang="en-US" dirty="0">
                <a:solidFill>
                  <a:srgbClr val="000000"/>
                </a:solidFill>
              </a:rPr>
              <a:t> and </a:t>
            </a:r>
            <a:r>
              <a:rPr lang="en-US" dirty="0">
                <a:solidFill>
                  <a:srgbClr val="0070C0"/>
                </a:solidFill>
                <a:latin typeface="Consolas" panose="020B0609020204030204" pitchFamily="49" charset="0"/>
              </a:rPr>
              <a:t>std</a:t>
            </a:r>
            <a:r>
              <a:rPr lang="en-US" dirty="0">
                <a:solidFill>
                  <a:srgbClr val="000000"/>
                </a:solidFill>
              </a:rPr>
              <a:t> are two different namespaces that share several function names</a:t>
            </a:r>
          </a:p>
          <a:p>
            <a:pPr lvl="1"/>
            <a:r>
              <a:rPr lang="en-US" dirty="0">
                <a:solidFill>
                  <a:srgbClr val="000000"/>
                </a:solidFill>
              </a:rPr>
              <a:t>Names of these functions are the same, but how they’re implemented and how they work very different</a:t>
            </a:r>
          </a:p>
        </p:txBody>
      </p:sp>
      <p:sp>
        <p:nvSpPr>
          <p:cNvPr id="5" name="Rectangle 4"/>
          <p:cNvSpPr/>
          <p:nvPr/>
        </p:nvSpPr>
        <p:spPr>
          <a:xfrm>
            <a:off x="2214465" y="2194249"/>
            <a:ext cx="6934200" cy="397031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host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call STL sort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call Thrust sort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for brevity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using</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namespace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without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sum = reduce(</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2379604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E1B5E-DEDE-4813-B90F-A78A079D2442}"/>
              </a:ext>
            </a:extLst>
          </p:cNvPr>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 </a:t>
            </a:r>
            <a:r>
              <a:rPr lang="en-US" dirty="0" err="1">
                <a:solidFill>
                  <a:srgbClr val="FFC000"/>
                </a:solidFill>
                <a:latin typeface="Consolas" panose="020B0609020204030204" pitchFamily="49" charset="0"/>
              </a:rPr>
              <a:t>host_vector</a:t>
            </a:r>
            <a:r>
              <a:rPr lang="en-US" dirty="0"/>
              <a:t> &amp; </a:t>
            </a:r>
            <a:r>
              <a:rPr lang="en-US" dirty="0" err="1">
                <a:solidFill>
                  <a:srgbClr val="FFC000"/>
                </a:solidFill>
                <a:latin typeface="Consolas" panose="020B0609020204030204" pitchFamily="49" charset="0"/>
              </a:rPr>
              <a:t>device_vector</a:t>
            </a:r>
            <a:endParaRPr lang="en-US" dirty="0">
              <a:solidFill>
                <a:srgbClr val="FFC000"/>
              </a:solidFill>
              <a:latin typeface="Consolas" panose="020B0609020204030204" pitchFamily="49" charset="0"/>
            </a:endParaRPr>
          </a:p>
        </p:txBody>
      </p:sp>
      <p:sp>
        <p:nvSpPr>
          <p:cNvPr id="5" name="Content Placeholder 4">
            <a:extLst>
              <a:ext uri="{FF2B5EF4-FFF2-40B4-BE49-F238E27FC236}">
                <a16:creationId xmlns:a16="http://schemas.microsoft.com/office/drawing/2014/main" id="{77B258D8-FD88-439C-A0F6-DA5A93E3A8E1}"/>
              </a:ext>
            </a:extLst>
          </p:cNvPr>
          <p:cNvSpPr>
            <a:spLocks noGrp="1"/>
          </p:cNvSpPr>
          <p:nvPr>
            <p:ph idx="1"/>
          </p:nvPr>
        </p:nvSpPr>
        <p:spPr/>
        <p:txBody>
          <a:bodyPr/>
          <a:lstStyle/>
          <a:p>
            <a:endParaRPr lang="en-US" dirty="0"/>
          </a:p>
          <a:p>
            <a:endParaRPr lang="en-US" dirty="0"/>
          </a:p>
          <a:p>
            <a:r>
              <a:rPr lang="en-US" dirty="0">
                <a:latin typeface="Consolas" panose="020B0609020204030204" pitchFamily="49" charset="0"/>
              </a:rPr>
              <a:t>thrust</a:t>
            </a:r>
            <a:r>
              <a:rPr lang="en-US" dirty="0"/>
              <a:t> provides two </a:t>
            </a:r>
            <a:r>
              <a:rPr lang="en-US" dirty="0">
                <a:solidFill>
                  <a:srgbClr val="0070C0"/>
                </a:solidFill>
              </a:rPr>
              <a:t>vector</a:t>
            </a:r>
            <a:r>
              <a:rPr lang="en-US" dirty="0"/>
              <a:t> containers: </a:t>
            </a:r>
            <a:r>
              <a:rPr lang="en-US" dirty="0" err="1">
                <a:latin typeface="Consolas" panose="020B0609020204030204" pitchFamily="49" charset="0"/>
              </a:rPr>
              <a:t>host_vector</a:t>
            </a:r>
            <a:r>
              <a:rPr lang="en-US" dirty="0"/>
              <a:t> and </a:t>
            </a:r>
            <a:r>
              <a:rPr lang="en-US" dirty="0" err="1">
                <a:latin typeface="Consolas" panose="020B0609020204030204" pitchFamily="49" charset="0"/>
              </a:rPr>
              <a:t>device_vector</a:t>
            </a:r>
            <a:r>
              <a:rPr lang="en-US" dirty="0"/>
              <a:t> </a:t>
            </a:r>
          </a:p>
          <a:p>
            <a:pPr lvl="1"/>
            <a:r>
              <a:rPr lang="en-US" dirty="0" err="1">
                <a:latin typeface="Consolas" panose="020B0609020204030204" pitchFamily="49" charset="0"/>
              </a:rPr>
              <a:t>host_vector</a:t>
            </a:r>
            <a:r>
              <a:rPr lang="en-US" dirty="0"/>
              <a:t> is stored in host memory </a:t>
            </a:r>
          </a:p>
          <a:p>
            <a:pPr lvl="1"/>
            <a:r>
              <a:rPr lang="en-US" dirty="0" err="1">
                <a:latin typeface="Consolas" panose="020B0609020204030204" pitchFamily="49" charset="0"/>
              </a:rPr>
              <a:t>device_vector</a:t>
            </a:r>
            <a:r>
              <a:rPr lang="en-US" dirty="0"/>
              <a:t> lives in GPU device memory </a:t>
            </a:r>
          </a:p>
          <a:p>
            <a:endParaRPr lang="en-US" dirty="0"/>
          </a:p>
          <a:p>
            <a:pPr marL="0" indent="0">
              <a:buNone/>
            </a:pPr>
            <a:endParaRPr lang="en-US" dirty="0"/>
          </a:p>
          <a:p>
            <a:r>
              <a:rPr lang="en-US" dirty="0">
                <a:latin typeface="Consolas" panose="020B0609020204030204" pitchFamily="49" charset="0"/>
              </a:rPr>
              <a:t>thrust</a:t>
            </a:r>
            <a:r>
              <a:rPr lang="en-US" dirty="0"/>
              <a:t>’s vector containers are just like std::vector in the C++ STL </a:t>
            </a:r>
          </a:p>
          <a:p>
            <a:pPr lvl="1"/>
            <a:r>
              <a:rPr lang="en-US" dirty="0"/>
              <a:t>Like </a:t>
            </a:r>
            <a:r>
              <a:rPr lang="en-US" dirty="0">
                <a:latin typeface="Consolas" panose="020B0609020204030204" pitchFamily="49" charset="0"/>
              </a:rPr>
              <a:t>std::vector</a:t>
            </a:r>
            <a:r>
              <a:rPr lang="en-US" dirty="0"/>
              <a:t>, </a:t>
            </a:r>
            <a:r>
              <a:rPr lang="en-US" dirty="0" err="1">
                <a:latin typeface="Consolas" panose="020B0609020204030204" pitchFamily="49" charset="0"/>
              </a:rPr>
              <a:t>host_vector</a:t>
            </a:r>
            <a:r>
              <a:rPr lang="en-US" dirty="0"/>
              <a:t> &amp; </a:t>
            </a:r>
            <a:r>
              <a:rPr lang="en-US" dirty="0" err="1">
                <a:latin typeface="Consolas" panose="020B0609020204030204" pitchFamily="49" charset="0"/>
              </a:rPr>
              <a:t>device_vector</a:t>
            </a:r>
            <a:r>
              <a:rPr lang="en-US" dirty="0"/>
              <a:t> are generic containers</a:t>
            </a:r>
          </a:p>
        </p:txBody>
      </p:sp>
      <p:sp>
        <p:nvSpPr>
          <p:cNvPr id="3" name="Slide Number Placeholder 2">
            <a:extLst>
              <a:ext uri="{FF2B5EF4-FFF2-40B4-BE49-F238E27FC236}">
                <a16:creationId xmlns:a16="http://schemas.microsoft.com/office/drawing/2014/main" id="{84E0D1B4-DC88-45B9-9BC4-3B11EA384C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E6FCD97-7CFE-4268-B66A-D4D53C689F21}"/>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EE6FCD97-7CFE-4268-B66A-D4D53C689F2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63586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 </a:t>
            </a:r>
            <a:r>
              <a:rPr lang="en-US" dirty="0" err="1">
                <a:solidFill>
                  <a:srgbClr val="FFC000"/>
                </a:solidFill>
                <a:latin typeface="Consolas" panose="020B0609020204030204" pitchFamily="49" charset="0"/>
              </a:rPr>
              <a:t>host_vector</a:t>
            </a:r>
            <a:r>
              <a:rPr lang="en-US" dirty="0"/>
              <a:t> &amp; </a:t>
            </a:r>
            <a:r>
              <a:rPr lang="en-US" dirty="0" err="1">
                <a:solidFill>
                  <a:srgbClr val="FFC000"/>
                </a:solidFill>
                <a:latin typeface="Consolas" panose="020B0609020204030204" pitchFamily="49" charset="0"/>
              </a:rPr>
              <a:t>device_vector</a:t>
            </a:r>
            <a:endParaRPr lang="en-US" dirty="0"/>
          </a:p>
        </p:txBody>
      </p:sp>
      <p:sp>
        <p:nvSpPr>
          <p:cNvPr id="3" name="Content Placeholder 2"/>
          <p:cNvSpPr>
            <a:spLocks noGrp="1"/>
          </p:cNvSpPr>
          <p:nvPr>
            <p:ph idx="1"/>
          </p:nvPr>
        </p:nvSpPr>
        <p:spPr>
          <a:xfrm>
            <a:off x="292359" y="1165812"/>
            <a:ext cx="11414449" cy="665182"/>
          </a:xfrm>
        </p:spPr>
        <p:txBody>
          <a:bodyPr>
            <a:normAutofit/>
          </a:bodyPr>
          <a:lstStyle/>
          <a:p>
            <a:r>
              <a:rPr lang="en-US" sz="2800" dirty="0">
                <a:solidFill>
                  <a:srgbClr val="000000"/>
                </a:solidFill>
              </a:rPr>
              <a:t>Common operations become concise &amp; readable through use of containers</a:t>
            </a:r>
            <a:endParaRPr lang="en-US" dirty="0">
              <a:solidFill>
                <a:srgbClr val="000000"/>
              </a:solidFill>
            </a:endParaRPr>
          </a:p>
        </p:txBody>
      </p:sp>
      <p:sp>
        <p:nvSpPr>
          <p:cNvPr id="4" name="Rectangle 3"/>
          <p:cNvSpPr/>
          <p:nvPr/>
        </p:nvSpPr>
        <p:spPr>
          <a:xfrm>
            <a:off x="1279377" y="1882029"/>
            <a:ext cx="9064248"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allocate host vector with two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host_vector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h_vec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copy host vector to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device_vector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&lt;int&gt;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manipulate device values from the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 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&lt;&lt; "sum: " &lt;&lt;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 &lt;&lt;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endl</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copy host vector to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h_vec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vector memory automatically released w/ free() or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cudaFree</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endParaRPr>
          </a:p>
        </p:txBody>
      </p:sp>
      <p:sp>
        <p:nvSpPr>
          <p:cNvPr id="7" name="Slide Number Placeholder 12"/>
          <p:cNvSpPr>
            <a:spLocks noGrp="1"/>
          </p:cNvSpPr>
          <p:nvPr>
            <p:ph type="sldNum" sz="quarter" idx="12"/>
          </p:nvPr>
        </p:nvSpPr>
        <p:spPr>
          <a:xfrm>
            <a:off x="10204248" y="6553200"/>
            <a:ext cx="387552"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3198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rPr>
              <a:t>thrust</a:t>
            </a:r>
            <a:r>
              <a:rPr lang="en-US" dirty="0"/>
              <a:t> containers</a:t>
            </a:r>
          </a:p>
        </p:txBody>
      </p:sp>
      <p:sp>
        <p:nvSpPr>
          <p:cNvPr id="3" name="Content Placeholder 2"/>
          <p:cNvSpPr>
            <a:spLocks noGrp="1"/>
          </p:cNvSpPr>
          <p:nvPr>
            <p:ph idx="1"/>
          </p:nvPr>
        </p:nvSpPr>
        <p:spPr/>
        <p:txBody>
          <a:bodyPr/>
          <a:lstStyle/>
          <a:p>
            <a:r>
              <a:rPr lang="en-US" sz="2800" dirty="0">
                <a:solidFill>
                  <a:srgbClr val="000000"/>
                </a:solidFill>
              </a:rPr>
              <a:t>Compatible with STL containers (</a:t>
            </a:r>
            <a:r>
              <a:rPr lang="en-US" sz="2800" dirty="0">
                <a:solidFill>
                  <a:srgbClr val="000000"/>
                </a:solidFill>
                <a:latin typeface="Consolas" panose="020B0609020204030204" pitchFamily="49" charset="0"/>
              </a:rPr>
              <a:t>thrust</a:t>
            </a:r>
            <a:r>
              <a:rPr lang="en-US" sz="2800" dirty="0">
                <a:solidFill>
                  <a:srgbClr val="000000"/>
                </a:solidFill>
              </a:rPr>
              <a:t> &amp; </a:t>
            </a:r>
            <a:r>
              <a:rPr lang="en-US" sz="2800" dirty="0" err="1">
                <a:solidFill>
                  <a:srgbClr val="000000"/>
                </a:solidFill>
                <a:latin typeface="Consolas" panose="020B0609020204030204" pitchFamily="49" charset="0"/>
              </a:rPr>
              <a:t>std</a:t>
            </a:r>
            <a:r>
              <a:rPr lang="en-US" sz="2800" dirty="0">
                <a:solidFill>
                  <a:srgbClr val="000000"/>
                </a:solidFill>
              </a:rPr>
              <a:t> containers play well together)</a:t>
            </a:r>
          </a:p>
          <a:p>
            <a:pPr lvl="1"/>
            <a:r>
              <a:rPr lang="en-US" dirty="0">
                <a:solidFill>
                  <a:srgbClr val="000000"/>
                </a:solidFill>
              </a:rPr>
              <a:t>Below, a </a:t>
            </a:r>
            <a:r>
              <a:rPr lang="en-US" dirty="0" err="1">
                <a:solidFill>
                  <a:srgbClr val="000000"/>
                </a:solidFill>
                <a:latin typeface="Consolas" panose="020B0609020204030204" pitchFamily="49" charset="0"/>
              </a:rPr>
              <a:t>std</a:t>
            </a:r>
            <a:r>
              <a:rPr lang="en-US" dirty="0">
                <a:solidFill>
                  <a:srgbClr val="000000"/>
                </a:solidFill>
              </a:rPr>
              <a:t> </a:t>
            </a:r>
            <a:r>
              <a:rPr lang="en-US" b="1" dirty="0">
                <a:solidFill>
                  <a:srgbClr val="C00000"/>
                </a:solidFill>
              </a:rPr>
              <a:t>list</a:t>
            </a:r>
            <a:r>
              <a:rPr lang="en-US" dirty="0">
                <a:solidFill>
                  <a:srgbClr val="000000"/>
                </a:solidFill>
              </a:rPr>
              <a:t> plays well with a </a:t>
            </a:r>
            <a:r>
              <a:rPr lang="en-US" dirty="0">
                <a:solidFill>
                  <a:srgbClr val="000000"/>
                </a:solidFill>
                <a:latin typeface="Consolas" panose="020B0609020204030204" pitchFamily="49" charset="0"/>
              </a:rPr>
              <a:t>thrust</a:t>
            </a:r>
            <a:r>
              <a:rPr lang="en-US" dirty="0">
                <a:solidFill>
                  <a:srgbClr val="000000"/>
                </a:solidFill>
              </a:rPr>
              <a:t> device </a:t>
            </a:r>
            <a:r>
              <a:rPr lang="en-US" b="1" dirty="0">
                <a:solidFill>
                  <a:srgbClr val="C00000"/>
                </a:solidFill>
              </a:rPr>
              <a:t>vector</a:t>
            </a:r>
          </a:p>
        </p:txBody>
      </p:sp>
      <p:sp>
        <p:nvSpPr>
          <p:cNvPr id="4" name="Rectangle 3"/>
          <p:cNvSpPr/>
          <p:nvPr/>
        </p:nvSpPr>
        <p:spPr>
          <a:xfrm>
            <a:off x="720012" y="2495940"/>
            <a:ext cx="9871788" cy="347787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list container on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1"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list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h_list.push_back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h_list.push_back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(27);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copy list to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a:t>
            </a:r>
            <a:r>
              <a:rPr kumimoji="0" lang="en-US" sz="2000" b="1" i="0" u="none" strike="noStrike" kern="1200" cap="none" spc="0" normalizeH="0" baseline="0" noProof="0" dirty="0" err="1">
                <a:ln>
                  <a:noFill/>
                </a:ln>
                <a:solidFill>
                  <a:srgbClr val="FF0000"/>
                </a:solidFill>
                <a:effectLst/>
                <a:uLnTx/>
                <a:uFillTx/>
                <a:latin typeface="Consolas" pitchFamily="49" charset="0"/>
                <a:ea typeface="+mn-ea"/>
                <a:cs typeface="Consolas" pitchFamily="49" charset="0"/>
              </a:rPr>
              <a:t>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h_list.size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::copy(</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alternative method using vector constructor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d_vec2(</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h_list.end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Slide Number Placeholder 12"/>
          <p:cNvSpPr>
            <a:spLocks noGrp="1"/>
          </p:cNvSpPr>
          <p:nvPr>
            <p:ph type="sldNum" sz="quarter" idx="12"/>
          </p:nvPr>
        </p:nvSpPr>
        <p:spPr>
          <a:xfrm>
            <a:off x="10204248" y="6553200"/>
            <a:ext cx="387552"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8124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 think of them as C/C++ pointers</a:t>
            </a:r>
          </a:p>
        </p:txBody>
      </p:sp>
      <p:sp>
        <p:nvSpPr>
          <p:cNvPr id="3" name="Content Placeholder 2"/>
          <p:cNvSpPr>
            <a:spLocks noGrp="1"/>
          </p:cNvSpPr>
          <p:nvPr>
            <p:ph idx="1"/>
          </p:nvPr>
        </p:nvSpPr>
        <p:spPr>
          <a:xfrm>
            <a:off x="543884" y="1128193"/>
            <a:ext cx="10593355" cy="2121159"/>
          </a:xfrm>
        </p:spPr>
        <p:txBody>
          <a:bodyPr>
            <a:normAutofit lnSpcReduction="10000"/>
          </a:bodyPr>
          <a:lstStyle/>
          <a:p>
            <a:r>
              <a:rPr lang="en-US" sz="2800" dirty="0"/>
              <a:t>Sequences are defined by pairs of iterators</a:t>
            </a:r>
          </a:p>
          <a:p>
            <a:pPr lvl="1"/>
            <a:r>
              <a:rPr lang="en-US" sz="2400" dirty="0"/>
              <a:t>See more about iterators in the context of vector containers </a:t>
            </a:r>
            <a:r>
              <a:rPr lang="en-US" sz="2400" dirty="0">
                <a:hlinkClick r:id="rId3"/>
              </a:rPr>
              <a:t>here</a:t>
            </a:r>
            <a:endParaRPr lang="en-US" sz="2400" dirty="0"/>
          </a:p>
          <a:p>
            <a:r>
              <a:rPr lang="en-US" sz="2800" dirty="0"/>
              <a:t>For vector containers, iterators act like pointers</a:t>
            </a:r>
          </a:p>
          <a:p>
            <a:pPr lvl="1"/>
            <a:r>
              <a:rPr lang="en-US" sz="2400" dirty="0"/>
              <a:t>They can be used like pointers (e.g., incremented)</a:t>
            </a:r>
          </a:p>
          <a:p>
            <a:pPr lvl="1"/>
            <a:r>
              <a:rPr lang="en-US" sz="2400" dirty="0"/>
              <a:t>Can be converted to </a:t>
            </a:r>
            <a:r>
              <a:rPr lang="en-US" sz="2400" dirty="0">
                <a:solidFill>
                  <a:schemeClr val="accent6"/>
                </a:solidFill>
              </a:rPr>
              <a:t>raw pointers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593648" y="3854424"/>
            <a:ext cx="10798628" cy="1323439"/>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allocate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thrust::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device_vector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d_vec.begin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returns iterator at first element of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d_vec</a:t>
            </a:r>
            <a:endPar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d_vec.end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98A19"/>
                </a:solidFill>
                <a:effectLst/>
                <a:uLnTx/>
                <a:uFillTx/>
                <a:latin typeface="Consolas" panose="020B0609020204030204" pitchFamily="49" charset="0"/>
                <a:ea typeface="+mn-ea"/>
                <a:cs typeface="+mn-cs"/>
              </a:rPr>
              <a:t>// returns iterator one past the last element of </a:t>
            </a:r>
            <a:r>
              <a:rPr kumimoji="0" lang="en-US" sz="2000" b="0" i="0" u="none" strike="noStrike" kern="1200" cap="none" spc="0" normalizeH="0" baseline="0" noProof="0" dirty="0" err="1">
                <a:ln>
                  <a:noFill/>
                </a:ln>
                <a:solidFill>
                  <a:srgbClr val="198A19"/>
                </a:solidFill>
                <a:effectLst/>
                <a:uLnTx/>
                <a:uFillTx/>
                <a:latin typeface="Consolas" panose="020B0609020204030204" pitchFamily="49" charset="0"/>
                <a:ea typeface="+mn-ea"/>
                <a:cs typeface="+mn-cs"/>
              </a:rPr>
              <a:t>d_vec</a:t>
            </a:r>
            <a:endParaRPr kumimoji="0" lang="en-US" sz="20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endParaRPr>
          </a:p>
        </p:txBody>
      </p:sp>
      <p:grpSp>
        <p:nvGrpSpPr>
          <p:cNvPr id="19" name="Group 18"/>
          <p:cNvGrpSpPr/>
          <p:nvPr/>
        </p:nvGrpSpPr>
        <p:grpSpPr>
          <a:xfrm>
            <a:off x="2868762" y="5914146"/>
            <a:ext cx="6427638" cy="747521"/>
            <a:chOff x="914400" y="5914145"/>
            <a:chExt cx="6427638" cy="747521"/>
          </a:xfrm>
        </p:grpSpPr>
        <p:sp>
          <p:nvSpPr>
            <p:cNvPr id="6" name="Rectangle 5"/>
            <p:cNvSpPr/>
            <p:nvPr/>
          </p:nvSpPr>
          <p:spPr>
            <a:xfrm>
              <a:off x="34290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37338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40386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343400" y="5914145"/>
              <a:ext cx="3048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4648200" y="5914145"/>
              <a:ext cx="304800" cy="304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Elbow Connector 11"/>
            <p:cNvCxnSpPr>
              <a:stCxn id="15" idx="1"/>
              <a:endCxn id="10" idx="2"/>
            </p:cNvCxnSpPr>
            <p:nvPr/>
          </p:nvCxnSpPr>
          <p:spPr>
            <a:xfrm rot="10800000">
              <a:off x="4800600" y="6218946"/>
              <a:ext cx="963762" cy="258055"/>
            </a:xfrm>
            <a:prstGeom prst="bentConnector2">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7" idx="3"/>
              <a:endCxn id="6" idx="2"/>
            </p:cNvCxnSpPr>
            <p:nvPr/>
          </p:nvCxnSpPr>
          <p:spPr>
            <a:xfrm flipV="1">
              <a:off x="2745350" y="6218945"/>
              <a:ext cx="836050" cy="236673"/>
            </a:xfrm>
            <a:prstGeom prst="bentConnector2">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4362" y="6292334"/>
              <a:ext cx="157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d_vec.end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17" name="TextBox 16"/>
            <p:cNvSpPr txBox="1"/>
            <p:nvPr/>
          </p:nvSpPr>
          <p:spPr>
            <a:xfrm>
              <a:off x="914400" y="6270952"/>
              <a:ext cx="18309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d_vec.begin</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grpSp>
    </p:spTree>
    <p:extLst>
      <p:ext uri="{BB962C8B-B14F-4D97-AF65-F5344CB8AC3E}">
        <p14:creationId xmlns:p14="http://schemas.microsoft.com/office/powerpoint/2010/main" val="30368273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iterators to C/C++ pointers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600853"/>
          </a:xfrm>
        </p:spPr>
        <p:txBody>
          <a:bodyPr>
            <a:normAutofit/>
          </a:bodyPr>
          <a:lstStyle/>
          <a:p>
            <a:r>
              <a:rPr lang="en-US" sz="3200" dirty="0">
                <a:solidFill>
                  <a:srgbClr val="000000"/>
                </a:solidFill>
              </a:rPr>
              <a:t>Convert iterators to raw pointers</a:t>
            </a:r>
          </a:p>
        </p:txBody>
      </p:sp>
      <p:sp>
        <p:nvSpPr>
          <p:cNvPr id="6" name="Rectangle 5"/>
          <p:cNvSpPr/>
          <p:nvPr/>
        </p:nvSpPr>
        <p:spPr>
          <a:xfrm>
            <a:off x="333602" y="2214843"/>
            <a:ext cx="11176453" cy="415498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device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obtain raw pointer to device vector’s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raw_pointer_cast</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a CUDA C 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my_kernel&lt;&lt;&lt; (N+255) / 256, 256 &gt;&gt;&gt;(N, ptr);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a CUDA API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cudaMemcpy</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ptr</a:t>
            </a: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p:txBody>
      </p:sp>
      <p:sp>
        <p:nvSpPr>
          <p:cNvPr id="7" name="Rectangle 6"/>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98058086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pointers to C/C++ iterators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16767" y="1153918"/>
            <a:ext cx="7010400" cy="566737"/>
          </a:xfrm>
        </p:spPr>
        <p:txBody>
          <a:bodyPr>
            <a:normAutofit/>
          </a:bodyPr>
          <a:lstStyle/>
          <a:p>
            <a:r>
              <a:rPr lang="en-US" sz="3200" dirty="0">
                <a:solidFill>
                  <a:srgbClr val="000000"/>
                </a:solidFill>
              </a:rPr>
              <a:t>Wrap raw pointers with </a:t>
            </a:r>
            <a:r>
              <a:rPr lang="en-US" sz="3200" dirty="0" err="1">
                <a:solidFill>
                  <a:srgbClr val="0070C0"/>
                </a:solidFill>
                <a:latin typeface="Consolas" pitchFamily="49" charset="0"/>
                <a:cs typeface="Consolas" pitchFamily="49" charset="0"/>
              </a:rPr>
              <a:t>device_ptr</a:t>
            </a:r>
            <a:endParaRPr lang="en-US" sz="3200" dirty="0">
              <a:solidFill>
                <a:srgbClr val="0070C0"/>
              </a:solidFill>
              <a:latin typeface="Consolas" pitchFamily="49" charset="0"/>
              <a:cs typeface="Consolas" pitchFamily="49" charset="0"/>
            </a:endParaRPr>
          </a:p>
        </p:txBody>
      </p:sp>
      <p:sp>
        <p:nvSpPr>
          <p:cNvPr id="6" name="Rectangle 5"/>
          <p:cNvSpPr/>
          <p:nvPr/>
        </p:nvSpPr>
        <p:spPr>
          <a:xfrm>
            <a:off x="1138335" y="1876165"/>
            <a:ext cx="9660294" cy="470898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raw pointer to device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cudaMalloc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&amp;</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sizeof</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wrap raw pointer with a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 thrust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sv-SE"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::fill(dev_ptr, dev_ptr + N, (</a:t>
            </a:r>
            <a:r>
              <a:rPr kumimoji="0" lang="sv-SE"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sv-SE"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access device memory through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device_ptr</a:t>
            </a:r>
            <a:endPar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[0]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free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cudaFree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raw_ptr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560533860"/>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Example: </a:t>
            </a:r>
            <a:r>
              <a:rPr lang="en-US" dirty="0">
                <a:solidFill>
                  <a:srgbClr val="FFC000"/>
                </a:solidFill>
              </a:rPr>
              <a:t>UM</a:t>
            </a:r>
            <a:r>
              <a:rPr lang="en-US" dirty="0"/>
              <a:t> and </a:t>
            </a:r>
            <a:r>
              <a:rPr lang="en-US" dirty="0">
                <a:solidFill>
                  <a:srgbClr val="FFC000"/>
                </a:solidFill>
                <a:latin typeface="Consolas" panose="020B0609020204030204" pitchFamily="49" charset="0"/>
              </a:rPr>
              <a:t>thrust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8328" y="1172369"/>
            <a:ext cx="11975344" cy="526297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ostream</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cmath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reduce.h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&lt;thrust/system/</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cuda</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execution_policy.h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&lt;thrust/system/</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execution_policy.h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ARRAY_SIZE = 1000;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argc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argv</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cudaMallocManaged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(&amp;mA, ARRAY_SIZE *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thrust::sequence(mA, mA + ARRAY_SIZE, 1);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mn-cs"/>
              </a:rPr>
              <a:t>// sequence of increasing numbers, from 1 to ARRAY_SIZE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maximumGPU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thrust::reduce(thrust::</a:t>
            </a:r>
            <a:r>
              <a:rPr kumimoji="0" lang="en-US" sz="14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cuda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::par, mA, mA + ARRAY_SIZE, 0.0, thrust::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maximum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cudaDeviceSynchronize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maximumCPU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thrust::reduce(thrust::</a:t>
            </a:r>
            <a:r>
              <a:rPr kumimoji="0" lang="en-US" sz="14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::par , mA, mA + ARRAY_SIZE, 0.0, thrust::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maximum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"GPU reduce: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fabs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maximumGPU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ARRAY_SIZE) &lt; 1e-10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"Passed"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"Failed"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"CPU reduce: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fabs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maximumCPU</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ARRAY_SIZE) &lt; 1e-10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"Passed"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"Failed"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onsolas" panose="020B06090202040302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cxnSp>
        <p:nvCxnSpPr>
          <p:cNvPr id="5" name="Straight Arrow Connector 4">
            <a:extLst>
              <a:ext uri="{FF2B5EF4-FFF2-40B4-BE49-F238E27FC236}">
                <a16:creationId xmlns:a16="http://schemas.microsoft.com/office/drawing/2014/main" id="{9ACD7E6D-5F06-69D7-BF04-D970510059ED}"/>
              </a:ext>
            </a:extLst>
          </p:cNvPr>
          <p:cNvCxnSpPr>
            <a:cxnSpLocks/>
          </p:cNvCxnSpPr>
          <p:nvPr/>
        </p:nvCxnSpPr>
        <p:spPr>
          <a:xfrm flipH="1">
            <a:off x="4984694" y="2071561"/>
            <a:ext cx="2646095" cy="217675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4BD5D3-FD17-9A34-7332-8B9E9F968085}"/>
              </a:ext>
            </a:extLst>
          </p:cNvPr>
          <p:cNvSpPr txBox="1"/>
          <p:nvPr/>
        </p:nvSpPr>
        <p:spPr>
          <a:xfrm>
            <a:off x="7398818" y="1702229"/>
            <a:ext cx="30075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interesting part here….</a:t>
            </a:r>
          </a:p>
        </p:txBody>
      </p:sp>
      <p:cxnSp>
        <p:nvCxnSpPr>
          <p:cNvPr id="10" name="Straight Arrow Connector 9">
            <a:extLst>
              <a:ext uri="{FF2B5EF4-FFF2-40B4-BE49-F238E27FC236}">
                <a16:creationId xmlns:a16="http://schemas.microsoft.com/office/drawing/2014/main" id="{2021D9BD-7A17-EA78-216F-59449911C370}"/>
              </a:ext>
            </a:extLst>
          </p:cNvPr>
          <p:cNvCxnSpPr>
            <a:cxnSpLocks/>
          </p:cNvCxnSpPr>
          <p:nvPr/>
        </p:nvCxnSpPr>
        <p:spPr>
          <a:xfrm flipH="1">
            <a:off x="5307026" y="2081739"/>
            <a:ext cx="2323763" cy="253591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7667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Namespaces, containers, iterators: closing remarks</a:t>
            </a:r>
          </a:p>
        </p:txBody>
      </p:sp>
      <p:sp>
        <p:nvSpPr>
          <p:cNvPr id="3" name="Content Placeholder 2"/>
          <p:cNvSpPr>
            <a:spLocks noGrp="1"/>
          </p:cNvSpPr>
          <p:nvPr>
            <p:ph idx="1"/>
          </p:nvPr>
        </p:nvSpPr>
        <p:spPr/>
        <p:txBody>
          <a:bodyPr/>
          <a:lstStyle/>
          <a:p>
            <a:endParaRPr lang="en-US" sz="2000" dirty="0"/>
          </a:p>
          <a:p>
            <a:r>
              <a:rPr lang="en-US" sz="2000" dirty="0"/>
              <a:t>Namespaces</a:t>
            </a:r>
          </a:p>
          <a:p>
            <a:pPr lvl="1"/>
            <a:r>
              <a:rPr lang="en-US" sz="1800" dirty="0"/>
              <a:t>Used to avoid collisions and increase functionality</a:t>
            </a:r>
          </a:p>
          <a:p>
            <a:pPr marL="0" indent="0">
              <a:buNone/>
            </a:pPr>
            <a:endParaRPr lang="en-US" sz="2000" dirty="0"/>
          </a:p>
          <a:p>
            <a:r>
              <a:rPr lang="en-US" sz="2000" dirty="0"/>
              <a:t>Containers</a:t>
            </a:r>
          </a:p>
          <a:p>
            <a:pPr lvl="1"/>
            <a:r>
              <a:rPr lang="en-US" sz="1800" dirty="0"/>
              <a:t>Manage both host &amp; device memory</a:t>
            </a:r>
          </a:p>
          <a:p>
            <a:pPr lvl="1"/>
            <a:r>
              <a:rPr lang="en-US" sz="1800" dirty="0"/>
              <a:t>Automatic allocation and deallocation (no </a:t>
            </a:r>
            <a:r>
              <a:rPr lang="en-US" sz="1800" dirty="0" err="1"/>
              <a:t>cudaMalloc</a:t>
            </a:r>
            <a:r>
              <a:rPr lang="en-US" sz="1800" dirty="0"/>
              <a:t>, </a:t>
            </a:r>
            <a:r>
              <a:rPr lang="en-US" sz="1800" dirty="0" err="1"/>
              <a:t>cudaFree</a:t>
            </a:r>
            <a:r>
              <a:rPr lang="en-US" sz="1800" dirty="0"/>
              <a:t>, etc.)</a:t>
            </a:r>
          </a:p>
          <a:p>
            <a:pPr lvl="1"/>
            <a:r>
              <a:rPr lang="en-US" sz="1800" dirty="0"/>
              <a:t>Transparent data transfers between host &amp; device</a:t>
            </a:r>
          </a:p>
          <a:p>
            <a:pPr marL="0" indent="0">
              <a:buNone/>
            </a:pPr>
            <a:endParaRPr lang="en-US" sz="2000" dirty="0"/>
          </a:p>
          <a:p>
            <a:r>
              <a:rPr lang="en-US" sz="2000" dirty="0"/>
              <a:t>Iterators in </a:t>
            </a:r>
            <a:r>
              <a:rPr lang="en-US" sz="2000" dirty="0">
                <a:latin typeface="Consolas" panose="020B0609020204030204" pitchFamily="49" charset="0"/>
              </a:rPr>
              <a:t>thrust</a:t>
            </a:r>
          </a:p>
          <a:p>
            <a:pPr lvl="1"/>
            <a:r>
              <a:rPr lang="en-US" sz="1800" dirty="0"/>
              <a:t>Behave like pointers pointing in an array</a:t>
            </a:r>
          </a:p>
          <a:p>
            <a:pPr lvl="1"/>
            <a:r>
              <a:rPr lang="en-US" sz="1800" dirty="0"/>
              <a:t>You can move back-and-forth between iterators and raw pointers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1666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3" name="Content Placeholder 2"/>
          <p:cNvSpPr>
            <a:spLocks noGrp="1"/>
          </p:cNvSpPr>
          <p:nvPr>
            <p:ph idx="1"/>
          </p:nvPr>
        </p:nvSpPr>
        <p:spPr>
          <a:xfrm>
            <a:off x="279918" y="1495221"/>
            <a:ext cx="11828298" cy="4933050"/>
          </a:xfrm>
        </p:spPr>
        <p:txBody>
          <a:bodyPr/>
          <a:lstStyle/>
          <a:p>
            <a:r>
              <a:rPr lang="en-US" dirty="0">
                <a:solidFill>
                  <a:srgbClr val="000000"/>
                </a:solidFill>
              </a:rPr>
              <a:t>Element-wise operations</a:t>
            </a:r>
          </a:p>
          <a:p>
            <a:pPr lvl="1"/>
            <a:r>
              <a:rPr lang="en-US" b="1" dirty="0">
                <a:solidFill>
                  <a:srgbClr val="000000"/>
                </a:solidFill>
                <a:latin typeface="Courier New" pitchFamily="49" charset="0"/>
                <a:cs typeface="Courier New" pitchFamily="49" charset="0"/>
              </a:rPr>
              <a:t> </a:t>
            </a:r>
            <a:r>
              <a:rPr lang="en-US" b="1" dirty="0" err="1">
                <a:solidFill>
                  <a:srgbClr val="0070C0"/>
                </a:solidFill>
                <a:latin typeface="Consolas" pitchFamily="49" charset="0"/>
                <a:cs typeface="Consolas" pitchFamily="49" charset="0"/>
              </a:rPr>
              <a:t>for_each</a:t>
            </a:r>
            <a:r>
              <a:rPr lang="en-US" dirty="0">
                <a:solidFill>
                  <a:srgbClr val="000000"/>
                </a:solidFill>
              </a:rPr>
              <a:t>, </a:t>
            </a:r>
            <a:r>
              <a:rPr lang="en-US" b="1" dirty="0">
                <a:solidFill>
                  <a:srgbClr val="0070C0"/>
                </a:solidFill>
                <a:latin typeface="Consolas" pitchFamily="49" charset="0"/>
                <a:cs typeface="Consolas" pitchFamily="49" charset="0"/>
              </a:rPr>
              <a:t>transform</a:t>
            </a:r>
            <a:r>
              <a:rPr lang="en-US" dirty="0">
                <a:solidFill>
                  <a:srgbClr val="000000"/>
                </a:solidFill>
              </a:rPr>
              <a:t>, </a:t>
            </a:r>
            <a:r>
              <a:rPr lang="en-US" b="1" dirty="0">
                <a:solidFill>
                  <a:srgbClr val="0070C0"/>
                </a:solidFill>
                <a:latin typeface="Consolas" pitchFamily="49" charset="0"/>
                <a:cs typeface="Consolas" pitchFamily="49" charset="0"/>
              </a:rPr>
              <a:t>gather</a:t>
            </a:r>
            <a:r>
              <a:rPr lang="en-US" dirty="0">
                <a:solidFill>
                  <a:srgbClr val="000000"/>
                </a:solidFill>
              </a:rPr>
              <a:t>, </a:t>
            </a:r>
            <a:r>
              <a:rPr lang="en-US" b="1" dirty="0">
                <a:solidFill>
                  <a:srgbClr val="0070C0"/>
                </a:solidFill>
                <a:latin typeface="Consolas" pitchFamily="49" charset="0"/>
                <a:cs typeface="Consolas" pitchFamily="49" charset="0"/>
              </a:rPr>
              <a:t>scatter </a:t>
            </a:r>
            <a:r>
              <a:rPr lang="en-US" dirty="0">
                <a:solidFill>
                  <a:srgbClr val="000000"/>
                </a:solidFill>
              </a:rPr>
              <a:t>…</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Reductions</a:t>
            </a:r>
          </a:p>
          <a:p>
            <a:pPr lvl="1"/>
            <a:r>
              <a:rPr lang="en-US" b="1" dirty="0">
                <a:solidFill>
                  <a:srgbClr val="000000"/>
                </a:solidFill>
                <a:latin typeface="Courier New" pitchFamily="49" charset="0"/>
                <a:cs typeface="Courier New" pitchFamily="49" charset="0"/>
              </a:rPr>
              <a:t> </a:t>
            </a:r>
            <a:r>
              <a:rPr lang="en-US" b="1" dirty="0">
                <a:solidFill>
                  <a:srgbClr val="0070C0"/>
                </a:solidFill>
                <a:latin typeface="Consolas" pitchFamily="49" charset="0"/>
                <a:cs typeface="Consolas" pitchFamily="49" charset="0"/>
              </a:rPr>
              <a:t>reduce</a:t>
            </a:r>
            <a:r>
              <a:rPr lang="en-US" dirty="0">
                <a:solidFill>
                  <a:srgbClr val="000000"/>
                </a:solidFill>
              </a:rPr>
              <a:t>, </a:t>
            </a:r>
            <a:r>
              <a:rPr lang="en-US" b="1" dirty="0" err="1">
                <a:solidFill>
                  <a:srgbClr val="0070C0"/>
                </a:solidFill>
                <a:latin typeface="Consolas" pitchFamily="49" charset="0"/>
                <a:cs typeface="Consolas" pitchFamily="49" charset="0"/>
              </a:rPr>
              <a:t>inner_product</a:t>
            </a:r>
            <a:r>
              <a:rPr lang="en-US" dirty="0">
                <a:solidFill>
                  <a:srgbClr val="000000"/>
                </a:solidFill>
              </a:rPr>
              <a:t>, </a:t>
            </a:r>
            <a:r>
              <a:rPr lang="en-US" b="1" dirty="0" err="1">
                <a:solidFill>
                  <a:srgbClr val="0070C0"/>
                </a:solidFill>
                <a:latin typeface="Consolas" pitchFamily="49" charset="0"/>
                <a:cs typeface="Consolas" pitchFamily="49" charset="0"/>
              </a:rPr>
              <a:t>reduce_by_key</a:t>
            </a:r>
            <a:r>
              <a:rPr lang="en-US" b="1" dirty="0">
                <a:solidFill>
                  <a:srgbClr val="0070C0"/>
                </a:solidFill>
                <a:latin typeface="Consolas" pitchFamily="49" charset="0"/>
                <a:cs typeface="Consolas" pitchFamily="49" charset="0"/>
              </a:rPr>
              <a:t> </a:t>
            </a:r>
            <a:r>
              <a:rPr lang="en-US" dirty="0">
                <a:solidFill>
                  <a:srgbClr val="000000"/>
                </a:solidFill>
              </a:rPr>
              <a:t>…</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Prefix Sums [scans]</a:t>
            </a:r>
          </a:p>
          <a:p>
            <a:pPr lvl="1"/>
            <a:r>
              <a:rPr lang="en-US" b="1" dirty="0">
                <a:solidFill>
                  <a:srgbClr val="000000"/>
                </a:solidFill>
                <a:latin typeface="Courier New" pitchFamily="49" charset="0"/>
                <a:cs typeface="Courier New" pitchFamily="49" charset="0"/>
              </a:rPr>
              <a:t> </a:t>
            </a:r>
            <a:r>
              <a:rPr lang="en-US" b="1" dirty="0" err="1">
                <a:solidFill>
                  <a:srgbClr val="0070C0"/>
                </a:solidFill>
                <a:latin typeface="Consolas" pitchFamily="49" charset="0"/>
                <a:cs typeface="Consolas" pitchFamily="49" charset="0"/>
              </a:rPr>
              <a:t>inclusive_scan</a:t>
            </a:r>
            <a:r>
              <a:rPr lang="en-US" dirty="0">
                <a:solidFill>
                  <a:srgbClr val="000000"/>
                </a:solidFill>
              </a:rPr>
              <a:t>, </a:t>
            </a:r>
            <a:r>
              <a:rPr lang="en-US" b="1" dirty="0" err="1">
                <a:solidFill>
                  <a:srgbClr val="0070C0"/>
                </a:solidFill>
                <a:latin typeface="Consolas" pitchFamily="49" charset="0"/>
                <a:cs typeface="Consolas" pitchFamily="49" charset="0"/>
              </a:rPr>
              <a:t>inclusive_scan_by_key</a:t>
            </a:r>
            <a:r>
              <a:rPr lang="en-US" b="1" dirty="0">
                <a:solidFill>
                  <a:srgbClr val="0070C0"/>
                </a:solidFill>
                <a:latin typeface="Consolas" pitchFamily="49" charset="0"/>
                <a:cs typeface="Consolas" pitchFamily="49" charset="0"/>
              </a:rPr>
              <a:t> </a:t>
            </a:r>
            <a:r>
              <a:rPr lang="en-US" dirty="0">
                <a:solidFill>
                  <a:srgbClr val="000000"/>
                </a:solidFill>
              </a:rPr>
              <a:t>… </a:t>
            </a:r>
          </a:p>
          <a:p>
            <a:pPr lvl="1"/>
            <a:endParaRPr lang="en-US" b="1" dirty="0">
              <a:solidFill>
                <a:srgbClr val="000000"/>
              </a:solidFill>
              <a:latin typeface="Courier New" pitchFamily="49" charset="0"/>
              <a:cs typeface="Courier New" pitchFamily="49" charset="0"/>
            </a:endParaRPr>
          </a:p>
          <a:p>
            <a:r>
              <a:rPr lang="en-US" dirty="0">
                <a:solidFill>
                  <a:srgbClr val="000000"/>
                </a:solidFill>
              </a:rPr>
              <a:t>Sorting</a:t>
            </a:r>
          </a:p>
          <a:p>
            <a:pPr lvl="1"/>
            <a:r>
              <a:rPr lang="en-US" b="1" dirty="0">
                <a:solidFill>
                  <a:srgbClr val="000000"/>
                </a:solidFill>
                <a:latin typeface="Courier New" pitchFamily="49" charset="0"/>
                <a:cs typeface="Courier New" pitchFamily="49" charset="0"/>
              </a:rPr>
              <a:t> </a:t>
            </a:r>
            <a:r>
              <a:rPr lang="en-US" b="1" dirty="0">
                <a:solidFill>
                  <a:srgbClr val="0070C0"/>
                </a:solidFill>
                <a:latin typeface="Consolas" pitchFamily="49" charset="0"/>
                <a:cs typeface="Consolas" pitchFamily="49" charset="0"/>
              </a:rPr>
              <a:t>sort</a:t>
            </a:r>
            <a:r>
              <a:rPr lang="en-US" dirty="0">
                <a:solidFill>
                  <a:srgbClr val="000000"/>
                </a:solidFill>
              </a:rPr>
              <a:t>, </a:t>
            </a:r>
            <a:r>
              <a:rPr lang="en-US" b="1" dirty="0" err="1">
                <a:solidFill>
                  <a:srgbClr val="0070C0"/>
                </a:solidFill>
                <a:latin typeface="Consolas" pitchFamily="49" charset="0"/>
                <a:cs typeface="Consolas" pitchFamily="49" charset="0"/>
              </a:rPr>
              <a:t>stable_sort</a:t>
            </a:r>
            <a:r>
              <a:rPr lang="en-US" dirty="0">
                <a:solidFill>
                  <a:srgbClr val="000000"/>
                </a:solidFill>
              </a:rPr>
              <a:t>, </a:t>
            </a:r>
            <a:r>
              <a:rPr lang="en-US" b="1" dirty="0" err="1">
                <a:solidFill>
                  <a:srgbClr val="0070C0"/>
                </a:solidFill>
                <a:latin typeface="Consolas" pitchFamily="49" charset="0"/>
                <a:cs typeface="Consolas" pitchFamily="49" charset="0"/>
              </a:rPr>
              <a:t>sort_by_key</a:t>
            </a:r>
            <a:r>
              <a:rPr lang="en-US" b="1" dirty="0">
                <a:solidFill>
                  <a:srgbClr val="0070C0"/>
                </a:solidFill>
                <a:latin typeface="Consolas" pitchFamily="49" charset="0"/>
                <a:cs typeface="Consolas" pitchFamily="49" charset="0"/>
              </a:rPr>
              <a:t> </a:t>
            </a:r>
            <a:r>
              <a:rPr lang="en-US" dirty="0">
                <a:solidFill>
                  <a:srgbClr val="000000"/>
                </a:solidFill>
              </a:rPr>
              <a:t>…</a:t>
            </a:r>
          </a:p>
        </p:txBody>
      </p:sp>
      <p:sp>
        <p:nvSpPr>
          <p:cNvPr id="5"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4417801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thrust</a:t>
            </a:r>
            <a:r>
              <a:rPr lang="en-US" dirty="0"/>
              <a:t> Example: </a:t>
            </a:r>
            <a:r>
              <a:rPr lang="en-US" dirty="0">
                <a:latin typeface="Consolas" panose="020B0609020204030204" pitchFamily="49" charset="0"/>
              </a:rPr>
              <a:t>sort</a:t>
            </a:r>
          </a:p>
        </p:txBody>
      </p:sp>
      <p:sp>
        <p:nvSpPr>
          <p:cNvPr id="8"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106910" y="954694"/>
            <a:ext cx="83058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host_vector.h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sort.h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generate 16M random numbers on the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host_vector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 &lt;&lt; 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::generate(</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transfer data to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sort data on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transfer data back to 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::copy(</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d_vec.end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h_vec.begin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 name="Rectangle 5"/>
          <p:cNvSpPr/>
          <p:nvPr/>
        </p:nvSpPr>
        <p:spPr>
          <a:xfrm>
            <a:off x="64053" y="6587005"/>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183257050"/>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Input-Sensitive Optimizations</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Chart 3"/>
          <p:cNvGraphicFramePr/>
          <p:nvPr/>
        </p:nvGraphicFramePr>
        <p:xfrm>
          <a:off x="2438400" y="1676401"/>
          <a:ext cx="7195868" cy="438988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17813531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3524" y="882351"/>
            <a:ext cx="7184385" cy="575542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transform.h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functional.h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Y(3);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Z(3);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20; X[2] =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Y[0] = 15; Y[1] = 35; Y[2] =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Z.begin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::plus&lt;</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size_t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std::cout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"Z["</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i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 = "</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Z[i] &lt;&lt; </a:t>
            </a:r>
            <a:r>
              <a:rPr kumimoji="0" lang="pl-PL"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pl-PL"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 name="Title 1"/>
          <p:cNvSpPr>
            <a:spLocks noGrp="1"/>
          </p:cNvSpPr>
          <p:nvPr>
            <p:ph type="title"/>
          </p:nvPr>
        </p:nvSpPr>
        <p:spPr/>
        <p:txBody>
          <a:bodyPr/>
          <a:lstStyle/>
          <a:p>
            <a:r>
              <a:rPr lang="en-US" dirty="0"/>
              <a:t>Example, Vector Addition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082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A77ECA6C-3F06-E46B-584F-FF4FD3861AB2}"/>
              </a:ext>
            </a:extLst>
          </p:cNvPr>
          <p:cNvSpPr txBox="1"/>
          <p:nvPr/>
        </p:nvSpPr>
        <p:spPr>
          <a:xfrm>
            <a:off x="8944144" y="5005509"/>
            <a:ext cx="2860534" cy="147732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nvcc test.cu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Z[0] = 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Z[1] = 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Z[2] = 40</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FEC0A4B0-5B55-B7F8-83CE-A1A53DB61609}"/>
              </a:ext>
            </a:extLst>
          </p:cNvPr>
          <p:cNvSpPr/>
          <p:nvPr/>
        </p:nvSpPr>
        <p:spPr>
          <a:xfrm>
            <a:off x="6610341" y="1021495"/>
            <a:ext cx="5194337" cy="83099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2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Z[i] = X[i] + Y[i];</a:t>
            </a:r>
          </a:p>
        </p:txBody>
      </p:sp>
      <p:sp>
        <p:nvSpPr>
          <p:cNvPr id="8" name="Plus 4">
            <a:extLst>
              <a:ext uri="{FF2B5EF4-FFF2-40B4-BE49-F238E27FC236}">
                <a16:creationId xmlns:a16="http://schemas.microsoft.com/office/drawing/2014/main" id="{74D17B0C-D307-AA32-B321-E7D0CD24A983}"/>
              </a:ext>
            </a:extLst>
          </p:cNvPr>
          <p:cNvSpPr/>
          <p:nvPr/>
        </p:nvSpPr>
        <p:spPr>
          <a:xfrm>
            <a:off x="10608325" y="2787322"/>
            <a:ext cx="559570" cy="559570"/>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Left Arrow 5">
            <a:extLst>
              <a:ext uri="{FF2B5EF4-FFF2-40B4-BE49-F238E27FC236}">
                <a16:creationId xmlns:a16="http://schemas.microsoft.com/office/drawing/2014/main" id="{B56A7492-F4FC-9940-2171-4D040D92C33D}"/>
              </a:ext>
            </a:extLst>
          </p:cNvPr>
          <p:cNvSpPr/>
          <p:nvPr/>
        </p:nvSpPr>
        <p:spPr>
          <a:xfrm>
            <a:off x="9308506" y="2872190"/>
            <a:ext cx="598740" cy="389834"/>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34A951-27CC-FCA7-A451-30831A445276}"/>
              </a:ext>
            </a:extLst>
          </p:cNvPr>
          <p:cNvSpPr/>
          <p:nvPr/>
        </p:nvSpPr>
        <p:spPr>
          <a:xfrm>
            <a:off x="10094577" y="2157807"/>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AF05E8-E65B-05D7-C69F-EA6692EBD604}"/>
              </a:ext>
            </a:extLst>
          </p:cNvPr>
          <p:cNvSpPr/>
          <p:nvPr/>
        </p:nvSpPr>
        <p:spPr>
          <a:xfrm>
            <a:off x="10034808" y="4116302"/>
            <a:ext cx="445956"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X</a:t>
            </a:r>
          </a:p>
        </p:txBody>
      </p:sp>
      <p:sp>
        <p:nvSpPr>
          <p:cNvPr id="12" name="Rectangle 11">
            <a:extLst>
              <a:ext uri="{FF2B5EF4-FFF2-40B4-BE49-F238E27FC236}">
                <a16:creationId xmlns:a16="http://schemas.microsoft.com/office/drawing/2014/main" id="{1BC0DCCB-1124-5CD4-9219-C3CAD13FF84E}"/>
              </a:ext>
            </a:extLst>
          </p:cNvPr>
          <p:cNvSpPr/>
          <p:nvPr/>
        </p:nvSpPr>
        <p:spPr>
          <a:xfrm>
            <a:off x="11355226" y="2157807"/>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C6B745-E0D0-E4B3-5428-20FF313A43D9}"/>
              </a:ext>
            </a:extLst>
          </p:cNvPr>
          <p:cNvSpPr/>
          <p:nvPr/>
        </p:nvSpPr>
        <p:spPr>
          <a:xfrm>
            <a:off x="11302670" y="4116302"/>
            <a:ext cx="431528"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Y</a:t>
            </a:r>
          </a:p>
        </p:txBody>
      </p:sp>
      <p:sp>
        <p:nvSpPr>
          <p:cNvPr id="14" name="Rectangle 13">
            <a:extLst>
              <a:ext uri="{FF2B5EF4-FFF2-40B4-BE49-F238E27FC236}">
                <a16:creationId xmlns:a16="http://schemas.microsoft.com/office/drawing/2014/main" id="{8079020A-291E-41FE-9D20-D7FF2FCE29C8}"/>
              </a:ext>
            </a:extLst>
          </p:cNvPr>
          <p:cNvSpPr/>
          <p:nvPr/>
        </p:nvSpPr>
        <p:spPr>
          <a:xfrm>
            <a:off x="8806530" y="2157807"/>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0DA4073-6657-32E2-990D-F2499E775200}"/>
              </a:ext>
            </a:extLst>
          </p:cNvPr>
          <p:cNvSpPr/>
          <p:nvPr/>
        </p:nvSpPr>
        <p:spPr>
          <a:xfrm>
            <a:off x="8763592" y="4116302"/>
            <a:ext cx="412292" cy="646331"/>
          </a:xfrm>
          <a:prstGeom prst="rect">
            <a:avLst/>
          </a:prstGeom>
          <a:noFill/>
          <a:ln>
            <a:noFill/>
          </a:ln>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Z</a:t>
            </a:r>
          </a:p>
        </p:txBody>
      </p:sp>
    </p:spTree>
    <p:extLst>
      <p:ext uri="{BB962C8B-B14F-4D97-AF65-F5344CB8AC3E}">
        <p14:creationId xmlns:p14="http://schemas.microsoft.com/office/powerpoint/2010/main" val="367674948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62878" y="1244576"/>
            <a:ext cx="9932372" cy="619514"/>
          </a:xfrm>
        </p:spPr>
        <p:txBody>
          <a:bodyPr>
            <a:normAutofit/>
          </a:bodyPr>
          <a:lstStyle/>
          <a:p>
            <a:r>
              <a:rPr lang="en-US" sz="3200" dirty="0">
                <a:solidFill>
                  <a:srgbClr val="000000"/>
                </a:solidFill>
              </a:rPr>
              <a:t>Standard operators</a:t>
            </a:r>
          </a:p>
        </p:txBody>
      </p:sp>
      <p:sp>
        <p:nvSpPr>
          <p:cNvPr id="5" name="Rectangle 4"/>
          <p:cNvSpPr/>
          <p:nvPr/>
        </p:nvSpPr>
        <p:spPr>
          <a:xfrm>
            <a:off x="1154695" y="2238621"/>
            <a:ext cx="9703837" cy="409342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allocate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B(10);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C(10);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transform A + B -&gt;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plus&lt;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transform A - B -&gt;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minus&lt;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multiply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product = reduce(</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1, multiplies&lt;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9127218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041780" cy="823393"/>
          </a:xfrm>
        </p:spPr>
        <p:txBody>
          <a:bodyPr/>
          <a:lstStyle/>
          <a:p>
            <a:r>
              <a:rPr lang="en-US" dirty="0"/>
              <a:t>SAXPY</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3700019" y="111600"/>
            <a:ext cx="3785559" cy="2308324"/>
          </a:xfrm>
          <a:prstGeom prst="rect">
            <a:avLst/>
          </a:prstGeom>
          <a:solidFill>
            <a:schemeClr val="accent2">
              <a:lumMod val="20000"/>
              <a:lumOff val="8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AB825"/>
                </a:solidFill>
                <a:effectLst/>
                <a:uLnTx/>
                <a:uFillTx/>
                <a:latin typeface="Courier New"/>
                <a:ea typeface="+mn-ea"/>
                <a:cs typeface="+mn-cs"/>
              </a:rPr>
              <a:t>struct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saxpy</a:t>
            </a:r>
            <a:endParaRPr kumimoji="0" lang="en-US" sz="12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saxpy</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 :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__host__ 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operator</a:t>
            </a: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x,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a:ln>
                  <a:noFill/>
                </a:ln>
                <a:solidFill>
                  <a:srgbClr val="6AB825"/>
                </a:solidFill>
                <a:effectLst/>
                <a:uLnTx/>
                <a:uFillTx/>
                <a:latin typeface="Courier New"/>
                <a:ea typeface="+mn-ea"/>
                <a:cs typeface="+mn-cs"/>
              </a:rPr>
              <a:t>return</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r>
              <a:rPr kumimoji="0" lang="en-US" sz="1200" b="1" i="0" u="none" strike="noStrike" kern="1200" cap="none" spc="0" normalizeH="0" baseline="0" noProof="0" dirty="0" err="1">
                <a:ln>
                  <a:noFill/>
                </a:ln>
                <a:solidFill>
                  <a:srgbClr val="000000"/>
                </a:solidFill>
                <a:effectLst/>
                <a:uLnTx/>
                <a:uFillTx/>
                <a:latin typeface="Courier New"/>
                <a:ea typeface="+mn-ea"/>
                <a:cs typeface="+mn-cs"/>
              </a:rPr>
              <a:t>m_a</a:t>
            </a:r>
            <a:r>
              <a:rPr kumimoji="0" lang="en-US" sz="1200" b="1" i="0" u="none" strike="noStrike" kern="1200" cap="none" spc="0" normalizeH="0" baseline="0" noProof="0" dirty="0">
                <a:ln>
                  <a:noFill/>
                </a:ln>
                <a:solidFill>
                  <a:srgbClr val="000000"/>
                </a:solidFill>
                <a:effectLst/>
                <a:uLnTx/>
                <a:uFillTx/>
                <a:latin typeface="Courier New"/>
                <a:ea typeface="+mn-ea"/>
                <a:cs typeface="+mn-cs"/>
              </a:rPr>
              <a:t> * x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4" name="Left Brace 3"/>
          <p:cNvSpPr/>
          <p:nvPr/>
        </p:nvSpPr>
        <p:spPr>
          <a:xfrm>
            <a:off x="3319018" y="187800"/>
            <a:ext cx="228600" cy="2133600"/>
          </a:xfrm>
          <a:prstGeom prst="leftBrace">
            <a:avLst>
              <a:gd name="adj1" fmla="val 8333"/>
              <a:gd name="adj2" fmla="val 50000"/>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252218" y="949800"/>
            <a:ext cx="8845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9933"/>
                </a:solidFill>
                <a:effectLst/>
                <a:uLnTx/>
                <a:uFillTx/>
                <a:latin typeface="Calibri" panose="020F0502020204030204"/>
                <a:ea typeface="+mn-ea"/>
                <a:cs typeface="+mn-cs"/>
              </a:rPr>
              <a:t>functor</a:t>
            </a:r>
          </a:p>
        </p:txBody>
      </p:sp>
      <p:sp>
        <p:nvSpPr>
          <p:cNvPr id="6" name="Left Brace 5"/>
          <p:cNvSpPr/>
          <p:nvPr/>
        </p:nvSpPr>
        <p:spPr>
          <a:xfrm flipH="1">
            <a:off x="7662418" y="1252110"/>
            <a:ext cx="228600" cy="8382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7986431" y="1412834"/>
            <a:ext cx="32975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the “call operator”, callable from </a:t>
            </a:r>
            <a:b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both host &amp; device</a:t>
            </a:r>
          </a:p>
        </p:txBody>
      </p:sp>
      <p:sp>
        <p:nvSpPr>
          <p:cNvPr id="8" name="Left Brace 7"/>
          <p:cNvSpPr/>
          <p:nvPr/>
        </p:nvSpPr>
        <p:spPr>
          <a:xfrm flipH="1">
            <a:off x="7662417" y="803234"/>
            <a:ext cx="172094" cy="2286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8006125" y="732868"/>
            <a:ext cx="1556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constructor</a:t>
            </a:r>
          </a:p>
        </p:txBody>
      </p:sp>
      <p:sp>
        <p:nvSpPr>
          <p:cNvPr id="10" name="Left Brace 9"/>
          <p:cNvSpPr/>
          <p:nvPr/>
        </p:nvSpPr>
        <p:spPr>
          <a:xfrm flipH="1">
            <a:off x="7662418" y="410566"/>
            <a:ext cx="172095" cy="228600"/>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8006125" y="340200"/>
            <a:ext cx="1556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9933"/>
                </a:solidFill>
                <a:effectLst/>
                <a:uLnTx/>
                <a:uFillTx/>
                <a:latin typeface="Calibri" panose="020F0502020204030204"/>
                <a:ea typeface="+mn-ea"/>
                <a:cs typeface="+mn-cs"/>
              </a:rPr>
              <a:t>state</a:t>
            </a:r>
          </a:p>
        </p:txBody>
      </p:sp>
      <p:sp>
        <p:nvSpPr>
          <p:cNvPr id="14" name="Rectangle 13"/>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6" name="Rectangle 15"/>
          <p:cNvSpPr/>
          <p:nvPr/>
        </p:nvSpPr>
        <p:spPr>
          <a:xfrm>
            <a:off x="4175698" y="2765007"/>
            <a:ext cx="7503552" cy="378565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AB825"/>
                </a:solidFill>
                <a:effectLst/>
                <a:uLnTx/>
                <a:uFillTx/>
                <a:latin typeface="Courier New"/>
                <a:ea typeface="+mn-ea"/>
                <a:cs typeface="+mn-cs"/>
              </a:rPr>
              <a:t>void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main(</a:t>
            </a:r>
            <a:r>
              <a:rPr kumimoji="0" lang="en-US" sz="1600" b="1" i="0" u="none" strike="noStrike" kern="1200" cap="none" spc="0" normalizeH="0" baseline="0" noProof="0" dirty="0">
                <a:ln>
                  <a:noFill/>
                </a:ln>
                <a:solidFill>
                  <a:srgbClr val="6AB825"/>
                </a:solidFill>
                <a:effectLst/>
                <a:uLnTx/>
                <a:uFillTx/>
                <a:latin typeface="Courier New"/>
                <a:ea typeface="+mn-ea"/>
                <a:cs typeface="+mn-cs"/>
              </a:rPr>
              <a:t>void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thrust::</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device_vector</a:t>
            </a:r>
            <a:r>
              <a:rPr kumimoji="0" lang="en-US" sz="1600" b="1" i="0" u="none" strike="noStrike" kern="1200" cap="none" spc="0" normalizeH="0" baseline="0" noProof="0" dirty="0">
                <a:ln>
                  <a:noFill/>
                </a:ln>
                <a:solidFill>
                  <a:srgbClr val="000000"/>
                </a:solidFill>
                <a:effectLst/>
                <a:uLnTx/>
                <a:uFillTx/>
                <a:latin typeface="Courier New"/>
                <a:ea typeface="+mn-ea"/>
                <a:cs typeface="+mn-cs"/>
              </a:rPr>
              <a:t>&lt;</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&gt;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Y(</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Z(</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10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1</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X[</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30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0</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15</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35</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Y[</a:t>
            </a:r>
            <a:r>
              <a:rPr kumimoji="0" lang="es-ES" sz="1600" b="1" i="0" u="none" strike="noStrike" kern="1200" cap="none" spc="0" normalizeH="0" baseline="0" noProof="0" dirty="0">
                <a:ln>
                  <a:noFill/>
                </a:ln>
                <a:solidFill>
                  <a:srgbClr val="3677A9"/>
                </a:solidFill>
                <a:effectLst/>
                <a:uLnTx/>
                <a:uFillTx/>
                <a:latin typeface="Courier New"/>
                <a:ea typeface="+mn-ea"/>
                <a:cs typeface="+mn-cs"/>
              </a:rPr>
              <a:t>2</a:t>
            </a:r>
            <a:r>
              <a:rPr kumimoji="0" lang="es-ES" sz="1600" b="1" i="0" u="none" strike="noStrike" kern="1200" cap="none" spc="0" normalizeH="0" baseline="0" noProof="0" dirty="0">
                <a:ln>
                  <a:noFill/>
                </a:ln>
                <a:solidFill>
                  <a:srgbClr val="000000"/>
                </a:solidFill>
                <a:effectLst/>
                <a:uLnTx/>
                <a:uFillTx/>
                <a:latin typeface="Courier New"/>
                <a:ea typeface="+mn-ea"/>
                <a:cs typeface="+mn-cs"/>
              </a:rPr>
              <a:t>] = </a:t>
            </a:r>
            <a:r>
              <a:rPr kumimoji="0" lang="es-ES" sz="1600" b="1" i="0" u="none" strike="noStrike" kern="1200" cap="none" spc="0" normalizeH="0" baseline="0" noProof="0" dirty="0">
                <a:ln>
                  <a:noFill/>
                </a:ln>
                <a:solidFill>
                  <a:srgbClr val="3677A9"/>
                </a:solidFill>
                <a:effectLst/>
                <a:uLnTx/>
                <a:uFillTx/>
                <a:latin typeface="Courier New"/>
                <a:ea typeface="+mn-ea"/>
                <a:cs typeface="+mn-cs"/>
              </a:rPr>
              <a:t>10</a:t>
            </a:r>
            <a:r>
              <a:rPr kumimoji="0" lang="es-E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float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aVal</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2.0f</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thrust::transform(</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X.begin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X.end</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Y.begin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Z.begin</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saxpy</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aVal</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a:ln>
                  <a:noFill/>
                </a:ln>
                <a:solidFill>
                  <a:srgbClr val="6AB825"/>
                </a:solidFill>
                <a:effectLst/>
                <a:uLnTx/>
                <a:uFillTx/>
                <a:latin typeface="Courier New"/>
                <a:ea typeface="+mn-ea"/>
                <a:cs typeface="+mn-cs"/>
              </a:rPr>
              <a:t>for</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size_t</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1" i="0" u="none" strike="noStrike" kern="1200" cap="none" spc="0" normalizeH="0" baseline="0" noProof="0" dirty="0">
                <a:ln>
                  <a:noFill/>
                </a:ln>
                <a:solidFill>
                  <a:srgbClr val="3677A9"/>
                </a:solidFill>
                <a:effectLst/>
                <a:uLnTx/>
                <a:uFillTx/>
                <a:latin typeface="Courier New"/>
                <a:ea typeface="+mn-ea"/>
                <a:cs typeface="+mn-cs"/>
              </a:rPr>
              <a:t>0</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&lt;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Z.size</a:t>
            </a:r>
            <a:r>
              <a:rPr kumimoji="0" lang="en-US" sz="1600" b="1" i="0" u="none" strike="noStrike" kern="1200" cap="none" spc="0" normalizeH="0" baseline="0" noProof="0" dirty="0">
                <a:ln>
                  <a:noFill/>
                </a:ln>
                <a:solidFill>
                  <a:srgbClr val="000000"/>
                </a:solidFill>
                <a:effectLst/>
                <a:uLnTx/>
                <a:uFillTx/>
                <a:latin typeface="Courier New"/>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srgbClr val="000000"/>
                </a:solidFill>
                <a:effectLst/>
                <a:uLnTx/>
                <a:uFillTx/>
                <a:latin typeface="Courier New"/>
                <a:ea typeface="+mn-ea"/>
                <a:cs typeface="+mn-cs"/>
              </a:rPr>
              <a:t>    std::cout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"Z["</a:t>
            </a:r>
            <a:r>
              <a:rPr kumimoji="0" lang="pl-PL" sz="1600" b="1" i="0" u="none" strike="noStrike" kern="1200" cap="none" spc="0" normalizeH="0" baseline="0" noProof="0" dirty="0">
                <a:ln>
                  <a:noFill/>
                </a:ln>
                <a:solidFill>
                  <a:srgbClr val="000000"/>
                </a:solidFill>
                <a:effectLst/>
                <a:uLnTx/>
                <a:uFillTx/>
                <a:latin typeface="Courier New"/>
                <a:ea typeface="+mn-ea"/>
                <a:cs typeface="+mn-cs"/>
              </a:rPr>
              <a:t> &lt;&lt; i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 = "</a:t>
            </a:r>
            <a:r>
              <a:rPr kumimoji="0" lang="pl-PL" sz="1600" b="1" i="0" u="none" strike="noStrike" kern="1200" cap="none" spc="0" normalizeH="0" baseline="0" noProof="0" dirty="0">
                <a:ln>
                  <a:noFill/>
                </a:ln>
                <a:solidFill>
                  <a:srgbClr val="000000"/>
                </a:solidFill>
                <a:effectLst/>
                <a:uLnTx/>
                <a:uFillTx/>
                <a:latin typeface="Courier New"/>
                <a:ea typeface="+mn-ea"/>
                <a:cs typeface="+mn-cs"/>
              </a:rPr>
              <a:t> &lt;&lt; Z[i] &lt;&lt; </a:t>
            </a:r>
            <a:r>
              <a:rPr kumimoji="0" lang="pl-PL" sz="1600" b="1" i="0" u="none" strike="noStrike" kern="1200" cap="none" spc="0" normalizeH="0" baseline="0" noProof="0" dirty="0">
                <a:ln>
                  <a:noFill/>
                </a:ln>
                <a:solidFill>
                  <a:srgbClr val="ED9D13"/>
                </a:solidFill>
                <a:effectLst/>
                <a:uLnTx/>
                <a:uFillTx/>
                <a:latin typeface="Courier New"/>
                <a:ea typeface="+mn-ea"/>
                <a:cs typeface="+mn-cs"/>
              </a:rPr>
              <a:t>"\n"</a:t>
            </a:r>
            <a:r>
              <a:rPr kumimoji="0" lang="pl-PL"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mn-cs"/>
              </a:rPr>
              <a:t>}</a:t>
            </a:r>
            <a:endParaRPr kumimoji="0" lang="en-US" sz="1600" b="1"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12" name="Arrow: Right 11">
            <a:extLst>
              <a:ext uri="{FF2B5EF4-FFF2-40B4-BE49-F238E27FC236}">
                <a16:creationId xmlns:a16="http://schemas.microsoft.com/office/drawing/2014/main" id="{CF24FF63-4E60-429B-9CD5-CAC5226D2141}"/>
              </a:ext>
            </a:extLst>
          </p:cNvPr>
          <p:cNvSpPr/>
          <p:nvPr/>
        </p:nvSpPr>
        <p:spPr>
          <a:xfrm rot="16200000">
            <a:off x="2005531" y="1444598"/>
            <a:ext cx="723568" cy="453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9B88F32-C978-453F-ADBD-035BF56A0494}"/>
              </a:ext>
            </a:extLst>
          </p:cNvPr>
          <p:cNvSpPr txBox="1"/>
          <p:nvPr/>
        </p:nvSpPr>
        <p:spPr>
          <a:xfrm>
            <a:off x="341906" y="1458142"/>
            <a:ext cx="1908313"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big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deal on this slide…</a:t>
            </a:r>
          </a:p>
        </p:txBody>
      </p:sp>
      <p:sp>
        <p:nvSpPr>
          <p:cNvPr id="15" name="Rectangle 14">
            <a:extLst>
              <a:ext uri="{FF2B5EF4-FFF2-40B4-BE49-F238E27FC236}">
                <a16:creationId xmlns:a16="http://schemas.microsoft.com/office/drawing/2014/main" id="{9D091DD7-5B38-9623-341A-2E81477BF1AA}"/>
              </a:ext>
            </a:extLst>
          </p:cNvPr>
          <p:cNvSpPr/>
          <p:nvPr/>
        </p:nvSpPr>
        <p:spPr>
          <a:xfrm>
            <a:off x="269080" y="2646722"/>
            <a:ext cx="3675660" cy="6463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Z[i] = a * X[i] + Y[i];</a:t>
            </a:r>
          </a:p>
        </p:txBody>
      </p:sp>
      <p:sp>
        <p:nvSpPr>
          <p:cNvPr id="18" name="Plus 5">
            <a:extLst>
              <a:ext uri="{FF2B5EF4-FFF2-40B4-BE49-F238E27FC236}">
                <a16:creationId xmlns:a16="http://schemas.microsoft.com/office/drawing/2014/main" id="{66A3765E-0135-6DC1-DE6C-200BAFA29DFD}"/>
              </a:ext>
            </a:extLst>
          </p:cNvPr>
          <p:cNvSpPr/>
          <p:nvPr/>
        </p:nvSpPr>
        <p:spPr>
          <a:xfrm>
            <a:off x="3053311" y="4194463"/>
            <a:ext cx="559570" cy="559570"/>
          </a:xfrm>
          <a:prstGeom prst="mathPlu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Left Arrow 7">
            <a:extLst>
              <a:ext uri="{FF2B5EF4-FFF2-40B4-BE49-F238E27FC236}">
                <a16:creationId xmlns:a16="http://schemas.microsoft.com/office/drawing/2014/main" id="{B88C49AE-A362-15EE-091B-A12019B7E029}"/>
              </a:ext>
            </a:extLst>
          </p:cNvPr>
          <p:cNvSpPr/>
          <p:nvPr/>
        </p:nvSpPr>
        <p:spPr>
          <a:xfrm>
            <a:off x="558084" y="4279331"/>
            <a:ext cx="598740" cy="389834"/>
          </a:xfrm>
          <a:prstGeom prst="leftArrow">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41FC93A-E604-94A1-ECC0-B3DA78284BB9}"/>
              </a:ext>
            </a:extLst>
          </p:cNvPr>
          <p:cNvSpPr/>
          <p:nvPr/>
        </p:nvSpPr>
        <p:spPr>
          <a:xfrm>
            <a:off x="2543048" y="3564948"/>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DA5C13-A1FB-5D2E-84EF-14C8D41D37BE}"/>
              </a:ext>
            </a:extLst>
          </p:cNvPr>
          <p:cNvSpPr/>
          <p:nvPr/>
        </p:nvSpPr>
        <p:spPr>
          <a:xfrm>
            <a:off x="2483279" y="5523443"/>
            <a:ext cx="445956"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X</a:t>
            </a:r>
          </a:p>
        </p:txBody>
      </p:sp>
      <p:sp>
        <p:nvSpPr>
          <p:cNvPr id="22" name="Rectangle 21">
            <a:extLst>
              <a:ext uri="{FF2B5EF4-FFF2-40B4-BE49-F238E27FC236}">
                <a16:creationId xmlns:a16="http://schemas.microsoft.com/office/drawing/2014/main" id="{46728C09-846A-9608-AE08-228F2EE7D196}"/>
              </a:ext>
            </a:extLst>
          </p:cNvPr>
          <p:cNvSpPr/>
          <p:nvPr/>
        </p:nvSpPr>
        <p:spPr>
          <a:xfrm>
            <a:off x="3796726" y="3564948"/>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D93EC32-1536-35FC-8D56-526C91725887}"/>
              </a:ext>
            </a:extLst>
          </p:cNvPr>
          <p:cNvSpPr/>
          <p:nvPr/>
        </p:nvSpPr>
        <p:spPr>
          <a:xfrm>
            <a:off x="3744170" y="5523443"/>
            <a:ext cx="431528"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Y</a:t>
            </a:r>
          </a:p>
        </p:txBody>
      </p:sp>
      <p:sp>
        <p:nvSpPr>
          <p:cNvPr id="24" name="Rectangle 23">
            <a:extLst>
              <a:ext uri="{FF2B5EF4-FFF2-40B4-BE49-F238E27FC236}">
                <a16:creationId xmlns:a16="http://schemas.microsoft.com/office/drawing/2014/main" id="{4925BC3E-830F-26A2-833E-E6E3512E0DBF}"/>
              </a:ext>
            </a:extLst>
          </p:cNvPr>
          <p:cNvSpPr/>
          <p:nvPr/>
        </p:nvSpPr>
        <p:spPr>
          <a:xfrm>
            <a:off x="60646" y="3564948"/>
            <a:ext cx="326416" cy="1818603"/>
          </a:xfrm>
          <a:prstGeom prst="rect">
            <a:avLst/>
          </a:prstGeom>
          <a:solidFill>
            <a:srgbClr val="FF9933"/>
          </a:solidFill>
          <a:ln>
            <a:solidFill>
              <a:srgbClr val="CC0000"/>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B904024-AF77-9F40-399E-495EA341E480}"/>
              </a:ext>
            </a:extLst>
          </p:cNvPr>
          <p:cNvSpPr/>
          <p:nvPr/>
        </p:nvSpPr>
        <p:spPr>
          <a:xfrm>
            <a:off x="17708" y="5523443"/>
            <a:ext cx="412292"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Z</a:t>
            </a:r>
          </a:p>
        </p:txBody>
      </p:sp>
      <p:sp>
        <p:nvSpPr>
          <p:cNvPr id="26" name="Multiply 16">
            <a:extLst>
              <a:ext uri="{FF2B5EF4-FFF2-40B4-BE49-F238E27FC236}">
                <a16:creationId xmlns:a16="http://schemas.microsoft.com/office/drawing/2014/main" id="{E51420CA-3762-D11F-E7DE-B01ADA39BEBD}"/>
              </a:ext>
            </a:extLst>
          </p:cNvPr>
          <p:cNvSpPr/>
          <p:nvPr/>
        </p:nvSpPr>
        <p:spPr>
          <a:xfrm>
            <a:off x="1799634" y="4183477"/>
            <a:ext cx="559570" cy="559570"/>
          </a:xfrm>
          <a:prstGeom prst="mathMultiply">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D9A44EE-8C6E-065D-BA00-FA83042DB12C}"/>
              </a:ext>
            </a:extLst>
          </p:cNvPr>
          <p:cNvSpPr/>
          <p:nvPr/>
        </p:nvSpPr>
        <p:spPr>
          <a:xfrm>
            <a:off x="1268877" y="4107278"/>
            <a:ext cx="418704"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Calibri" panose="020F0502020204030204"/>
                <a:ea typeface="+mn-ea"/>
                <a:cs typeface="+mn-cs"/>
              </a:rPr>
              <a:t>a</a:t>
            </a:r>
          </a:p>
        </p:txBody>
      </p:sp>
    </p:spTree>
    <p:extLst>
      <p:ext uri="{BB962C8B-B14F-4D97-AF65-F5344CB8AC3E}">
        <p14:creationId xmlns:p14="http://schemas.microsoft.com/office/powerpoint/2010/main" val="221487014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Functor, another example (negating all values in a vector)</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1412034" y="909125"/>
            <a:ext cx="9181322"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negate_float2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make_float2(-</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a.y</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declare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input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output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function object or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negate_float2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fnctr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negate vectors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input.end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output.begin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fnctr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8207529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Functor, another example yet: used for sorting</a:t>
            </a:r>
          </a:p>
        </p:txBody>
      </p:sp>
      <p:sp>
        <p:nvSpPr>
          <p:cNvPr id="7"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2401077" y="909125"/>
            <a:ext cx="67818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compare x component of two float2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compare_float2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b.x</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declare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float2</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comparison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endPar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compare_float2 comp;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sort elements by x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sort(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comp);</a:t>
            </a:r>
          </a:p>
        </p:txBody>
      </p:sp>
      <p:sp>
        <p:nvSpPr>
          <p:cNvPr id="6" name="Rectangle 5"/>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9023162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Functor, another example: counting elements larger than threshold</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2106910" y="909125"/>
            <a:ext cx="7620000" cy="563231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return true if x is greater than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threshold = 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&gt; threshold;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predicate </a:t>
            </a:r>
            <a:r>
              <a:rPr kumimoji="0" lang="en-US" sz="20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functor</a:t>
            </a: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(returns true for x &gt;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is_greater_than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count number of values &gt;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count_if</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vec.begin</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vec.end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pred</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194388" y="6622943"/>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086318886"/>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More Examples…</a:t>
            </a:r>
          </a:p>
        </p:txBody>
      </p:sp>
      <p:sp>
        <p:nvSpPr>
          <p:cNvPr id="6"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 name="Content Placeholder 3"/>
          <p:cNvGraphicFramePr>
            <a:graphicFrameLocks noGrp="1"/>
          </p:cNvGraphicFramePr>
          <p:nvPr>
            <p:ph idx="4294967295"/>
          </p:nvPr>
        </p:nvGraphicFramePr>
        <p:xfrm>
          <a:off x="1835021" y="1607615"/>
          <a:ext cx="8077200" cy="4235330"/>
        </p:xfrm>
        <a:graphic>
          <a:graphicData uri="http://schemas.openxmlformats.org/drawingml/2006/table">
            <a:tbl>
              <a:tblPr firstRow="1" bandRow="1">
                <a:tableStyleId>{5C22544A-7EE6-4342-B048-85BDC9FD1C3A}</a:tableStyleId>
              </a:tblPr>
              <a:tblGrid>
                <a:gridCol w="2647080">
                  <a:extLst>
                    <a:ext uri="{9D8B030D-6E8A-4147-A177-3AD203B41FA5}">
                      <a16:colId xmlns:a16="http://schemas.microsoft.com/office/drawing/2014/main" val="20000"/>
                    </a:ext>
                  </a:extLst>
                </a:gridCol>
                <a:gridCol w="5430120">
                  <a:extLst>
                    <a:ext uri="{9D8B030D-6E8A-4147-A177-3AD203B41FA5}">
                      <a16:colId xmlns:a16="http://schemas.microsoft.com/office/drawing/2014/main" val="20001"/>
                    </a:ext>
                  </a:extLst>
                </a:gridCol>
              </a:tblGrid>
              <a:tr h="423533">
                <a:tc>
                  <a:txBody>
                    <a:bodyPr/>
                    <a:lstStyle/>
                    <a:p>
                      <a:r>
                        <a:rPr lang="en-US" sz="2000" dirty="0">
                          <a:solidFill>
                            <a:schemeClr val="tx1"/>
                          </a:solidFill>
                        </a:rPr>
                        <a:t>Algorithm</a:t>
                      </a:r>
                    </a:p>
                  </a:txBody>
                  <a:tcPr marL="76200" marR="76200" marT="50800" marB="50800"/>
                </a:tc>
                <a:tc>
                  <a:txBody>
                    <a:bodyPr/>
                    <a:lstStyle/>
                    <a:p>
                      <a:r>
                        <a:rPr lang="en-US" sz="2000" dirty="0">
                          <a:solidFill>
                            <a:schemeClr val="tx1"/>
                          </a:solidFill>
                        </a:rPr>
                        <a:t>Description</a:t>
                      </a:r>
                    </a:p>
                  </a:txBody>
                  <a:tcPr marL="76200" marR="76200" marT="50800" marB="50800"/>
                </a:tc>
                <a:extLst>
                  <a:ext uri="{0D108BD9-81ED-4DB2-BD59-A6C34878D82A}">
                    <a16:rowId xmlns:a16="http://schemas.microsoft.com/office/drawing/2014/main" val="10000"/>
                  </a:ext>
                </a:extLst>
              </a:tr>
              <a:tr h="423533">
                <a:tc>
                  <a:txBody>
                    <a:bodyPr/>
                    <a:lstStyle/>
                    <a:p>
                      <a:r>
                        <a:rPr lang="en-US" sz="2000" b="1" dirty="0">
                          <a:solidFill>
                            <a:srgbClr val="0070C0"/>
                          </a:solidFill>
                          <a:latin typeface="Consolas" pitchFamily="49" charset="0"/>
                          <a:cs typeface="Consolas" pitchFamily="49" charset="0"/>
                        </a:rPr>
                        <a:t>reduce</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Sum of a sequence</a:t>
                      </a:r>
                    </a:p>
                  </a:txBody>
                  <a:tcPr marL="76200" marR="76200" marT="50800" marB="50800">
                    <a:noFill/>
                  </a:tcPr>
                </a:tc>
                <a:extLst>
                  <a:ext uri="{0D108BD9-81ED-4DB2-BD59-A6C34878D82A}">
                    <a16:rowId xmlns:a16="http://schemas.microsoft.com/office/drawing/2014/main" val="10001"/>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Consolas" pitchFamily="49" charset="0"/>
                          <a:cs typeface="Consolas" pitchFamily="49" charset="0"/>
                        </a:rPr>
                        <a:t>find</a:t>
                      </a:r>
                    </a:p>
                  </a:txBody>
                  <a:tcPr marL="76200" marR="76200" marT="50800" marB="50800">
                    <a:noFill/>
                  </a:tcPr>
                </a:tc>
                <a:tc>
                  <a:txBody>
                    <a:bodyPr/>
                    <a:lstStyle/>
                    <a:p>
                      <a:r>
                        <a:rPr lang="en-US" sz="2000" dirty="0">
                          <a:solidFill>
                            <a:schemeClr val="tx1"/>
                          </a:solidFill>
                        </a:rPr>
                        <a:t>First</a:t>
                      </a:r>
                      <a:r>
                        <a:rPr lang="en-US" sz="2000" baseline="0" dirty="0">
                          <a:solidFill>
                            <a:schemeClr val="tx1"/>
                          </a:solidFill>
                        </a:rPr>
                        <a:t> </a:t>
                      </a:r>
                      <a:r>
                        <a:rPr lang="en-US" sz="2000" dirty="0">
                          <a:solidFill>
                            <a:schemeClr val="tx1"/>
                          </a:solidFill>
                        </a:rPr>
                        <a:t>position of a value in a sequence</a:t>
                      </a:r>
                    </a:p>
                  </a:txBody>
                  <a:tcPr marL="76200" marR="76200" marT="50800" marB="50800">
                    <a:noFill/>
                  </a:tcPr>
                </a:tc>
                <a:extLst>
                  <a:ext uri="{0D108BD9-81ED-4DB2-BD59-A6C34878D82A}">
                    <a16:rowId xmlns:a16="http://schemas.microsoft.com/office/drawing/2014/main" val="10002"/>
                  </a:ext>
                </a:extLst>
              </a:tr>
              <a:tr h="423533">
                <a:tc>
                  <a:txBody>
                    <a:bodyPr/>
                    <a:lstStyle/>
                    <a:p>
                      <a:r>
                        <a:rPr lang="en-US" sz="2000" b="1" dirty="0">
                          <a:solidFill>
                            <a:srgbClr val="0070C0"/>
                          </a:solidFill>
                          <a:latin typeface="Consolas" pitchFamily="49" charset="0"/>
                          <a:cs typeface="Consolas" pitchFamily="49" charset="0"/>
                        </a:rPr>
                        <a:t>mismatch</a:t>
                      </a:r>
                    </a:p>
                  </a:txBody>
                  <a:tcPr marL="76200" marR="76200" marT="50800" marB="50800">
                    <a:noFill/>
                  </a:tcPr>
                </a:tc>
                <a:tc>
                  <a:txBody>
                    <a:bodyPr/>
                    <a:lstStyle/>
                    <a:p>
                      <a:r>
                        <a:rPr lang="en-US" sz="2000" dirty="0">
                          <a:solidFill>
                            <a:schemeClr val="tx1"/>
                          </a:solidFill>
                        </a:rPr>
                        <a:t>First position where two sequences differ</a:t>
                      </a:r>
                    </a:p>
                  </a:txBody>
                  <a:tcPr marL="76200" marR="76200" marT="50800" marB="50800">
                    <a:noFill/>
                  </a:tcPr>
                </a:tc>
                <a:extLst>
                  <a:ext uri="{0D108BD9-81ED-4DB2-BD59-A6C34878D82A}">
                    <a16:rowId xmlns:a16="http://schemas.microsoft.com/office/drawing/2014/main" val="10003"/>
                  </a:ext>
                </a:extLst>
              </a:tr>
              <a:tr h="423533">
                <a:tc>
                  <a:txBody>
                    <a:bodyPr/>
                    <a:lstStyle/>
                    <a:p>
                      <a:r>
                        <a:rPr lang="en-US" sz="2000" b="1" dirty="0" err="1">
                          <a:solidFill>
                            <a:srgbClr val="0070C0"/>
                          </a:solidFill>
                          <a:latin typeface="Consolas" pitchFamily="49" charset="0"/>
                          <a:cs typeface="Consolas" pitchFamily="49" charset="0"/>
                        </a:rPr>
                        <a:t>inner_product</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r>
                        <a:rPr lang="en-US" sz="2000" dirty="0">
                          <a:solidFill>
                            <a:schemeClr val="tx1"/>
                          </a:solidFill>
                        </a:rPr>
                        <a:t>Dot product of two sequences</a:t>
                      </a:r>
                    </a:p>
                  </a:txBody>
                  <a:tcPr marL="76200" marR="76200" marT="50800" marB="50800">
                    <a:noFill/>
                  </a:tcPr>
                </a:tc>
                <a:extLst>
                  <a:ext uri="{0D108BD9-81ED-4DB2-BD59-A6C34878D82A}">
                    <a16:rowId xmlns:a16="http://schemas.microsoft.com/office/drawing/2014/main" val="10004"/>
                  </a:ext>
                </a:extLst>
              </a:tr>
              <a:tr h="423533">
                <a:tc>
                  <a:txBody>
                    <a:bodyPr/>
                    <a:lstStyle/>
                    <a:p>
                      <a:r>
                        <a:rPr lang="en-US" sz="2000" b="1" dirty="0">
                          <a:solidFill>
                            <a:srgbClr val="0070C0"/>
                          </a:solidFill>
                          <a:latin typeface="Consolas" pitchFamily="49" charset="0"/>
                          <a:cs typeface="Consolas" pitchFamily="49" charset="0"/>
                        </a:rPr>
                        <a:t>equal</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Whether two sequences are equal</a:t>
                      </a:r>
                    </a:p>
                  </a:txBody>
                  <a:tcPr marL="76200" marR="76200" marT="50800" marB="50800">
                    <a:noFill/>
                  </a:tcPr>
                </a:tc>
                <a:extLst>
                  <a:ext uri="{0D108BD9-81ED-4DB2-BD59-A6C34878D82A}">
                    <a16:rowId xmlns:a16="http://schemas.microsoft.com/office/drawing/2014/main" val="10005"/>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min_element</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r>
                        <a:rPr lang="en-US" sz="2000" dirty="0">
                          <a:solidFill>
                            <a:schemeClr val="tx1"/>
                          </a:solidFill>
                        </a:rPr>
                        <a:t>Position of the smallest value</a:t>
                      </a:r>
                    </a:p>
                  </a:txBody>
                  <a:tcPr marL="76200" marR="76200" marT="50800" marB="50800">
                    <a:noFill/>
                  </a:tcPr>
                </a:tc>
                <a:extLst>
                  <a:ext uri="{0D108BD9-81ED-4DB2-BD59-A6C34878D82A}">
                    <a16:rowId xmlns:a16="http://schemas.microsoft.com/office/drawing/2014/main" val="10006"/>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Consolas" pitchFamily="49" charset="0"/>
                          <a:cs typeface="Consolas" pitchFamily="49" charset="0"/>
                        </a:rPr>
                        <a:t>count</a:t>
                      </a: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Number of instances of a value</a:t>
                      </a:r>
                    </a:p>
                  </a:txBody>
                  <a:tcPr marL="76200" marR="76200" marT="50800" marB="50800">
                    <a:noFill/>
                  </a:tcPr>
                </a:tc>
                <a:extLst>
                  <a:ext uri="{0D108BD9-81ED-4DB2-BD59-A6C34878D82A}">
                    <a16:rowId xmlns:a16="http://schemas.microsoft.com/office/drawing/2014/main" val="10007"/>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is_sorted</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Whether sequence is in sorted order</a:t>
                      </a:r>
                    </a:p>
                  </a:txBody>
                  <a:tcPr marL="76200" marR="76200" marT="50800" marB="50800">
                    <a:noFill/>
                  </a:tcPr>
                </a:tc>
                <a:extLst>
                  <a:ext uri="{0D108BD9-81ED-4DB2-BD59-A6C34878D82A}">
                    <a16:rowId xmlns:a16="http://schemas.microsoft.com/office/drawing/2014/main" val="10008"/>
                  </a:ext>
                </a:extLst>
              </a:tr>
              <a:tr h="4235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err="1">
                          <a:solidFill>
                            <a:srgbClr val="0070C0"/>
                          </a:solidFill>
                          <a:latin typeface="Consolas" pitchFamily="49" charset="0"/>
                          <a:cs typeface="Consolas" pitchFamily="49" charset="0"/>
                        </a:rPr>
                        <a:t>transform_reduce</a:t>
                      </a:r>
                      <a:endParaRPr lang="en-US" sz="2000" b="1" dirty="0">
                        <a:solidFill>
                          <a:srgbClr val="0070C0"/>
                        </a:solidFill>
                        <a:latin typeface="Consolas" pitchFamily="49" charset="0"/>
                        <a:cs typeface="Consolas" pitchFamily="49" charset="0"/>
                      </a:endParaRPr>
                    </a:p>
                  </a:txBody>
                  <a:tcPr marL="76200" marR="76200" marT="50800" marB="5080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Reduction op following a transform op</a:t>
                      </a:r>
                    </a:p>
                  </a:txBody>
                  <a:tcPr marL="76200" marR="76200" marT="50800" marB="50800">
                    <a:noFill/>
                  </a:tcPr>
                </a:tc>
                <a:extLst>
                  <a:ext uri="{0D108BD9-81ED-4DB2-BD59-A6C34878D82A}">
                    <a16:rowId xmlns:a16="http://schemas.microsoft.com/office/drawing/2014/main" val="10009"/>
                  </a:ext>
                </a:extLst>
              </a:tr>
            </a:tbl>
          </a:graphicData>
        </a:graphic>
      </p:graphicFrame>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591208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1307540" y="1438573"/>
            <a:ext cx="7108177" cy="1828800"/>
          </a:xfrm>
          <a:prstGeom prst="roundRect">
            <a:avLst/>
          </a:prstGeom>
          <a:solidFill>
            <a:schemeClr val="accent2">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0" y="0"/>
            <a:ext cx="8359073" cy="823393"/>
          </a:xfrm>
        </p:spPr>
        <p:txBody>
          <a:bodyPr/>
          <a:lstStyle/>
          <a:p>
            <a:r>
              <a:rPr lang="en-US" dirty="0"/>
              <a:t>General Transformations</a:t>
            </a: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4355540" y="1514774"/>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a:t>
            </a:r>
            <a:r>
              <a:rPr kumimoji="0" lang="nn-NO" sz="18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800" b="1" i="0" u="none" strike="noStrike" kern="1200" cap="none" spc="0" normalizeH="0" baseline="0" noProof="0" dirty="0">
                <a:ln>
                  <a:noFill/>
                </a:ln>
                <a:solidFill>
                  <a:srgbClr val="3677A9"/>
                </a:solidFill>
                <a:effectLst/>
                <a:uLnTx/>
                <a:uFillTx/>
                <a:latin typeface="Courier New"/>
                <a:ea typeface="+mn-ea"/>
                <a:cs typeface="+mn-cs"/>
              </a:rPr>
              <a:t>0</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a:ea typeface="+mn-ea"/>
                <a:cs typeface="+mn-cs"/>
              </a:rPr>
              <a:t>    X[</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 = f(A[</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a:t>
            </a:r>
          </a:p>
        </p:txBody>
      </p:sp>
      <p:sp>
        <p:nvSpPr>
          <p:cNvPr id="8" name="TextBox 7"/>
          <p:cNvSpPr txBox="1"/>
          <p:nvPr/>
        </p:nvSpPr>
        <p:spPr>
          <a:xfrm>
            <a:off x="1518469" y="1653272"/>
            <a:ext cx="22056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Unary Transformation</a:t>
            </a:r>
          </a:p>
        </p:txBody>
      </p:sp>
      <p:sp>
        <p:nvSpPr>
          <p:cNvPr id="13" name="Rectangle 12"/>
          <p:cNvSpPr/>
          <p:nvPr/>
        </p:nvSpPr>
        <p:spPr>
          <a:xfrm>
            <a:off x="4355540" y="2493130"/>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a:t>
            </a:r>
            <a:r>
              <a:rPr kumimoji="0" lang="nn-NO" sz="18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800" b="1" i="0" u="none" strike="noStrike" kern="1200" cap="none" spc="0" normalizeH="0" baseline="0" noProof="0" dirty="0">
                <a:ln>
                  <a:noFill/>
                </a:ln>
                <a:solidFill>
                  <a:srgbClr val="3677A9"/>
                </a:solidFill>
                <a:effectLst/>
                <a:uLnTx/>
                <a:uFillTx/>
                <a:latin typeface="Courier New"/>
                <a:ea typeface="+mn-ea"/>
                <a:cs typeface="+mn-cs"/>
              </a:rPr>
              <a:t>0</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a:ea typeface="+mn-ea"/>
                <a:cs typeface="+mn-cs"/>
              </a:rPr>
              <a:t>    X[</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 = f(A[</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],B[</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5" name="TextBox 14"/>
          <p:cNvSpPr txBox="1"/>
          <p:nvPr/>
        </p:nvSpPr>
        <p:spPr>
          <a:xfrm>
            <a:off x="1518470" y="2631628"/>
            <a:ext cx="2232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Binary Transformation</a:t>
            </a:r>
          </a:p>
        </p:txBody>
      </p:sp>
      <p:sp>
        <p:nvSpPr>
          <p:cNvPr id="17" name="Rectangle 16"/>
          <p:cNvSpPr/>
          <p:nvPr/>
        </p:nvSpPr>
        <p:spPr>
          <a:xfrm>
            <a:off x="4355540" y="3471486"/>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a:t>
            </a:r>
            <a:r>
              <a:rPr kumimoji="0" lang="nn-NO" sz="18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800" b="1" i="0" u="none" strike="noStrike" kern="1200" cap="none" spc="0" normalizeH="0" baseline="0" noProof="0" dirty="0">
                <a:ln>
                  <a:noFill/>
                </a:ln>
                <a:solidFill>
                  <a:srgbClr val="3677A9"/>
                </a:solidFill>
                <a:effectLst/>
                <a:uLnTx/>
                <a:uFillTx/>
                <a:latin typeface="Courier New"/>
                <a:ea typeface="+mn-ea"/>
                <a:cs typeface="+mn-cs"/>
              </a:rPr>
              <a:t>0</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a:ea typeface="+mn-ea"/>
                <a:cs typeface="+mn-cs"/>
              </a:rPr>
              <a:t>    X[</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 = f(A[</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],B[</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],C[</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9" name="TextBox 18"/>
          <p:cNvSpPr txBox="1"/>
          <p:nvPr/>
        </p:nvSpPr>
        <p:spPr>
          <a:xfrm>
            <a:off x="1518470" y="3609984"/>
            <a:ext cx="2343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Ternary Transformation</a:t>
            </a:r>
          </a:p>
        </p:txBody>
      </p:sp>
      <p:sp>
        <p:nvSpPr>
          <p:cNvPr id="21" name="Rectangle 20"/>
          <p:cNvSpPr/>
          <p:nvPr/>
        </p:nvSpPr>
        <p:spPr>
          <a:xfrm>
            <a:off x="4355540" y="4449843"/>
            <a:ext cx="4953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a:t>
            </a:r>
            <a:r>
              <a:rPr kumimoji="0" lang="nn-NO" sz="18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800" b="1" i="0" u="none" strike="noStrike" kern="1200" cap="none" spc="0" normalizeH="0" baseline="0" noProof="0" dirty="0">
                <a:ln>
                  <a:noFill/>
                </a:ln>
                <a:solidFill>
                  <a:srgbClr val="3677A9"/>
                </a:solidFill>
                <a:effectLst/>
                <a:uLnTx/>
                <a:uFillTx/>
                <a:latin typeface="Courier New"/>
                <a:ea typeface="+mn-ea"/>
                <a:cs typeface="+mn-cs"/>
              </a:rPr>
              <a:t>0</a:t>
            </a:r>
            <a:r>
              <a:rPr kumimoji="0" lang="nn-NO" sz="18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a:ea typeface="+mn-ea"/>
                <a:cs typeface="+mn-cs"/>
              </a:rPr>
              <a:t>    X[</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 = f(A[</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],B[</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],C[</a:t>
            </a:r>
            <a:r>
              <a:rPr kumimoji="0" lang="en-US" sz="18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800" b="0" i="0" u="none" strike="noStrike" kern="1200" cap="none" spc="0" normalizeH="0" baseline="0" noProof="0" dirty="0">
                <a:ln>
                  <a:noFill/>
                </a:ln>
                <a:solidFill>
                  <a:srgbClr val="000000"/>
                </a:solidFill>
                <a:effectLst/>
                <a:uLnTx/>
                <a:uFillTx/>
                <a:latin typeface="Courier New"/>
                <a:ea typeface="+mn-ea"/>
                <a:cs typeface="+mn-cs"/>
              </a:rPr>
              <a:t>],...);</a:t>
            </a:r>
          </a:p>
        </p:txBody>
      </p:sp>
      <p:sp>
        <p:nvSpPr>
          <p:cNvPr id="23" name="TextBox 22"/>
          <p:cNvSpPr txBox="1"/>
          <p:nvPr/>
        </p:nvSpPr>
        <p:spPr>
          <a:xfrm>
            <a:off x="1518470" y="4588341"/>
            <a:ext cx="23747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General Transformation</a:t>
            </a:r>
          </a:p>
        </p:txBody>
      </p:sp>
      <p:sp>
        <p:nvSpPr>
          <p:cNvPr id="16" name="Rectangle 15"/>
          <p:cNvSpPr/>
          <p:nvPr/>
        </p:nvSpPr>
        <p:spPr>
          <a:xfrm>
            <a:off x="206829" y="6541062"/>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 name="Content Placeholder 2"/>
          <p:cNvSpPr txBox="1">
            <a:spLocks/>
          </p:cNvSpPr>
          <p:nvPr/>
        </p:nvSpPr>
        <p:spPr>
          <a:xfrm>
            <a:off x="469516" y="5637320"/>
            <a:ext cx="10543591" cy="83820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4488" marR="0" lvl="0" indent="-344488"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Like C++ STL, </a:t>
            </a:r>
            <a:r>
              <a:rPr kumimoji="0" lang="en-US" sz="20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thrust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provides built-in support for unary and binary transformations</a:t>
            </a:r>
          </a:p>
          <a:p>
            <a:pPr marL="344488" marR="0" lvl="0" indent="-344488"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Transformations involving 3 or more input ranges must use a different approach</a:t>
            </a:r>
          </a:p>
        </p:txBody>
      </p:sp>
      <p:pic>
        <p:nvPicPr>
          <p:cNvPr id="3" name="Picture 2">
            <a:extLst>
              <a:ext uri="{FF2B5EF4-FFF2-40B4-BE49-F238E27FC236}">
                <a16:creationId xmlns:a16="http://schemas.microsoft.com/office/drawing/2014/main" id="{F7F2EC59-3C91-B4F4-2B81-FCC38DBD2180}"/>
              </a:ext>
            </a:extLst>
          </p:cNvPr>
          <p:cNvPicPr>
            <a:picLocks noChangeAspect="1"/>
          </p:cNvPicPr>
          <p:nvPr/>
        </p:nvPicPr>
        <p:blipFill>
          <a:blip r:embed="rId3"/>
          <a:stretch>
            <a:fillRect/>
          </a:stretch>
        </p:blipFill>
        <p:spPr>
          <a:xfrm>
            <a:off x="8582563" y="14911"/>
            <a:ext cx="3579470" cy="1828800"/>
          </a:xfrm>
          <a:prstGeom prst="rect">
            <a:avLst/>
          </a:prstGeom>
        </p:spPr>
      </p:pic>
    </p:spTree>
    <p:extLst>
      <p:ext uri="{BB962C8B-B14F-4D97-AF65-F5344CB8AC3E}">
        <p14:creationId xmlns:p14="http://schemas.microsoft.com/office/powerpoint/2010/main" val="713109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Zip Operation (“zipping”)</a:t>
            </a:r>
          </a:p>
        </p:txBody>
      </p:sp>
      <p:sp>
        <p:nvSpPr>
          <p:cNvPr id="29" name="Slide Number Placeholder 2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 name="Right Arrow 27"/>
          <p:cNvSpPr/>
          <p:nvPr/>
        </p:nvSpPr>
        <p:spPr>
          <a:xfrm>
            <a:off x="4533900" y="3186684"/>
            <a:ext cx="1562100"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itchFamily="49" charset="0"/>
                <a:ea typeface="+mn-ea"/>
                <a:cs typeface="Courier New" pitchFamily="49" charset="0"/>
              </a:rPr>
              <a:t>zip_iterator</a:t>
            </a:r>
            <a:endParaRPr kumimoji="0" lang="en-US" sz="1200" b="1" i="0" u="none" strike="noStrike" kern="1200" cap="none" spc="0" normalizeH="0" baseline="0" noProof="0" dirty="0">
              <a:ln>
                <a:noFill/>
              </a:ln>
              <a:solidFill>
                <a:prstClr val="white"/>
              </a:solidFill>
              <a:effectLst/>
              <a:uLnTx/>
              <a:uFillTx/>
              <a:latin typeface="Courier New" pitchFamily="49" charset="0"/>
              <a:ea typeface="+mn-ea"/>
              <a:cs typeface="Courier New" pitchFamily="49" charset="0"/>
            </a:endParaRPr>
          </a:p>
        </p:txBody>
      </p:sp>
      <p:sp>
        <p:nvSpPr>
          <p:cNvPr id="30" name="Rectangle 29"/>
          <p:cNvSpPr/>
          <p:nvPr/>
        </p:nvSpPr>
        <p:spPr>
          <a:xfrm>
            <a:off x="0"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3" name="Group 2">
            <a:extLst>
              <a:ext uri="{FF2B5EF4-FFF2-40B4-BE49-F238E27FC236}">
                <a16:creationId xmlns:a16="http://schemas.microsoft.com/office/drawing/2014/main" id="{4EEAC18F-3FCA-1BD7-B1D4-4B17893C2D89}"/>
              </a:ext>
            </a:extLst>
          </p:cNvPr>
          <p:cNvGrpSpPr/>
          <p:nvPr/>
        </p:nvGrpSpPr>
        <p:grpSpPr>
          <a:xfrm>
            <a:off x="2438400" y="2815748"/>
            <a:ext cx="1862926" cy="460852"/>
            <a:chOff x="2438400" y="2815748"/>
            <a:chExt cx="1862926" cy="460852"/>
          </a:xfrm>
        </p:grpSpPr>
        <p:sp>
          <p:nvSpPr>
            <p:cNvPr id="4" name="Rectangle 3"/>
            <p:cNvSpPr/>
            <p:nvPr/>
          </p:nvSpPr>
          <p:spPr>
            <a:xfrm>
              <a:off x="2438400"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A0</a:t>
              </a:r>
            </a:p>
          </p:txBody>
        </p:sp>
        <p:sp>
          <p:nvSpPr>
            <p:cNvPr id="5" name="Rectangle 4"/>
            <p:cNvSpPr/>
            <p:nvPr/>
          </p:nvSpPr>
          <p:spPr>
            <a:xfrm>
              <a:off x="2946400"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A1</a:t>
              </a:r>
            </a:p>
          </p:txBody>
        </p:sp>
        <p:sp>
          <p:nvSpPr>
            <p:cNvPr id="6" name="Rectangle 5"/>
            <p:cNvSpPr/>
            <p:nvPr/>
          </p:nvSpPr>
          <p:spPr>
            <a:xfrm>
              <a:off x="3454400"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A2</a:t>
              </a:r>
            </a:p>
          </p:txBody>
        </p:sp>
        <p:sp>
          <p:nvSpPr>
            <p:cNvPr id="44" name="TextBox 43"/>
            <p:cNvSpPr txBox="1"/>
            <p:nvPr/>
          </p:nvSpPr>
          <p:spPr>
            <a:xfrm>
              <a:off x="3962772" y="2815748"/>
              <a:ext cx="3385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Light" panose="020F0302020204030204"/>
                  <a:ea typeface="+mn-ea"/>
                  <a:cs typeface="+mn-cs"/>
                </a:rPr>
                <a:t>…</a:t>
              </a:r>
            </a:p>
          </p:txBody>
        </p:sp>
      </p:grpSp>
      <p:grpSp>
        <p:nvGrpSpPr>
          <p:cNvPr id="10" name="Group 9">
            <a:extLst>
              <a:ext uri="{FF2B5EF4-FFF2-40B4-BE49-F238E27FC236}">
                <a16:creationId xmlns:a16="http://schemas.microsoft.com/office/drawing/2014/main" id="{2713BCF6-7CFD-40D7-95AD-775B3CA4D15D}"/>
              </a:ext>
            </a:extLst>
          </p:cNvPr>
          <p:cNvGrpSpPr/>
          <p:nvPr/>
        </p:nvGrpSpPr>
        <p:grpSpPr>
          <a:xfrm>
            <a:off x="2438400" y="3581400"/>
            <a:ext cx="1824826" cy="1752600"/>
            <a:chOff x="2438400" y="3581400"/>
            <a:chExt cx="1824826" cy="1752600"/>
          </a:xfrm>
        </p:grpSpPr>
        <p:sp>
          <p:nvSpPr>
            <p:cNvPr id="7" name="Rectangle 6"/>
            <p:cNvSpPr/>
            <p:nvPr/>
          </p:nvSpPr>
          <p:spPr>
            <a:xfrm>
              <a:off x="2438400"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X0</a:t>
              </a:r>
            </a:p>
          </p:txBody>
        </p:sp>
        <p:sp>
          <p:nvSpPr>
            <p:cNvPr id="8" name="Rectangle 7"/>
            <p:cNvSpPr/>
            <p:nvPr/>
          </p:nvSpPr>
          <p:spPr>
            <a:xfrm>
              <a:off x="2946400"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X1</a:t>
              </a:r>
            </a:p>
          </p:txBody>
        </p:sp>
        <p:sp>
          <p:nvSpPr>
            <p:cNvPr id="9" name="Rectangle 8"/>
            <p:cNvSpPr/>
            <p:nvPr/>
          </p:nvSpPr>
          <p:spPr>
            <a:xfrm>
              <a:off x="3454400"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X2</a:t>
              </a:r>
            </a:p>
          </p:txBody>
        </p:sp>
        <p:sp>
          <p:nvSpPr>
            <p:cNvPr id="31" name="TextBox 30"/>
            <p:cNvSpPr txBox="1"/>
            <p:nvPr/>
          </p:nvSpPr>
          <p:spPr>
            <a:xfrm>
              <a:off x="2594750" y="4410670"/>
              <a:ext cx="117852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Multiple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Distinct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Sequences</a:t>
              </a:r>
            </a:p>
          </p:txBody>
        </p:sp>
        <p:sp>
          <p:nvSpPr>
            <p:cNvPr id="45" name="TextBox 44"/>
            <p:cNvSpPr txBox="1"/>
            <p:nvPr/>
          </p:nvSpPr>
          <p:spPr>
            <a:xfrm>
              <a:off x="3924672" y="3581400"/>
              <a:ext cx="3385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Light" panose="020F0302020204030204"/>
                  <a:ea typeface="+mn-ea"/>
                  <a:cs typeface="+mn-cs"/>
                </a:rPr>
                <a:t>…</a:t>
              </a:r>
            </a:p>
          </p:txBody>
        </p:sp>
      </p:grpSp>
      <p:grpSp>
        <p:nvGrpSpPr>
          <p:cNvPr id="11" name="Group 10">
            <a:extLst>
              <a:ext uri="{FF2B5EF4-FFF2-40B4-BE49-F238E27FC236}">
                <a16:creationId xmlns:a16="http://schemas.microsoft.com/office/drawing/2014/main" id="{4F493948-EB3B-AC9F-3034-EE7C8548708F}"/>
              </a:ext>
            </a:extLst>
          </p:cNvPr>
          <p:cNvGrpSpPr/>
          <p:nvPr/>
        </p:nvGrpSpPr>
        <p:grpSpPr>
          <a:xfrm>
            <a:off x="6507482" y="2770158"/>
            <a:ext cx="2305926" cy="2563842"/>
            <a:chOff x="6507482" y="2770158"/>
            <a:chExt cx="2305926" cy="2563842"/>
          </a:xfrm>
        </p:grpSpPr>
        <p:sp>
          <p:nvSpPr>
            <p:cNvPr id="22" name="Left Bracket 21"/>
            <p:cNvSpPr/>
            <p:nvPr/>
          </p:nvSpPr>
          <p:spPr>
            <a:xfrm>
              <a:off x="6507482"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6938805" y="4410670"/>
              <a:ext cx="114165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Unique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Sequence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rPr>
                <a:t>of Tuples</a:t>
              </a:r>
            </a:p>
          </p:txBody>
        </p:sp>
        <p:sp>
          <p:nvSpPr>
            <p:cNvPr id="33" name="Rectangle 32"/>
            <p:cNvSpPr/>
            <p:nvPr/>
          </p:nvSpPr>
          <p:spPr>
            <a:xfrm>
              <a:off x="6553200"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A0</a:t>
              </a:r>
            </a:p>
          </p:txBody>
        </p:sp>
        <p:sp>
          <p:nvSpPr>
            <p:cNvPr id="34" name="Rectangle 33"/>
            <p:cNvSpPr/>
            <p:nvPr/>
          </p:nvSpPr>
          <p:spPr>
            <a:xfrm>
              <a:off x="7205328"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A1</a:t>
              </a:r>
            </a:p>
          </p:txBody>
        </p:sp>
        <p:sp>
          <p:nvSpPr>
            <p:cNvPr id="35" name="Rectangle 34"/>
            <p:cNvSpPr/>
            <p:nvPr/>
          </p:nvSpPr>
          <p:spPr>
            <a:xfrm>
              <a:off x="7867904" y="2819400"/>
              <a:ext cx="4572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A2</a:t>
              </a:r>
            </a:p>
          </p:txBody>
        </p:sp>
        <p:sp>
          <p:nvSpPr>
            <p:cNvPr id="36" name="Rectangle 35"/>
            <p:cNvSpPr/>
            <p:nvPr/>
          </p:nvSpPr>
          <p:spPr>
            <a:xfrm>
              <a:off x="6553200"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X0</a:t>
              </a:r>
            </a:p>
          </p:txBody>
        </p:sp>
        <p:sp>
          <p:nvSpPr>
            <p:cNvPr id="37" name="Rectangle 36"/>
            <p:cNvSpPr/>
            <p:nvPr/>
          </p:nvSpPr>
          <p:spPr>
            <a:xfrm>
              <a:off x="7205328"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X1</a:t>
              </a:r>
            </a:p>
          </p:txBody>
        </p:sp>
        <p:sp>
          <p:nvSpPr>
            <p:cNvPr id="38" name="Rectangle 37"/>
            <p:cNvSpPr/>
            <p:nvPr/>
          </p:nvSpPr>
          <p:spPr>
            <a:xfrm>
              <a:off x="7867904" y="3581400"/>
              <a:ext cx="457200" cy="45720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X2</a:t>
              </a:r>
            </a:p>
          </p:txBody>
        </p:sp>
        <p:sp>
          <p:nvSpPr>
            <p:cNvPr id="39" name="Left Bracket 38"/>
            <p:cNvSpPr/>
            <p:nvPr/>
          </p:nvSpPr>
          <p:spPr>
            <a:xfrm>
              <a:off x="7162801"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eft Bracket 39"/>
            <p:cNvSpPr/>
            <p:nvPr/>
          </p:nvSpPr>
          <p:spPr>
            <a:xfrm>
              <a:off x="7822186"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eft Bracket 40"/>
            <p:cNvSpPr/>
            <p:nvPr/>
          </p:nvSpPr>
          <p:spPr>
            <a:xfrm flipH="1">
              <a:off x="8325105"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eft Bracket 41"/>
            <p:cNvSpPr/>
            <p:nvPr/>
          </p:nvSpPr>
          <p:spPr>
            <a:xfrm flipH="1">
              <a:off x="7662529"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eft Bracket 42"/>
            <p:cNvSpPr/>
            <p:nvPr/>
          </p:nvSpPr>
          <p:spPr>
            <a:xfrm flipH="1">
              <a:off x="7010401" y="2770158"/>
              <a:ext cx="45719" cy="1358660"/>
            </a:xfrm>
            <a:prstGeom prst="leftBracket">
              <a:avLst>
                <a:gd name="adj" fmla="val 63153"/>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8474854" y="3179354"/>
              <a:ext cx="3385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Light" panose="020F0302020204030204"/>
                  <a:ea typeface="+mn-ea"/>
                  <a:cs typeface="+mn-cs"/>
                </a:rPr>
                <a:t>…</a:t>
              </a:r>
            </a:p>
          </p:txBody>
        </p:sp>
      </p:grpSp>
    </p:spTree>
    <p:extLst>
      <p:ext uri="{BB962C8B-B14F-4D97-AF65-F5344CB8AC3E}">
        <p14:creationId xmlns:p14="http://schemas.microsoft.com/office/powerpoint/2010/main" val="33402230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6524" y="3433296"/>
            <a:ext cx="7467600" cy="323165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 Y(3), Z(3);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U(3);  </a:t>
            </a:r>
            <a:r>
              <a:rPr kumimoji="0" lang="en-US" sz="1200" b="0" i="0" u="none" strike="noStrike" kern="1200" cap="none" spc="0" normalizeH="0" baseline="0" noProof="0" dirty="0">
                <a:ln>
                  <a:noFill/>
                </a:ln>
                <a:solidFill>
                  <a:srgbClr val="198A19"/>
                </a:solidFill>
                <a:effectLst/>
                <a:uLnTx/>
                <a:uFillTx/>
                <a:latin typeface="Consolas" pitchFamily="49" charset="0"/>
                <a:ea typeface="+mn-ea"/>
                <a:cs typeface="Consolas" pitchFamily="49" charset="0"/>
              </a:rPr>
              <a:t>// U = 2X + 3Y + 4Z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20; X[2] =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Y[0] = 15; Y[1] = 35; Y[2]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Z[0] = 20; Z[1] = 30; Z[2] = 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U.begin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size_t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Z.size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std::cout &lt;&lt; </a:t>
            </a:r>
            <a:r>
              <a:rPr kumimoji="0" lang="pl-PL"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"U["</a:t>
            </a: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i &lt;&lt; </a:t>
            </a:r>
            <a:r>
              <a:rPr kumimoji="0" lang="pl-PL"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 = "</a:t>
            </a: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U[i] &lt;&lt; </a:t>
            </a:r>
            <a:r>
              <a:rPr kumimoji="0" lang="pl-PL"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438536" y="884025"/>
            <a:ext cx="4979440" cy="249299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transform.h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&lt;thrust/iterator/</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zip_iterator.h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::tuple&lt;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y, 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::tie(</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x,y,z</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2.0f * x + 3.0f * y + 4.0f * 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endPar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p:txBody>
      </p:sp>
      <p:sp>
        <p:nvSpPr>
          <p:cNvPr id="2" name="Title 1"/>
          <p:cNvSpPr>
            <a:spLocks noGrp="1"/>
          </p:cNvSpPr>
          <p:nvPr>
            <p:ph type="title"/>
          </p:nvPr>
        </p:nvSpPr>
        <p:spPr/>
        <p:txBody>
          <a:bodyPr/>
          <a:lstStyle/>
          <a:p>
            <a:r>
              <a:rPr lang="en-US" sz="3200" dirty="0"/>
              <a:t>Example: General Transformations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 name="Right Brace 5"/>
          <p:cNvSpPr/>
          <p:nvPr/>
        </p:nvSpPr>
        <p:spPr>
          <a:xfrm>
            <a:off x="5327644" y="1864896"/>
            <a:ext cx="152400" cy="1447800"/>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p:cNvSpPr/>
          <p:nvPr/>
        </p:nvSpPr>
        <p:spPr>
          <a:xfrm>
            <a:off x="5592004" y="2245897"/>
            <a:ext cx="1191352" cy="646331"/>
          </a:xfrm>
          <a:prstGeom prst="rect">
            <a:avLst/>
          </a:prstGeom>
          <a:ln w="25400">
            <a:solidFill>
              <a:srgbClr val="CC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Definition</a:t>
            </a:r>
          </a:p>
        </p:txBody>
      </p:sp>
      <p:sp>
        <p:nvSpPr>
          <p:cNvPr id="8" name="Line Callout 1 7"/>
          <p:cNvSpPr/>
          <p:nvPr/>
        </p:nvSpPr>
        <p:spPr>
          <a:xfrm>
            <a:off x="5541924" y="3864756"/>
            <a:ext cx="2590800" cy="473246"/>
          </a:xfrm>
          <a:prstGeom prst="borderCallout1">
            <a:avLst>
              <a:gd name="adj1" fmla="val 48467"/>
              <a:gd name="adj2" fmla="val -4670"/>
              <a:gd name="adj3" fmla="val 259926"/>
              <a:gd name="adj4" fmla="val -104572"/>
            </a:avLst>
          </a:prstGeom>
          <a:ln w="3810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three different entities are zipped together into a big one</a:t>
            </a:r>
          </a:p>
        </p:txBody>
      </p:sp>
      <p:cxnSp>
        <p:nvCxnSpPr>
          <p:cNvPr id="10" name="Straight Arrow Connector 9"/>
          <p:cNvCxnSpPr/>
          <p:nvPr/>
        </p:nvCxnSpPr>
        <p:spPr>
          <a:xfrm flipH="1">
            <a:off x="4475124" y="4182616"/>
            <a:ext cx="914400" cy="914400"/>
          </a:xfrm>
          <a:prstGeom prst="straightConnector1">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FBF1C29-A96F-40B6-8636-19543FD0AD9D}"/>
              </a:ext>
            </a:extLst>
          </p:cNvPr>
          <p:cNvGrpSpPr/>
          <p:nvPr/>
        </p:nvGrpSpPr>
        <p:grpSpPr>
          <a:xfrm>
            <a:off x="8166327" y="962108"/>
            <a:ext cx="3673164" cy="1447800"/>
            <a:chOff x="8166327" y="962108"/>
            <a:chExt cx="3673164" cy="1447800"/>
          </a:xfrm>
        </p:grpSpPr>
        <p:sp>
          <p:nvSpPr>
            <p:cNvPr id="12" name="TextBox 11">
              <a:extLst>
                <a:ext uri="{FF2B5EF4-FFF2-40B4-BE49-F238E27FC236}">
                  <a16:creationId xmlns:a16="http://schemas.microsoft.com/office/drawing/2014/main" id="{0BC093FC-5115-4C18-8BA8-0CDADE45E126}"/>
                </a:ext>
              </a:extLst>
            </p:cNvPr>
            <p:cNvSpPr txBox="1"/>
            <p:nvPr/>
          </p:nvSpPr>
          <p:spPr>
            <a:xfrm>
              <a:off x="8197794" y="1340185"/>
              <a:ext cx="364169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thrust::</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make_zip_iterator</a:t>
              </a: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p:sp>
          <p:nvSpPr>
            <p:cNvPr id="14" name="TextBox 13">
              <a:extLst>
                <a:ext uri="{FF2B5EF4-FFF2-40B4-BE49-F238E27FC236}">
                  <a16:creationId xmlns:a16="http://schemas.microsoft.com/office/drawing/2014/main" id="{18B41FA4-F6AB-44EA-B9A6-12C354361650}"/>
                </a:ext>
              </a:extLst>
            </p:cNvPr>
            <p:cNvSpPr txBox="1"/>
            <p:nvPr/>
          </p:nvSpPr>
          <p:spPr>
            <a:xfrm>
              <a:off x="8197795" y="1621175"/>
              <a:ext cx="24515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thrust::</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make_tuple</a:t>
              </a: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p:sp>
          <p:nvSpPr>
            <p:cNvPr id="16" name="TextBox 15">
              <a:extLst>
                <a:ext uri="{FF2B5EF4-FFF2-40B4-BE49-F238E27FC236}">
                  <a16:creationId xmlns:a16="http://schemas.microsoft.com/office/drawing/2014/main" id="{DB3CABCE-B30A-433D-ACD7-4052EA13D806}"/>
                </a:ext>
              </a:extLst>
            </p:cNvPr>
            <p:cNvSpPr txBox="1"/>
            <p:nvPr/>
          </p:nvSpPr>
          <p:spPr>
            <a:xfrm>
              <a:off x="8166327" y="1026834"/>
              <a:ext cx="3291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actors in this comedy:</a:t>
              </a:r>
            </a:p>
          </p:txBody>
        </p:sp>
        <p:sp>
          <p:nvSpPr>
            <p:cNvPr id="17" name="TextBox 16">
              <a:extLst>
                <a:ext uri="{FF2B5EF4-FFF2-40B4-BE49-F238E27FC236}">
                  <a16:creationId xmlns:a16="http://schemas.microsoft.com/office/drawing/2014/main" id="{DD7D75FB-DA43-4F33-B016-16C7525BDB7E}"/>
                </a:ext>
              </a:extLst>
            </p:cNvPr>
            <p:cNvSpPr txBox="1"/>
            <p:nvPr/>
          </p:nvSpPr>
          <p:spPr>
            <a:xfrm>
              <a:off x="8197795" y="1931540"/>
              <a:ext cx="27670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thrust::tie</a:t>
              </a:r>
            </a:p>
          </p:txBody>
        </p:sp>
        <p:sp>
          <p:nvSpPr>
            <p:cNvPr id="18" name="Rectangle 17">
              <a:extLst>
                <a:ext uri="{FF2B5EF4-FFF2-40B4-BE49-F238E27FC236}">
                  <a16:creationId xmlns:a16="http://schemas.microsoft.com/office/drawing/2014/main" id="{251CA63B-08C4-41B5-8433-1E57325409E7}"/>
                </a:ext>
              </a:extLst>
            </p:cNvPr>
            <p:cNvSpPr/>
            <p:nvPr/>
          </p:nvSpPr>
          <p:spPr>
            <a:xfrm>
              <a:off x="8166327" y="962108"/>
              <a:ext cx="3410772"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B6DB211E-9D04-3168-C5D7-31B899D9628B}"/>
              </a:ext>
            </a:extLst>
          </p:cNvPr>
          <p:cNvSpPr txBox="1"/>
          <p:nvPr/>
        </p:nvSpPr>
        <p:spPr>
          <a:xfrm>
            <a:off x="8986298" y="3901152"/>
            <a:ext cx="2590801" cy="147732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nvcc</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test.cu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U[0] = 145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U[1] = 265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U[2] = 190</a:t>
            </a:r>
          </a:p>
        </p:txBody>
      </p:sp>
      <p:grpSp>
        <p:nvGrpSpPr>
          <p:cNvPr id="28" name="Group 27">
            <a:extLst>
              <a:ext uri="{FF2B5EF4-FFF2-40B4-BE49-F238E27FC236}">
                <a16:creationId xmlns:a16="http://schemas.microsoft.com/office/drawing/2014/main" id="{C3B7AA42-D26D-B983-7591-B30452858979}"/>
              </a:ext>
            </a:extLst>
          </p:cNvPr>
          <p:cNvGrpSpPr/>
          <p:nvPr/>
        </p:nvGrpSpPr>
        <p:grpSpPr>
          <a:xfrm>
            <a:off x="7656605" y="1164729"/>
            <a:ext cx="1766959" cy="1722681"/>
            <a:chOff x="7656605" y="1164729"/>
            <a:chExt cx="1766959" cy="1722681"/>
          </a:xfrm>
        </p:grpSpPr>
        <p:grpSp>
          <p:nvGrpSpPr>
            <p:cNvPr id="22" name="Group 21">
              <a:extLst>
                <a:ext uri="{FF2B5EF4-FFF2-40B4-BE49-F238E27FC236}">
                  <a16:creationId xmlns:a16="http://schemas.microsoft.com/office/drawing/2014/main" id="{E18EACA1-FB66-6685-556F-5AFE01CCE56C}"/>
                </a:ext>
              </a:extLst>
            </p:cNvPr>
            <p:cNvGrpSpPr/>
            <p:nvPr/>
          </p:nvGrpSpPr>
          <p:grpSpPr>
            <a:xfrm>
              <a:off x="7656605" y="1164729"/>
              <a:ext cx="388418" cy="1245179"/>
              <a:chOff x="8439993" y="2524717"/>
              <a:chExt cx="388418" cy="1245179"/>
            </a:xfrm>
          </p:grpSpPr>
          <p:sp>
            <p:nvSpPr>
              <p:cNvPr id="9" name="Arrow: Right 8">
                <a:extLst>
                  <a:ext uri="{FF2B5EF4-FFF2-40B4-BE49-F238E27FC236}">
                    <a16:creationId xmlns:a16="http://schemas.microsoft.com/office/drawing/2014/main" id="{EF85DF0B-3798-917D-F899-5C31480BBAD8}"/>
                  </a:ext>
                </a:extLst>
              </p:cNvPr>
              <p:cNvSpPr/>
              <p:nvPr/>
            </p:nvSpPr>
            <p:spPr>
              <a:xfrm>
                <a:off x="8439993" y="2524717"/>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BF49FCC1-9DD3-DA95-CB4C-AAF21396B173}"/>
                  </a:ext>
                </a:extLst>
              </p:cNvPr>
              <p:cNvSpPr/>
              <p:nvPr/>
            </p:nvSpPr>
            <p:spPr>
              <a:xfrm>
                <a:off x="8439993" y="2830865"/>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661CE5C5-9F64-3564-EAA1-6C2E29EB9370}"/>
                  </a:ext>
                </a:extLst>
              </p:cNvPr>
              <p:cNvSpPr/>
              <p:nvPr/>
            </p:nvSpPr>
            <p:spPr>
              <a:xfrm>
                <a:off x="8439993" y="3137013"/>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9F0281D-C73E-C089-30C4-91D8CBB49B1E}"/>
                  </a:ext>
                </a:extLst>
              </p:cNvPr>
              <p:cNvSpPr/>
              <p:nvPr/>
            </p:nvSpPr>
            <p:spPr>
              <a:xfrm>
                <a:off x="8439993" y="3443161"/>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DF7DBDB-899C-8F7A-AA0A-B2801846FD20}"/>
                </a:ext>
              </a:extLst>
            </p:cNvPr>
            <p:cNvGrpSpPr/>
            <p:nvPr/>
          </p:nvGrpSpPr>
          <p:grpSpPr>
            <a:xfrm rot="16200000">
              <a:off x="8606766" y="2070611"/>
              <a:ext cx="388418" cy="1245179"/>
              <a:chOff x="8439993" y="2524717"/>
              <a:chExt cx="388418" cy="1245179"/>
            </a:xfrm>
          </p:grpSpPr>
          <p:sp>
            <p:nvSpPr>
              <p:cNvPr id="24" name="Arrow: Right 23">
                <a:extLst>
                  <a:ext uri="{FF2B5EF4-FFF2-40B4-BE49-F238E27FC236}">
                    <a16:creationId xmlns:a16="http://schemas.microsoft.com/office/drawing/2014/main" id="{A769CC00-3E6D-EEE1-53CF-1555FC706A2C}"/>
                  </a:ext>
                </a:extLst>
              </p:cNvPr>
              <p:cNvSpPr/>
              <p:nvPr/>
            </p:nvSpPr>
            <p:spPr>
              <a:xfrm>
                <a:off x="8439993" y="2524717"/>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56F4F019-1F5F-3E63-56D5-2D4B401226F0}"/>
                  </a:ext>
                </a:extLst>
              </p:cNvPr>
              <p:cNvSpPr/>
              <p:nvPr/>
            </p:nvSpPr>
            <p:spPr>
              <a:xfrm>
                <a:off x="8439993" y="2830865"/>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2CB48F23-A0D3-F59B-D288-720E1E593164}"/>
                  </a:ext>
                </a:extLst>
              </p:cNvPr>
              <p:cNvSpPr/>
              <p:nvPr/>
            </p:nvSpPr>
            <p:spPr>
              <a:xfrm>
                <a:off x="8439993" y="3137013"/>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C712C737-B502-F8A8-1628-F1A060931424}"/>
                  </a:ext>
                </a:extLst>
              </p:cNvPr>
              <p:cNvSpPr/>
              <p:nvPr/>
            </p:nvSpPr>
            <p:spPr>
              <a:xfrm>
                <a:off x="8439993" y="3443161"/>
                <a:ext cx="388418" cy="326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23188379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0C25-79C4-4421-BFB7-38962399DDDD}"/>
              </a:ext>
            </a:extLst>
          </p:cNvPr>
          <p:cNvSpPr>
            <a:spLocks noGrp="1"/>
          </p:cNvSpPr>
          <p:nvPr>
            <p:ph type="title"/>
          </p:nvPr>
        </p:nvSpPr>
        <p:spPr>
          <a:xfrm>
            <a:off x="0" y="0"/>
            <a:ext cx="4447592" cy="1219200"/>
          </a:xfrm>
        </p:spPr>
        <p:txBody>
          <a:bodyPr>
            <a:normAutofit fontScale="90000"/>
          </a:bodyPr>
          <a:lstStyle/>
          <a:p>
            <a:r>
              <a:rPr lang="en-US" dirty="0"/>
              <a:t>Example: </a:t>
            </a:r>
            <a:br>
              <a:rPr lang="en-US" dirty="0"/>
            </a:br>
            <a:r>
              <a:rPr lang="en-US" dirty="0"/>
              <a:t>thrust::</a:t>
            </a:r>
            <a:r>
              <a:rPr lang="en-US" dirty="0" err="1">
                <a:solidFill>
                  <a:srgbClr val="FFC000"/>
                </a:solidFill>
              </a:rPr>
              <a:t>transform_reduce</a:t>
            </a:r>
            <a:endParaRPr lang="en-US" dirty="0">
              <a:solidFill>
                <a:srgbClr val="FFC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4744616" y="151168"/>
            <a:ext cx="7341637" cy="637097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transform_reduce.h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&lt;thrust/iterator/</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zip_iterator.h</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2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struct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::tuple&lt;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y, 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::tie(</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x,y,z</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2.0f * x + 3.0f * y + 4.0f * 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 Y(3), Z(3), U(3);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20; X[2] =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Y[0] = 15; Y[1] = 35; Y[2]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Z[0] = 20; Z[1] = 30; Z[2] = 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::plus&lt;</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binary_op</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init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myResult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transform_reduce</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Z.begin</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Z.end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init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binary_op</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cout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myResult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endl</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mc:AlternateContent xmlns:mc="http://schemas.openxmlformats.org/markup-compatibility/2006" xmlns:a14="http://schemas.microsoft.com/office/drawing/2010/main">
        <mc:Choice Requires="a14">
          <p:sp>
            <p:nvSpPr>
              <p:cNvPr id="5" name="Rectangle 4"/>
              <p:cNvSpPr/>
              <p:nvPr/>
            </p:nvSpPr>
            <p:spPr>
              <a:xfrm>
                <a:off x="581717" y="1847609"/>
                <a:ext cx="347883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point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Previous slide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slide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transform_reduce</a:t>
                </a: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581717" y="1847609"/>
                <a:ext cx="3478837" cy="923330"/>
              </a:xfrm>
              <a:prstGeom prst="rect">
                <a:avLst/>
              </a:prstGeom>
              <a:blipFill>
                <a:blip r:embed="rId3"/>
                <a:stretch>
                  <a:fillRect l="-1401" t="-3289" r="-1226" b="-9211"/>
                </a:stretch>
              </a:blipFill>
            </p:spPr>
            <p:txBody>
              <a:bodyPr/>
              <a:lstStyle/>
              <a:p>
                <a:r>
                  <a:rPr lang="en-US">
                    <a:noFill/>
                  </a:rPr>
                  <a:t> </a:t>
                </a:r>
              </a:p>
            </p:txBody>
          </p:sp>
        </mc:Fallback>
      </mc:AlternateContent>
      <p:sp>
        <p:nvSpPr>
          <p:cNvPr id="6" name="Rectangle 5"/>
          <p:cNvSpPr/>
          <p:nvPr/>
        </p:nvSpPr>
        <p:spPr>
          <a:xfrm>
            <a:off x="245241" y="3429000"/>
            <a:ext cx="3957109"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Punch line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fusing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operations together</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whenever possible is a good idea</a:t>
            </a: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CBF8B39D-25AB-CB32-F20E-84788CCD78E7}"/>
              </a:ext>
            </a:extLst>
          </p:cNvPr>
          <p:cNvSpPr txBox="1"/>
          <p:nvPr/>
        </p:nvSpPr>
        <p:spPr>
          <a:xfrm>
            <a:off x="672390" y="5268738"/>
            <a:ext cx="3388164" cy="9233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nvcc</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test.cu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600</a:t>
            </a:r>
          </a:p>
        </p:txBody>
      </p:sp>
      <p:sp>
        <p:nvSpPr>
          <p:cNvPr id="7" name="Arrow: Down 6">
            <a:extLst>
              <a:ext uri="{FF2B5EF4-FFF2-40B4-BE49-F238E27FC236}">
                <a16:creationId xmlns:a16="http://schemas.microsoft.com/office/drawing/2014/main" id="{C65FE86A-7C96-CE70-69F1-4B9D3DC26565}"/>
              </a:ext>
            </a:extLst>
          </p:cNvPr>
          <p:cNvSpPr/>
          <p:nvPr/>
        </p:nvSpPr>
        <p:spPr>
          <a:xfrm>
            <a:off x="1602222" y="3061804"/>
            <a:ext cx="469338" cy="428878"/>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37BE60BE-9AFB-0310-B26E-066FCBF4FEFC}"/>
              </a:ext>
            </a:extLst>
          </p:cNvPr>
          <p:cNvCxnSpPr>
            <a:cxnSpLocks/>
          </p:cNvCxnSpPr>
          <p:nvPr/>
        </p:nvCxnSpPr>
        <p:spPr>
          <a:xfrm flipH="1">
            <a:off x="8447802" y="3711705"/>
            <a:ext cx="852247" cy="91440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4512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Considerations [discussion tied to “fusing”]</a:t>
            </a:r>
            <a:endParaRPr lang="en-US" sz="1800" dirty="0"/>
          </a:p>
        </p:txBody>
      </p:sp>
      <p:sp>
        <p:nvSpPr>
          <p:cNvPr id="43" name="Slide Number Placeholder 4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BB332C2C-9B31-464C-A820-3A7755D26FA2}"/>
              </a:ext>
            </a:extLst>
          </p:cNvPr>
          <p:cNvGrpSpPr/>
          <p:nvPr/>
        </p:nvGrpSpPr>
        <p:grpSpPr>
          <a:xfrm>
            <a:off x="2027430" y="2256486"/>
            <a:ext cx="6917940" cy="2596713"/>
            <a:chOff x="2613620" y="2216729"/>
            <a:chExt cx="6917940" cy="2596713"/>
          </a:xfrm>
        </p:grpSpPr>
        <p:sp>
          <p:nvSpPr>
            <p:cNvPr id="51" name="Rectangle 50"/>
            <p:cNvSpPr/>
            <p:nvPr/>
          </p:nvSpPr>
          <p:spPr>
            <a:xfrm>
              <a:off x="2613620" y="2216729"/>
              <a:ext cx="6917940" cy="2596713"/>
            </a:xfrm>
            <a:prstGeom prst="rect">
              <a:avLst/>
            </a:prstGeom>
            <a:solidFill>
              <a:schemeClr val="bg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5035760" y="2593236"/>
              <a:ext cx="19050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8159960" y="2593236"/>
              <a:ext cx="8382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p:cNvCxnSpPr>
              <a:stCxn id="5" idx="3"/>
              <a:endCxn id="6" idx="1"/>
            </p:cNvCxnSpPr>
            <p:nvPr/>
          </p:nvCxnSpPr>
          <p:spPr>
            <a:xfrm>
              <a:off x="6940760" y="3545736"/>
              <a:ext cx="121920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35760" y="4117236"/>
              <a:ext cx="5774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SMs</a:t>
              </a:r>
            </a:p>
          </p:txBody>
        </p:sp>
        <p:sp>
          <p:nvSpPr>
            <p:cNvPr id="10" name="TextBox 9"/>
            <p:cNvSpPr txBox="1"/>
            <p:nvPr/>
          </p:nvSpPr>
          <p:spPr>
            <a:xfrm>
              <a:off x="8160957" y="4117236"/>
              <a:ext cx="782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DRAM</a:t>
              </a:r>
            </a:p>
          </p:txBody>
        </p:sp>
        <p:sp>
          <p:nvSpPr>
            <p:cNvPr id="13" name="Rectangle 12"/>
            <p:cNvSpPr/>
            <p:nvPr/>
          </p:nvSpPr>
          <p:spPr>
            <a:xfrm>
              <a:off x="5111960" y="26694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1881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54167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1881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4167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5721560" y="26694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57977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60263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7977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60263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6331160" y="26694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64073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6635960" y="27456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p:cNvSpPr/>
            <p:nvPr/>
          </p:nvSpPr>
          <p:spPr>
            <a:xfrm>
              <a:off x="64073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6635960" y="2974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6331160" y="32790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64073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66359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64073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66359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5721560" y="32790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57977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60263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57977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0263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5111960" y="3279036"/>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1881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5416760" y="33552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51881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5416760" y="3583836"/>
              <a:ext cx="152400"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7016960" y="3126636"/>
              <a:ext cx="1034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144 GB/s</a:t>
              </a:r>
            </a:p>
          </p:txBody>
        </p:sp>
        <p:sp>
          <p:nvSpPr>
            <p:cNvPr id="46" name="Left Brace 45"/>
            <p:cNvSpPr/>
            <p:nvPr/>
          </p:nvSpPr>
          <p:spPr>
            <a:xfrm>
              <a:off x="4578560" y="2593236"/>
              <a:ext cx="381000" cy="190500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2703388" y="3366904"/>
              <a:ext cx="1787669"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1030 GFLOP/s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[Single Precision]</a:t>
              </a:r>
            </a:p>
          </p:txBody>
        </p:sp>
        <p:sp>
          <p:nvSpPr>
            <p:cNvPr id="50" name="TextBox 49"/>
            <p:cNvSpPr txBox="1"/>
            <p:nvPr/>
          </p:nvSpPr>
          <p:spPr>
            <a:xfrm>
              <a:off x="2613620" y="2300104"/>
              <a:ext cx="17574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Tesla C2050 data</a:t>
              </a:r>
            </a:p>
          </p:txBody>
        </p:sp>
      </p:grpSp>
      <p:sp>
        <p:nvSpPr>
          <p:cNvPr id="44" name="Rectangle 43"/>
          <p:cNvSpPr/>
          <p:nvPr/>
        </p:nvSpPr>
        <p:spPr>
          <a:xfrm>
            <a:off x="69352" y="6585231"/>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9" name="Content Placeholder 2"/>
          <p:cNvSpPr txBox="1">
            <a:spLocks/>
          </p:cNvSpPr>
          <p:nvPr/>
        </p:nvSpPr>
        <p:spPr>
          <a:xfrm>
            <a:off x="1676400" y="1002591"/>
            <a:ext cx="7620000" cy="114300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Picture below highlights the “ceilings” when we crunch numbers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Consolas" pitchFamily="49" charset="0"/>
              </a:rPr>
              <a:t>Peak flop rate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Consolas" pitchFamily="49" charset="0"/>
              </a:rPr>
              <a:t>Max bandwidth</a:t>
            </a: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onsolas" pitchFamily="49" charset="0"/>
            </a:endParaRPr>
          </a:p>
        </p:txBody>
      </p:sp>
      <p:sp>
        <p:nvSpPr>
          <p:cNvPr id="48" name="Content Placeholder 2"/>
          <p:cNvSpPr txBox="1">
            <a:spLocks/>
          </p:cNvSpPr>
          <p:nvPr/>
        </p:nvSpPr>
        <p:spPr>
          <a:xfrm>
            <a:off x="1676399" y="5324745"/>
            <a:ext cx="9090917" cy="114300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Punch line (for Tesla C2050): </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Consolas" pitchFamily="49" charset="0"/>
              </a:rPr>
              <a:t>In one second, I do 1030 GFLOPs. In one second, I can bring over 144 GB of data</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Consolas" pitchFamily="49" charset="0"/>
              </a:rPr>
              <a:t>Therefore, on average, I need to do 1030/144 operations per byte of data; i.e., an average of 7.1 ops per byte </a:t>
            </a:r>
            <a:endPar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Consolas" pitchFamily="49" charset="0"/>
            </a:endParaRPr>
          </a:p>
        </p:txBody>
      </p:sp>
    </p:spTree>
    <p:extLst>
      <p:ext uri="{BB962C8B-B14F-4D97-AF65-F5344CB8AC3E}">
        <p14:creationId xmlns:p14="http://schemas.microsoft.com/office/powerpoint/2010/main" val="199379852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Intensity [discussion tied to “fusing”]</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7" name="Table 16"/>
          <p:cNvGraphicFramePr>
            <a:graphicFrameLocks noGrp="1"/>
          </p:cNvGraphicFramePr>
          <p:nvPr>
            <p:extLst>
              <p:ext uri="{D42A27DB-BD31-4B8C-83A1-F6EECF244321}">
                <p14:modId xmlns:p14="http://schemas.microsoft.com/office/powerpoint/2010/main" val="4099132953"/>
              </p:ext>
            </p:extLst>
          </p:nvPr>
        </p:nvGraphicFramePr>
        <p:xfrm>
          <a:off x="1074240" y="3417296"/>
          <a:ext cx="3810000" cy="22860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81000">
                <a:tc>
                  <a:txBody>
                    <a:bodyPr/>
                    <a:lstStyle/>
                    <a:p>
                      <a:r>
                        <a:rPr lang="en-US" sz="1600" dirty="0"/>
                        <a:t>Kernel</a:t>
                      </a:r>
                    </a:p>
                  </a:txBody>
                  <a:tcPr/>
                </a:tc>
                <a:tc>
                  <a:txBody>
                    <a:bodyPr/>
                    <a:lstStyle/>
                    <a:p>
                      <a:pPr algn="ctr"/>
                      <a:r>
                        <a:rPr lang="en-US" sz="1600" dirty="0"/>
                        <a:t>FLOP/Byte*</a:t>
                      </a:r>
                    </a:p>
                  </a:txBody>
                  <a:tcPr/>
                </a:tc>
                <a:extLst>
                  <a:ext uri="{0D108BD9-81ED-4DB2-BD59-A6C34878D82A}">
                    <a16:rowId xmlns:a16="http://schemas.microsoft.com/office/drawing/2014/main" val="10000"/>
                  </a:ext>
                </a:extLst>
              </a:tr>
              <a:tr h="381000">
                <a:tc>
                  <a:txBody>
                    <a:bodyPr/>
                    <a:lstStyle/>
                    <a:p>
                      <a:r>
                        <a:rPr lang="en-US" sz="1600" dirty="0"/>
                        <a:t>Vector</a:t>
                      </a:r>
                      <a:r>
                        <a:rPr lang="en-US" sz="1600" baseline="0" dirty="0"/>
                        <a:t> Addition</a:t>
                      </a:r>
                      <a:endParaRPr lang="en-US" sz="1600" dirty="0"/>
                    </a:p>
                  </a:txBody>
                  <a:tcPr/>
                </a:tc>
                <a:tc>
                  <a:txBody>
                    <a:bodyPr/>
                    <a:lstStyle/>
                    <a:p>
                      <a:pPr algn="ctr"/>
                      <a:r>
                        <a:rPr lang="en-US" sz="1600" dirty="0"/>
                        <a:t>1</a:t>
                      </a:r>
                      <a:r>
                        <a:rPr lang="en-US" sz="1600" baseline="0" dirty="0"/>
                        <a:t> : 12</a:t>
                      </a:r>
                      <a:endParaRPr lang="en-US" sz="1600" dirty="0"/>
                    </a:p>
                  </a:txBody>
                  <a:tcPr/>
                </a:tc>
                <a:extLst>
                  <a:ext uri="{0D108BD9-81ED-4DB2-BD59-A6C34878D82A}">
                    <a16:rowId xmlns:a16="http://schemas.microsoft.com/office/drawing/2014/main" val="10001"/>
                  </a:ext>
                </a:extLst>
              </a:tr>
              <a:tr h="381000">
                <a:tc>
                  <a:txBody>
                    <a:bodyPr/>
                    <a:lstStyle/>
                    <a:p>
                      <a:r>
                        <a:rPr lang="en-US" sz="1600" dirty="0"/>
                        <a:t>SAXPY</a:t>
                      </a:r>
                    </a:p>
                  </a:txBody>
                  <a:tcPr/>
                </a:tc>
                <a:tc>
                  <a:txBody>
                    <a:bodyPr/>
                    <a:lstStyle/>
                    <a:p>
                      <a:pPr algn="ctr"/>
                      <a:r>
                        <a:rPr lang="en-US" sz="1600" dirty="0"/>
                        <a:t>2 : 12</a:t>
                      </a:r>
                    </a:p>
                  </a:txBody>
                  <a:tcPr/>
                </a:tc>
                <a:extLst>
                  <a:ext uri="{0D108BD9-81ED-4DB2-BD59-A6C34878D82A}">
                    <a16:rowId xmlns:a16="http://schemas.microsoft.com/office/drawing/2014/main" val="10002"/>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 Index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 : 12</a:t>
                      </a:r>
                    </a:p>
                  </a:txBody>
                  <a:tcPr/>
                </a:tc>
                <a:extLst>
                  <a:ext uri="{0D108BD9-81ED-4DB2-BD59-A6C34878D82A}">
                    <a16:rowId xmlns:a16="http://schemas.microsoft.com/office/drawing/2014/main" val="10003"/>
                  </a:ext>
                </a:extLst>
              </a:tr>
              <a:tr h="381000">
                <a:tc>
                  <a:txBody>
                    <a:bodyPr/>
                    <a:lstStyle/>
                    <a:p>
                      <a:r>
                        <a:rPr lang="en-US" sz="1600" dirty="0"/>
                        <a:t>Reduce</a:t>
                      </a:r>
                    </a:p>
                  </a:txBody>
                  <a:tcPr/>
                </a:tc>
                <a:tc>
                  <a:txBody>
                    <a:bodyPr/>
                    <a:lstStyle/>
                    <a:p>
                      <a:pPr algn="ctr"/>
                      <a:r>
                        <a:rPr lang="en-US" sz="1600" dirty="0"/>
                        <a:t>1 : 4</a:t>
                      </a:r>
                    </a:p>
                  </a:txBody>
                  <a:tcPr/>
                </a:tc>
                <a:extLst>
                  <a:ext uri="{0D108BD9-81ED-4DB2-BD59-A6C34878D82A}">
                    <a16:rowId xmlns:a16="http://schemas.microsoft.com/office/drawing/2014/main" val="10004"/>
                  </a:ext>
                </a:extLst>
              </a:tr>
              <a:tr h="381000">
                <a:tc>
                  <a:txBody>
                    <a:bodyPr/>
                    <a:lstStyle/>
                    <a:p>
                      <a:r>
                        <a:rPr lang="en-US" sz="1600" dirty="0"/>
                        <a:t>Ternary Transformation</a:t>
                      </a:r>
                    </a:p>
                  </a:txBody>
                  <a:tcPr/>
                </a:tc>
                <a:tc>
                  <a:txBody>
                    <a:bodyPr/>
                    <a:lstStyle/>
                    <a:p>
                      <a:pPr algn="ctr"/>
                      <a:r>
                        <a:rPr lang="en-US" sz="1600" dirty="0"/>
                        <a:t>5 : 16</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074241" y="5779497"/>
            <a:ext cx="23319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excludes indexing overhead</a:t>
            </a:r>
          </a:p>
        </p:txBody>
      </p:sp>
      <p:graphicFrame>
        <p:nvGraphicFramePr>
          <p:cNvPr id="25" name="Table 24"/>
          <p:cNvGraphicFramePr>
            <a:graphicFrameLocks noGrp="1"/>
          </p:cNvGraphicFramePr>
          <p:nvPr>
            <p:extLst>
              <p:ext uri="{D42A27DB-BD31-4B8C-83A1-F6EECF244321}">
                <p14:modId xmlns:p14="http://schemas.microsoft.com/office/powerpoint/2010/main" val="1165201777"/>
              </p:ext>
            </p:extLst>
          </p:nvPr>
        </p:nvGraphicFramePr>
        <p:xfrm>
          <a:off x="6794741" y="3417296"/>
          <a:ext cx="3810000" cy="22860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81000">
                <a:tc>
                  <a:txBody>
                    <a:bodyPr/>
                    <a:lstStyle/>
                    <a:p>
                      <a:r>
                        <a:rPr lang="en-US" sz="1600" dirty="0"/>
                        <a:t>Hardware**</a:t>
                      </a:r>
                    </a:p>
                  </a:txBody>
                  <a:tcPr/>
                </a:tc>
                <a:tc>
                  <a:txBody>
                    <a:bodyPr/>
                    <a:lstStyle/>
                    <a:p>
                      <a:pPr algn="ctr"/>
                      <a:r>
                        <a:rPr lang="en-US" sz="1600" dirty="0"/>
                        <a:t>FLOP/Byte</a:t>
                      </a:r>
                    </a:p>
                  </a:txBody>
                  <a:tcPr/>
                </a:tc>
                <a:extLst>
                  <a:ext uri="{0D108BD9-81ED-4DB2-BD59-A6C34878D82A}">
                    <a16:rowId xmlns:a16="http://schemas.microsoft.com/office/drawing/2014/main" val="10000"/>
                  </a:ext>
                </a:extLst>
              </a:tr>
              <a:tr h="381000">
                <a:tc>
                  <a:txBody>
                    <a:bodyPr/>
                    <a:lstStyle/>
                    <a:p>
                      <a:r>
                        <a:rPr lang="en-US" sz="1600" dirty="0" err="1"/>
                        <a:t>GeForce</a:t>
                      </a:r>
                      <a:r>
                        <a:rPr lang="en-US" sz="1600" baseline="0" dirty="0"/>
                        <a:t> GTX 280</a:t>
                      </a:r>
                      <a:endParaRPr lang="en-US" sz="1600" dirty="0"/>
                    </a:p>
                  </a:txBody>
                  <a:tcPr/>
                </a:tc>
                <a:tc>
                  <a:txBody>
                    <a:bodyPr/>
                    <a:lstStyle/>
                    <a:p>
                      <a:pPr algn="ctr"/>
                      <a:r>
                        <a:rPr lang="en-US" sz="1600" baseline="0" dirty="0"/>
                        <a:t>~7.0 : 1</a:t>
                      </a:r>
                      <a:endParaRPr lang="en-US" sz="1600" dirty="0"/>
                    </a:p>
                  </a:txBody>
                  <a:tcPr/>
                </a:tc>
                <a:extLst>
                  <a:ext uri="{0D108BD9-81ED-4DB2-BD59-A6C34878D82A}">
                    <a16:rowId xmlns:a16="http://schemas.microsoft.com/office/drawing/2014/main" val="10001"/>
                  </a:ext>
                </a:extLst>
              </a:tr>
              <a:tr h="381000">
                <a:tc>
                  <a:txBody>
                    <a:bodyPr/>
                    <a:lstStyle/>
                    <a:p>
                      <a:r>
                        <a:rPr lang="en-US" sz="1600" dirty="0" err="1"/>
                        <a:t>GeForce</a:t>
                      </a:r>
                      <a:r>
                        <a:rPr lang="en-US" sz="1600" baseline="0" dirty="0"/>
                        <a:t> GTX 480</a:t>
                      </a:r>
                      <a:endParaRPr lang="en-US" sz="1600" dirty="0"/>
                    </a:p>
                  </a:txBody>
                  <a:tcPr/>
                </a:tc>
                <a:tc>
                  <a:txBody>
                    <a:bodyPr/>
                    <a:lstStyle/>
                    <a:p>
                      <a:pPr algn="ctr"/>
                      <a:r>
                        <a:rPr lang="en-US" sz="1600" dirty="0"/>
                        <a:t>~7.6 : 1</a:t>
                      </a:r>
                    </a:p>
                  </a:txBody>
                  <a:tcPr/>
                </a:tc>
                <a:extLst>
                  <a:ext uri="{0D108BD9-81ED-4DB2-BD59-A6C34878D82A}">
                    <a16:rowId xmlns:a16="http://schemas.microsoft.com/office/drawing/2014/main" val="10002"/>
                  </a:ext>
                </a:extLst>
              </a:tr>
              <a:tr h="381000">
                <a:tc>
                  <a:txBody>
                    <a:bodyPr/>
                    <a:lstStyle/>
                    <a:p>
                      <a:r>
                        <a:rPr lang="en-US" sz="1600" dirty="0"/>
                        <a:t>Tesla C870</a:t>
                      </a:r>
                    </a:p>
                  </a:txBody>
                  <a:tcPr/>
                </a:tc>
                <a:tc>
                  <a:txBody>
                    <a:bodyPr/>
                    <a:lstStyle/>
                    <a:p>
                      <a:pPr algn="ctr"/>
                      <a:r>
                        <a:rPr lang="en-US" sz="1600" dirty="0"/>
                        <a:t>~6.7 : 1</a:t>
                      </a:r>
                    </a:p>
                  </a:txBody>
                  <a:tcPr/>
                </a:tc>
                <a:extLst>
                  <a:ext uri="{0D108BD9-81ED-4DB2-BD59-A6C34878D82A}">
                    <a16:rowId xmlns:a16="http://schemas.microsoft.com/office/drawing/2014/main" val="10003"/>
                  </a:ext>
                </a:extLst>
              </a:tr>
              <a:tr h="381000">
                <a:tc>
                  <a:txBody>
                    <a:bodyPr/>
                    <a:lstStyle/>
                    <a:p>
                      <a:r>
                        <a:rPr lang="en-US" sz="1600" dirty="0"/>
                        <a:t>Tesla</a:t>
                      </a:r>
                      <a:r>
                        <a:rPr lang="en-US" sz="1600" baseline="0" dirty="0"/>
                        <a:t> C1060</a:t>
                      </a:r>
                      <a:endParaRPr lang="en-US" sz="1600" dirty="0"/>
                    </a:p>
                  </a:txBody>
                  <a:tcPr/>
                </a:tc>
                <a:tc>
                  <a:txBody>
                    <a:bodyPr/>
                    <a:lstStyle/>
                    <a:p>
                      <a:pPr algn="ctr"/>
                      <a:r>
                        <a:rPr lang="en-US" sz="1600" dirty="0"/>
                        <a:t>~9.1 : 1</a:t>
                      </a:r>
                    </a:p>
                  </a:txBody>
                  <a:tcPr/>
                </a:tc>
                <a:extLst>
                  <a:ext uri="{0D108BD9-81ED-4DB2-BD59-A6C34878D82A}">
                    <a16:rowId xmlns:a16="http://schemas.microsoft.com/office/drawing/2014/main" val="10004"/>
                  </a:ext>
                </a:extLst>
              </a:tr>
              <a:tr h="381000">
                <a:tc>
                  <a:txBody>
                    <a:bodyPr/>
                    <a:lstStyle/>
                    <a:p>
                      <a:r>
                        <a:rPr lang="en-US" sz="1600" dirty="0"/>
                        <a:t>Tesla C2050</a:t>
                      </a:r>
                    </a:p>
                  </a:txBody>
                  <a:tcPr/>
                </a:tc>
                <a:tc>
                  <a:txBody>
                    <a:bodyPr/>
                    <a:lstStyle/>
                    <a:p>
                      <a:pPr algn="ctr"/>
                      <a:r>
                        <a:rPr lang="en-US" sz="1600" dirty="0"/>
                        <a:t>~7.1 : 1</a:t>
                      </a:r>
                    </a:p>
                  </a:txBody>
                  <a:tcPr/>
                </a:tc>
                <a:extLst>
                  <a:ext uri="{0D108BD9-81ED-4DB2-BD59-A6C34878D82A}">
                    <a16:rowId xmlns:a16="http://schemas.microsoft.com/office/drawing/2014/main" val="10005"/>
                  </a:ext>
                </a:extLst>
              </a:tr>
            </a:tbl>
          </a:graphicData>
        </a:graphic>
      </p:graphicFrame>
      <p:sp>
        <p:nvSpPr>
          <p:cNvPr id="7" name="Rectangle 6"/>
          <p:cNvSpPr/>
          <p:nvPr/>
        </p:nvSpPr>
        <p:spPr>
          <a:xfrm>
            <a:off x="6082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 name="TextBox 7"/>
          <p:cNvSpPr txBox="1"/>
          <p:nvPr/>
        </p:nvSpPr>
        <p:spPr>
          <a:xfrm>
            <a:off x="1074240" y="6087274"/>
            <a:ext cx="33856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“Byte” refers to a Global Memory byte</a:t>
            </a:r>
          </a:p>
        </p:txBody>
      </p:sp>
      <p:sp>
        <p:nvSpPr>
          <p:cNvPr id="9" name="TextBox 8"/>
          <p:cNvSpPr txBox="1"/>
          <p:nvPr/>
        </p:nvSpPr>
        <p:spPr>
          <a:xfrm>
            <a:off x="6777209" y="5713476"/>
            <a:ext cx="39645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lists the number of flop per byte of data to reach peak Flop/s rate</a:t>
            </a:r>
          </a:p>
        </p:txBody>
      </p:sp>
      <mc:AlternateContent xmlns:mc="http://schemas.openxmlformats.org/markup-compatibility/2006" xmlns:a14="http://schemas.microsoft.com/office/drawing/2010/main">
        <mc:Choice Requires="a14">
          <p:sp>
            <p:nvSpPr>
              <p:cNvPr id="3" name="Rectangle 2"/>
              <p:cNvSpPr/>
              <p:nvPr/>
            </p:nvSpPr>
            <p:spPr>
              <a:xfrm>
                <a:off x="1074240" y="6471252"/>
                <a:ext cx="43881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400" b="0" i="0" u="none" strike="noStrike" kern="1200" cap="none" spc="0" normalizeH="0" baseline="0" noProof="0" dirty="0">
                    <a:ln>
                      <a:noFill/>
                    </a:ln>
                    <a:solidFill>
                      <a:prstClr val="black"/>
                    </a:solidFill>
                    <a:effectLst/>
                    <a:uLnTx/>
                    <a:uFillTx/>
                    <a:latin typeface="Calibri" panose="020F0502020204030204"/>
                    <a:ea typeface="+mn-ea"/>
                    <a:cs typeface="+mn-cs"/>
                  </a:rPr>
                  <a:t>Ternary</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Transformation</a:t>
                </a:r>
                <a:r>
                  <a:rPr kumimoji="0" lang="pl-PL"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𝑖</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𝛼</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𝑖</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𝛽</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𝑖</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𝑧</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𝑖</m:t>
                    </m:r>
                    <m:r>
                      <a:rPr kumimoji="0" lang="pl-PL"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1074240" y="6471252"/>
                <a:ext cx="4388124" cy="307777"/>
              </a:xfrm>
              <a:prstGeom prst="rect">
                <a:avLst/>
              </a:prstGeom>
              <a:blipFill>
                <a:blip r:embed="rId3"/>
                <a:stretch>
                  <a:fillRect l="-417" t="-4000" b="-20000"/>
                </a:stretch>
              </a:blipFill>
            </p:spPr>
            <p:txBody>
              <a:bodyPr/>
              <a:lstStyle/>
              <a:p>
                <a:r>
                  <a:rPr lang="en-US">
                    <a:noFill/>
                  </a:rPr>
                  <a:t> </a:t>
                </a:r>
              </a:p>
            </p:txBody>
          </p:sp>
        </mc:Fallback>
      </mc:AlternateContent>
      <p:sp>
        <p:nvSpPr>
          <p:cNvPr id="4" name="Right Triangle 3">
            <a:extLst>
              <a:ext uri="{FF2B5EF4-FFF2-40B4-BE49-F238E27FC236}">
                <a16:creationId xmlns:a16="http://schemas.microsoft.com/office/drawing/2014/main" id="{476330C0-1AAC-1385-B318-40606CE0EF4D}"/>
              </a:ext>
            </a:extLst>
          </p:cNvPr>
          <p:cNvSpPr/>
          <p:nvPr/>
        </p:nvSpPr>
        <p:spPr>
          <a:xfrm flipH="1">
            <a:off x="2932522" y="1487686"/>
            <a:ext cx="6172200" cy="1219200"/>
          </a:xfrm>
          <a:prstGeom prst="rtTriangle">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8501222-CCA4-9AF3-E70D-A0E11C0AF52C}"/>
              </a:ext>
            </a:extLst>
          </p:cNvPr>
          <p:cNvSpPr txBox="1"/>
          <p:nvPr/>
        </p:nvSpPr>
        <p:spPr>
          <a:xfrm>
            <a:off x="7733122" y="2261354"/>
            <a:ext cx="11496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FLOP/Byte</a:t>
            </a:r>
          </a:p>
        </p:txBody>
      </p:sp>
      <p:sp>
        <p:nvSpPr>
          <p:cNvPr id="10" name="Left Arrow 5">
            <a:extLst>
              <a:ext uri="{FF2B5EF4-FFF2-40B4-BE49-F238E27FC236}">
                <a16:creationId xmlns:a16="http://schemas.microsoft.com/office/drawing/2014/main" id="{649AC469-6EC4-84FB-5852-FFD387354334}"/>
              </a:ext>
            </a:extLst>
          </p:cNvPr>
          <p:cNvSpPr/>
          <p:nvPr/>
        </p:nvSpPr>
        <p:spPr>
          <a:xfrm>
            <a:off x="3212423" y="1021059"/>
            <a:ext cx="1905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3D89982-211A-1091-711C-EBD07BA28B05}"/>
              </a:ext>
            </a:extLst>
          </p:cNvPr>
          <p:cNvSpPr txBox="1"/>
          <p:nvPr/>
        </p:nvSpPr>
        <p:spPr>
          <a:xfrm>
            <a:off x="3150881" y="1420964"/>
            <a:ext cx="25033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Memory bound program</a:t>
            </a:r>
          </a:p>
        </p:txBody>
      </p:sp>
      <p:sp>
        <p:nvSpPr>
          <p:cNvPr id="12" name="Left Arrow 7">
            <a:extLst>
              <a:ext uri="{FF2B5EF4-FFF2-40B4-BE49-F238E27FC236}">
                <a16:creationId xmlns:a16="http://schemas.microsoft.com/office/drawing/2014/main" id="{F0FC37E3-AD7F-33C2-67EA-A4A7E269BB54}"/>
              </a:ext>
            </a:extLst>
          </p:cNvPr>
          <p:cNvSpPr/>
          <p:nvPr/>
        </p:nvSpPr>
        <p:spPr>
          <a:xfrm flipH="1">
            <a:off x="6263818" y="1002685"/>
            <a:ext cx="1905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8D203E5-8DA8-890D-3F9E-2DB25CD2FFB4}"/>
              </a:ext>
            </a:extLst>
          </p:cNvPr>
          <p:cNvSpPr txBox="1"/>
          <p:nvPr/>
        </p:nvSpPr>
        <p:spPr>
          <a:xfrm>
            <a:off x="6096000" y="1303020"/>
            <a:ext cx="2562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Compute bound program</a:t>
            </a:r>
          </a:p>
        </p:txBody>
      </p:sp>
      <p:sp>
        <p:nvSpPr>
          <p:cNvPr id="14" name="TextBox 13">
            <a:extLst>
              <a:ext uri="{FF2B5EF4-FFF2-40B4-BE49-F238E27FC236}">
                <a16:creationId xmlns:a16="http://schemas.microsoft.com/office/drawing/2014/main" id="{8AEA0765-C351-38FA-6D49-F2607CEE4B3D}"/>
              </a:ext>
            </a:extLst>
          </p:cNvPr>
          <p:cNvSpPr txBox="1"/>
          <p:nvPr/>
        </p:nvSpPr>
        <p:spPr>
          <a:xfrm>
            <a:off x="2816615" y="3099554"/>
            <a:ext cx="77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SAXPY</a:t>
            </a:r>
          </a:p>
        </p:txBody>
      </p:sp>
      <p:cxnSp>
        <p:nvCxnSpPr>
          <p:cNvPr id="15" name="Straight Connector 14">
            <a:extLst>
              <a:ext uri="{FF2B5EF4-FFF2-40B4-BE49-F238E27FC236}">
                <a16:creationId xmlns:a16="http://schemas.microsoft.com/office/drawing/2014/main" id="{CA80AFE8-8889-01C5-C28E-B4B1A86BDF1C}"/>
              </a:ext>
            </a:extLst>
          </p:cNvPr>
          <p:cNvCxnSpPr/>
          <p:nvPr/>
        </p:nvCxnSpPr>
        <p:spPr>
          <a:xfrm rot="5400000">
            <a:off x="3083315" y="2897386"/>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354219-BFE4-6A0C-9C37-DC06B934D7EE}"/>
              </a:ext>
            </a:extLst>
          </p:cNvPr>
          <p:cNvSpPr txBox="1"/>
          <p:nvPr/>
        </p:nvSpPr>
        <p:spPr>
          <a:xfrm>
            <a:off x="6439464" y="3099554"/>
            <a:ext cx="5084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FFT</a:t>
            </a:r>
          </a:p>
        </p:txBody>
      </p:sp>
      <p:cxnSp>
        <p:nvCxnSpPr>
          <p:cNvPr id="18" name="Straight Connector 17">
            <a:extLst>
              <a:ext uri="{FF2B5EF4-FFF2-40B4-BE49-F238E27FC236}">
                <a16:creationId xmlns:a16="http://schemas.microsoft.com/office/drawing/2014/main" id="{2D23EAAC-C041-2440-5D56-5E64D0FD97F8}"/>
              </a:ext>
            </a:extLst>
          </p:cNvPr>
          <p:cNvCxnSpPr/>
          <p:nvPr/>
        </p:nvCxnSpPr>
        <p:spPr>
          <a:xfrm rot="5400000">
            <a:off x="6552022" y="2897386"/>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D353836-E71C-92CB-75B2-4402A8CC7A89}"/>
              </a:ext>
            </a:extLst>
          </p:cNvPr>
          <p:cNvSpPr txBox="1"/>
          <p:nvPr/>
        </p:nvSpPr>
        <p:spPr>
          <a:xfrm>
            <a:off x="7438423" y="3099554"/>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SGEMM</a:t>
            </a:r>
          </a:p>
        </p:txBody>
      </p:sp>
      <p:cxnSp>
        <p:nvCxnSpPr>
          <p:cNvPr id="21" name="Straight Connector 20">
            <a:extLst>
              <a:ext uri="{FF2B5EF4-FFF2-40B4-BE49-F238E27FC236}">
                <a16:creationId xmlns:a16="http://schemas.microsoft.com/office/drawing/2014/main" id="{02A17BA9-C68A-E469-2ED9-E3104B6FFF94}"/>
              </a:ext>
            </a:extLst>
          </p:cNvPr>
          <p:cNvCxnSpPr/>
          <p:nvPr/>
        </p:nvCxnSpPr>
        <p:spPr>
          <a:xfrm rot="5400000">
            <a:off x="7781322" y="2897386"/>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41468"/>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Fusing</a:t>
            </a:r>
            <a:r>
              <a:rPr lang="en-US" dirty="0"/>
              <a:t>, as a strategy to increase the </a:t>
            </a:r>
            <a:r>
              <a:rPr lang="en-US" dirty="0">
                <a:solidFill>
                  <a:srgbClr val="FFC000"/>
                </a:solidFill>
              </a:rPr>
              <a:t>arithmetic intensity</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1828942" y="1307068"/>
            <a:ext cx="4572000" cy="8617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U[</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F(X[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0D0D0"/>
              </a:solidFill>
              <a:effectLst/>
              <a:uLnTx/>
              <a:uFillTx/>
              <a:latin typeface="Courier New"/>
              <a:ea typeface="+mn-ea"/>
              <a:cs typeface="+mn-cs"/>
            </a:endParaRPr>
          </a:p>
        </p:txBody>
      </p:sp>
      <p:sp>
        <p:nvSpPr>
          <p:cNvPr id="5" name="Rectangle 4"/>
          <p:cNvSpPr/>
          <p:nvPr/>
        </p:nvSpPr>
        <p:spPr>
          <a:xfrm>
            <a:off x="1828942" y="2197894"/>
            <a:ext cx="4572000" cy="8617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V[</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G(X[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0D0D0"/>
              </a:solidFill>
              <a:effectLst/>
              <a:uLnTx/>
              <a:uFillTx/>
              <a:latin typeface="Courier New"/>
              <a:ea typeface="+mn-ea"/>
              <a:cs typeface="+mn-cs"/>
            </a:endParaRPr>
          </a:p>
        </p:txBody>
      </p:sp>
      <p:sp>
        <p:nvSpPr>
          <p:cNvPr id="6" name="Rectangle 5"/>
          <p:cNvSpPr/>
          <p:nvPr/>
        </p:nvSpPr>
        <p:spPr>
          <a:xfrm>
            <a:off x="6553342" y="1307069"/>
            <a:ext cx="4572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U[</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F(X[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V[</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G(X[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7" name="Left Brace 6"/>
          <p:cNvSpPr/>
          <p:nvPr/>
        </p:nvSpPr>
        <p:spPr>
          <a:xfrm flipH="1">
            <a:off x="5867542" y="1307068"/>
            <a:ext cx="381000" cy="1524000"/>
          </a:xfrm>
          <a:prstGeom prst="leftBrace">
            <a:avLst>
              <a:gd name="adj1" fmla="val 833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290279" y="2913160"/>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Loop Fusion</a:t>
            </a:r>
          </a:p>
        </p:txBody>
      </p:sp>
      <p:sp>
        <p:nvSpPr>
          <p:cNvPr id="10" name="Rectangle 9"/>
          <p:cNvSpPr/>
          <p:nvPr/>
        </p:nvSpPr>
        <p:spPr>
          <a:xfrm>
            <a:off x="59077"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7097180A-B0BA-F809-52DB-12A726451671}"/>
              </a:ext>
            </a:extLst>
          </p:cNvPr>
          <p:cNvSpPr txBox="1"/>
          <p:nvPr/>
        </p:nvSpPr>
        <p:spPr>
          <a:xfrm>
            <a:off x="2099277" y="3443942"/>
            <a:ext cx="319100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a:ea typeface="+mn-ea"/>
                <a:cs typeface="+mn-cs"/>
              </a:rPr>
              <a:t>Original Implementation</a:t>
            </a:r>
          </a:p>
        </p:txBody>
      </p:sp>
      <p:sp>
        <p:nvSpPr>
          <p:cNvPr id="11" name="TextBox 10">
            <a:extLst>
              <a:ext uri="{FF2B5EF4-FFF2-40B4-BE49-F238E27FC236}">
                <a16:creationId xmlns:a16="http://schemas.microsoft.com/office/drawing/2014/main" id="{03BCEC6D-42B3-5374-D984-891A3AC90D03}"/>
              </a:ext>
            </a:extLst>
          </p:cNvPr>
          <p:cNvSpPr txBox="1"/>
          <p:nvPr/>
        </p:nvSpPr>
        <p:spPr>
          <a:xfrm>
            <a:off x="6598150" y="3432274"/>
            <a:ext cx="349942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a:ea typeface="+mn-ea"/>
                <a:cs typeface="+mn-cs"/>
              </a:rPr>
              <a:t>Optimized Implementation</a:t>
            </a:r>
          </a:p>
        </p:txBody>
      </p:sp>
      <p:grpSp>
        <p:nvGrpSpPr>
          <p:cNvPr id="12" name="Group 96">
            <a:extLst>
              <a:ext uri="{FF2B5EF4-FFF2-40B4-BE49-F238E27FC236}">
                <a16:creationId xmlns:a16="http://schemas.microsoft.com/office/drawing/2014/main" id="{206AFD3D-0BDE-F61F-CC8D-E594B2385049}"/>
              </a:ext>
            </a:extLst>
          </p:cNvPr>
          <p:cNvGrpSpPr/>
          <p:nvPr/>
        </p:nvGrpSpPr>
        <p:grpSpPr>
          <a:xfrm>
            <a:off x="6390116" y="4044360"/>
            <a:ext cx="3708404" cy="1795641"/>
            <a:chOff x="457200" y="2331914"/>
            <a:chExt cx="3708404" cy="1795641"/>
          </a:xfrm>
        </p:grpSpPr>
        <p:sp>
          <p:nvSpPr>
            <p:cNvPr id="13" name="Rectangle 12">
              <a:extLst>
                <a:ext uri="{FF2B5EF4-FFF2-40B4-BE49-F238E27FC236}">
                  <a16:creationId xmlns:a16="http://schemas.microsoft.com/office/drawing/2014/main" id="{26605D2B-03BD-01D8-1D0F-7AB41E0BF231}"/>
                </a:ext>
              </a:extLst>
            </p:cNvPr>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27FAD20-DBE0-5575-CE1D-8F5272081D16}"/>
                </a:ext>
              </a:extLst>
            </p:cNvPr>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CE8829AE-F03C-ABAC-562A-C201F5202A6A}"/>
                </a:ext>
              </a:extLst>
            </p:cNvPr>
            <p:cNvCxnSpPr/>
            <p:nvPr/>
          </p:nvCxnSpPr>
          <p:spPr>
            <a:xfrm>
              <a:off x="2264020" y="3544276"/>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0E3B18-2C4C-A7FC-195A-B6108B9DF417}"/>
                </a:ext>
              </a:extLst>
            </p:cNvPr>
            <p:cNvSpPr txBox="1"/>
            <p:nvPr/>
          </p:nvSpPr>
          <p:spPr>
            <a:xfrm>
              <a:off x="457200" y="3758223"/>
              <a:ext cx="5966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GPU</a:t>
              </a:r>
            </a:p>
          </p:txBody>
        </p:sp>
        <p:sp>
          <p:nvSpPr>
            <p:cNvPr id="17" name="TextBox 16">
              <a:extLst>
                <a:ext uri="{FF2B5EF4-FFF2-40B4-BE49-F238E27FC236}">
                  <a16:creationId xmlns:a16="http://schemas.microsoft.com/office/drawing/2014/main" id="{611915A1-5F5E-EF05-5A6C-7C642C70F3B2}"/>
                </a:ext>
              </a:extLst>
            </p:cNvPr>
            <p:cNvSpPr txBox="1"/>
            <p:nvPr/>
          </p:nvSpPr>
          <p:spPr>
            <a:xfrm>
              <a:off x="3382067" y="3758223"/>
              <a:ext cx="782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DRAM</a:t>
              </a:r>
            </a:p>
          </p:txBody>
        </p:sp>
        <p:sp>
          <p:nvSpPr>
            <p:cNvPr id="18" name="Rectangle 17">
              <a:extLst>
                <a:ext uri="{FF2B5EF4-FFF2-40B4-BE49-F238E27FC236}">
                  <a16:creationId xmlns:a16="http://schemas.microsoft.com/office/drawing/2014/main" id="{ECA104D7-E6CF-7EA8-7853-87AE1194158A}"/>
                </a:ext>
              </a:extLst>
            </p:cNvPr>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255EA33-EA26-07C8-7250-FB361174834E}"/>
                </a:ext>
              </a:extLst>
            </p:cNvPr>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EB6D7D7-FF3C-4312-953D-BA47357D9CF4}"/>
                </a:ext>
              </a:extLst>
            </p:cNvPr>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032158E-E200-AEEC-9B9E-C5013AA2AEAE}"/>
                </a:ext>
              </a:extLst>
            </p:cNvPr>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C14590F-959A-0363-D6F2-74CB6515E7A3}"/>
                </a:ext>
              </a:extLst>
            </p:cNvPr>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37EE59D-F2CD-2446-2B59-9487D9ABDAA4}"/>
                </a:ext>
              </a:extLst>
            </p:cNvPr>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1DB00C6-7BA6-214C-D96A-D755B5F088BA}"/>
                </a:ext>
              </a:extLst>
            </p:cNvPr>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324BF60-BA42-3BEC-2139-1FE2603F215E}"/>
                </a:ext>
              </a:extLst>
            </p:cNvPr>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D96978-3526-9283-C461-C66A95042DC8}"/>
                </a:ext>
              </a:extLst>
            </p:cNvPr>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550A0E6-A26C-A9FE-3456-1BA5F9CAB53D}"/>
                </a:ext>
              </a:extLst>
            </p:cNvPr>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F03BAC-7CE7-23A8-4E50-A03FBAB0E2C5}"/>
                </a:ext>
              </a:extLst>
            </p:cNvPr>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00305BC-EB3F-91CE-49CE-633DE900F362}"/>
                </a:ext>
              </a:extLst>
            </p:cNvPr>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1EFDC7A-1EA6-2DA6-09E3-6AE570CC6BF7}"/>
                </a:ext>
              </a:extLst>
            </p:cNvPr>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27633AC-0438-D2E7-B67D-D99EE6F0382D}"/>
                </a:ext>
              </a:extLst>
            </p:cNvPr>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F7AABDE5-9624-C5D0-3A1B-D93DA09DF508}"/>
                </a:ext>
              </a:extLst>
            </p:cNvPr>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AC17653-CD8C-E04C-F061-D5F5206EDC1D}"/>
                </a:ext>
              </a:extLst>
            </p:cNvPr>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333D7D3-7685-FB7E-4886-175C70944787}"/>
                </a:ext>
              </a:extLst>
            </p:cNvPr>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A8E91CC-FA04-0B67-AAD1-DD74FF256756}"/>
                </a:ext>
              </a:extLst>
            </p:cNvPr>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166C326-5CB5-7796-EAFC-89DF9700961A}"/>
                </a:ext>
              </a:extLst>
            </p:cNvPr>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FF3F46D-471A-7CE4-89C4-D40CA74FDB16}"/>
                </a:ext>
              </a:extLst>
            </p:cNvPr>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765EBC6-9D99-30E9-A2AB-37D35F2D29B6}"/>
                </a:ext>
              </a:extLst>
            </p:cNvPr>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1C311F6F-4E48-EEA3-E614-F541DC5D5EA7}"/>
                </a:ext>
              </a:extLst>
            </p:cNvPr>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889A832-9F4A-F864-0894-987A51AC312B}"/>
                </a:ext>
              </a:extLst>
            </p:cNvPr>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728BA83-2A9D-7B72-F598-441D0BBCBAA1}"/>
                </a:ext>
              </a:extLst>
            </p:cNvPr>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542F33E-BFA2-28DE-495C-61314D975EFA}"/>
                </a:ext>
              </a:extLst>
            </p:cNvPr>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93B841B-92CE-008B-6780-26B949FC7C0B}"/>
                </a:ext>
              </a:extLst>
            </p:cNvPr>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19EB74A-DE6E-685A-B596-9C0C8A03E29C}"/>
                </a:ext>
              </a:extLst>
            </p:cNvPr>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8E32AD4-5CEF-ADD6-9EE1-4B228F74B1B8}"/>
                </a:ext>
              </a:extLst>
            </p:cNvPr>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36F6C56-7D3F-DD87-A65C-35ECCBBEF408}"/>
                </a:ext>
              </a:extLst>
            </p:cNvPr>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F6E28D7F-CB78-C28B-2586-604A024C9214}"/>
                </a:ext>
              </a:extLst>
            </p:cNvPr>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73AF52-8CF1-DEF5-54B7-EA483EC12A77}"/>
                </a:ext>
              </a:extLst>
            </p:cNvPr>
            <p:cNvSpPr txBox="1"/>
            <p:nvPr/>
          </p:nvSpPr>
          <p:spPr>
            <a:xfrm>
              <a:off x="2346652" y="2485465"/>
              <a:ext cx="9793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Bytes</a:t>
              </a:r>
            </a:p>
          </p:txBody>
        </p:sp>
        <p:sp>
          <p:nvSpPr>
            <p:cNvPr id="49" name="TextBox 48">
              <a:extLst>
                <a:ext uri="{FF2B5EF4-FFF2-40B4-BE49-F238E27FC236}">
                  <a16:creationId xmlns:a16="http://schemas.microsoft.com/office/drawing/2014/main" id="{15CF3148-5DFA-9D33-B6C2-7B5D6C985EF6}"/>
                </a:ext>
              </a:extLst>
            </p:cNvPr>
            <p:cNvSpPr txBox="1"/>
            <p:nvPr/>
          </p:nvSpPr>
          <p:spPr>
            <a:xfrm>
              <a:off x="2357490" y="3198619"/>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Bytes</a:t>
              </a:r>
            </a:p>
          </p:txBody>
        </p:sp>
        <p:cxnSp>
          <p:nvCxnSpPr>
            <p:cNvPr id="50" name="Straight Arrow Connector 49">
              <a:extLst>
                <a:ext uri="{FF2B5EF4-FFF2-40B4-BE49-F238E27FC236}">
                  <a16:creationId xmlns:a16="http://schemas.microsoft.com/office/drawing/2014/main" id="{82785C84-AF23-73DA-2FBB-C38F96B9A3E8}"/>
                </a:ext>
              </a:extLst>
            </p:cNvPr>
            <p:cNvCxnSpPr/>
            <p:nvPr/>
          </p:nvCxnSpPr>
          <p:spPr>
            <a:xfrm>
              <a:off x="2264020" y="2819400"/>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Group 139">
            <a:extLst>
              <a:ext uri="{FF2B5EF4-FFF2-40B4-BE49-F238E27FC236}">
                <a16:creationId xmlns:a16="http://schemas.microsoft.com/office/drawing/2014/main" id="{9C8855A8-4A17-899A-5333-01B3CD7B96A0}"/>
              </a:ext>
            </a:extLst>
          </p:cNvPr>
          <p:cNvGrpSpPr/>
          <p:nvPr/>
        </p:nvGrpSpPr>
        <p:grpSpPr>
          <a:xfrm>
            <a:off x="1818116" y="3922246"/>
            <a:ext cx="3708404" cy="1917755"/>
            <a:chOff x="457200" y="2209800"/>
            <a:chExt cx="3708404" cy="1917755"/>
          </a:xfrm>
        </p:grpSpPr>
        <p:sp>
          <p:nvSpPr>
            <p:cNvPr id="52" name="Rectangle 51">
              <a:extLst>
                <a:ext uri="{FF2B5EF4-FFF2-40B4-BE49-F238E27FC236}">
                  <a16:creationId xmlns:a16="http://schemas.microsoft.com/office/drawing/2014/main" id="{BF50D5FF-52DC-DA84-0211-930E8A88AD4A}"/>
                </a:ext>
              </a:extLst>
            </p:cNvPr>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8FC41848-DBFB-8339-C267-FB04FCD93707}"/>
                </a:ext>
              </a:extLst>
            </p:cNvPr>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4" name="Straight Arrow Connector 53">
              <a:extLst>
                <a:ext uri="{FF2B5EF4-FFF2-40B4-BE49-F238E27FC236}">
                  <a16:creationId xmlns:a16="http://schemas.microsoft.com/office/drawing/2014/main" id="{04A0B275-1CDF-ED38-6942-4216F9118942}"/>
                </a:ext>
              </a:extLst>
            </p:cNvPr>
            <p:cNvCxnSpPr/>
            <p:nvPr/>
          </p:nvCxnSpPr>
          <p:spPr>
            <a:xfrm>
              <a:off x="2264020" y="2936457"/>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6633DD8-2822-5FAD-806F-01FE399675B2}"/>
                </a:ext>
              </a:extLst>
            </p:cNvPr>
            <p:cNvSpPr txBox="1"/>
            <p:nvPr/>
          </p:nvSpPr>
          <p:spPr>
            <a:xfrm>
              <a:off x="457200" y="3758223"/>
              <a:ext cx="5966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GPU</a:t>
              </a:r>
            </a:p>
          </p:txBody>
        </p:sp>
        <p:sp>
          <p:nvSpPr>
            <p:cNvPr id="56" name="TextBox 55">
              <a:extLst>
                <a:ext uri="{FF2B5EF4-FFF2-40B4-BE49-F238E27FC236}">
                  <a16:creationId xmlns:a16="http://schemas.microsoft.com/office/drawing/2014/main" id="{C0D546CC-D7FF-AF4B-D133-CAAAA39E1D6F}"/>
                </a:ext>
              </a:extLst>
            </p:cNvPr>
            <p:cNvSpPr txBox="1"/>
            <p:nvPr/>
          </p:nvSpPr>
          <p:spPr>
            <a:xfrm>
              <a:off x="3382067" y="3758223"/>
              <a:ext cx="782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DRAM</a:t>
              </a:r>
            </a:p>
          </p:txBody>
        </p:sp>
        <p:sp>
          <p:nvSpPr>
            <p:cNvPr id="57" name="Rectangle 56">
              <a:extLst>
                <a:ext uri="{FF2B5EF4-FFF2-40B4-BE49-F238E27FC236}">
                  <a16:creationId xmlns:a16="http://schemas.microsoft.com/office/drawing/2014/main" id="{88ED5E4E-A9E9-E05E-8DB2-BFB85EE14BF6}"/>
                </a:ext>
              </a:extLst>
            </p:cNvPr>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A07E00D4-D5DD-D2F0-124C-CF4445584235}"/>
                </a:ext>
              </a:extLst>
            </p:cNvPr>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83E37715-56E3-AFF5-D1F5-F27061E2D468}"/>
                </a:ext>
              </a:extLst>
            </p:cNvPr>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6FF337F-8FA1-AB81-C78E-BEE1EBC6AA15}"/>
                </a:ext>
              </a:extLst>
            </p:cNvPr>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E3AB8A1-03DF-41DC-4559-86B747D60512}"/>
                </a:ext>
              </a:extLst>
            </p:cNvPr>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D27F54C9-35AE-D751-6B29-B5DE6D248897}"/>
                </a:ext>
              </a:extLst>
            </p:cNvPr>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48DF814-3409-8423-D1D2-938D04E150D9}"/>
                </a:ext>
              </a:extLst>
            </p:cNvPr>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6A8EAA71-0AAD-066C-1C5B-0787073C3681}"/>
                </a:ext>
              </a:extLst>
            </p:cNvPr>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053378BF-C879-A9F9-90BE-1489C9832F4D}"/>
                </a:ext>
              </a:extLst>
            </p:cNvPr>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FE9E6A1-1446-CCE7-CEAD-F7E4672443BD}"/>
                </a:ext>
              </a:extLst>
            </p:cNvPr>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C577A52-4144-E5CD-93C3-7B6E25DD02B6}"/>
                </a:ext>
              </a:extLst>
            </p:cNvPr>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D1A03EB5-0F01-707A-84B3-94D3AD642EFF}"/>
                </a:ext>
              </a:extLst>
            </p:cNvPr>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2342126F-D718-3D49-F728-DCEC8F883480}"/>
                </a:ext>
              </a:extLst>
            </p:cNvPr>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520A8416-3CA3-E45C-C16A-7862BEF440D4}"/>
                </a:ext>
              </a:extLst>
            </p:cNvPr>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0FA331F7-5D8D-C8CE-97C2-6EE865DA96FF}"/>
                </a:ext>
              </a:extLst>
            </p:cNvPr>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03392932-0040-CDA3-5BC2-D4C91C868354}"/>
                </a:ext>
              </a:extLst>
            </p:cNvPr>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B3ACBC09-3E89-BB7F-24D3-E6C5ED70AD31}"/>
                </a:ext>
              </a:extLst>
            </p:cNvPr>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B2916A8-176E-7077-144E-2F2880C160AC}"/>
                </a:ext>
              </a:extLst>
            </p:cNvPr>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9771A0F3-DFA7-B8AC-9004-5D7ED7C4F961}"/>
                </a:ext>
              </a:extLst>
            </p:cNvPr>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09E3446-AA17-05FF-73AA-43A216B5BBA4}"/>
                </a:ext>
              </a:extLst>
            </p:cNvPr>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8B4208EE-4FAD-D338-5145-5753A5630F8D}"/>
                </a:ext>
              </a:extLst>
            </p:cNvPr>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5096D6B6-45C9-2C8E-2293-F93A60AE29D5}"/>
                </a:ext>
              </a:extLst>
            </p:cNvPr>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F13457C-F78A-1031-27A4-9CF31D721F66}"/>
                </a:ext>
              </a:extLst>
            </p:cNvPr>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3BC160F7-FE09-DB96-0416-BFCE11672839}"/>
                </a:ext>
              </a:extLst>
            </p:cNvPr>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6BC59E7-D76F-84ED-71FC-486B0332F8AD}"/>
                </a:ext>
              </a:extLst>
            </p:cNvPr>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6D155AEE-C26B-18EA-2727-9CB74CA8C78C}"/>
                </a:ext>
              </a:extLst>
            </p:cNvPr>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D527B4B-D0FD-7767-6826-071D3CEC0C20}"/>
                </a:ext>
              </a:extLst>
            </p:cNvPr>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D8077FA-A71B-8664-4C6A-C6B67A3AD65B}"/>
                </a:ext>
              </a:extLst>
            </p:cNvPr>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A8DEAB7-C36B-4825-C382-460D72AD7FCC}"/>
                </a:ext>
              </a:extLst>
            </p:cNvPr>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B922FB1-A639-D201-53A4-789402CCE8EF}"/>
                </a:ext>
              </a:extLst>
            </p:cNvPr>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B17518C-929F-084F-8FC3-B3F544353C6C}"/>
                </a:ext>
              </a:extLst>
            </p:cNvPr>
            <p:cNvSpPr txBox="1"/>
            <p:nvPr/>
          </p:nvSpPr>
          <p:spPr>
            <a:xfrm>
              <a:off x="2346652" y="2209800"/>
              <a:ext cx="9793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Bytes</a:t>
              </a:r>
            </a:p>
          </p:txBody>
        </p:sp>
        <p:sp>
          <p:nvSpPr>
            <p:cNvPr id="88" name="TextBox 87">
              <a:extLst>
                <a:ext uri="{FF2B5EF4-FFF2-40B4-BE49-F238E27FC236}">
                  <a16:creationId xmlns:a16="http://schemas.microsoft.com/office/drawing/2014/main" id="{28827657-230B-77D4-FCD7-6701E8FCCFED}"/>
                </a:ext>
              </a:extLst>
            </p:cNvPr>
            <p:cNvSpPr txBox="1"/>
            <p:nvPr/>
          </p:nvSpPr>
          <p:spPr>
            <a:xfrm>
              <a:off x="2357490" y="2590800"/>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Bytes</a:t>
              </a:r>
            </a:p>
          </p:txBody>
        </p:sp>
        <p:cxnSp>
          <p:nvCxnSpPr>
            <p:cNvPr id="89" name="Straight Arrow Connector 88">
              <a:extLst>
                <a:ext uri="{FF2B5EF4-FFF2-40B4-BE49-F238E27FC236}">
                  <a16:creationId xmlns:a16="http://schemas.microsoft.com/office/drawing/2014/main" id="{120AD9D8-DAC7-74FE-FF3B-1457AC30C9B4}"/>
                </a:ext>
              </a:extLst>
            </p:cNvPr>
            <p:cNvCxnSpPr/>
            <p:nvPr/>
          </p:nvCxnSpPr>
          <p:spPr>
            <a:xfrm>
              <a:off x="2264020" y="2543735"/>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64439D9-BB9C-D93B-5D81-CE27E2445339}"/>
                </a:ext>
              </a:extLst>
            </p:cNvPr>
            <p:cNvCxnSpPr/>
            <p:nvPr/>
          </p:nvCxnSpPr>
          <p:spPr>
            <a:xfrm>
              <a:off x="2264020" y="4003257"/>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A8D482E-6743-F80D-0F09-1DE66F51AEE5}"/>
                </a:ext>
              </a:extLst>
            </p:cNvPr>
            <p:cNvSpPr txBox="1"/>
            <p:nvPr/>
          </p:nvSpPr>
          <p:spPr>
            <a:xfrm>
              <a:off x="2368632" y="3288268"/>
              <a:ext cx="9793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Bytes</a:t>
              </a:r>
            </a:p>
          </p:txBody>
        </p:sp>
        <p:sp>
          <p:nvSpPr>
            <p:cNvPr id="92" name="TextBox 91">
              <a:extLst>
                <a:ext uri="{FF2B5EF4-FFF2-40B4-BE49-F238E27FC236}">
                  <a16:creationId xmlns:a16="http://schemas.microsoft.com/office/drawing/2014/main" id="{D6E5B87A-DC8B-9A74-7600-9054545F985C}"/>
                </a:ext>
              </a:extLst>
            </p:cNvPr>
            <p:cNvSpPr txBox="1"/>
            <p:nvPr/>
          </p:nvSpPr>
          <p:spPr>
            <a:xfrm>
              <a:off x="2379470" y="3657600"/>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Bytes</a:t>
              </a:r>
            </a:p>
          </p:txBody>
        </p:sp>
        <p:cxnSp>
          <p:nvCxnSpPr>
            <p:cNvPr id="93" name="Straight Arrow Connector 92">
              <a:extLst>
                <a:ext uri="{FF2B5EF4-FFF2-40B4-BE49-F238E27FC236}">
                  <a16:creationId xmlns:a16="http://schemas.microsoft.com/office/drawing/2014/main" id="{9E9A8C61-C365-A43E-7C3B-D750042BC456}"/>
                </a:ext>
              </a:extLst>
            </p:cNvPr>
            <p:cNvCxnSpPr/>
            <p:nvPr/>
          </p:nvCxnSpPr>
          <p:spPr>
            <a:xfrm>
              <a:off x="2264020" y="3622203"/>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4" name="Content Placeholder 2">
            <a:extLst>
              <a:ext uri="{FF2B5EF4-FFF2-40B4-BE49-F238E27FC236}">
                <a16:creationId xmlns:a16="http://schemas.microsoft.com/office/drawing/2014/main" id="{E08D937C-FBB1-9FAA-C16C-F3EB403B26D1}"/>
              </a:ext>
            </a:extLst>
          </p:cNvPr>
          <p:cNvSpPr txBox="1">
            <a:spLocks/>
          </p:cNvSpPr>
          <p:nvPr/>
        </p:nvSpPr>
        <p:spPr>
          <a:xfrm>
            <a:off x="1524742" y="6112508"/>
            <a:ext cx="8686800" cy="41657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Since the operation is completely memory bound the expected speedup is ~1.6x (=32/20)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4848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888899"/>
            <a:ext cx="9028922" cy="590931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typedef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::tuple&lt;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Tuple2;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typedef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::tuple&lt;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Tuple3;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struct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__host__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__device__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Tuple2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operator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()(Tuple3 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y, z;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::tie(</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x,y,z</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u = 2.0f * x + 3.0f * y + 4.0f * 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s-E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float</a:t>
            </a:r>
            <a:r>
              <a:rPr kumimoji="0" lang="es-E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v = 1.0f * x + 2.0f * y + 3.0f * 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Tuple2(</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u,v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 Y(3), Z(3);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U(3), V(3);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20; X[2] =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Y[0] = 15; Y[1] = 35; Y[2]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Z[0] = 20; Z[1] = 30; Z[2] = 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Y.begin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Z.begin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Y.end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Z.end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make_zip_iterator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make_tuple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U.begin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V.begin</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linear_combo</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 name="Title 1"/>
          <p:cNvSpPr>
            <a:spLocks noGrp="1"/>
          </p:cNvSpPr>
          <p:nvPr>
            <p:ph type="title"/>
          </p:nvPr>
        </p:nvSpPr>
        <p:spPr/>
        <p:txBody>
          <a:bodyPr/>
          <a:lstStyle/>
          <a:p>
            <a:r>
              <a:rPr lang="en-US" dirty="0"/>
              <a:t>Fusing Transformations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01082"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 name="Right Brace 6"/>
          <p:cNvSpPr/>
          <p:nvPr/>
        </p:nvSpPr>
        <p:spPr>
          <a:xfrm>
            <a:off x="6655837" y="1550571"/>
            <a:ext cx="245701" cy="1721368"/>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p:nvPr/>
        </p:nvSpPr>
        <p:spPr>
          <a:xfrm>
            <a:off x="7045374" y="2096870"/>
            <a:ext cx="1191352" cy="646331"/>
          </a:xfrm>
          <a:prstGeom prst="rect">
            <a:avLst/>
          </a:prstGeom>
          <a:ln w="25400">
            <a:solidFill>
              <a:srgbClr val="CC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Definition</a:t>
            </a:r>
          </a:p>
        </p:txBody>
      </p:sp>
    </p:spTree>
    <p:extLst>
      <p:ext uri="{BB962C8B-B14F-4D97-AF65-F5344CB8AC3E}">
        <p14:creationId xmlns:p14="http://schemas.microsoft.com/office/powerpoint/2010/main" val="252572209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Fusing Transformations</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1732547" y="1155031"/>
            <a:ext cx="4572000" cy="8617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F(X[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0D0D0"/>
              </a:solidFill>
              <a:effectLst/>
              <a:uLnTx/>
              <a:uFillTx/>
              <a:latin typeface="Courier New"/>
              <a:ea typeface="+mn-ea"/>
              <a:cs typeface="+mn-cs"/>
            </a:endParaRPr>
          </a:p>
        </p:txBody>
      </p:sp>
      <p:sp>
        <p:nvSpPr>
          <p:cNvPr id="5" name="Rectangle 4"/>
          <p:cNvSpPr/>
          <p:nvPr/>
        </p:nvSpPr>
        <p:spPr>
          <a:xfrm>
            <a:off x="1732547" y="2045858"/>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sum += 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p:txBody>
      </p:sp>
      <p:sp>
        <p:nvSpPr>
          <p:cNvPr id="6" name="Rectangle 5"/>
          <p:cNvSpPr/>
          <p:nvPr/>
        </p:nvSpPr>
        <p:spPr>
          <a:xfrm>
            <a:off x="6456947" y="1637057"/>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a:t>
            </a:r>
            <a:r>
              <a:rPr kumimoji="0" lang="nn-NO" sz="1600" b="1" i="0" u="none" strike="noStrike" kern="1200" cap="none" spc="0" normalizeH="0" baseline="0" noProof="0" dirty="0">
                <a:ln>
                  <a:noFill/>
                </a:ln>
                <a:solidFill>
                  <a:srgbClr val="3677A9"/>
                </a:solidFill>
                <a:effectLst/>
                <a:uLnTx/>
                <a:uFillTx/>
                <a:latin typeface="Courier New"/>
                <a:ea typeface="+mn-ea"/>
                <a:cs typeface="+mn-cs"/>
              </a:rPr>
              <a:t>0</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sum += F(X[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endParaRPr kumimoji="0" lang="nn-NO" sz="16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7" name="Left Brace 6"/>
          <p:cNvSpPr/>
          <p:nvPr/>
        </p:nvSpPr>
        <p:spPr>
          <a:xfrm flipH="1">
            <a:off x="5771147" y="1155031"/>
            <a:ext cx="304800" cy="1524000"/>
          </a:xfrm>
          <a:prstGeom prst="leftBrace">
            <a:avLst>
              <a:gd name="adj1" fmla="val 833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237747" y="2831431"/>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Loop Fusion</a:t>
            </a:r>
          </a:p>
        </p:txBody>
      </p:sp>
      <p:sp>
        <p:nvSpPr>
          <p:cNvPr id="10" name="Rectangle 9"/>
          <p:cNvSpPr/>
          <p:nvPr/>
        </p:nvSpPr>
        <p:spPr>
          <a:xfrm>
            <a:off x="1600201"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D3993294-7961-8F6A-07B2-2E31A0BF86A7}"/>
              </a:ext>
            </a:extLst>
          </p:cNvPr>
          <p:cNvSpPr txBox="1"/>
          <p:nvPr/>
        </p:nvSpPr>
        <p:spPr>
          <a:xfrm>
            <a:off x="2216899" y="3592271"/>
            <a:ext cx="323684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Original Implementation</a:t>
            </a:r>
          </a:p>
        </p:txBody>
      </p:sp>
      <p:sp>
        <p:nvSpPr>
          <p:cNvPr id="11" name="TextBox 10">
            <a:extLst>
              <a:ext uri="{FF2B5EF4-FFF2-40B4-BE49-F238E27FC236}">
                <a16:creationId xmlns:a16="http://schemas.microsoft.com/office/drawing/2014/main" id="{CD9F8A0F-E26B-0D81-3B33-605D8C8EC8FE}"/>
              </a:ext>
            </a:extLst>
          </p:cNvPr>
          <p:cNvSpPr txBox="1"/>
          <p:nvPr/>
        </p:nvSpPr>
        <p:spPr>
          <a:xfrm>
            <a:off x="6716221" y="3580603"/>
            <a:ext cx="354436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Optimized Implementation</a:t>
            </a:r>
          </a:p>
        </p:txBody>
      </p:sp>
      <p:sp>
        <p:nvSpPr>
          <p:cNvPr id="12" name="Rectangle 11">
            <a:extLst>
              <a:ext uri="{FF2B5EF4-FFF2-40B4-BE49-F238E27FC236}">
                <a16:creationId xmlns:a16="http://schemas.microsoft.com/office/drawing/2014/main" id="{6CDFA438-1E09-2E6E-7D8B-F5370591282F}"/>
              </a:ext>
            </a:extLst>
          </p:cNvPr>
          <p:cNvSpPr/>
          <p:nvPr/>
        </p:nvSpPr>
        <p:spPr>
          <a:xfrm>
            <a:off x="1961147" y="4161075"/>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34018F-9A55-3750-3EF1-8E0E0C8BB4F0}"/>
              </a:ext>
            </a:extLst>
          </p:cNvPr>
          <p:cNvSpPr/>
          <p:nvPr/>
        </p:nvSpPr>
        <p:spPr>
          <a:xfrm>
            <a:off x="4885081" y="4161075"/>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CFDF858-98A4-86AD-EA0F-E07492611AF4}"/>
              </a:ext>
            </a:extLst>
          </p:cNvPr>
          <p:cNvCxnSpPr/>
          <p:nvPr/>
        </p:nvCxnSpPr>
        <p:spPr>
          <a:xfrm>
            <a:off x="3767968" y="5105761"/>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228419-D7D8-C6F0-9FB5-37A2719D85EC}"/>
              </a:ext>
            </a:extLst>
          </p:cNvPr>
          <p:cNvSpPr txBox="1"/>
          <p:nvPr/>
        </p:nvSpPr>
        <p:spPr>
          <a:xfrm>
            <a:off x="1961147" y="5587384"/>
            <a:ext cx="5966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GPU</a:t>
            </a:r>
          </a:p>
        </p:txBody>
      </p:sp>
      <p:sp>
        <p:nvSpPr>
          <p:cNvPr id="16" name="TextBox 15">
            <a:extLst>
              <a:ext uri="{FF2B5EF4-FFF2-40B4-BE49-F238E27FC236}">
                <a16:creationId xmlns:a16="http://schemas.microsoft.com/office/drawing/2014/main" id="{027CB29D-51A0-1438-C294-88E4209B3667}"/>
              </a:ext>
            </a:extLst>
          </p:cNvPr>
          <p:cNvSpPr txBox="1"/>
          <p:nvPr/>
        </p:nvSpPr>
        <p:spPr>
          <a:xfrm>
            <a:off x="4886015" y="5587384"/>
            <a:ext cx="782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DRAM</a:t>
            </a:r>
          </a:p>
        </p:txBody>
      </p:sp>
      <p:sp>
        <p:nvSpPr>
          <p:cNvPr id="17" name="Rectangle 16">
            <a:extLst>
              <a:ext uri="{FF2B5EF4-FFF2-40B4-BE49-F238E27FC236}">
                <a16:creationId xmlns:a16="http://schemas.microsoft.com/office/drawing/2014/main" id="{9A815791-F962-74B5-A368-F716BD547F45}"/>
              </a:ext>
            </a:extLst>
          </p:cNvPr>
          <p:cNvSpPr/>
          <p:nvPr/>
        </p:nvSpPr>
        <p:spPr>
          <a:xfrm>
            <a:off x="2032462" y="4232390"/>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E69D544-8BF4-F367-E8D0-0B88BEFF15A9}"/>
              </a:ext>
            </a:extLst>
          </p:cNvPr>
          <p:cNvSpPr/>
          <p:nvPr/>
        </p:nvSpPr>
        <p:spPr>
          <a:xfrm>
            <a:off x="2103779"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ED6DC63-D979-01D3-A033-D7AEAC24EB85}"/>
              </a:ext>
            </a:extLst>
          </p:cNvPr>
          <p:cNvSpPr/>
          <p:nvPr/>
        </p:nvSpPr>
        <p:spPr>
          <a:xfrm>
            <a:off x="2317725"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2388FF0-4C01-F6AD-C6EA-A10CA7482D43}"/>
              </a:ext>
            </a:extLst>
          </p:cNvPr>
          <p:cNvSpPr/>
          <p:nvPr/>
        </p:nvSpPr>
        <p:spPr>
          <a:xfrm>
            <a:off x="2103779"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BFB33E-FC2F-58F3-3336-60E79216A876}"/>
              </a:ext>
            </a:extLst>
          </p:cNvPr>
          <p:cNvSpPr/>
          <p:nvPr/>
        </p:nvSpPr>
        <p:spPr>
          <a:xfrm>
            <a:off x="2317725"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FD7783A-79AF-E74E-37CC-F45FD69BDC19}"/>
              </a:ext>
            </a:extLst>
          </p:cNvPr>
          <p:cNvSpPr/>
          <p:nvPr/>
        </p:nvSpPr>
        <p:spPr>
          <a:xfrm>
            <a:off x="2602986" y="4232390"/>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B7760B2-7A19-9E22-6656-11D853405199}"/>
              </a:ext>
            </a:extLst>
          </p:cNvPr>
          <p:cNvSpPr/>
          <p:nvPr/>
        </p:nvSpPr>
        <p:spPr>
          <a:xfrm>
            <a:off x="2674303"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B79520F-E464-96CA-9656-0A12D6E5A5A9}"/>
              </a:ext>
            </a:extLst>
          </p:cNvPr>
          <p:cNvSpPr/>
          <p:nvPr/>
        </p:nvSpPr>
        <p:spPr>
          <a:xfrm>
            <a:off x="2888249"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F45294E-03B8-1EBE-2E86-704CE2969B62}"/>
              </a:ext>
            </a:extLst>
          </p:cNvPr>
          <p:cNvSpPr/>
          <p:nvPr/>
        </p:nvSpPr>
        <p:spPr>
          <a:xfrm>
            <a:off x="2674303"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5342325-ADA7-AB98-7249-AF029F340F5E}"/>
              </a:ext>
            </a:extLst>
          </p:cNvPr>
          <p:cNvSpPr/>
          <p:nvPr/>
        </p:nvSpPr>
        <p:spPr>
          <a:xfrm>
            <a:off x="2888249"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623AB03-A7F0-B539-DE46-FC6A99220B21}"/>
              </a:ext>
            </a:extLst>
          </p:cNvPr>
          <p:cNvSpPr/>
          <p:nvPr/>
        </p:nvSpPr>
        <p:spPr>
          <a:xfrm>
            <a:off x="3173510" y="4232390"/>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4D57FAF-2BC8-ABB2-7323-B10508158059}"/>
              </a:ext>
            </a:extLst>
          </p:cNvPr>
          <p:cNvSpPr/>
          <p:nvPr/>
        </p:nvSpPr>
        <p:spPr>
          <a:xfrm>
            <a:off x="3244826"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976623-671E-24B7-1A95-6A398ABFE37C}"/>
              </a:ext>
            </a:extLst>
          </p:cNvPr>
          <p:cNvSpPr/>
          <p:nvPr/>
        </p:nvSpPr>
        <p:spPr>
          <a:xfrm>
            <a:off x="3458772" y="430370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F510B8E-0F5A-84B7-E0DE-68E4A8853252}"/>
              </a:ext>
            </a:extLst>
          </p:cNvPr>
          <p:cNvSpPr/>
          <p:nvPr/>
        </p:nvSpPr>
        <p:spPr>
          <a:xfrm>
            <a:off x="3244826"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4867FBB-8E1D-33EC-8165-1766A79BD4B3}"/>
              </a:ext>
            </a:extLst>
          </p:cNvPr>
          <p:cNvSpPr/>
          <p:nvPr/>
        </p:nvSpPr>
        <p:spPr>
          <a:xfrm>
            <a:off x="3458772" y="4517653"/>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F56D72F-D494-931E-FCE2-48E7187C04C5}"/>
              </a:ext>
            </a:extLst>
          </p:cNvPr>
          <p:cNvSpPr/>
          <p:nvPr/>
        </p:nvSpPr>
        <p:spPr>
          <a:xfrm>
            <a:off x="3173510" y="4802914"/>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8F004F-A418-0C5C-22AA-07034B6F15F8}"/>
              </a:ext>
            </a:extLst>
          </p:cNvPr>
          <p:cNvSpPr/>
          <p:nvPr/>
        </p:nvSpPr>
        <p:spPr>
          <a:xfrm>
            <a:off x="3244826"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22CF08E-A303-DA26-8DE4-1CAB9AC1C402}"/>
              </a:ext>
            </a:extLst>
          </p:cNvPr>
          <p:cNvSpPr/>
          <p:nvPr/>
        </p:nvSpPr>
        <p:spPr>
          <a:xfrm>
            <a:off x="3458772"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4A92CF1A-4755-D1EA-C69D-228FBDED6462}"/>
              </a:ext>
            </a:extLst>
          </p:cNvPr>
          <p:cNvSpPr/>
          <p:nvPr/>
        </p:nvSpPr>
        <p:spPr>
          <a:xfrm>
            <a:off x="3244826"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F9323EF-8979-6129-975A-349DABBF88B9}"/>
              </a:ext>
            </a:extLst>
          </p:cNvPr>
          <p:cNvSpPr/>
          <p:nvPr/>
        </p:nvSpPr>
        <p:spPr>
          <a:xfrm>
            <a:off x="3458772"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150B38-67D9-C816-C185-ED83AD6F6FDF}"/>
              </a:ext>
            </a:extLst>
          </p:cNvPr>
          <p:cNvSpPr/>
          <p:nvPr/>
        </p:nvSpPr>
        <p:spPr>
          <a:xfrm>
            <a:off x="2602986" y="4802914"/>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2D71C10-2CA6-0F36-8D52-E7BD7D5D4959}"/>
              </a:ext>
            </a:extLst>
          </p:cNvPr>
          <p:cNvSpPr/>
          <p:nvPr/>
        </p:nvSpPr>
        <p:spPr>
          <a:xfrm>
            <a:off x="2674303"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561AF36-0F15-E911-72C9-48D17C22C8B9}"/>
              </a:ext>
            </a:extLst>
          </p:cNvPr>
          <p:cNvSpPr/>
          <p:nvPr/>
        </p:nvSpPr>
        <p:spPr>
          <a:xfrm>
            <a:off x="2888249"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9D5FBBC1-78C2-E78E-873D-5DF9DCAA4EBE}"/>
              </a:ext>
            </a:extLst>
          </p:cNvPr>
          <p:cNvSpPr/>
          <p:nvPr/>
        </p:nvSpPr>
        <p:spPr>
          <a:xfrm>
            <a:off x="2674303"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02871C4-4205-C33F-CA1C-8BA38F544BA1}"/>
              </a:ext>
            </a:extLst>
          </p:cNvPr>
          <p:cNvSpPr/>
          <p:nvPr/>
        </p:nvSpPr>
        <p:spPr>
          <a:xfrm>
            <a:off x="2888249"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D0F1F03-4924-6B40-A1C3-7F182D92EC66}"/>
              </a:ext>
            </a:extLst>
          </p:cNvPr>
          <p:cNvSpPr/>
          <p:nvPr/>
        </p:nvSpPr>
        <p:spPr>
          <a:xfrm>
            <a:off x="2032462" y="4802914"/>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41A95CE-9A5E-B364-99FD-B705EB35744F}"/>
              </a:ext>
            </a:extLst>
          </p:cNvPr>
          <p:cNvSpPr/>
          <p:nvPr/>
        </p:nvSpPr>
        <p:spPr>
          <a:xfrm>
            <a:off x="2103779"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11E122E-1811-B2C4-7FF6-FF90DB215CC8}"/>
              </a:ext>
            </a:extLst>
          </p:cNvPr>
          <p:cNvSpPr/>
          <p:nvPr/>
        </p:nvSpPr>
        <p:spPr>
          <a:xfrm>
            <a:off x="2317725" y="4874230"/>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B9877771-0694-FB86-48BB-6D978B8B728D}"/>
              </a:ext>
            </a:extLst>
          </p:cNvPr>
          <p:cNvSpPr/>
          <p:nvPr/>
        </p:nvSpPr>
        <p:spPr>
          <a:xfrm>
            <a:off x="2103779"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1678B89-18E9-BB1A-23C3-04F7D2DEED31}"/>
              </a:ext>
            </a:extLst>
          </p:cNvPr>
          <p:cNvSpPr/>
          <p:nvPr/>
        </p:nvSpPr>
        <p:spPr>
          <a:xfrm>
            <a:off x="2317725" y="5088177"/>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82D47968-BCCC-A161-9579-3BDA76EB8DEE}"/>
              </a:ext>
            </a:extLst>
          </p:cNvPr>
          <p:cNvSpPr txBox="1"/>
          <p:nvPr/>
        </p:nvSpPr>
        <p:spPr>
          <a:xfrm>
            <a:off x="3850599" y="4267561"/>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4 Bytes</a:t>
            </a:r>
          </a:p>
        </p:txBody>
      </p:sp>
      <p:sp>
        <p:nvSpPr>
          <p:cNvPr id="48" name="TextBox 47">
            <a:extLst>
              <a:ext uri="{FF2B5EF4-FFF2-40B4-BE49-F238E27FC236}">
                <a16:creationId xmlns:a16="http://schemas.microsoft.com/office/drawing/2014/main" id="{5F2FAB20-A006-D898-8948-2A639E72F411}"/>
              </a:ext>
            </a:extLst>
          </p:cNvPr>
          <p:cNvSpPr txBox="1"/>
          <p:nvPr/>
        </p:nvSpPr>
        <p:spPr>
          <a:xfrm>
            <a:off x="3861437" y="4736429"/>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4 Bytes</a:t>
            </a:r>
          </a:p>
        </p:txBody>
      </p:sp>
      <p:cxnSp>
        <p:nvCxnSpPr>
          <p:cNvPr id="49" name="Straight Arrow Connector 48">
            <a:extLst>
              <a:ext uri="{FF2B5EF4-FFF2-40B4-BE49-F238E27FC236}">
                <a16:creationId xmlns:a16="http://schemas.microsoft.com/office/drawing/2014/main" id="{678D6DFE-6911-A241-764B-D54BB959DEDF}"/>
              </a:ext>
            </a:extLst>
          </p:cNvPr>
          <p:cNvCxnSpPr/>
          <p:nvPr/>
        </p:nvCxnSpPr>
        <p:spPr>
          <a:xfrm>
            <a:off x="3767968" y="4601496"/>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96">
            <a:extLst>
              <a:ext uri="{FF2B5EF4-FFF2-40B4-BE49-F238E27FC236}">
                <a16:creationId xmlns:a16="http://schemas.microsoft.com/office/drawing/2014/main" id="{E209DB56-CAC5-63FB-D5D5-DCA4AEBE0CF2}"/>
              </a:ext>
            </a:extLst>
          </p:cNvPr>
          <p:cNvGrpSpPr/>
          <p:nvPr/>
        </p:nvGrpSpPr>
        <p:grpSpPr>
          <a:xfrm>
            <a:off x="6533147" y="4161076"/>
            <a:ext cx="3708404" cy="1795641"/>
            <a:chOff x="457200" y="2331914"/>
            <a:chExt cx="3708404" cy="1795641"/>
          </a:xfrm>
        </p:grpSpPr>
        <p:sp>
          <p:nvSpPr>
            <p:cNvPr id="51" name="Rectangle 50">
              <a:extLst>
                <a:ext uri="{FF2B5EF4-FFF2-40B4-BE49-F238E27FC236}">
                  <a16:creationId xmlns:a16="http://schemas.microsoft.com/office/drawing/2014/main" id="{CB941518-7E37-B3E9-F388-D13FD1631390}"/>
                </a:ext>
              </a:extLst>
            </p:cNvPr>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727A5DB-EF1D-C48E-0673-6A3FC448B467}"/>
                </a:ext>
              </a:extLst>
            </p:cNvPr>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09D9B333-C610-F9C5-61D0-55BB51CEE583}"/>
                </a:ext>
              </a:extLst>
            </p:cNvPr>
            <p:cNvSpPr txBox="1"/>
            <p:nvPr/>
          </p:nvSpPr>
          <p:spPr>
            <a:xfrm>
              <a:off x="457200" y="3758223"/>
              <a:ext cx="5966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GPU</a:t>
              </a:r>
            </a:p>
          </p:txBody>
        </p:sp>
        <p:sp>
          <p:nvSpPr>
            <p:cNvPr id="54" name="TextBox 53">
              <a:extLst>
                <a:ext uri="{FF2B5EF4-FFF2-40B4-BE49-F238E27FC236}">
                  <a16:creationId xmlns:a16="http://schemas.microsoft.com/office/drawing/2014/main" id="{A11928D3-8FAC-54DF-F46E-25B12882EDCC}"/>
                </a:ext>
              </a:extLst>
            </p:cNvPr>
            <p:cNvSpPr txBox="1"/>
            <p:nvPr/>
          </p:nvSpPr>
          <p:spPr>
            <a:xfrm>
              <a:off x="3382067" y="3758223"/>
              <a:ext cx="782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DRAM</a:t>
              </a:r>
            </a:p>
          </p:txBody>
        </p:sp>
        <p:sp>
          <p:nvSpPr>
            <p:cNvPr id="55" name="Rectangle 54">
              <a:extLst>
                <a:ext uri="{FF2B5EF4-FFF2-40B4-BE49-F238E27FC236}">
                  <a16:creationId xmlns:a16="http://schemas.microsoft.com/office/drawing/2014/main" id="{177E6F57-16BE-05C6-A7EF-123C1751CE06}"/>
                </a:ext>
              </a:extLst>
            </p:cNvPr>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4E6D926-2A2D-0B73-CF62-ED418E7C60DD}"/>
                </a:ext>
              </a:extLst>
            </p:cNvPr>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EEC8994-D877-471B-6B80-46A0D4A25C52}"/>
                </a:ext>
              </a:extLst>
            </p:cNvPr>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29CDFF65-1922-10E9-5432-B9808E4FB8C2}"/>
                </a:ext>
              </a:extLst>
            </p:cNvPr>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8BCA2CB-7C11-CE72-70C1-5DB0F46036F5}"/>
                </a:ext>
              </a:extLst>
            </p:cNvPr>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C60A3F4C-1703-03B9-3D40-66E694A4A8D9}"/>
                </a:ext>
              </a:extLst>
            </p:cNvPr>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5190196-3B99-D9DA-85E9-D1590DBC0BFD}"/>
                </a:ext>
              </a:extLst>
            </p:cNvPr>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C966437E-3828-51A4-4B03-CC0F6BC78E57}"/>
                </a:ext>
              </a:extLst>
            </p:cNvPr>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E23574F-88E6-5D1D-0F7B-6E555D6484D1}"/>
                </a:ext>
              </a:extLst>
            </p:cNvPr>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E2B4B7B-FAF3-CA8B-2152-ACEAF8466F41}"/>
                </a:ext>
              </a:extLst>
            </p:cNvPr>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775478A-1106-93F7-D38A-28F70FF8E324}"/>
                </a:ext>
              </a:extLst>
            </p:cNvPr>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9C30B908-14CC-0F74-A314-6B5EAE9759BE}"/>
                </a:ext>
              </a:extLst>
            </p:cNvPr>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86FC6BC-CB57-0CCF-BB97-8F0B1645420D}"/>
                </a:ext>
              </a:extLst>
            </p:cNvPr>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DAFC1225-32BF-B5BE-9F17-6F1A568AC1A9}"/>
                </a:ext>
              </a:extLst>
            </p:cNvPr>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0BE40F9-5E15-E76E-5A4A-489F3239ACA6}"/>
                </a:ext>
              </a:extLst>
            </p:cNvPr>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0A75BD2-4379-C3A9-AEC8-D0299EB9CF7C}"/>
                </a:ext>
              </a:extLst>
            </p:cNvPr>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E1CE6F5-929B-7261-0164-B75FEC334DB1}"/>
                </a:ext>
              </a:extLst>
            </p:cNvPr>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9033ED6-644B-9384-77B0-DAA818BB4160}"/>
                </a:ext>
              </a:extLst>
            </p:cNvPr>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AC5FFD0-16B7-6F7A-85E7-1837C1916A73}"/>
                </a:ext>
              </a:extLst>
            </p:cNvPr>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D3DFB78-F601-CC92-A85A-A8732BFAFF41}"/>
                </a:ext>
              </a:extLst>
            </p:cNvPr>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CDC0658-9DF8-2D9F-B2D8-1C08BDEE67D7}"/>
                </a:ext>
              </a:extLst>
            </p:cNvPr>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A3DD6BB-AB2F-C636-9456-BFA0A6A3FB77}"/>
                </a:ext>
              </a:extLst>
            </p:cNvPr>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683AAC3D-DD11-9D46-A5F2-6E00BA82E18E}"/>
                </a:ext>
              </a:extLst>
            </p:cNvPr>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98FA959-E597-CB88-D346-724844F6D667}"/>
                </a:ext>
              </a:extLst>
            </p:cNvPr>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BEAE6267-F030-F3E1-7470-22B2AD2243FE}"/>
                </a:ext>
              </a:extLst>
            </p:cNvPr>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FA6632F-A353-0973-A4EC-35ACC3BA2769}"/>
                </a:ext>
              </a:extLst>
            </p:cNvPr>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284F1216-A50B-35CE-2A87-1C0BB906AD10}"/>
                </a:ext>
              </a:extLst>
            </p:cNvPr>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6963EAD-3344-4B1F-CD2E-B471529A2FAF}"/>
                </a:ext>
              </a:extLst>
            </p:cNvPr>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0BF5A7E-C865-905B-3600-63306FDBAADC}"/>
                </a:ext>
              </a:extLst>
            </p:cNvPr>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272266C4-5F38-3A6B-EF94-6C1B5C585477}"/>
                </a:ext>
              </a:extLst>
            </p:cNvPr>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9863052F-331F-7EA6-0813-DE6AEFC2E374}"/>
                </a:ext>
              </a:extLst>
            </p:cNvPr>
            <p:cNvSpPr txBox="1"/>
            <p:nvPr/>
          </p:nvSpPr>
          <p:spPr>
            <a:xfrm>
              <a:off x="2346652" y="2907268"/>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Bytes</a:t>
              </a:r>
            </a:p>
          </p:txBody>
        </p:sp>
        <p:cxnSp>
          <p:nvCxnSpPr>
            <p:cNvPr id="86" name="Straight Arrow Connector 85">
              <a:extLst>
                <a:ext uri="{FF2B5EF4-FFF2-40B4-BE49-F238E27FC236}">
                  <a16:creationId xmlns:a16="http://schemas.microsoft.com/office/drawing/2014/main" id="{A7537A51-5B9B-9549-F520-B76D3FA66B1A}"/>
                </a:ext>
              </a:extLst>
            </p:cNvPr>
            <p:cNvCxnSpPr/>
            <p:nvPr/>
          </p:nvCxnSpPr>
          <p:spPr>
            <a:xfrm>
              <a:off x="2264020" y="3241203"/>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CEB84F4F-8802-299B-9DA5-BDA64BCC8804}"/>
              </a:ext>
            </a:extLst>
          </p:cNvPr>
          <p:cNvSpPr txBox="1"/>
          <p:nvPr/>
        </p:nvSpPr>
        <p:spPr>
          <a:xfrm>
            <a:off x="3874532" y="5269829"/>
            <a:ext cx="8623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4 Bytes</a:t>
            </a:r>
          </a:p>
        </p:txBody>
      </p:sp>
      <p:cxnSp>
        <p:nvCxnSpPr>
          <p:cNvPr id="88" name="Straight Arrow Connector 87">
            <a:extLst>
              <a:ext uri="{FF2B5EF4-FFF2-40B4-BE49-F238E27FC236}">
                <a16:creationId xmlns:a16="http://schemas.microsoft.com/office/drawing/2014/main" id="{12863FFD-2068-27BA-3F36-EA86E4592BFE}"/>
              </a:ext>
            </a:extLst>
          </p:cNvPr>
          <p:cNvCxnSpPr/>
          <p:nvPr/>
        </p:nvCxnSpPr>
        <p:spPr>
          <a:xfrm>
            <a:off x="3767968" y="5603764"/>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16DE6B8F-0D10-CF6F-84B5-36537D3FFF42}"/>
              </a:ext>
            </a:extLst>
          </p:cNvPr>
          <p:cNvSpPr txBox="1">
            <a:spLocks/>
          </p:cNvSpPr>
          <p:nvPr/>
        </p:nvSpPr>
        <p:spPr>
          <a:xfrm>
            <a:off x="1732547" y="6159761"/>
            <a:ext cx="8686800" cy="41657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Try to answer this: how many times will we be able to run faster if we fuse?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299338"/>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791358"/>
            <a:ext cx="8305800" cy="590931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device_vector.h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transform_reduce.h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&lt;thrust/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functional.h</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using</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namespace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::placeholders;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device_vector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 X(3);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X[0] = 10; X[1] = 30; X[2] =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transform_reduce</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X.begin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_1 * _1,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0.0f,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thrust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::plus&lt;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cout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"sum of squares is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&lt;&lt; result &lt;&lt;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 name="Title 1"/>
          <p:cNvSpPr>
            <a:spLocks noGrp="1"/>
          </p:cNvSpPr>
          <p:nvPr>
            <p:ph type="title"/>
          </p:nvPr>
        </p:nvSpPr>
        <p:spPr/>
        <p:txBody>
          <a:bodyPr>
            <a:normAutofit/>
          </a:bodyPr>
          <a:lstStyle/>
          <a:p>
            <a:r>
              <a:rPr lang="en-US" dirty="0"/>
              <a:t>Fusing Transformations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40810" y="6627168"/>
            <a:ext cx="101341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NVIDIA [N. Bell]</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Calibri"/>
              </a:rPr>
              <a:t>→</a:t>
            </a:r>
            <a:endPar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14322606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cs typeface="Courier New" pitchFamily="49" charset="0"/>
              </a:rPr>
              <a:t>thrust</a:t>
            </a:r>
            <a:r>
              <a:rPr lang="en-US" dirty="0"/>
              <a:t> Wrap-Up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Content Placeholder 3"/>
          <p:cNvSpPr txBox="1">
            <a:spLocks/>
          </p:cNvSpPr>
          <p:nvPr/>
        </p:nvSpPr>
        <p:spPr>
          <a:xfrm>
            <a:off x="406866" y="1138989"/>
            <a:ext cx="11400639" cy="5383154"/>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way to look at things…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Zipping: reorganizes </a:t>
            </a:r>
            <a:r>
              <a:rPr kumimoji="0" lang="en-US" sz="1800" b="0" i="0" u="sng" strike="noStrike" kern="1200" cap="none" spc="0" normalizeH="0" baseline="0" noProof="0" dirty="0">
                <a:ln>
                  <a:noFill/>
                </a:ln>
                <a:solidFill>
                  <a:srgbClr val="C00000"/>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processing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Fusing: reorganizes </a:t>
            </a:r>
            <a:r>
              <a:rPr kumimoji="0" lang="en-US" sz="1800" b="0" i="0" u="sng" strike="noStrike" kern="1200" cap="none" spc="0" normalizeH="0" baseline="0" noProof="0" dirty="0">
                <a:ln>
                  <a:noFill/>
                </a:ln>
                <a:solidFill>
                  <a:srgbClr val="C00000"/>
                </a:solidFill>
                <a:effectLst/>
                <a:uLnTx/>
                <a:uFillTx/>
                <a:latin typeface="Calibri" panose="020F0502020204030204"/>
                <a:ea typeface="+mn-ea"/>
                <a:cs typeface="+mn-cs"/>
              </a:rPr>
              <a:t>computation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efficient processing</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Good productivity and execution boost at the price of having to deal with C++ syntax</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No need to be aware of execution configuration, shared memory, etc.</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Key concepts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Functor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Zipping data </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Fusing operations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Why not always use </a:t>
            </a:r>
            <a:r>
              <a:rPr kumimoji="0" lang="en-US" sz="2000" b="0"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thrust</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There is no “perform finite element analysis” support in </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thrust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Thrust provides support for primitives – up to us to use them as needed</a:t>
            </a:r>
          </a:p>
        </p:txBody>
      </p:sp>
    </p:spTree>
    <p:extLst>
      <p:ext uri="{BB962C8B-B14F-4D97-AF65-F5344CB8AC3E}">
        <p14:creationId xmlns:p14="http://schemas.microsoft.com/office/powerpoint/2010/main" val="167043776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a:t>
            </a:r>
            <a:r>
              <a:rPr lang="en-US" b="1" dirty="0">
                <a:solidFill>
                  <a:srgbClr val="FFC000"/>
                </a:solidFill>
              </a:rPr>
              <a:t>CUB</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1130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CUB, from “CUDA </a:t>
            </a:r>
            <a:r>
              <a:rPr lang="en-US" dirty="0" err="1"/>
              <a:t>UnBound</a:t>
            </a:r>
            <a:r>
              <a:rPr lang="en-US" dirty="0"/>
              <a:t>”, factoids</a:t>
            </a:r>
          </a:p>
        </p:txBody>
      </p:sp>
      <p:sp>
        <p:nvSpPr>
          <p:cNvPr id="5" name="Content Placeholder 4"/>
          <p:cNvSpPr>
            <a:spLocks noGrp="1"/>
          </p:cNvSpPr>
          <p:nvPr>
            <p:ph idx="1"/>
          </p:nvPr>
        </p:nvSpPr>
        <p:spPr/>
        <p:txBody>
          <a:bodyPr/>
          <a:lstStyle/>
          <a:p>
            <a:endParaRPr lang="en-US" dirty="0"/>
          </a:p>
          <a:p>
            <a:r>
              <a:rPr lang="en-US" dirty="0"/>
              <a:t>Like </a:t>
            </a:r>
            <a:r>
              <a:rPr lang="en-US" dirty="0">
                <a:latin typeface="Consolas" panose="020B0609020204030204" pitchFamily="49" charset="0"/>
              </a:rPr>
              <a:t>thrust</a:t>
            </a:r>
            <a:r>
              <a:rPr lang="en-US" dirty="0"/>
              <a:t>, it’s a headers library, not a library that you link against</a:t>
            </a:r>
          </a:p>
          <a:p>
            <a:r>
              <a:rPr lang="en-US" dirty="0">
                <a:solidFill>
                  <a:srgbClr val="C00000"/>
                </a:solidFill>
              </a:rPr>
              <a:t>Even lower level than </a:t>
            </a:r>
            <a:r>
              <a:rPr lang="en-US" dirty="0">
                <a:solidFill>
                  <a:srgbClr val="C00000"/>
                </a:solidFill>
                <a:latin typeface="Consolas" panose="020B0609020204030204" pitchFamily="49" charset="0"/>
              </a:rPr>
              <a:t>thrust </a:t>
            </a:r>
            <a:r>
              <a:rPr lang="en-US" dirty="0">
                <a:solidFill>
                  <a:srgbClr val="C00000"/>
                </a:solidFill>
              </a:rPr>
              <a:t>(</a:t>
            </a:r>
            <a:r>
              <a:rPr lang="en-US" dirty="0">
                <a:solidFill>
                  <a:srgbClr val="C00000"/>
                </a:solidFill>
                <a:latin typeface="Consolas" panose="020B0609020204030204" pitchFamily="49" charset="0"/>
              </a:rPr>
              <a:t>thrust</a:t>
            </a:r>
            <a:r>
              <a:rPr lang="en-US" dirty="0">
                <a:solidFill>
                  <a:srgbClr val="C00000"/>
                </a:solidFill>
              </a:rPr>
              <a:t> is built on top of CUB)</a:t>
            </a:r>
          </a:p>
          <a:p>
            <a:endParaRPr lang="en-US" dirty="0"/>
          </a:p>
          <a:p>
            <a:r>
              <a:rPr lang="en-US" dirty="0"/>
              <a:t>Implications, given that it’s a header-file library:</a:t>
            </a:r>
          </a:p>
          <a:p>
            <a:pPr lvl="1"/>
            <a:r>
              <a:rPr lang="en-US" dirty="0"/>
              <a:t>When you need to call a function, you need to include the header file that includes the *source* code of the CUB function you want to call</a:t>
            </a:r>
          </a:p>
          <a:p>
            <a:pPr lvl="1"/>
            <a:endParaRPr lang="en-US" dirty="0"/>
          </a:p>
          <a:p>
            <a:pPr lvl="1"/>
            <a:r>
              <a:rPr lang="en-US" dirty="0"/>
              <a:t>Rationale, header-file library: if the compiler sees the code, it can engage in all sort of optimizations</a:t>
            </a:r>
          </a:p>
          <a:p>
            <a:pPr lvl="2"/>
            <a:r>
              <a:rPr lang="en-US" dirty="0" err="1">
                <a:solidFill>
                  <a:srgbClr val="C00000"/>
                </a:solidFill>
              </a:rPr>
              <a:t>Inlining</a:t>
            </a:r>
            <a:r>
              <a:rPr lang="en-US" dirty="0"/>
              <a:t>, compiles for the exact architecture you have, etc.</a:t>
            </a:r>
          </a:p>
          <a:p>
            <a:pPr lvl="1"/>
            <a:endParaRPr lang="en-US" dirty="0"/>
          </a:p>
          <a:p>
            <a:pPr lvl="1"/>
            <a:r>
              <a:rPr lang="en-US" dirty="0"/>
              <a:t>Fallout: it takes </a:t>
            </a:r>
            <a:r>
              <a:rPr lang="en-US" dirty="0">
                <a:solidFill>
                  <a:srgbClr val="C00000"/>
                </a:solidFill>
              </a:rPr>
              <a:t>a little bit longer to compile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10262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Straight from CUB webpage</a:t>
            </a:r>
          </a:p>
        </p:txBody>
      </p:sp>
      <p:sp>
        <p:nvSpPr>
          <p:cNvPr id="3" name="Content Placeholder 2"/>
          <p:cNvSpPr>
            <a:spLocks noGrp="1"/>
          </p:cNvSpPr>
          <p:nvPr>
            <p:ph idx="1"/>
          </p:nvPr>
        </p:nvSpPr>
        <p:spPr>
          <a:xfrm>
            <a:off x="147344" y="1212351"/>
            <a:ext cx="11960872" cy="5215920"/>
          </a:xfrm>
        </p:spPr>
        <p:txBody>
          <a:bodyPr>
            <a:normAutofit fontScale="92500" lnSpcReduction="10000"/>
          </a:bodyPr>
          <a:lstStyle/>
          <a:p>
            <a:r>
              <a:rPr lang="en-US" b="1" dirty="0"/>
              <a:t>Device-wide</a:t>
            </a:r>
            <a:r>
              <a:rPr lang="en-US" dirty="0"/>
              <a:t> primitives</a:t>
            </a:r>
          </a:p>
          <a:p>
            <a:pPr lvl="1"/>
            <a:r>
              <a:rPr lang="en-US" dirty="0"/>
              <a:t>Sort, prefix scan, reduction, histogram, etc.</a:t>
            </a:r>
          </a:p>
          <a:p>
            <a:pPr marL="457200" lvl="1" indent="0">
              <a:buNone/>
            </a:pPr>
            <a:endParaRPr lang="en-US" dirty="0"/>
          </a:p>
          <a:p>
            <a:r>
              <a:rPr lang="en-US" b="1" dirty="0"/>
              <a:t>Block-wide</a:t>
            </a:r>
            <a:r>
              <a:rPr lang="en-US" dirty="0"/>
              <a:t> “collective” primitives</a:t>
            </a:r>
          </a:p>
          <a:p>
            <a:pPr lvl="1"/>
            <a:r>
              <a:rPr lang="en-US" dirty="0"/>
              <a:t>I/O, sort, prefix scan, reduction, histogram, etc.</a:t>
            </a:r>
          </a:p>
          <a:p>
            <a:pPr marL="457200" lvl="1" indent="0">
              <a:buNone/>
            </a:pPr>
            <a:endParaRPr lang="en-US" dirty="0"/>
          </a:p>
          <a:p>
            <a:r>
              <a:rPr lang="en-US" b="1" dirty="0"/>
              <a:t>Warp-wide</a:t>
            </a:r>
            <a:r>
              <a:rPr lang="en-US" dirty="0"/>
              <a:t> “collective” primitives</a:t>
            </a:r>
          </a:p>
          <a:p>
            <a:pPr lvl="1"/>
            <a:r>
              <a:rPr lang="en-US" dirty="0"/>
              <a:t>Warp-wide prefix scan, reduction, etc.</a:t>
            </a:r>
          </a:p>
          <a:p>
            <a:pPr lvl="1"/>
            <a:endParaRPr lang="en-US" dirty="0"/>
          </a:p>
          <a:p>
            <a:r>
              <a:rPr lang="en-US" dirty="0"/>
              <a:t>Can call CUB from a kernel function and have the </a:t>
            </a:r>
            <a:r>
              <a:rPr lang="en-US" dirty="0">
                <a:solidFill>
                  <a:srgbClr val="0070C0"/>
                </a:solidFill>
              </a:rPr>
              <a:t>threads in a block</a:t>
            </a:r>
            <a:r>
              <a:rPr lang="en-US" dirty="0"/>
              <a:t> accomplish something together</a:t>
            </a:r>
          </a:p>
          <a:p>
            <a:r>
              <a:rPr lang="en-US" dirty="0"/>
              <a:t>Can call CUB from a kernel function and have the </a:t>
            </a:r>
            <a:r>
              <a:rPr lang="en-US" dirty="0">
                <a:solidFill>
                  <a:srgbClr val="0070C0"/>
                </a:solidFill>
              </a:rPr>
              <a:t>threads in a warp</a:t>
            </a:r>
            <a:r>
              <a:rPr lang="en-US" dirty="0"/>
              <a:t> accomplish something together</a:t>
            </a:r>
          </a:p>
          <a:p>
            <a:pPr lvl="1"/>
            <a:r>
              <a:rPr lang="en-US" dirty="0"/>
              <a:t>The threads in a warp start behaving like the 32 threads of a chip with 32 cores running 32 threads</a:t>
            </a:r>
          </a:p>
          <a:p>
            <a:pPr lvl="1"/>
            <a:endParaRPr lang="en-US" dirty="0"/>
          </a:p>
          <a:p>
            <a:r>
              <a:rPr lang="en-US" dirty="0">
                <a:solidFill>
                  <a:schemeClr val="bg1">
                    <a:lumMod val="65000"/>
                  </a:schemeClr>
                </a:solidFill>
              </a:rPr>
              <a:t>Thread and resource utilities</a:t>
            </a:r>
          </a:p>
          <a:p>
            <a:pPr lvl="1"/>
            <a:r>
              <a:rPr lang="en-US" dirty="0">
                <a:solidFill>
                  <a:schemeClr val="bg1">
                    <a:lumMod val="65000"/>
                  </a:schemeClr>
                </a:solidFill>
              </a:rPr>
              <a:t>PTX intrinsics, device reflection, texture-caching iterators, caching memory allocators, 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926458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CUB, </a:t>
            </a:r>
            <a:r>
              <a:rPr lang="en-US" b="1" dirty="0">
                <a:solidFill>
                  <a:srgbClr val="FFC000"/>
                </a:solidFill>
              </a:rPr>
              <a:t>device</a:t>
            </a:r>
            <a:r>
              <a:rPr lang="en-US" dirty="0"/>
              <a:t>-wide operations</a:t>
            </a:r>
          </a:p>
        </p:txBody>
      </p:sp>
      <p:sp>
        <p:nvSpPr>
          <p:cNvPr id="7" name="Content Placeholder 6"/>
          <p:cNvSpPr>
            <a:spLocks noGrp="1"/>
          </p:cNvSpPr>
          <p:nvPr>
            <p:ph sz="half" idx="1"/>
          </p:nvPr>
        </p:nvSpPr>
        <p:spPr/>
        <p:txBody>
          <a:bodyPr/>
          <a:lstStyle/>
          <a:p>
            <a:r>
              <a:rPr lang="en-US" dirty="0"/>
              <a:t>You can call these from you C host code:</a:t>
            </a:r>
          </a:p>
          <a:p>
            <a:pPr lvl="1"/>
            <a:endParaRPr lang="en-US" dirty="0"/>
          </a:p>
          <a:p>
            <a:pPr lvl="1"/>
            <a:r>
              <a:rPr lang="en-US" dirty="0"/>
              <a:t>Histogram</a:t>
            </a:r>
          </a:p>
          <a:p>
            <a:pPr lvl="2"/>
            <a:endParaRPr lang="en-US" dirty="0"/>
          </a:p>
          <a:p>
            <a:pPr lvl="2"/>
            <a:endParaRPr lang="en-US" dirty="0"/>
          </a:p>
          <a:p>
            <a:pPr lvl="2"/>
            <a:endParaRPr lang="en-US" dirty="0"/>
          </a:p>
          <a:p>
            <a:pPr lvl="1"/>
            <a:r>
              <a:rPr lang="en-US" dirty="0"/>
              <a:t>Partition</a:t>
            </a:r>
            <a:br>
              <a:rPr lang="en-US" dirty="0"/>
            </a:br>
            <a:r>
              <a:rPr lang="en-US" dirty="0"/>
              <a:t>(group)</a:t>
            </a:r>
          </a:p>
          <a:p>
            <a:pPr lvl="2"/>
            <a:endParaRPr lang="en-US" dirty="0"/>
          </a:p>
          <a:p>
            <a:pPr lvl="2"/>
            <a:endParaRPr lang="en-US" dirty="0"/>
          </a:p>
          <a:p>
            <a:pPr lvl="2"/>
            <a:endParaRPr lang="en-US" dirty="0"/>
          </a:p>
          <a:p>
            <a:pPr lvl="1"/>
            <a:r>
              <a:rPr lang="en-US" dirty="0"/>
              <a:t>Radix sort</a:t>
            </a:r>
          </a:p>
        </p:txBody>
      </p:sp>
      <p:sp>
        <p:nvSpPr>
          <p:cNvPr id="10" name="Content Placeholder 9"/>
          <p:cNvSpPr>
            <a:spLocks noGrp="1"/>
          </p:cNvSpPr>
          <p:nvPr>
            <p:ph sz="half" idx="2"/>
          </p:nvPr>
        </p:nvSpPr>
        <p:spPr/>
        <p:txBody>
          <a:bodyPr/>
          <a:lstStyle/>
          <a:p>
            <a:r>
              <a:rPr lang="en-US" dirty="0"/>
              <a:t>Reduce </a:t>
            </a:r>
          </a:p>
          <a:p>
            <a:endParaRPr lang="en-US" dirty="0"/>
          </a:p>
          <a:p>
            <a:r>
              <a:rPr lang="en-US" dirty="0"/>
              <a:t>Run length encode</a:t>
            </a:r>
          </a:p>
          <a:p>
            <a:endParaRPr lang="en-US" dirty="0"/>
          </a:p>
          <a:p>
            <a:r>
              <a:rPr lang="en-US" dirty="0"/>
              <a:t>Scan</a:t>
            </a:r>
          </a:p>
          <a:p>
            <a:endParaRPr lang="en-US" dirty="0"/>
          </a:p>
          <a:p>
            <a:r>
              <a:rPr lang="en-US" dirty="0"/>
              <a:t>Select</a:t>
            </a:r>
          </a:p>
          <a:p>
            <a:endParaRPr lang="en-US" dirty="0"/>
          </a:p>
          <a:p>
            <a:r>
              <a:rPr lang="en-US" dirty="0"/>
              <a:t>Sparse matrix-vector multiplications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10"/>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1" name="Text Placeholder 10"/>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487441" y="2501158"/>
            <a:ext cx="1095375" cy="857250"/>
          </a:xfrm>
          <a:prstGeom prst="rect">
            <a:avLst/>
          </a:prstGeom>
        </p:spPr>
      </p:pic>
      <p:pic>
        <p:nvPicPr>
          <p:cNvPr id="1032" name="Picture 8" descr="reduce_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r="41413"/>
          <a:stretch/>
        </p:blipFill>
        <p:spPr bwMode="auto">
          <a:xfrm>
            <a:off x="7843592" y="1637671"/>
            <a:ext cx="1183052" cy="80962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03539" y="5080146"/>
            <a:ext cx="2390775" cy="857251"/>
            <a:chOff x="2279385" y="5327302"/>
            <a:chExt cx="2390775" cy="857251"/>
          </a:xfrm>
        </p:grpSpPr>
        <p:pic>
          <p:nvPicPr>
            <p:cNvPr id="1028" name="Picture 4" descr="sorting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385" y="5327302"/>
              <a:ext cx="2390775" cy="857251"/>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a:off x="3330522" y="5667324"/>
              <a:ext cx="288500" cy="27641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8965984" y="2501158"/>
            <a:ext cx="3140393" cy="1053465"/>
            <a:chOff x="8965984" y="2501158"/>
            <a:chExt cx="3140393" cy="1053465"/>
          </a:xfrm>
        </p:grpSpPr>
        <p:pic>
          <p:nvPicPr>
            <p:cNvPr id="12" name="Picture 11"/>
            <p:cNvPicPr>
              <a:picLocks noChangeAspect="1"/>
            </p:cNvPicPr>
            <p:nvPr/>
          </p:nvPicPr>
          <p:blipFill>
            <a:blip r:embed="rId7"/>
            <a:stretch>
              <a:fillRect/>
            </a:stretch>
          </p:blipFill>
          <p:spPr>
            <a:xfrm>
              <a:off x="8965984" y="2501158"/>
              <a:ext cx="3140393" cy="1053465"/>
            </a:xfrm>
            <a:prstGeom prst="rect">
              <a:avLst/>
            </a:prstGeom>
          </p:spPr>
        </p:pic>
        <p:sp>
          <p:nvSpPr>
            <p:cNvPr id="21" name="Right Arrow 20"/>
            <p:cNvSpPr/>
            <p:nvPr/>
          </p:nvSpPr>
          <p:spPr>
            <a:xfrm rot="5400000">
              <a:off x="9543948" y="2705101"/>
              <a:ext cx="296332" cy="499670"/>
            </a:xfrm>
            <a:prstGeom prst="rightArrow">
              <a:avLst>
                <a:gd name="adj1" fmla="val 50000"/>
                <a:gd name="adj2" fmla="val 517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p:cNvGrpSpPr/>
          <p:nvPr/>
        </p:nvGrpSpPr>
        <p:grpSpPr>
          <a:xfrm>
            <a:off x="2172684" y="3778129"/>
            <a:ext cx="3124521" cy="882296"/>
            <a:chOff x="2148530" y="4025285"/>
            <a:chExt cx="3124521" cy="882296"/>
          </a:xfrm>
        </p:grpSpPr>
        <p:pic>
          <p:nvPicPr>
            <p:cNvPr id="1026" name="Picture 2" descr="Image result for histogram_logo.png github cu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8530" y="4025285"/>
              <a:ext cx="3124521" cy="882296"/>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rot="5400000">
              <a:off x="3515591" y="4216598"/>
              <a:ext cx="296332" cy="499670"/>
            </a:xfrm>
            <a:prstGeom prst="rightArrow">
              <a:avLst>
                <a:gd name="adj1" fmla="val 50000"/>
                <a:gd name="adj2" fmla="val 517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p:cNvGrpSpPr/>
          <p:nvPr/>
        </p:nvGrpSpPr>
        <p:grpSpPr>
          <a:xfrm>
            <a:off x="8170022" y="4254530"/>
            <a:ext cx="3094152" cy="866896"/>
            <a:chOff x="8170022" y="4254530"/>
            <a:chExt cx="3094152" cy="866896"/>
          </a:xfrm>
        </p:grpSpPr>
        <p:pic>
          <p:nvPicPr>
            <p:cNvPr id="1038" name="Picture 14" descr="select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0022" y="4254530"/>
              <a:ext cx="3094152" cy="866896"/>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rot="5400000">
              <a:off x="8723270" y="4438143"/>
              <a:ext cx="296332" cy="499670"/>
            </a:xfrm>
            <a:prstGeom prst="rightArrow">
              <a:avLst>
                <a:gd name="adj1" fmla="val 50000"/>
                <a:gd name="adj2" fmla="val 517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97675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CUB, </a:t>
            </a:r>
            <a:r>
              <a:rPr lang="en-US" b="1" dirty="0">
                <a:solidFill>
                  <a:srgbClr val="FFC000"/>
                </a:solidFill>
              </a:rPr>
              <a:t>block</a:t>
            </a:r>
            <a:r>
              <a:rPr lang="en-US" dirty="0"/>
              <a:t>-wide operations [callable from a kernel function]</a:t>
            </a:r>
          </a:p>
        </p:txBody>
      </p:sp>
      <p:sp>
        <p:nvSpPr>
          <p:cNvPr id="7" name="Content Placeholder 6"/>
          <p:cNvSpPr>
            <a:spLocks noGrp="1"/>
          </p:cNvSpPr>
          <p:nvPr>
            <p:ph sz="half" idx="1"/>
          </p:nvPr>
        </p:nvSpPr>
        <p:spPr>
          <a:xfrm>
            <a:off x="319029" y="1337491"/>
            <a:ext cx="5631278" cy="4528831"/>
          </a:xfrm>
        </p:spPr>
        <p:txBody>
          <a:bodyPr>
            <a:normAutofit fontScale="85000" lnSpcReduction="20000"/>
          </a:bodyPr>
          <a:lstStyle/>
          <a:p>
            <a:r>
              <a:rPr lang="en-US" dirty="0" err="1">
                <a:latin typeface="Consolas" panose="020B0609020204030204" pitchFamily="49" charset="0"/>
              </a:rPr>
              <a:t>BlockDiscontinuity</a:t>
            </a:r>
            <a:r>
              <a:rPr lang="en-US" dirty="0"/>
              <a:t> class provides collective methods for flagging discontinuities within an ordered set of items partitioned across a CUDA thread block</a:t>
            </a:r>
          </a:p>
          <a:p>
            <a:pPr lvl="1"/>
            <a:endParaRPr lang="en-US" dirty="0"/>
          </a:p>
          <a:p>
            <a:pPr lvl="1"/>
            <a:endParaRPr lang="en-US" dirty="0"/>
          </a:p>
          <a:p>
            <a:r>
              <a:rPr lang="en-US" dirty="0" err="1">
                <a:latin typeface="Consolas" panose="020B0609020204030204" pitchFamily="49" charset="0"/>
              </a:rPr>
              <a:t>BlockExchange</a:t>
            </a:r>
            <a:r>
              <a:rPr lang="en-US" dirty="0"/>
              <a:t> class provides collective methods for rearranging data partitioned across a CUDA thread block</a:t>
            </a:r>
          </a:p>
          <a:p>
            <a:pPr lvl="1"/>
            <a:endParaRPr lang="en-US" dirty="0"/>
          </a:p>
          <a:p>
            <a:pPr lvl="1"/>
            <a:endParaRPr lang="en-US" dirty="0"/>
          </a:p>
          <a:p>
            <a:r>
              <a:rPr lang="en-US" dirty="0" err="1">
                <a:latin typeface="Consolas" panose="020B0609020204030204" pitchFamily="49" charset="0"/>
              </a:rPr>
              <a:t>BlockHistogram</a:t>
            </a:r>
            <a:endParaRPr lang="en-US" dirty="0">
              <a:latin typeface="Consolas" panose="020B0609020204030204" pitchFamily="49" charset="0"/>
            </a:endParaRPr>
          </a:p>
          <a:p>
            <a:pPr lvl="1"/>
            <a:endParaRPr lang="en-US" dirty="0"/>
          </a:p>
          <a:p>
            <a:r>
              <a:rPr lang="en-US" dirty="0" err="1">
                <a:latin typeface="Consolas" panose="020B0609020204030204" pitchFamily="49" charset="0"/>
              </a:rPr>
              <a:t>BlockLoad</a:t>
            </a:r>
            <a:r>
              <a:rPr lang="en-US" dirty="0"/>
              <a:t> class provides collective data movement methods for loading a linear segment of items from memory into a blocked arrangement across a CUDA thread block</a:t>
            </a:r>
          </a:p>
        </p:txBody>
      </p:sp>
      <p:sp>
        <p:nvSpPr>
          <p:cNvPr id="10" name="Content Placeholder 9"/>
          <p:cNvSpPr>
            <a:spLocks noGrp="1"/>
          </p:cNvSpPr>
          <p:nvPr>
            <p:ph sz="half" idx="2"/>
          </p:nvPr>
        </p:nvSpPr>
        <p:spPr>
          <a:xfrm>
            <a:off x="6283226" y="1337491"/>
            <a:ext cx="5640435" cy="4528831"/>
          </a:xfrm>
        </p:spPr>
        <p:txBody>
          <a:bodyPr>
            <a:normAutofit fontScale="92500" lnSpcReduction="10000"/>
          </a:bodyPr>
          <a:lstStyle/>
          <a:p>
            <a:r>
              <a:rPr lang="en-US" sz="2200" dirty="0" err="1">
                <a:latin typeface="Consolas" panose="020B0609020204030204" pitchFamily="49" charset="0"/>
              </a:rPr>
              <a:t>BlockRadixSort</a:t>
            </a:r>
            <a:r>
              <a:rPr lang="en-US" dirty="0"/>
              <a:t> class provides collective methods for sorting items partitioned across a CUDA thread block using a radix sorting method</a:t>
            </a:r>
          </a:p>
          <a:p>
            <a:pPr lvl="1"/>
            <a:endParaRPr lang="en-US" dirty="0"/>
          </a:p>
          <a:p>
            <a:r>
              <a:rPr lang="en-US" sz="2200" dirty="0" err="1">
                <a:latin typeface="Consolas" panose="020B0609020204030204" pitchFamily="49" charset="0"/>
              </a:rPr>
              <a:t>BlockReduce</a:t>
            </a:r>
            <a:endParaRPr lang="en-US" sz="2200" dirty="0">
              <a:latin typeface="Consolas" panose="020B0609020204030204" pitchFamily="49" charset="0"/>
            </a:endParaRPr>
          </a:p>
          <a:p>
            <a:pPr lvl="1"/>
            <a:endParaRPr lang="en-US" dirty="0"/>
          </a:p>
          <a:p>
            <a:r>
              <a:rPr lang="en-US" sz="2200" dirty="0" err="1">
                <a:latin typeface="Consolas" panose="020B0609020204030204" pitchFamily="49" charset="0"/>
              </a:rPr>
              <a:t>BlockScan</a:t>
            </a:r>
            <a:endParaRPr lang="en-US" sz="2200" dirty="0">
              <a:latin typeface="Consolas" panose="020B0609020204030204" pitchFamily="49" charset="0"/>
            </a:endParaRPr>
          </a:p>
          <a:p>
            <a:pPr lvl="1"/>
            <a:endParaRPr lang="en-US" dirty="0"/>
          </a:p>
          <a:p>
            <a:r>
              <a:rPr lang="en-US" sz="2200" dirty="0" err="1">
                <a:latin typeface="Consolas" panose="020B0609020204030204" pitchFamily="49" charset="0"/>
              </a:rPr>
              <a:t>BlockStore</a:t>
            </a:r>
            <a:r>
              <a:rPr lang="en-US" dirty="0"/>
              <a:t> class provides collective data movement methods for writing a blocked arrangement of items partitioned across a CUDA thread block to a linear segment of memory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10"/>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1" name="Text Placeholder 10"/>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3074" name="Picture 2" descr="transpose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09" y="3302465"/>
            <a:ext cx="27813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scont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502" y="2133585"/>
            <a:ext cx="27527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lock_load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018" y="5566629"/>
            <a:ext cx="2019300" cy="8191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lock_store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3793" y="5431707"/>
            <a:ext cx="20193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274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CUB, </a:t>
            </a:r>
            <a:r>
              <a:rPr lang="en-US" b="1" dirty="0">
                <a:solidFill>
                  <a:srgbClr val="FFC000"/>
                </a:solidFill>
              </a:rPr>
              <a:t>warp</a:t>
            </a:r>
            <a:r>
              <a:rPr lang="en-US" dirty="0"/>
              <a:t>-level primitives</a:t>
            </a:r>
          </a:p>
        </p:txBody>
      </p:sp>
      <p:sp>
        <p:nvSpPr>
          <p:cNvPr id="3" name="Content Placeholder 2"/>
          <p:cNvSpPr>
            <a:spLocks noGrp="1"/>
          </p:cNvSpPr>
          <p:nvPr>
            <p:ph idx="1"/>
          </p:nvPr>
        </p:nvSpPr>
        <p:spPr/>
        <p:txBody>
          <a:bodyPr>
            <a:normAutofit/>
          </a:bodyPr>
          <a:lstStyle/>
          <a:p>
            <a:r>
              <a:rPr lang="en-US" dirty="0"/>
              <a:t>Idea: each warp of threads will work on a chunk of an array and do a scan or reduce on that chunk of the array</a:t>
            </a:r>
          </a:p>
          <a:p>
            <a:endParaRPr lang="en-US" dirty="0"/>
          </a:p>
          <a:p>
            <a:pPr marL="0" indent="0">
              <a:buNone/>
            </a:pPr>
            <a:endParaRPr lang="en-US" dirty="0"/>
          </a:p>
          <a:p>
            <a:r>
              <a:rPr lang="en-US" dirty="0" err="1">
                <a:latin typeface="Consolas" panose="020B0609020204030204" pitchFamily="49" charset="0"/>
              </a:rPr>
              <a:t>WarpScan</a:t>
            </a:r>
            <a:r>
              <a:rPr lang="en-US" dirty="0"/>
              <a:t> class provides collective methods for computing a parallel prefix scan of items partitioned across a CUDA thread warp.</a:t>
            </a:r>
          </a:p>
          <a:p>
            <a:pPr lvl="1"/>
            <a:endParaRPr lang="en-US" dirty="0"/>
          </a:p>
          <a:p>
            <a:pPr lvl="1"/>
            <a:endParaRPr lang="en-US" dirty="0"/>
          </a:p>
          <a:p>
            <a:pPr lvl="1"/>
            <a:endParaRPr lang="en-US" dirty="0"/>
          </a:p>
          <a:p>
            <a:r>
              <a:rPr lang="en-US" dirty="0" err="1">
                <a:latin typeface="Consolas" panose="020B0609020204030204" pitchFamily="49" charset="0"/>
              </a:rPr>
              <a:t>WarpReduce</a:t>
            </a:r>
            <a:r>
              <a:rPr lang="en-US" dirty="0"/>
              <a:t> class provides collective methods for computing a parallel reduction of items partitioned across a CUDA thread warp.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64024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CUB, departing thoughts</a:t>
            </a:r>
          </a:p>
        </p:txBody>
      </p:sp>
      <p:sp>
        <p:nvSpPr>
          <p:cNvPr id="4" name="Content Placeholder 3"/>
          <p:cNvSpPr>
            <a:spLocks noGrp="1"/>
          </p:cNvSpPr>
          <p:nvPr>
            <p:ph idx="1"/>
          </p:nvPr>
        </p:nvSpPr>
        <p:spPr/>
        <p:txBody>
          <a:bodyPr/>
          <a:lstStyle/>
          <a:p>
            <a:endParaRPr lang="en-US" dirty="0"/>
          </a:p>
          <a:p>
            <a:r>
              <a:rPr lang="en-US" dirty="0"/>
              <a:t>CUB is not the friendliest library to use, and the documentation is both dense and limited</a:t>
            </a:r>
          </a:p>
          <a:p>
            <a:pPr marL="457200" lvl="1" indent="0">
              <a:buNone/>
            </a:pPr>
            <a:endParaRPr lang="en-US" dirty="0"/>
          </a:p>
          <a:p>
            <a:r>
              <a:rPr lang="en-US" dirty="0"/>
              <a:t>CUB provides amazing performance</a:t>
            </a:r>
          </a:p>
          <a:p>
            <a:pPr marL="457200" lvl="1" indent="0">
              <a:buNone/>
            </a:pPr>
            <a:endParaRPr lang="en-US" dirty="0"/>
          </a:p>
          <a:p>
            <a:r>
              <a:rPr lang="en-US" dirty="0">
                <a:latin typeface="Consolas" panose="020B0609020204030204" pitchFamily="49" charset="0"/>
              </a:rPr>
              <a:t>thrust</a:t>
            </a:r>
            <a:r>
              <a:rPr lang="en-US" dirty="0"/>
              <a:t> is implemented in terms of CUB</a:t>
            </a:r>
          </a:p>
          <a:p>
            <a:pPr marL="0" indent="0">
              <a:buNone/>
            </a:pPr>
            <a:endParaRPr lang="en-US" dirty="0"/>
          </a:p>
          <a:p>
            <a:r>
              <a:rPr lang="en-US" dirty="0">
                <a:solidFill>
                  <a:srgbClr val="C00000"/>
                </a:solidFill>
              </a:rPr>
              <a:t>Use it when you start processing big data</a:t>
            </a:r>
          </a:p>
          <a:p>
            <a:pPr lvl="1"/>
            <a:r>
              <a:rPr lang="en-US" dirty="0"/>
              <a:t>It’s worth spending the time to make friends with CUB</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5616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Multi-core parallel computing with OpenMP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9843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9D216BE-AF0E-4BF6-ADD4-92F2D63E0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0" r="15926"/>
          <a:stretch/>
        </p:blipFill>
        <p:spPr bwMode="auto">
          <a:xfrm>
            <a:off x="3759853" y="849653"/>
            <a:ext cx="4893271" cy="53911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0" y="0"/>
            <a:ext cx="12192000" cy="823393"/>
          </a:xfrm>
        </p:spPr>
        <p:txBody>
          <a:bodyPr>
            <a:normAutofit/>
          </a:bodyPr>
          <a:lstStyle/>
          <a:p>
            <a:r>
              <a:rPr lang="en-US" dirty="0"/>
              <a:t>Multi-Socket Motherboard Configuration</a:t>
            </a:r>
            <a:br>
              <a:rPr lang="en-US" dirty="0"/>
            </a:br>
            <a:r>
              <a:rPr lang="en-US" sz="1600" dirty="0"/>
              <a:t>[ASRock Rack EP2C621D12 WS EEB Server Motherboard LGA 3647 Intel C621]</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44002" y="6559982"/>
            <a:ext cx="53091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hlinkClick r:id="rId3"/>
              </a:rPr>
              <a:t>credit</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p>
        </p:txBody>
      </p:sp>
      <p:sp>
        <p:nvSpPr>
          <p:cNvPr id="18" name="Rectangle 17"/>
          <p:cNvSpPr/>
          <p:nvPr/>
        </p:nvSpPr>
        <p:spPr>
          <a:xfrm>
            <a:off x="3525023" y="6267863"/>
            <a:ext cx="16189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Bank</a:t>
            </a:r>
          </a:p>
        </p:txBody>
      </p:sp>
      <p:sp>
        <p:nvSpPr>
          <p:cNvPr id="19" name="Right Arrow 18"/>
          <p:cNvSpPr/>
          <p:nvPr/>
        </p:nvSpPr>
        <p:spPr>
          <a:xfrm>
            <a:off x="3072576" y="6314317"/>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6135514" y="6267863"/>
            <a:ext cx="13558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CPU Socket</a:t>
            </a:r>
          </a:p>
        </p:txBody>
      </p:sp>
      <p:sp>
        <p:nvSpPr>
          <p:cNvPr id="21" name="Right Arrow 20"/>
          <p:cNvSpPr/>
          <p:nvPr/>
        </p:nvSpPr>
        <p:spPr>
          <a:xfrm>
            <a:off x="5683068" y="6314317"/>
            <a:ext cx="552370" cy="327622"/>
          </a:xfrm>
          <a:prstGeom prst="rightArrow">
            <a:avLst>
              <a:gd name="adj1" fmla="val 50000"/>
              <a:gd name="adj2" fmla="val 662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Arrow 21"/>
          <p:cNvSpPr/>
          <p:nvPr/>
        </p:nvSpPr>
        <p:spPr>
          <a:xfrm rot="21005979">
            <a:off x="5601459" y="3068828"/>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21041107">
            <a:off x="5526885" y="518281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Arrow 23"/>
          <p:cNvSpPr/>
          <p:nvPr/>
        </p:nvSpPr>
        <p:spPr>
          <a:xfrm rot="10800000">
            <a:off x="8235831" y="271005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ight Arrow 24"/>
          <p:cNvSpPr/>
          <p:nvPr/>
        </p:nvSpPr>
        <p:spPr>
          <a:xfrm rot="10800000">
            <a:off x="8153500" y="5182815"/>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ight Arrow 26"/>
          <p:cNvSpPr/>
          <p:nvPr/>
        </p:nvSpPr>
        <p:spPr>
          <a:xfrm>
            <a:off x="3075036" y="2574835"/>
            <a:ext cx="1265903" cy="327622"/>
          </a:xfrm>
          <a:prstGeom prst="rightArrow">
            <a:avLst>
              <a:gd name="adj1" fmla="val 50000"/>
              <a:gd name="adj2" fmla="val 662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12"/>
          <p:cNvSpPr/>
          <p:nvPr/>
        </p:nvSpPr>
        <p:spPr>
          <a:xfrm rot="9644044">
            <a:off x="7586433" y="1916313"/>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ight Arrow 12">
            <a:extLst>
              <a:ext uri="{FF2B5EF4-FFF2-40B4-BE49-F238E27FC236}">
                <a16:creationId xmlns:a16="http://schemas.microsoft.com/office/drawing/2014/main" id="{C34E4606-2DF4-4C78-A1CA-BBF8DA2DBD8B}"/>
              </a:ext>
            </a:extLst>
          </p:cNvPr>
          <p:cNvSpPr/>
          <p:nvPr/>
        </p:nvSpPr>
        <p:spPr>
          <a:xfrm rot="9644044">
            <a:off x="7539362" y="4196867"/>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A869CA-8649-4DCF-9C6E-A156CA20618B}"/>
              </a:ext>
            </a:extLst>
          </p:cNvPr>
          <p:cNvSpPr txBox="1"/>
          <p:nvPr/>
        </p:nvSpPr>
        <p:spPr>
          <a:xfrm>
            <a:off x="1547041" y="2512450"/>
            <a:ext cx="16189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Seven of them</a:t>
            </a:r>
          </a:p>
        </p:txBody>
      </p:sp>
      <p:sp>
        <p:nvSpPr>
          <p:cNvPr id="32" name="Rectangle 31">
            <a:extLst>
              <a:ext uri="{FF2B5EF4-FFF2-40B4-BE49-F238E27FC236}">
                <a16:creationId xmlns:a16="http://schemas.microsoft.com/office/drawing/2014/main" id="{E5899CC8-B504-495F-A51F-B93EF82787F0}"/>
              </a:ext>
            </a:extLst>
          </p:cNvPr>
          <p:cNvSpPr/>
          <p:nvPr/>
        </p:nvSpPr>
        <p:spPr>
          <a:xfrm>
            <a:off x="8482920" y="6291780"/>
            <a:ext cx="12660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PCI Socket</a:t>
            </a:r>
          </a:p>
        </p:txBody>
      </p:sp>
      <p:sp>
        <p:nvSpPr>
          <p:cNvPr id="33" name="Right Arrow 20">
            <a:extLst>
              <a:ext uri="{FF2B5EF4-FFF2-40B4-BE49-F238E27FC236}">
                <a16:creationId xmlns:a16="http://schemas.microsoft.com/office/drawing/2014/main" id="{A0E69C48-5799-4779-865E-C2D6B713A566}"/>
              </a:ext>
            </a:extLst>
          </p:cNvPr>
          <p:cNvSpPr/>
          <p:nvPr/>
        </p:nvSpPr>
        <p:spPr>
          <a:xfrm>
            <a:off x="8030474" y="6338234"/>
            <a:ext cx="552370" cy="327622"/>
          </a:xfrm>
          <a:prstGeom prst="rightArrow">
            <a:avLst>
              <a:gd name="adj1" fmla="val 50000"/>
              <a:gd name="adj2" fmla="val 662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33489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315200" y="4525566"/>
            <a:ext cx="239341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little to no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
        <p:nvSpPr>
          <p:cNvPr id="7" name="Rectangle 6"/>
          <p:cNvSpPr/>
          <p:nvPr/>
        </p:nvSpPr>
        <p:spPr>
          <a:xfrm>
            <a:off x="9789979" y="4617006"/>
            <a:ext cx="533400" cy="150911"/>
          </a:xfrm>
          <a:prstGeom prst="rect">
            <a:avLst/>
          </a:prstGeom>
          <a:solidFill>
            <a:srgbClr val="FFC000"/>
          </a:solidFill>
          <a:ln w="19050" cap="flat" cmpd="sng" algn="ctr">
            <a:solidFill>
              <a:srgbClr val="FFC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a:ea typeface="+mn-ea"/>
              <a:cs typeface="+mn-cs"/>
            </a:endParaRPr>
          </a:p>
        </p:txBody>
      </p:sp>
      <p:sp>
        <p:nvSpPr>
          <p:cNvPr id="8" name="Rectangle 7"/>
          <p:cNvSpPr/>
          <p:nvPr/>
        </p:nvSpPr>
        <p:spPr>
          <a:xfrm>
            <a:off x="7315200" y="4110486"/>
            <a:ext cx="1902893"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full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
        <p:nvSpPr>
          <p:cNvPr id="9" name="Rectangle 8"/>
          <p:cNvSpPr/>
          <p:nvPr/>
        </p:nvSpPr>
        <p:spPr>
          <a:xfrm>
            <a:off x="9315320" y="4197163"/>
            <a:ext cx="533400" cy="150911"/>
          </a:xfrm>
          <a:prstGeom prst="rect">
            <a:avLst/>
          </a:prstGeom>
          <a:solidFill>
            <a:srgbClr val="00B050"/>
          </a:solidFill>
          <a:ln w="19050" cap="flat" cmpd="sng" algn="ctr">
            <a:solidFill>
              <a:srgbClr val="00B05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a:ea typeface="+mn-ea"/>
              <a:cs typeface="+mn-cs"/>
            </a:endParaRPr>
          </a:p>
        </p:txBody>
      </p:sp>
      <p:sp>
        <p:nvSpPr>
          <p:cNvPr id="10" name="Flowchart: Process 9"/>
          <p:cNvSpPr/>
          <p:nvPr/>
        </p:nvSpPr>
        <p:spPr>
          <a:xfrm>
            <a:off x="2105603" y="3618537"/>
            <a:ext cx="2191346"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Superscalar</a:t>
            </a:r>
          </a:p>
        </p:txBody>
      </p:sp>
      <p:sp>
        <p:nvSpPr>
          <p:cNvPr id="11" name="Flowchart: Process 10"/>
          <p:cNvSpPr/>
          <p:nvPr/>
        </p:nvSpPr>
        <p:spPr>
          <a:xfrm>
            <a:off x="4520818" y="3616796"/>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Non-sequence instructions sharing functional units</a:t>
            </a:r>
          </a:p>
        </p:txBody>
      </p:sp>
      <p:sp>
        <p:nvSpPr>
          <p:cNvPr id="12" name="Flowchart: Process 11"/>
          <p:cNvSpPr/>
          <p:nvPr/>
        </p:nvSpPr>
        <p:spPr>
          <a:xfrm>
            <a:off x="4299359" y="3618537"/>
            <a:ext cx="221459"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3" name="Flowchart: Process 12"/>
          <p:cNvSpPr/>
          <p:nvPr/>
        </p:nvSpPr>
        <p:spPr>
          <a:xfrm>
            <a:off x="2105603" y="3316069"/>
            <a:ext cx="2191346"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Pipelining</a:t>
            </a:r>
          </a:p>
        </p:txBody>
      </p:sp>
      <p:sp>
        <p:nvSpPr>
          <p:cNvPr id="14" name="Flowchart: Process 13"/>
          <p:cNvSpPr/>
          <p:nvPr/>
        </p:nvSpPr>
        <p:spPr>
          <a:xfrm>
            <a:off x="4520818" y="3316069"/>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Sequence of instruction sharing functional units  </a:t>
            </a:r>
          </a:p>
        </p:txBody>
      </p:sp>
      <p:sp>
        <p:nvSpPr>
          <p:cNvPr id="15" name="Flowchart: Process 14"/>
          <p:cNvSpPr/>
          <p:nvPr/>
        </p:nvSpPr>
        <p:spPr>
          <a:xfrm>
            <a:off x="4299359" y="3316069"/>
            <a:ext cx="221459"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6" name="Flowchart: Process 15"/>
          <p:cNvSpPr/>
          <p:nvPr/>
        </p:nvSpPr>
        <p:spPr>
          <a:xfrm>
            <a:off x="2105603" y="3011692"/>
            <a:ext cx="2191347"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Vectorization</a:t>
            </a:r>
          </a:p>
        </p:txBody>
      </p:sp>
      <p:sp>
        <p:nvSpPr>
          <p:cNvPr id="17" name="Flowchart: Process 16"/>
          <p:cNvSpPr/>
          <p:nvPr/>
        </p:nvSpPr>
        <p:spPr>
          <a:xfrm>
            <a:off x="4520818" y="3010412"/>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Higher operation throughput via special/fat registers</a:t>
            </a:r>
          </a:p>
        </p:txBody>
      </p:sp>
      <p:sp>
        <p:nvSpPr>
          <p:cNvPr id="18" name="Flowchart: Process 17"/>
          <p:cNvSpPr/>
          <p:nvPr/>
        </p:nvSpPr>
        <p:spPr>
          <a:xfrm>
            <a:off x="4299359" y="3011692"/>
            <a:ext cx="221459"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9" name="Flowchart: Process 18"/>
          <p:cNvSpPr/>
          <p:nvPr/>
        </p:nvSpPr>
        <p:spPr>
          <a:xfrm>
            <a:off x="2105603" y="2707315"/>
            <a:ext cx="2191347"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Multi-Core Processor</a:t>
            </a:r>
          </a:p>
        </p:txBody>
      </p:sp>
      <p:sp>
        <p:nvSpPr>
          <p:cNvPr id="20" name="Flowchart: Process 19"/>
          <p:cNvSpPr/>
          <p:nvPr/>
        </p:nvSpPr>
        <p:spPr>
          <a:xfrm>
            <a:off x="4520818" y="2706035"/>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Communication through shared caches and main mem.</a:t>
            </a:r>
          </a:p>
        </p:txBody>
      </p:sp>
      <p:sp>
        <p:nvSpPr>
          <p:cNvPr id="21" name="Flowchart: Process 20"/>
          <p:cNvSpPr/>
          <p:nvPr/>
        </p:nvSpPr>
        <p:spPr>
          <a:xfrm>
            <a:off x="4299359" y="2707315"/>
            <a:ext cx="221459"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2" name="Flowchart: Process 21"/>
          <p:cNvSpPr/>
          <p:nvPr/>
        </p:nvSpPr>
        <p:spPr>
          <a:xfrm>
            <a:off x="2105603" y="2409240"/>
            <a:ext cx="2191347"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Acceleration (GPU)</a:t>
            </a:r>
          </a:p>
        </p:txBody>
      </p:sp>
      <p:sp>
        <p:nvSpPr>
          <p:cNvPr id="23" name="Flowchart: Process 22"/>
          <p:cNvSpPr/>
          <p:nvPr/>
        </p:nvSpPr>
        <p:spPr>
          <a:xfrm>
            <a:off x="4520818" y="2407960"/>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Compute devices accelerating parallel computation on one node</a:t>
            </a:r>
          </a:p>
        </p:txBody>
      </p:sp>
      <p:sp>
        <p:nvSpPr>
          <p:cNvPr id="24" name="Flowchart: Process 23"/>
          <p:cNvSpPr/>
          <p:nvPr/>
        </p:nvSpPr>
        <p:spPr>
          <a:xfrm>
            <a:off x="4299359" y="2409240"/>
            <a:ext cx="221459"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5" name="Flowchart: Process 24"/>
          <p:cNvSpPr/>
          <p:nvPr/>
        </p:nvSpPr>
        <p:spPr>
          <a:xfrm>
            <a:off x="2105603" y="2103951"/>
            <a:ext cx="2191347"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Multi-Socket Node</a:t>
            </a:r>
          </a:p>
        </p:txBody>
      </p:sp>
      <p:sp>
        <p:nvSpPr>
          <p:cNvPr id="26" name="Flowchart: Process 25"/>
          <p:cNvSpPr/>
          <p:nvPr/>
        </p:nvSpPr>
        <p:spPr>
          <a:xfrm>
            <a:off x="4520818" y="2103951"/>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CPUs on the same node, talk through main mem.</a:t>
            </a:r>
          </a:p>
        </p:txBody>
      </p:sp>
      <p:sp>
        <p:nvSpPr>
          <p:cNvPr id="27" name="Flowchart: Process 26"/>
          <p:cNvSpPr/>
          <p:nvPr/>
        </p:nvSpPr>
        <p:spPr>
          <a:xfrm>
            <a:off x="4299359" y="2105231"/>
            <a:ext cx="221459"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8" name="Flowchart: Process 27"/>
          <p:cNvSpPr/>
          <p:nvPr/>
        </p:nvSpPr>
        <p:spPr>
          <a:xfrm>
            <a:off x="2105602" y="1798796"/>
            <a:ext cx="2191347"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Cluster (distributed mem.)</a:t>
            </a:r>
          </a:p>
        </p:txBody>
      </p:sp>
      <p:sp>
        <p:nvSpPr>
          <p:cNvPr id="29" name="Flowchart: Process 28"/>
          <p:cNvSpPr/>
          <p:nvPr/>
        </p:nvSpPr>
        <p:spPr>
          <a:xfrm>
            <a:off x="4520818" y="1797516"/>
            <a:ext cx="426334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nodes communicate through fast interconnect</a:t>
            </a:r>
          </a:p>
        </p:txBody>
      </p:sp>
      <p:sp>
        <p:nvSpPr>
          <p:cNvPr id="30" name="Flowchart: Process 29"/>
          <p:cNvSpPr/>
          <p:nvPr/>
        </p:nvSpPr>
        <p:spPr>
          <a:xfrm>
            <a:off x="4299359" y="1798796"/>
            <a:ext cx="221459"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grpSp>
        <p:nvGrpSpPr>
          <p:cNvPr id="45" name="Group 44"/>
          <p:cNvGrpSpPr/>
          <p:nvPr/>
        </p:nvGrpSpPr>
        <p:grpSpPr>
          <a:xfrm>
            <a:off x="8784166" y="1797516"/>
            <a:ext cx="2595035" cy="2117815"/>
            <a:chOff x="6833989" y="2227101"/>
            <a:chExt cx="2278261" cy="2117815"/>
          </a:xfrm>
        </p:grpSpPr>
        <p:sp>
          <p:nvSpPr>
            <p:cNvPr id="38" name="Flowchart: Process 37"/>
            <p:cNvSpPr/>
            <p:nvPr/>
          </p:nvSpPr>
          <p:spPr>
            <a:xfrm>
              <a:off x="6833990" y="2227101"/>
              <a:ext cx="2278260"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MPI, Charm++, Chapel</a:t>
              </a:r>
            </a:p>
          </p:txBody>
        </p:sp>
        <p:sp>
          <p:nvSpPr>
            <p:cNvPr id="39" name="Flowchart: Process 38"/>
            <p:cNvSpPr/>
            <p:nvPr/>
          </p:nvSpPr>
          <p:spPr>
            <a:xfrm>
              <a:off x="6833989" y="2533168"/>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Corbel"/>
                  <a:ea typeface="+mn-ea"/>
                  <a:cs typeface="+mn-cs"/>
                </a:rPr>
                <a:t>OpenACC</a:t>
              </a:r>
              <a:r>
                <a:rPr kumimoji="0" lang="en-US" sz="1200" b="0" i="0" u="none" strike="noStrike" kern="0" cap="none" spc="0" normalizeH="0" baseline="0" noProof="0" dirty="0">
                  <a:ln>
                    <a:noFill/>
                  </a:ln>
                  <a:solidFill>
                    <a:srgbClr val="FFFFFF"/>
                  </a:solidFill>
                  <a:effectLst/>
                  <a:uLnTx/>
                  <a:uFillTx/>
                  <a:latin typeface="Corbel"/>
                  <a:ea typeface="+mn-ea"/>
                  <a:cs typeface="+mn-cs"/>
                </a:rPr>
                <a:t>, OpenMP, MPI</a:t>
              </a:r>
            </a:p>
          </p:txBody>
        </p:sp>
        <p:sp>
          <p:nvSpPr>
            <p:cNvPr id="40" name="Flowchart: Process 39"/>
            <p:cNvSpPr/>
            <p:nvPr/>
          </p:nvSpPr>
          <p:spPr>
            <a:xfrm>
              <a:off x="6833990" y="2839470"/>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CUDA, </a:t>
              </a:r>
              <a:r>
                <a:rPr kumimoji="0" lang="en-US" sz="1200" b="0" i="0" u="none" strike="noStrike" kern="0" cap="none" spc="0" normalizeH="0" baseline="0" noProof="0" dirty="0" err="1">
                  <a:ln>
                    <a:noFill/>
                  </a:ln>
                  <a:solidFill>
                    <a:srgbClr val="FFFFFF"/>
                  </a:solidFill>
                  <a:effectLst/>
                  <a:uLnTx/>
                  <a:uFillTx/>
                  <a:latin typeface="Corbel"/>
                  <a:ea typeface="+mn-ea"/>
                  <a:cs typeface="+mn-cs"/>
                </a:rPr>
                <a:t>OpenCL</a:t>
              </a:r>
              <a:r>
                <a:rPr kumimoji="0" lang="en-US" sz="1200" b="0" i="0" u="none" strike="noStrike" kern="0" cap="none" spc="0" normalizeH="0" baseline="0" noProof="0" dirty="0">
                  <a:ln>
                    <a:noFill/>
                  </a:ln>
                  <a:solidFill>
                    <a:srgbClr val="FFFFFF"/>
                  </a:solidFill>
                  <a:effectLst/>
                  <a:uLnTx/>
                  <a:uFillTx/>
                  <a:latin typeface="Corbel"/>
                  <a:ea typeface="+mn-ea"/>
                  <a:cs typeface="+mn-cs"/>
                </a:rPr>
                <a:t>, OpenMP, </a:t>
              </a:r>
              <a:r>
                <a:rPr kumimoji="0" lang="en-US" sz="1200" b="0" i="0" u="none" strike="noStrike" kern="0" cap="none" spc="0" normalizeH="0" baseline="0" noProof="0" dirty="0" err="1">
                  <a:ln>
                    <a:noFill/>
                  </a:ln>
                  <a:solidFill>
                    <a:srgbClr val="FFFFFF"/>
                  </a:solidFill>
                  <a:effectLst/>
                  <a:uLnTx/>
                  <a:uFillTx/>
                  <a:latin typeface="Corbel"/>
                  <a:ea typeface="+mn-ea"/>
                  <a:cs typeface="+mn-cs"/>
                </a:rPr>
                <a:t>OpenACC</a:t>
              </a: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41" name="Flowchart: Process 40"/>
            <p:cNvSpPr/>
            <p:nvPr/>
          </p:nvSpPr>
          <p:spPr>
            <a:xfrm>
              <a:off x="6833990" y="3143132"/>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OpenMP, TBB, </a:t>
              </a:r>
              <a:r>
                <a:rPr kumimoji="0" lang="en-US" sz="1200" b="0" i="0" u="none" strike="noStrike" kern="0" cap="none" spc="0" normalizeH="0" baseline="0" noProof="0" dirty="0" err="1">
                  <a:ln>
                    <a:noFill/>
                  </a:ln>
                  <a:solidFill>
                    <a:srgbClr val="FFFFFF"/>
                  </a:solidFill>
                  <a:effectLst/>
                  <a:uLnTx/>
                  <a:uFillTx/>
                  <a:latin typeface="Corbel"/>
                  <a:ea typeface="+mn-ea"/>
                  <a:cs typeface="+mn-cs"/>
                </a:rPr>
                <a:t>pthreads</a:t>
              </a:r>
              <a:r>
                <a:rPr kumimoji="0" lang="en-US" sz="1200" b="0" i="0" u="none" strike="noStrike" kern="0" cap="none" spc="0" normalizeH="0" baseline="0" noProof="0" dirty="0">
                  <a:ln>
                    <a:noFill/>
                  </a:ln>
                  <a:solidFill>
                    <a:srgbClr val="FFFFFF"/>
                  </a:solidFill>
                  <a:effectLst/>
                  <a:uLnTx/>
                  <a:uFillTx/>
                  <a:latin typeface="Corbel"/>
                  <a:ea typeface="+mn-ea"/>
                  <a:cs typeface="+mn-cs"/>
                </a:rPr>
                <a:t>, </a:t>
              </a:r>
              <a:r>
                <a:rPr kumimoji="0" lang="en-US" sz="1200" b="0" i="0" u="none" strike="noStrike" kern="0" cap="none" spc="0" normalizeH="0" baseline="0" noProof="0" dirty="0" err="1">
                  <a:ln>
                    <a:noFill/>
                  </a:ln>
                  <a:solidFill>
                    <a:srgbClr val="FFFFFF"/>
                  </a:solidFill>
                  <a:effectLst/>
                  <a:uLnTx/>
                  <a:uFillTx/>
                  <a:latin typeface="Corbel"/>
                  <a:ea typeface="+mn-ea"/>
                  <a:cs typeface="+mn-cs"/>
                </a:rPr>
                <a:t>OpenACC</a:t>
              </a: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42" name="Flowchart: Process 41"/>
            <p:cNvSpPr/>
            <p:nvPr/>
          </p:nvSpPr>
          <p:spPr>
            <a:xfrm>
              <a:off x="6833990" y="3439997"/>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AVX, SSE, OpenMP</a:t>
              </a:r>
            </a:p>
          </p:txBody>
        </p:sp>
        <p:sp>
          <p:nvSpPr>
            <p:cNvPr id="43" name="Flowchart: Process 42"/>
            <p:cNvSpPr/>
            <p:nvPr/>
          </p:nvSpPr>
          <p:spPr>
            <a:xfrm>
              <a:off x="6833990" y="3738906"/>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sp>
          <p:nvSpPr>
            <p:cNvPr id="44" name="Flowchart: Process 43"/>
            <p:cNvSpPr/>
            <p:nvPr/>
          </p:nvSpPr>
          <p:spPr>
            <a:xfrm>
              <a:off x="6833989" y="4048121"/>
              <a:ext cx="2278259"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grpSp>
      <p:sp>
        <p:nvSpPr>
          <p:cNvPr id="3" name="Rectangle 2"/>
          <p:cNvSpPr/>
          <p:nvPr/>
        </p:nvSpPr>
        <p:spPr>
          <a:xfrm>
            <a:off x="2759088" y="5280673"/>
            <a:ext cx="7089633" cy="1354217"/>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Any pipeline issues that we can address?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Do the threads work together harmoniously? Any NUMA issues to be aware of?</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Hitting the cache?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Any opportunities for SIMD? Use GPU or AVX?</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Communication/synchronization reduced as much as possible?</a:t>
            </a:r>
          </a:p>
        </p:txBody>
      </p:sp>
    </p:spTree>
    <p:extLst>
      <p:ext uri="{BB962C8B-B14F-4D97-AF65-F5344CB8AC3E}">
        <p14:creationId xmlns:p14="http://schemas.microsoft.com/office/powerpoint/2010/main" val="2143391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3771900"/>
            <a:ext cx="9931400" cy="1249965"/>
          </a:xfrm>
          <a:solidFill>
            <a:srgbClr val="1F4E79"/>
          </a:solidFill>
        </p:spPr>
        <p:txBody>
          <a:bodyPr>
            <a:normAutofit/>
          </a:bodyPr>
          <a:lstStyle/>
          <a:p>
            <a:r>
              <a:rPr lang="en-US" dirty="0"/>
              <a:t>OpenMP: </a:t>
            </a:r>
            <a:br>
              <a:rPr lang="en-US" dirty="0"/>
            </a:br>
            <a:r>
              <a:rPr lang="en-US" dirty="0"/>
              <a:t>Step #1 – Know your hardware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2147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larger transistor counts</a:t>
            </a:r>
          </a:p>
        </p:txBody>
      </p:sp>
      <p:sp>
        <p:nvSpPr>
          <p:cNvPr id="3" name="Content Placeholder 2"/>
          <p:cNvSpPr>
            <a:spLocks noGrp="1"/>
          </p:cNvSpPr>
          <p:nvPr>
            <p:ph idx="1"/>
          </p:nvPr>
        </p:nvSpPr>
        <p:spPr/>
        <p:txBody>
          <a:bodyPr/>
          <a:lstStyle/>
          <a:p>
            <a:endParaRPr lang="en-US" dirty="0"/>
          </a:p>
          <a:p>
            <a:endParaRPr lang="en-US" dirty="0"/>
          </a:p>
          <a:p>
            <a:r>
              <a:rPr lang="en-US" dirty="0"/>
              <a:t>One can take the transistor bonanza in two directions</a:t>
            </a:r>
          </a:p>
          <a:p>
            <a:endParaRPr lang="en-US" dirty="0"/>
          </a:p>
          <a:p>
            <a:endParaRPr lang="en-US" dirty="0"/>
          </a:p>
          <a:p>
            <a:pPr marL="914400" lvl="1" indent="-457200">
              <a:buFont typeface="+mj-lt"/>
              <a:buAutoNum type="arabicPeriod"/>
            </a:pPr>
            <a:r>
              <a:rPr lang="en-US" dirty="0"/>
              <a:t>Reduce chip size: Keep the number of transistors constant on a chip, but decrease its size</a:t>
            </a:r>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r>
              <a:rPr lang="en-US" dirty="0"/>
              <a:t>More performant chip: Keep size constant, but increase speed and/or smarts by adding more transistors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8462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SMP</a:t>
            </a:r>
            <a:r>
              <a:rPr lang="en-US" dirty="0"/>
              <a:t>: Symmetric Multi-Processing</a:t>
            </a:r>
            <a:endParaRPr lang="en-US" sz="2400" dirty="0"/>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 name="Content Placeholder 2">
            <a:extLst>
              <a:ext uri="{FF2B5EF4-FFF2-40B4-BE49-F238E27FC236}">
                <a16:creationId xmlns:a16="http://schemas.microsoft.com/office/drawing/2014/main" id="{CB37857A-425C-4F04-8B8F-6B6D27A2A61D}"/>
              </a:ext>
            </a:extLst>
          </p:cNvPr>
          <p:cNvSpPr txBox="1">
            <a:spLocks/>
          </p:cNvSpPr>
          <p:nvPr/>
        </p:nvSpPr>
        <p:spPr>
          <a:xfrm>
            <a:off x="147344" y="1495221"/>
            <a:ext cx="11960872" cy="4933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chip like Haswell supports what is called “symmetric multi-processing”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“symmetric” attribute: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Any core on the chip has identical access to memory on the chip</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 core that does processing is any more special than the rest; the chip is symmetric, as far as its cores are concerned</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Core 0 sees the same amount of L1 cache as does Core 1; they have the same latencies for reaching L1</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They also see and access the same amount of L3. Same amount of L3 memory, and same latency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They also see and access the same amount of RAM</a:t>
            </a:r>
          </a:p>
        </p:txBody>
      </p:sp>
      <p:pic>
        <p:nvPicPr>
          <p:cNvPr id="9" name="Picture 8">
            <a:extLst>
              <a:ext uri="{FF2B5EF4-FFF2-40B4-BE49-F238E27FC236}">
                <a16:creationId xmlns:a16="http://schemas.microsoft.com/office/drawing/2014/main" id="{76D9E0C8-5E0F-4754-8857-01CB938ED76A}"/>
              </a:ext>
            </a:extLst>
          </p:cNvPr>
          <p:cNvPicPr>
            <a:picLocks noChangeAspect="1"/>
          </p:cNvPicPr>
          <p:nvPr/>
        </p:nvPicPr>
        <p:blipFill>
          <a:blip r:embed="rId3"/>
          <a:stretch>
            <a:fillRect/>
          </a:stretch>
        </p:blipFill>
        <p:spPr>
          <a:xfrm>
            <a:off x="4032004" y="3373465"/>
            <a:ext cx="3548679" cy="3101742"/>
          </a:xfrm>
          <a:prstGeom prst="rect">
            <a:avLst/>
          </a:prstGeom>
        </p:spPr>
      </p:pic>
      <p:grpSp>
        <p:nvGrpSpPr>
          <p:cNvPr id="3" name="Group 2">
            <a:extLst>
              <a:ext uri="{FF2B5EF4-FFF2-40B4-BE49-F238E27FC236}">
                <a16:creationId xmlns:a16="http://schemas.microsoft.com/office/drawing/2014/main" id="{3DE66465-E380-8A00-C4EB-C21AAC19000C}"/>
              </a:ext>
            </a:extLst>
          </p:cNvPr>
          <p:cNvGrpSpPr/>
          <p:nvPr/>
        </p:nvGrpSpPr>
        <p:grpSpPr>
          <a:xfrm>
            <a:off x="7745687" y="3429000"/>
            <a:ext cx="2264306" cy="2843463"/>
            <a:chOff x="8788400" y="1718733"/>
            <a:chExt cx="2264306" cy="3517900"/>
          </a:xfrm>
        </p:grpSpPr>
        <p:sp>
          <p:nvSpPr>
            <p:cNvPr id="4" name="Right Brace 3">
              <a:extLst>
                <a:ext uri="{FF2B5EF4-FFF2-40B4-BE49-F238E27FC236}">
                  <a16:creationId xmlns:a16="http://schemas.microsoft.com/office/drawing/2014/main" id="{1DB346F3-E7DF-A817-63A7-C508470FF057}"/>
                </a:ext>
              </a:extLst>
            </p:cNvPr>
            <p:cNvSpPr/>
            <p:nvPr/>
          </p:nvSpPr>
          <p:spPr>
            <a:xfrm>
              <a:off x="8788400" y="1718733"/>
              <a:ext cx="166085" cy="3517900"/>
            </a:xfrm>
            <a:prstGeom prst="rightBrace">
              <a:avLst>
                <a:gd name="adj1" fmla="val 64409"/>
                <a:gd name="adj2" fmla="val 50000"/>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8098862-ADAB-81B4-6210-469184C9D660}"/>
                </a:ext>
              </a:extLst>
            </p:cNvPr>
            <p:cNvSpPr/>
            <p:nvPr/>
          </p:nvSpPr>
          <p:spPr>
            <a:xfrm>
              <a:off x="8954833" y="3249216"/>
              <a:ext cx="2097873" cy="456933"/>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The Haswell Chip</a:t>
              </a:r>
            </a:p>
          </p:txBody>
        </p:sp>
      </p:grpSp>
      <p:sp>
        <p:nvSpPr>
          <p:cNvPr id="6" name="Rectangle 5">
            <a:extLst>
              <a:ext uri="{FF2B5EF4-FFF2-40B4-BE49-F238E27FC236}">
                <a16:creationId xmlns:a16="http://schemas.microsoft.com/office/drawing/2014/main" id="{910C24CF-4342-E483-3F26-31375A537B8D}"/>
              </a:ext>
            </a:extLst>
          </p:cNvPr>
          <p:cNvSpPr/>
          <p:nvPr/>
        </p:nvSpPr>
        <p:spPr>
          <a:xfrm>
            <a:off x="359271" y="4252561"/>
            <a:ext cx="3122714" cy="646331"/>
          </a:xfrm>
          <a:prstGeom prst="rect">
            <a:avLst/>
          </a:prstGeom>
          <a:ln>
            <a:no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L1 and L2 are per-core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(data hazards: RAW, WAW, etc.)</a:t>
            </a:r>
          </a:p>
        </p:txBody>
      </p:sp>
      <p:cxnSp>
        <p:nvCxnSpPr>
          <p:cNvPr id="7" name="Straight Arrow Connector 6">
            <a:extLst>
              <a:ext uri="{FF2B5EF4-FFF2-40B4-BE49-F238E27FC236}">
                <a16:creationId xmlns:a16="http://schemas.microsoft.com/office/drawing/2014/main" id="{9A8E7AF2-FAB3-7254-19FD-0A8F651D82AF}"/>
              </a:ext>
            </a:extLst>
          </p:cNvPr>
          <p:cNvCxnSpPr/>
          <p:nvPr/>
        </p:nvCxnSpPr>
        <p:spPr>
          <a:xfrm>
            <a:off x="3414741" y="4447810"/>
            <a:ext cx="656167" cy="0"/>
          </a:xfrm>
          <a:prstGeom prst="straightConnector1">
            <a:avLst/>
          </a:prstGeom>
          <a:ln w="25400">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2884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Hardware, Haswell</a:t>
            </a:r>
          </a:p>
        </p:txBody>
      </p:sp>
      <p:sp>
        <p:nvSpPr>
          <p:cNvPr id="3" name="Content Placeholder 2"/>
          <p:cNvSpPr>
            <a:spLocks noGrp="1"/>
          </p:cNvSpPr>
          <p:nvPr>
            <p:ph idx="1"/>
          </p:nvPr>
        </p:nvSpPr>
        <p:spPr>
          <a:xfrm>
            <a:off x="81141" y="1648490"/>
            <a:ext cx="8229600" cy="566737"/>
          </a:xfrm>
        </p:spPr>
        <p:txBody>
          <a:bodyPr/>
          <a:lstStyle/>
          <a:p>
            <a:r>
              <a:rPr lang="en-US" dirty="0"/>
              <a:t>Actual layout of the chip: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p:cNvSpPr txBox="1">
            <a:spLocks/>
          </p:cNvSpPr>
          <p:nvPr/>
        </p:nvSpPr>
        <p:spPr bwMode="auto">
          <a:xfrm>
            <a:off x="0" y="3526422"/>
            <a:ext cx="6546680" cy="56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Schematic of the chip organization</a:t>
            </a:r>
          </a:p>
        </p:txBody>
      </p:sp>
      <p:sp>
        <p:nvSpPr>
          <p:cNvPr id="8" name="Content Placeholder 2"/>
          <p:cNvSpPr txBox="1">
            <a:spLocks/>
          </p:cNvSpPr>
          <p:nvPr/>
        </p:nvSpPr>
        <p:spPr bwMode="auto">
          <a:xfrm>
            <a:off x="629975" y="4005834"/>
            <a:ext cx="6158345" cy="18186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LLC: last level cache (L3)</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clocks: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core’s clock ticks at 2.7 to 3.0 GHz but adjustable up to 3.7-3.9 GHz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Graphics processor ticking at 400 MHz but adjustable up to 1.3 GHz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Ring bus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and shared L3 cache - a frequency that is close to but not necessarily identical to that of the cores</a:t>
            </a:r>
          </a:p>
        </p:txBody>
      </p:sp>
      <p:pic>
        <p:nvPicPr>
          <p:cNvPr id="9" name="Picture 8"/>
          <p:cNvPicPr>
            <a:picLocks noChangeAspect="1"/>
          </p:cNvPicPr>
          <p:nvPr/>
        </p:nvPicPr>
        <p:blipFill>
          <a:blip r:embed="rId2"/>
          <a:stretch>
            <a:fillRect/>
          </a:stretch>
        </p:blipFill>
        <p:spPr>
          <a:xfrm>
            <a:off x="6499124" y="3120565"/>
            <a:ext cx="2167925" cy="2603217"/>
          </a:xfrm>
          <a:prstGeom prst="rect">
            <a:avLst/>
          </a:prstGeom>
        </p:spPr>
      </p:pic>
      <p:pic>
        <p:nvPicPr>
          <p:cNvPr id="10" name="Picture 9"/>
          <p:cNvPicPr>
            <a:picLocks noChangeAspect="1"/>
          </p:cNvPicPr>
          <p:nvPr/>
        </p:nvPicPr>
        <p:blipFill>
          <a:blip r:embed="rId3"/>
          <a:stretch>
            <a:fillRect/>
          </a:stretch>
        </p:blipFill>
        <p:spPr>
          <a:xfrm>
            <a:off x="3746374" y="947762"/>
            <a:ext cx="4956478" cy="2048434"/>
          </a:xfrm>
          <a:prstGeom prst="rect">
            <a:avLst/>
          </a:prstGeom>
        </p:spPr>
      </p:pic>
      <p:sp>
        <p:nvSpPr>
          <p:cNvPr id="5" name="Content Placeholder 2">
            <a:extLst>
              <a:ext uri="{FF2B5EF4-FFF2-40B4-BE49-F238E27FC236}">
                <a16:creationId xmlns:a16="http://schemas.microsoft.com/office/drawing/2014/main" id="{EC155C5C-4646-935B-116F-7C1FF7477A1B}"/>
              </a:ext>
            </a:extLst>
          </p:cNvPr>
          <p:cNvSpPr txBox="1">
            <a:spLocks/>
          </p:cNvSpPr>
          <p:nvPr/>
        </p:nvSpPr>
        <p:spPr>
          <a:xfrm>
            <a:off x="8772986" y="1153482"/>
            <a:ext cx="3337873" cy="527814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Data:</a:t>
            </a:r>
          </a:p>
          <a:p>
            <a:pPr lvl="1"/>
            <a:r>
              <a:rPr lang="en-US" sz="1600" dirty="0"/>
              <a:t>L1 – 32 KB </a:t>
            </a:r>
            <a:r>
              <a:rPr lang="en-US" sz="1600" dirty="0">
                <a:solidFill>
                  <a:srgbClr val="0070C0"/>
                </a:solidFill>
              </a:rPr>
              <a:t>per core</a:t>
            </a:r>
          </a:p>
          <a:p>
            <a:pPr lvl="1"/>
            <a:r>
              <a:rPr lang="en-US" sz="1600" dirty="0"/>
              <a:t>L2 – 512 KB or 1024 KB </a:t>
            </a:r>
            <a:r>
              <a:rPr lang="en-US" sz="1600" dirty="0">
                <a:solidFill>
                  <a:srgbClr val="0070C0"/>
                </a:solidFill>
              </a:rPr>
              <a:t>per core</a:t>
            </a:r>
          </a:p>
          <a:p>
            <a:pPr lvl="1"/>
            <a:r>
              <a:rPr lang="en-US" sz="1600" dirty="0"/>
              <a:t>L3 – 8 MB </a:t>
            </a:r>
            <a:r>
              <a:rPr lang="en-US" sz="1600" dirty="0">
                <a:solidFill>
                  <a:srgbClr val="0070C0"/>
                </a:solidFill>
              </a:rPr>
              <a:t>per CPU</a:t>
            </a:r>
          </a:p>
          <a:p>
            <a:pPr lvl="2"/>
            <a:r>
              <a:rPr lang="en-US" sz="1400" dirty="0"/>
              <a:t>This is LLC – last level cache for this chip</a:t>
            </a:r>
          </a:p>
          <a:p>
            <a:endParaRPr lang="en-US" sz="2000" dirty="0"/>
          </a:p>
          <a:p>
            <a:r>
              <a:rPr lang="en-US" sz="1800" dirty="0"/>
              <a:t>Instruction:</a:t>
            </a:r>
          </a:p>
          <a:p>
            <a:pPr lvl="1"/>
            <a:r>
              <a:rPr lang="en-US" sz="1600" dirty="0"/>
              <a:t>L0 – room for about 1500 microoperations (</a:t>
            </a:r>
            <a:r>
              <a:rPr lang="en-US" sz="1600" dirty="0" err="1"/>
              <a:t>uops</a:t>
            </a:r>
            <a:r>
              <a:rPr lang="en-US" sz="1600" dirty="0"/>
              <a:t>) per core</a:t>
            </a:r>
          </a:p>
          <a:p>
            <a:pPr lvl="1"/>
            <a:r>
              <a:rPr lang="en-US" sz="1600" dirty="0"/>
              <a:t>L1 – 32 KB per core</a:t>
            </a:r>
          </a:p>
          <a:p>
            <a:endParaRPr lang="en-US" sz="1800" dirty="0"/>
          </a:p>
          <a:p>
            <a:r>
              <a:rPr lang="en-US" sz="1800" dirty="0"/>
              <a:t>Cache is a black hole for transistors</a:t>
            </a:r>
          </a:p>
          <a:p>
            <a:pPr lvl="1"/>
            <a:r>
              <a:rPr lang="en-US" sz="1600" dirty="0"/>
              <a:t>E.g., 8 MB of L3 translates into:</a:t>
            </a:r>
          </a:p>
          <a:p>
            <a:pPr lvl="2"/>
            <a:r>
              <a:rPr lang="en-US" sz="1400" dirty="0"/>
              <a:t>8*1024*1024*8 (bits) * 6 (transistors per bit, SRAM) = 402 million transistors out of 1.4 billions</a:t>
            </a:r>
          </a:p>
          <a:p>
            <a:pPr lvl="1"/>
            <a:endParaRPr lang="en-US" sz="1400" dirty="0"/>
          </a:p>
        </p:txBody>
      </p:sp>
    </p:spTree>
    <p:extLst>
      <p:ext uri="{BB962C8B-B14F-4D97-AF65-F5344CB8AC3E}">
        <p14:creationId xmlns:p14="http://schemas.microsoft.com/office/powerpoint/2010/main" val="378081914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Haswell Microarchitecture</a:t>
            </a:r>
            <a:br>
              <a:rPr lang="en-US" dirty="0"/>
            </a:br>
            <a:r>
              <a:rPr lang="en-US" sz="2400" dirty="0"/>
              <a:t>[30,000 Feet]</a:t>
            </a:r>
          </a:p>
        </p:txBody>
      </p:sp>
      <p:sp>
        <p:nvSpPr>
          <p:cNvPr id="3" name="Content Placeholder 2"/>
          <p:cNvSpPr>
            <a:spLocks noGrp="1"/>
          </p:cNvSpPr>
          <p:nvPr>
            <p:ph idx="1"/>
          </p:nvPr>
        </p:nvSpPr>
        <p:spPr>
          <a:xfrm>
            <a:off x="925402" y="1331757"/>
            <a:ext cx="5181600" cy="2907825"/>
          </a:xfrm>
          <a:solidFill>
            <a:schemeClr val="bg1">
              <a:lumMod val="85000"/>
            </a:schemeClr>
          </a:solidFill>
        </p:spPr>
        <p:txBody>
          <a:bodyPr/>
          <a:lstStyle/>
          <a:p>
            <a:r>
              <a:rPr lang="en-US" sz="2000" dirty="0"/>
              <a:t>Microarchitecture components:</a:t>
            </a:r>
          </a:p>
          <a:p>
            <a:pPr lvl="1"/>
            <a:r>
              <a:rPr lang="en-US" sz="1800" dirty="0">
                <a:solidFill>
                  <a:srgbClr val="7030A0"/>
                </a:solidFill>
              </a:rPr>
              <a:t>Instruction pre-fetch support </a:t>
            </a:r>
            <a:r>
              <a:rPr lang="en-US" sz="1800" dirty="0"/>
              <a:t>(</a:t>
            </a:r>
            <a:r>
              <a:rPr lang="en-US" sz="1800" dirty="0">
                <a:solidFill>
                  <a:srgbClr val="7030A0"/>
                </a:solidFill>
              </a:rPr>
              <a:t>purple</a:t>
            </a:r>
            <a:r>
              <a:rPr lang="en-US" sz="1800" dirty="0"/>
              <a:t>)</a:t>
            </a:r>
          </a:p>
          <a:p>
            <a:pPr lvl="1"/>
            <a:r>
              <a:rPr lang="en-US" sz="1800" dirty="0">
                <a:solidFill>
                  <a:srgbClr val="F69127"/>
                </a:solidFill>
              </a:rPr>
              <a:t>Instruction decoding support</a:t>
            </a:r>
            <a:r>
              <a:rPr lang="en-US" sz="1800" dirty="0"/>
              <a:t> (</a:t>
            </a:r>
            <a:r>
              <a:rPr lang="en-US" sz="1800" dirty="0">
                <a:solidFill>
                  <a:srgbClr val="FF9933"/>
                </a:solidFill>
              </a:rPr>
              <a:t>orange</a:t>
            </a:r>
            <a:r>
              <a:rPr lang="en-US" sz="1800" dirty="0"/>
              <a:t>)</a:t>
            </a:r>
          </a:p>
          <a:p>
            <a:pPr lvl="2"/>
            <a:r>
              <a:rPr lang="en-US" sz="1600" dirty="0"/>
              <a:t>CISC into uops</a:t>
            </a:r>
          </a:p>
          <a:p>
            <a:pPr lvl="3"/>
            <a:r>
              <a:rPr lang="en-US" sz="1400" dirty="0"/>
              <a:t>Can be regarded as CISC to RISC step</a:t>
            </a:r>
          </a:p>
          <a:p>
            <a:pPr lvl="1"/>
            <a:r>
              <a:rPr lang="en-US" sz="1800" b="1" dirty="0">
                <a:solidFill>
                  <a:srgbClr val="FCE79A"/>
                </a:solidFill>
              </a:rPr>
              <a:t>Instruction Scheduling support</a:t>
            </a:r>
            <a:r>
              <a:rPr lang="en-US" sz="1800" dirty="0"/>
              <a:t> (</a:t>
            </a:r>
            <a:r>
              <a:rPr lang="en-US" sz="1800" b="1" dirty="0">
                <a:solidFill>
                  <a:srgbClr val="FCE79A"/>
                </a:solidFill>
              </a:rPr>
              <a:t>yellowish</a:t>
            </a:r>
            <a:r>
              <a:rPr lang="en-US" sz="1800" dirty="0"/>
              <a:t>)</a:t>
            </a:r>
          </a:p>
          <a:p>
            <a:pPr lvl="1"/>
            <a:r>
              <a:rPr lang="en-US" sz="1800" dirty="0"/>
              <a:t>Instruction execution</a:t>
            </a:r>
          </a:p>
          <a:p>
            <a:pPr lvl="2"/>
            <a:r>
              <a:rPr lang="en-US" sz="1600" dirty="0">
                <a:solidFill>
                  <a:srgbClr val="94ACD9"/>
                </a:solidFill>
              </a:rPr>
              <a:t>Arithmetic</a:t>
            </a:r>
            <a:r>
              <a:rPr lang="en-US" sz="1600" dirty="0"/>
              <a:t> (</a:t>
            </a:r>
            <a:r>
              <a:rPr lang="en-US" sz="1600" dirty="0">
                <a:solidFill>
                  <a:srgbClr val="94ACD9"/>
                </a:solidFill>
              </a:rPr>
              <a:t>blueish</a:t>
            </a:r>
            <a:r>
              <a:rPr lang="en-US" sz="1600" dirty="0"/>
              <a:t>)</a:t>
            </a:r>
          </a:p>
          <a:p>
            <a:pPr lvl="2"/>
            <a:r>
              <a:rPr lang="en-US" sz="1600" dirty="0">
                <a:solidFill>
                  <a:srgbClr val="5AB846"/>
                </a:solidFill>
              </a:rPr>
              <a:t>Memory related</a:t>
            </a:r>
            <a:r>
              <a:rPr lang="en-US" sz="1600" dirty="0"/>
              <a:t> (</a:t>
            </a:r>
            <a:r>
              <a:rPr lang="en-US" sz="1600" dirty="0">
                <a:solidFill>
                  <a:srgbClr val="5AB846"/>
                </a:solidFill>
              </a:rPr>
              <a:t>green</a:t>
            </a:r>
            <a:r>
              <a:rPr lang="en-US" sz="1600" dirty="0"/>
              <a:t>)</a:t>
            </a:r>
          </a:p>
          <a:p>
            <a:pPr lvl="2"/>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165" y="1222540"/>
            <a:ext cx="3236913" cy="4999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50800" y="6559982"/>
            <a:ext cx="18758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[http://www.realworldtech.com]</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sym typeface="Symbol"/>
              </a:rPr>
              <a:t></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sp>
        <p:nvSpPr>
          <p:cNvPr id="6" name="Left Brace 5"/>
          <p:cNvSpPr/>
          <p:nvPr/>
        </p:nvSpPr>
        <p:spPr>
          <a:xfrm>
            <a:off x="7738534" y="4618567"/>
            <a:ext cx="182034" cy="1566333"/>
          </a:xfrm>
          <a:prstGeom prst="leftBrace">
            <a:avLst>
              <a:gd name="adj1" fmla="val 43847"/>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eft Brace 7"/>
          <p:cNvSpPr/>
          <p:nvPr/>
        </p:nvSpPr>
        <p:spPr>
          <a:xfrm>
            <a:off x="7629849" y="1260062"/>
            <a:ext cx="291693" cy="3204362"/>
          </a:xfrm>
          <a:prstGeom prst="leftBrace">
            <a:avLst>
              <a:gd name="adj1" fmla="val 43847"/>
              <a:gd name="adj2" fmla="val 50000"/>
            </a:avLst>
          </a:prstGeom>
          <a:ln w="317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p:cNvSpPr/>
          <p:nvPr/>
        </p:nvSpPr>
        <p:spPr>
          <a:xfrm rot="16200000">
            <a:off x="6596502" y="2601004"/>
            <a:ext cx="139961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C00"/>
                </a:solidFill>
                <a:effectLst/>
                <a:uLnTx/>
                <a:uFillTx/>
                <a:latin typeface="Calibri" panose="020F0502020204030204"/>
                <a:ea typeface="+mn-ea"/>
                <a:cs typeface="+mn-cs"/>
              </a:rPr>
              <a:t>Control-side</a:t>
            </a:r>
          </a:p>
        </p:txBody>
      </p:sp>
      <p:sp>
        <p:nvSpPr>
          <p:cNvPr id="10" name="Rectangle 9"/>
          <p:cNvSpPr/>
          <p:nvPr/>
        </p:nvSpPr>
        <p:spPr>
          <a:xfrm rot="16200000">
            <a:off x="6813369" y="5291231"/>
            <a:ext cx="10238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ALU-side</a:t>
            </a:r>
          </a:p>
        </p:txBody>
      </p:sp>
      <p:pic>
        <p:nvPicPr>
          <p:cNvPr id="9" name="Picture 8"/>
          <p:cNvPicPr>
            <a:picLocks noChangeAspect="1"/>
          </p:cNvPicPr>
          <p:nvPr/>
        </p:nvPicPr>
        <p:blipFill>
          <a:blip r:embed="rId4"/>
          <a:stretch>
            <a:fillRect/>
          </a:stretch>
        </p:blipFill>
        <p:spPr>
          <a:xfrm>
            <a:off x="1085690" y="4800633"/>
            <a:ext cx="2059008" cy="1500001"/>
          </a:xfrm>
          <a:prstGeom prst="rect">
            <a:avLst/>
          </a:prstGeom>
        </p:spPr>
      </p:pic>
      <p:pic>
        <p:nvPicPr>
          <p:cNvPr id="22" name="Picture 21"/>
          <p:cNvPicPr>
            <a:picLocks noChangeAspect="1"/>
          </p:cNvPicPr>
          <p:nvPr/>
        </p:nvPicPr>
        <p:blipFill>
          <a:blip r:embed="rId5"/>
          <a:stretch>
            <a:fillRect/>
          </a:stretch>
        </p:blipFill>
        <p:spPr>
          <a:xfrm>
            <a:off x="3803185" y="4773574"/>
            <a:ext cx="2121783" cy="1544427"/>
          </a:xfrm>
          <a:prstGeom prst="rect">
            <a:avLst/>
          </a:prstGeom>
        </p:spPr>
      </p:pic>
    </p:spTree>
    <p:extLst>
      <p:ext uri="{BB962C8B-B14F-4D97-AF65-F5344CB8AC3E}">
        <p14:creationId xmlns:p14="http://schemas.microsoft.com/office/powerpoint/2010/main" val="34660460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991" y="3077747"/>
            <a:ext cx="7543800" cy="1295400"/>
          </a:xfrm>
        </p:spPr>
        <p:txBody>
          <a:bodyPr/>
          <a:lstStyle/>
          <a:p>
            <a:r>
              <a:rPr lang="en-US" dirty="0"/>
              <a:t>Moving from HW to SW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37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When Used</a:t>
            </a:r>
          </a:p>
        </p:txBody>
      </p:sp>
      <p:sp>
        <p:nvSpPr>
          <p:cNvPr id="3" name="Content Placeholder 2"/>
          <p:cNvSpPr>
            <a:spLocks noGrp="1"/>
          </p:cNvSpPr>
          <p:nvPr>
            <p:ph idx="1"/>
          </p:nvPr>
        </p:nvSpPr>
        <p:spPr/>
        <p:txBody>
          <a:bodyPr/>
          <a:lstStyle/>
          <a:p>
            <a:endParaRPr lang="en-US" sz="2000" dirty="0">
              <a:solidFill>
                <a:schemeClr val="bg1">
                  <a:lumMod val="85000"/>
                </a:schemeClr>
              </a:solidFill>
            </a:endParaRPr>
          </a:p>
          <a:p>
            <a:r>
              <a:rPr lang="en-US" sz="2000" dirty="0">
                <a:solidFill>
                  <a:schemeClr val="bg1">
                    <a:lumMod val="85000"/>
                  </a:schemeClr>
                </a:solidFill>
              </a:rPr>
              <a:t>CUDA: targeted parallelism on the GPU</a:t>
            </a:r>
          </a:p>
          <a:p>
            <a:pPr lvl="1"/>
            <a:endParaRPr lang="en-US" sz="2400" dirty="0"/>
          </a:p>
          <a:p>
            <a:r>
              <a:rPr lang="en-US" sz="2000" dirty="0"/>
              <a:t>OpenMP: targets parallelism on SMP architectures</a:t>
            </a:r>
          </a:p>
          <a:p>
            <a:pPr lvl="1"/>
            <a:r>
              <a:rPr lang="en-US" sz="1800" dirty="0"/>
              <a:t>Handy when </a:t>
            </a:r>
          </a:p>
          <a:p>
            <a:pPr lvl="2"/>
            <a:r>
              <a:rPr lang="en-US" sz="1600" dirty="0"/>
              <a:t>You have a </a:t>
            </a:r>
            <a:r>
              <a:rPr lang="en-US" sz="1600" dirty="0">
                <a:solidFill>
                  <a:srgbClr val="C00000"/>
                </a:solidFill>
              </a:rPr>
              <a:t>multi-core processor</a:t>
            </a:r>
            <a:r>
              <a:rPr lang="en-US" sz="1600" dirty="0"/>
              <a:t>, say 16 cores/socket</a:t>
            </a:r>
          </a:p>
          <a:p>
            <a:pPr lvl="2"/>
            <a:r>
              <a:rPr lang="en-US" sz="1600" dirty="0"/>
              <a:t>Might have </a:t>
            </a:r>
            <a:r>
              <a:rPr lang="en-US" sz="1600" dirty="0">
                <a:solidFill>
                  <a:srgbClr val="C00000"/>
                </a:solidFill>
              </a:rPr>
              <a:t>multiple sockets</a:t>
            </a:r>
            <a:r>
              <a:rPr lang="en-US" sz="1600" dirty="0"/>
              <a:t>, say 2</a:t>
            </a:r>
          </a:p>
          <a:p>
            <a:pPr lvl="2"/>
            <a:r>
              <a:rPr lang="en-US" sz="1600" dirty="0"/>
              <a:t>You have a good amount of system memory, say 64 GB</a:t>
            </a:r>
          </a:p>
          <a:p>
            <a:pPr lvl="1"/>
            <a:endParaRPr lang="en-US" sz="2400" dirty="0"/>
          </a:p>
          <a:p>
            <a:r>
              <a:rPr lang="en-US" sz="2000" dirty="0">
                <a:solidFill>
                  <a:schemeClr val="bg1">
                    <a:lumMod val="85000"/>
                  </a:schemeClr>
                </a:solidFill>
              </a:rPr>
              <a:t>MPI: targeted parallelism on a cluster (distributed computing)</a:t>
            </a:r>
          </a:p>
          <a:p>
            <a:pPr lvl="1"/>
            <a:r>
              <a:rPr lang="en-US" sz="1800" dirty="0">
                <a:solidFill>
                  <a:schemeClr val="bg1">
                    <a:lumMod val="85000"/>
                  </a:schemeClr>
                </a:solidFill>
              </a:rPr>
              <a:t>Note that MPI implementation can handle transparently an SMP architecture such as a workstation with two </a:t>
            </a:r>
            <a:r>
              <a:rPr lang="en-US" sz="1800" dirty="0" err="1">
                <a:solidFill>
                  <a:schemeClr val="bg1">
                    <a:lumMod val="85000"/>
                  </a:schemeClr>
                </a:solidFill>
              </a:rPr>
              <a:t>hexcore</a:t>
            </a:r>
            <a:r>
              <a:rPr lang="en-US" sz="1800" dirty="0">
                <a:solidFill>
                  <a:schemeClr val="bg1">
                    <a:lumMod val="85000"/>
                  </a:schemeClr>
                </a:solidFill>
              </a:rPr>
              <a:t> CPUs that draw on a good amount of shared memory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8141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a:t>
            </a:r>
            <a:r>
              <a:rPr lang="en-US" sz="2400" dirty="0">
                <a:solidFill>
                  <a:srgbClr val="FFC000"/>
                </a:solidFill>
              </a:rPr>
              <a:t>[important slide]</a:t>
            </a:r>
          </a:p>
        </p:txBody>
      </p:sp>
      <p:sp>
        <p:nvSpPr>
          <p:cNvPr id="3" name="Content Placeholder 2"/>
          <p:cNvSpPr>
            <a:spLocks noGrp="1"/>
          </p:cNvSpPr>
          <p:nvPr>
            <p:ph idx="1"/>
          </p:nvPr>
        </p:nvSpPr>
        <p:spPr/>
        <p:txBody>
          <a:bodyPr>
            <a:normAutofit/>
          </a:bodyPr>
          <a:lstStyle/>
          <a:p>
            <a:pPr lvl="1"/>
            <a:endParaRPr lang="en-US" dirty="0"/>
          </a:p>
          <a:p>
            <a:r>
              <a:rPr lang="en-US" dirty="0"/>
              <a:t>How similar: Both processes and threads are independent sequences of execution </a:t>
            </a:r>
          </a:p>
          <a:p>
            <a:pPr lvl="1"/>
            <a:endParaRPr lang="en-US" dirty="0"/>
          </a:p>
          <a:p>
            <a:pPr lvl="1"/>
            <a:endParaRPr lang="en-US" dirty="0"/>
          </a:p>
          <a:p>
            <a:r>
              <a:rPr lang="en-US" dirty="0"/>
              <a:t>How different: </a:t>
            </a:r>
          </a:p>
          <a:p>
            <a:pPr lvl="1"/>
            <a:r>
              <a:rPr lang="en-US" dirty="0"/>
              <a:t>Threads (of the same process) run in a </a:t>
            </a:r>
            <a:r>
              <a:rPr lang="en-US" dirty="0">
                <a:solidFill>
                  <a:srgbClr val="0070C0"/>
                </a:solidFill>
              </a:rPr>
              <a:t>shared memory space (have one Translation Page)</a:t>
            </a:r>
          </a:p>
          <a:p>
            <a:pPr lvl="2"/>
            <a:r>
              <a:rPr lang="en-US" dirty="0"/>
              <a:t>However, each thread has its own PC</a:t>
            </a:r>
          </a:p>
          <a:p>
            <a:pPr lvl="2"/>
            <a:r>
              <a:rPr lang="en-US" dirty="0"/>
              <a:t>Used by whom: OpenMP</a:t>
            </a:r>
          </a:p>
          <a:p>
            <a:pPr lvl="1"/>
            <a:endParaRPr lang="en-US" dirty="0"/>
          </a:p>
          <a:p>
            <a:pPr lvl="1"/>
            <a:r>
              <a:rPr lang="en-US" dirty="0"/>
              <a:t>Processes run in </a:t>
            </a:r>
            <a:r>
              <a:rPr lang="en-US" dirty="0">
                <a:solidFill>
                  <a:srgbClr val="0070C0"/>
                </a:solidFill>
              </a:rPr>
              <a:t>separate memory spaces</a:t>
            </a:r>
          </a:p>
          <a:p>
            <a:pPr lvl="2"/>
            <a:r>
              <a:rPr lang="en-US" dirty="0"/>
              <a:t>Each process has its Page Table</a:t>
            </a:r>
          </a:p>
          <a:p>
            <a:pPr lvl="2"/>
            <a:r>
              <a:rPr lang="en-US" dirty="0"/>
              <a:t>Used by whom: MPI</a:t>
            </a:r>
            <a:endParaRPr lang="en-US" b="1" baseline="30000" dirty="0"/>
          </a:p>
          <a:p>
            <a:endParaRPr lang="en-US" dirty="0"/>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9266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a:t>OpenMP Attributes </a:t>
            </a:r>
            <a:r>
              <a:rPr lang="en-US" sz="2400" dirty="0">
                <a:solidFill>
                  <a:srgbClr val="FFC000"/>
                </a:solidFill>
              </a:rPr>
              <a:t>[important slide]</a:t>
            </a:r>
            <a:endParaRPr lang="en-US" dirty="0">
              <a:solidFill>
                <a:srgbClr val="FFC000"/>
              </a:solidFill>
            </a:endParaRPr>
          </a:p>
        </p:txBody>
      </p:sp>
      <p:sp>
        <p:nvSpPr>
          <p:cNvPr id="13" name="Content Placeholder 12"/>
          <p:cNvSpPr>
            <a:spLocks noGrp="1"/>
          </p:cNvSpPr>
          <p:nvPr>
            <p:ph sz="half" idx="1"/>
          </p:nvPr>
        </p:nvSpPr>
        <p:spPr>
          <a:xfrm>
            <a:off x="380674" y="1486442"/>
            <a:ext cx="7047542" cy="4831943"/>
          </a:xfrm>
        </p:spPr>
        <p:txBody>
          <a:bodyPr/>
          <a:lstStyle/>
          <a:p>
            <a:r>
              <a:rPr lang="en-US" sz="1800" dirty="0"/>
              <a:t>Parallel execution of different units of work on different threads</a:t>
            </a:r>
          </a:p>
          <a:p>
            <a:endParaRPr lang="en-US" sz="1800" dirty="0"/>
          </a:p>
          <a:p>
            <a:r>
              <a:rPr lang="en-US" sz="1800" dirty="0"/>
              <a:t>Threads have access to a pool of memory that is </a:t>
            </a:r>
            <a:r>
              <a:rPr lang="en-US" sz="1800" dirty="0">
                <a:solidFill>
                  <a:srgbClr val="C00000"/>
                </a:solidFill>
              </a:rPr>
              <a:t>shared</a:t>
            </a:r>
          </a:p>
          <a:p>
            <a:pPr lvl="1"/>
            <a:endParaRPr lang="en-US" sz="1600" dirty="0"/>
          </a:p>
          <a:p>
            <a:r>
              <a:rPr lang="en-US" sz="1800" dirty="0"/>
              <a:t>Threads can have </a:t>
            </a:r>
            <a:r>
              <a:rPr lang="en-US" sz="1800" dirty="0">
                <a:solidFill>
                  <a:srgbClr val="C00000"/>
                </a:solidFill>
              </a:rPr>
              <a:t>private data</a:t>
            </a:r>
          </a:p>
          <a:p>
            <a:pPr lvl="1"/>
            <a:r>
              <a:rPr lang="en-US" sz="1600" dirty="0"/>
              <a:t>Not accessible by other threads</a:t>
            </a:r>
          </a:p>
          <a:p>
            <a:pPr lvl="1"/>
            <a:endParaRPr lang="en-US" sz="1600" dirty="0"/>
          </a:p>
          <a:p>
            <a:r>
              <a:rPr lang="en-US" sz="1800" dirty="0"/>
              <a:t>When/How data is written/read by threads to/from pool of shared memory is </a:t>
            </a:r>
            <a:r>
              <a:rPr lang="en-US" sz="1800" dirty="0">
                <a:solidFill>
                  <a:srgbClr val="C00000"/>
                </a:solidFill>
              </a:rPr>
              <a:t>transparent</a:t>
            </a:r>
            <a:r>
              <a:rPr lang="en-US" sz="1800" dirty="0"/>
              <a:t> to programmer </a:t>
            </a:r>
          </a:p>
          <a:p>
            <a:pPr lvl="1"/>
            <a:r>
              <a:rPr lang="en-US" sz="1400" dirty="0"/>
              <a:t>However, programmer has some control (atomic, flush, etc.)</a:t>
            </a:r>
          </a:p>
          <a:p>
            <a:pPr lvl="1"/>
            <a:endParaRPr lang="en-US" sz="1600" dirty="0"/>
          </a:p>
          <a:p>
            <a:r>
              <a:rPr lang="en-US" sz="1800" dirty="0"/>
              <a:t>Synchronization: rules specified by OpenMP, but user has a say as well</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7851049" y="3150359"/>
            <a:ext cx="3607118" cy="3640455"/>
          </a:xfrm>
          <a:prstGeom prst="rect">
            <a:avLst/>
          </a:prstGeom>
        </p:spPr>
      </p:pic>
      <p:sp>
        <p:nvSpPr>
          <p:cNvPr id="6" name="Rectangle 5"/>
          <p:cNvSpPr/>
          <p:nvPr/>
        </p:nvSpPr>
        <p:spPr>
          <a:xfrm>
            <a:off x="77424" y="6596390"/>
            <a:ext cx="11641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1100" b="0" i="0" u="none" strike="noStrike" kern="1200" cap="none" spc="0" normalizeH="0" baseline="0" noProof="0" dirty="0" err="1">
                <a:ln>
                  <a:noFill/>
                </a:ln>
                <a:solidFill>
                  <a:prstClr val="black"/>
                </a:solidFill>
                <a:effectLst/>
                <a:uLnTx/>
                <a:uFillTx/>
                <a:latin typeface="Calibri Light" panose="020F0302020204030204"/>
                <a:ea typeface="+mn-ea"/>
                <a:cs typeface="+mn-cs"/>
              </a:rPr>
              <a:t>CodeProject</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sym typeface="Symbol"/>
              </a:rPr>
              <a:t></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pic>
        <p:nvPicPr>
          <p:cNvPr id="5" name="Picture 4"/>
          <p:cNvPicPr>
            <a:picLocks noChangeAspect="1"/>
          </p:cNvPicPr>
          <p:nvPr/>
        </p:nvPicPr>
        <p:blipFill rotWithShape="1">
          <a:blip r:embed="rId3"/>
          <a:srcRect r="20882"/>
          <a:stretch/>
        </p:blipFill>
        <p:spPr>
          <a:xfrm>
            <a:off x="6914422" y="823393"/>
            <a:ext cx="3921463" cy="2152075"/>
          </a:xfrm>
          <a:prstGeom prst="rect">
            <a:avLst/>
          </a:prstGeom>
        </p:spPr>
      </p:pic>
    </p:spTree>
    <p:extLst>
      <p:ext uri="{BB962C8B-B14F-4D97-AF65-F5344CB8AC3E}">
        <p14:creationId xmlns:p14="http://schemas.microsoft.com/office/powerpoint/2010/main" val="62439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OpenMP: What’s Reasonable to Expect</a:t>
            </a:r>
          </a:p>
        </p:txBody>
      </p:sp>
      <p:sp>
        <p:nvSpPr>
          <p:cNvPr id="3" name="Content Placeholder 2"/>
          <p:cNvSpPr>
            <a:spLocks noGrp="1"/>
          </p:cNvSpPr>
          <p:nvPr>
            <p:ph idx="1"/>
          </p:nvPr>
        </p:nvSpPr>
        <p:spPr>
          <a:xfrm>
            <a:off x="147344" y="1155032"/>
            <a:ext cx="11960872" cy="5273239"/>
          </a:xfrm>
        </p:spPr>
        <p:txBody>
          <a:bodyPr>
            <a:normAutofit fontScale="92500" lnSpcReduction="10000"/>
          </a:bodyPr>
          <a:lstStyle/>
          <a:p>
            <a:r>
              <a:rPr lang="en-US" sz="2000" dirty="0"/>
              <a:t>If you have more than 16 cores or so in an SMP setup, it’s unlikely that you can get a speed-up on that scale. All sorts of overheads kick in to slow you down</a:t>
            </a:r>
          </a:p>
          <a:p>
            <a:pPr lvl="1"/>
            <a:r>
              <a:rPr lang="en-US" sz="1800" dirty="0">
                <a:solidFill>
                  <a:srgbClr val="C00000"/>
                </a:solidFill>
              </a:rPr>
              <a:t>Beyond 16: law of diminishing return</a:t>
            </a:r>
          </a:p>
          <a:p>
            <a:endParaRPr lang="en-US" sz="1800" dirty="0"/>
          </a:p>
          <a:p>
            <a:r>
              <a:rPr lang="en-US" sz="2000" dirty="0"/>
              <a:t>Some of the reasons for lack of scaling: </a:t>
            </a:r>
          </a:p>
          <a:p>
            <a:pPr lvl="1"/>
            <a:r>
              <a:rPr lang="en-US" sz="1800" dirty="0"/>
              <a:t>Cache coherence (more in a couple of lectures)</a:t>
            </a:r>
          </a:p>
          <a:p>
            <a:pPr lvl="1"/>
            <a:r>
              <a:rPr lang="en-US" sz="1800" dirty="0"/>
              <a:t>False cache sharing (more in a couple of lectures)</a:t>
            </a:r>
          </a:p>
          <a:p>
            <a:pPr lvl="1"/>
            <a:r>
              <a:rPr lang="en-US" sz="1800" dirty="0"/>
              <a:t>No significant over-commitment of hardware (recall CUDA/GPU computing and over-subscription of the SM hardware assets)</a:t>
            </a:r>
          </a:p>
          <a:p>
            <a:endParaRPr lang="en-US" sz="1800" dirty="0"/>
          </a:p>
          <a:p>
            <a:pPr>
              <a:lnSpc>
                <a:spcPct val="80000"/>
              </a:lnSpc>
            </a:pPr>
            <a:r>
              <a:rPr lang="en-US" sz="2000" dirty="0"/>
              <a:t>A </a:t>
            </a:r>
            <a:r>
              <a:rPr lang="en-US" sz="2000" dirty="0">
                <a:solidFill>
                  <a:srgbClr val="0070C0"/>
                </a:solidFill>
              </a:rPr>
              <a:t>programming specification</a:t>
            </a:r>
            <a:r>
              <a:rPr lang="en-US" sz="2000" dirty="0"/>
              <a:t> that invokes at run-time a shared-memory multi-threading execution of the code</a:t>
            </a:r>
            <a:endParaRPr lang="en-US" sz="2000" dirty="0">
              <a:solidFill>
                <a:srgbClr val="0070C0"/>
              </a:solidFill>
            </a:endParaRPr>
          </a:p>
          <a:p>
            <a:pPr lvl="2">
              <a:lnSpc>
                <a:spcPct val="80000"/>
              </a:lnSpc>
              <a:buFontTx/>
              <a:buChar char="–"/>
            </a:pPr>
            <a:r>
              <a:rPr lang="en-US" sz="1600" dirty="0"/>
              <a:t>Language bindings: Fortran, C, and C++</a:t>
            </a:r>
          </a:p>
          <a:p>
            <a:pPr lvl="2">
              <a:lnSpc>
                <a:spcPct val="80000"/>
              </a:lnSpc>
              <a:buFontTx/>
              <a:buChar char="–"/>
            </a:pPr>
            <a:r>
              <a:rPr lang="en-US" sz="1600" dirty="0"/>
              <a:t>Meant to be portable: multi-vendor support for both Linux and Windows and MacOS</a:t>
            </a:r>
          </a:p>
          <a:p>
            <a:pPr lvl="2">
              <a:lnSpc>
                <a:spcPct val="80000"/>
              </a:lnSpc>
              <a:buFontTx/>
              <a:buChar char="–"/>
            </a:pPr>
            <a:r>
              <a:rPr lang="en-US" sz="1600" dirty="0"/>
              <a:t>Alternative to using </a:t>
            </a:r>
            <a:r>
              <a:rPr lang="en-US" sz="1600" dirty="0" err="1">
                <a:latin typeface="Courier New" panose="02070309020205020404" pitchFamily="49" charset="0"/>
                <a:cs typeface="Courier New" panose="02070309020205020404" pitchFamily="49" charset="0"/>
              </a:rPr>
              <a:t>posix</a:t>
            </a:r>
            <a:r>
              <a:rPr lang="en-US" sz="1600" dirty="0"/>
              <a:t> threads</a:t>
            </a:r>
          </a:p>
          <a:p>
            <a:pPr marL="0" indent="0">
              <a:lnSpc>
                <a:spcPct val="80000"/>
              </a:lnSpc>
              <a:buNone/>
            </a:pPr>
            <a:endParaRPr lang="en-US" sz="2000" dirty="0"/>
          </a:p>
          <a:p>
            <a:pPr>
              <a:lnSpc>
                <a:spcPct val="80000"/>
              </a:lnSpc>
            </a:pPr>
            <a:r>
              <a:rPr lang="en-US" sz="2000" dirty="0"/>
              <a:t>Standardizes task &amp; loop-level parallelism</a:t>
            </a:r>
          </a:p>
          <a:p>
            <a:pPr>
              <a:lnSpc>
                <a:spcPct val="80000"/>
              </a:lnSpc>
            </a:pPr>
            <a:endParaRPr lang="en-US" sz="2000" dirty="0"/>
          </a:p>
          <a:p>
            <a:pPr>
              <a:lnSpc>
                <a:spcPct val="80000"/>
              </a:lnSpc>
            </a:pPr>
            <a:r>
              <a:rPr lang="en-US" sz="2000" dirty="0"/>
              <a:t>Combines serial and parallel code in single source</a:t>
            </a:r>
          </a:p>
          <a:p>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35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Task Parallelism</a:t>
            </a:r>
          </a:p>
        </p:txBody>
      </p:sp>
      <p:sp>
        <p:nvSpPr>
          <p:cNvPr id="3" name="Content Placeholder 2"/>
          <p:cNvSpPr>
            <a:spLocks noGrp="1"/>
          </p:cNvSpPr>
          <p:nvPr>
            <p:ph idx="1"/>
          </p:nvPr>
        </p:nvSpPr>
        <p:spPr/>
        <p:txBody>
          <a:bodyPr/>
          <a:lstStyle/>
          <a:p>
            <a:pPr lvl="1"/>
            <a:endParaRPr lang="en-US" sz="1600" dirty="0"/>
          </a:p>
          <a:p>
            <a:r>
              <a:rPr lang="en-US" sz="2000" dirty="0">
                <a:solidFill>
                  <a:srgbClr val="0070C0"/>
                </a:solidFill>
              </a:rPr>
              <a:t>Data parallelism (aka fine-grain parallelism)</a:t>
            </a:r>
          </a:p>
          <a:p>
            <a:pPr lvl="1"/>
            <a:r>
              <a:rPr lang="en-US" sz="1800" dirty="0"/>
              <a:t>You have a large amount of data elements and each data element needs to be processed to produce a result</a:t>
            </a:r>
          </a:p>
          <a:p>
            <a:pPr lvl="1"/>
            <a:r>
              <a:rPr lang="en-US" sz="1800" dirty="0"/>
              <a:t>When this processing can be done in parallel, we have data parallelism</a:t>
            </a:r>
          </a:p>
          <a:p>
            <a:pPr lvl="1"/>
            <a:r>
              <a:rPr lang="en-US" sz="1800" dirty="0"/>
              <a:t>Example: </a:t>
            </a:r>
          </a:p>
          <a:p>
            <a:pPr lvl="2"/>
            <a:r>
              <a:rPr lang="en-US" sz="1500" dirty="0"/>
              <a:t>Adding two long arrays of doubles to produce yet another array of doubles</a:t>
            </a:r>
          </a:p>
          <a:p>
            <a:pPr lvl="1"/>
            <a:endParaRPr lang="en-US" sz="1800" dirty="0"/>
          </a:p>
          <a:p>
            <a:pPr lvl="1"/>
            <a:endParaRPr lang="en-US" sz="1800" dirty="0"/>
          </a:p>
          <a:p>
            <a:r>
              <a:rPr lang="en-US" sz="2000" dirty="0">
                <a:solidFill>
                  <a:srgbClr val="0070C0"/>
                </a:solidFill>
              </a:rPr>
              <a:t>Task parallelism (aka coarse-grain parallelism)</a:t>
            </a:r>
          </a:p>
          <a:p>
            <a:pPr lvl="1"/>
            <a:r>
              <a:rPr lang="en-US" sz="1800" dirty="0"/>
              <a:t>You have a collection of tasks that need to be completed</a:t>
            </a:r>
          </a:p>
          <a:p>
            <a:pPr lvl="1"/>
            <a:r>
              <a:rPr lang="en-US" sz="1800" dirty="0"/>
              <a:t>Task parallelism: these tasks can be performed in parallel</a:t>
            </a:r>
          </a:p>
          <a:p>
            <a:pPr lvl="1"/>
            <a:r>
              <a:rPr lang="en-US" sz="1800" dirty="0"/>
              <a:t>Example, task parallelism: </a:t>
            </a:r>
          </a:p>
          <a:p>
            <a:pPr lvl="2"/>
            <a:r>
              <a:rPr lang="en-US" sz="1500" dirty="0"/>
              <a:t>Prepare a soup, make a salad, bake a cake, microwave popcorn</a:t>
            </a:r>
          </a:p>
          <a:p>
            <a:pPr lvl="3"/>
            <a:endParaRPr lang="en-US" sz="1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355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0" y="0"/>
            <a:ext cx="12192000" cy="823393"/>
          </a:xfrm>
        </p:spPr>
        <p:txBody>
          <a:bodyPr/>
          <a:lstStyle/>
          <a:p>
            <a:r>
              <a:rPr lang="en-US" sz="3200" dirty="0"/>
              <a:t>Example: Hello World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33C9DEB-23BD-EC6C-E850-2D8AE68BC778}"/>
              </a:ext>
            </a:extLst>
          </p:cNvPr>
          <p:cNvSpPr txBox="1"/>
          <p:nvPr/>
        </p:nvSpPr>
        <p:spPr>
          <a:xfrm>
            <a:off x="6350193" y="2117549"/>
            <a:ext cx="5715000" cy="304698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export OMP_NUM_THREADS=4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Hello World. I'm thread 0 out of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Hello World. I'm thread 2 out of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Hello World. I'm thread 3 out of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Hello World. I'm thread 1 out of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Iter:1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All done here...</a:t>
            </a:r>
          </a:p>
        </p:txBody>
      </p:sp>
      <p:sp>
        <p:nvSpPr>
          <p:cNvPr id="9" name="Rectangle 8">
            <a:extLst>
              <a:ext uri="{FF2B5EF4-FFF2-40B4-BE49-F238E27FC236}">
                <a16:creationId xmlns:a16="http://schemas.microsoft.com/office/drawing/2014/main" id="{A2CF0A30-1BC9-CB8E-D6B0-2562C036C177}"/>
              </a:ext>
            </a:extLst>
          </p:cNvPr>
          <p:cNvSpPr/>
          <p:nvPr/>
        </p:nvSpPr>
        <p:spPr>
          <a:xfrm>
            <a:off x="124389" y="1855939"/>
            <a:ext cx="5842016" cy="3754874"/>
          </a:xfrm>
          <a:prstGeom prst="rect">
            <a:avLst/>
          </a:prstGeom>
          <a:solidFill>
            <a:schemeClr val="bg1">
              <a:lumMod val="95000"/>
            </a:schemeClr>
          </a:solidFill>
          <a:ln w="6350">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#include</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A31515"/>
                </a:solidFill>
                <a:effectLst/>
                <a:uLnTx/>
                <a:uFillTx/>
                <a:latin typeface="Consolas"/>
                <a:ea typeface="+mn-ea"/>
                <a:cs typeface="Consolas" pitchFamily="49" charset="0"/>
              </a:rPr>
              <a:t>&lt;iostream&gt;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4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omp.h</a:t>
            </a:r>
            <a:r>
              <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        int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myId</a:t>
            </a:r>
            <a:r>
              <a:rPr kumimoji="0" lang="en-US" sz="1400" b="1"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omp_get_thread_num</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nThreads</a:t>
            </a:r>
            <a:r>
              <a:rPr kumimoji="0" lang="en-US" sz="1400" b="1"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omp_get_num_threads</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std::</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cout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"Hello World. I'm thread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myId</a:t>
            </a:r>
            <a:r>
              <a:rPr kumimoji="0" lang="en-US" sz="1400" b="1" i="0" u="none" strike="noStrike" kern="1200" cap="none" spc="0" normalizeH="0" baseline="0" noProof="0" dirty="0">
                <a:ln>
                  <a:noFill/>
                </a:ln>
                <a:solidFill>
                  <a:prstClr val="black"/>
                </a:solidFill>
                <a:effectLst/>
                <a:uLnTx/>
                <a:uFillTx/>
                <a:latin typeface="Consolas"/>
                <a:ea typeface="+mn-ea"/>
                <a:cs typeface="Consolas" pitchFamily="49" charset="0"/>
              </a:rPr>
              <a:t> </a:t>
            </a:r>
            <a:endParaRPr kumimoji="0" lang="en-US" sz="1400" b="0" i="0" u="none" strike="noStrike" kern="1200" cap="none" spc="0" normalizeH="0" baseline="0" noProof="0" dirty="0">
              <a:ln>
                <a:noFill/>
              </a:ln>
              <a:solidFill>
                <a:srgbClr val="000000"/>
              </a:solidFill>
              <a:effectLst/>
              <a:uLnTx/>
              <a:uFillTx/>
              <a:latin typeface="Consolas"/>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                  &lt;&lt;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 out of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nThreads</a:t>
            </a:r>
            <a:r>
              <a:rPr kumimoji="0" lang="en-US" sz="1400" b="1" i="0" u="none" strike="noStrike" kern="1200" cap="none" spc="0" normalizeH="0" baseline="0" noProof="0" dirty="0">
                <a:ln>
                  <a:noFill/>
                </a:ln>
                <a:solidFill>
                  <a:srgbClr val="000000"/>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".\n"</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r>
              <a:rPr kumimoji="0" lang="en-US" sz="1400" b="0" i="0" u="none" strike="noStrike" kern="1200" cap="none" spc="0" normalizeH="0" baseline="0" noProof="0" dirty="0">
                <a:ln>
                  <a:noFill/>
                </a:ln>
                <a:solidFill>
                  <a:srgbClr val="000000"/>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a:ea typeface="+mn-ea"/>
                <a:cs typeface="Consolas" pitchFamily="49" charset="0"/>
              </a:rPr>
              <a:t>int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i</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 </a:t>
            </a:r>
            <a:r>
              <a:rPr kumimoji="0" lang="en-US" sz="1400" b="0" i="0" u="none" strike="noStrike" kern="1200" cap="none" spc="0" normalizeH="0" baseline="0" noProof="0" dirty="0">
                <a:ln>
                  <a:noFill/>
                </a:ln>
                <a:solidFill>
                  <a:srgbClr val="7030A0"/>
                </a:solidFill>
                <a:effectLst/>
                <a:uLnTx/>
                <a:uFillTx/>
                <a:latin typeface="Consolas"/>
                <a:ea typeface="+mn-ea"/>
                <a:cs typeface="Consolas" pitchFamily="49" charset="0"/>
              </a:rPr>
              <a:t>0</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i</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&lt; </a:t>
            </a:r>
            <a:r>
              <a:rPr kumimoji="0" lang="en-US" sz="1400" b="0" i="0" u="none" strike="noStrike" kern="1200" cap="none" spc="0" normalizeH="0" baseline="0" noProof="0" dirty="0">
                <a:ln>
                  <a:noFill/>
                </a:ln>
                <a:solidFill>
                  <a:srgbClr val="7030A0"/>
                </a:solidFill>
                <a:effectLst/>
                <a:uLnTx/>
                <a:uFillTx/>
                <a:latin typeface="Consolas"/>
                <a:ea typeface="+mn-ea"/>
                <a:cs typeface="Consolas" pitchFamily="49" charset="0"/>
              </a:rPr>
              <a:t>2</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i</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std::</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cout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a:t>
            </a:r>
            <a:r>
              <a:rPr kumimoji="0" lang="en-US" sz="1400" b="0" i="0" u="none" strike="noStrike" kern="1200" cap="none" spc="0" normalizeH="0" baseline="0" noProof="0" dirty="0" err="1">
                <a:ln>
                  <a:noFill/>
                </a:ln>
                <a:solidFill>
                  <a:srgbClr val="FFC000">
                    <a:lumMod val="50000"/>
                  </a:srgbClr>
                </a:solidFill>
                <a:effectLst/>
                <a:uLnTx/>
                <a:uFillTx/>
                <a:latin typeface="Consolas"/>
                <a:ea typeface="+mn-ea"/>
                <a:cs typeface="Consolas" pitchFamily="49" charset="0"/>
              </a:rPr>
              <a:t>Iter</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1" i="0" u="none" strike="noStrike" kern="1200" cap="none" spc="0" normalizeH="0" baseline="0" noProof="0" dirty="0" err="1">
                <a:ln>
                  <a:noFill/>
                </a:ln>
                <a:solidFill>
                  <a:prstClr val="black"/>
                </a:solidFill>
                <a:effectLst/>
                <a:uLnTx/>
                <a:uFillTx/>
                <a:latin typeface="Consolas"/>
                <a:ea typeface="+mn-ea"/>
                <a:cs typeface="Consolas" pitchFamily="49" charset="0"/>
              </a:rPr>
              <a:t>i</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"\n"</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std::</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cout</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0" i="0" u="none" strike="noStrike" kern="1200" cap="none" spc="0" normalizeH="0" baseline="0" noProof="0" dirty="0">
                <a:ln>
                  <a:noFill/>
                </a:ln>
                <a:solidFill>
                  <a:srgbClr val="FFC000">
                    <a:lumMod val="50000"/>
                  </a:srgbClr>
                </a:solidFill>
                <a:effectLst/>
                <a:uLnTx/>
                <a:uFillTx/>
                <a:latin typeface="Consolas"/>
                <a:ea typeface="+mn-ea"/>
                <a:cs typeface="Consolas" pitchFamily="49" charset="0"/>
              </a:rPr>
              <a:t>"All done here..."</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400" b="0" i="0" u="none" strike="noStrike" kern="1200" cap="none" spc="0" normalizeH="0" baseline="0" noProof="0" dirty="0">
                <a:ln>
                  <a:noFill/>
                </a:ln>
                <a:solidFill>
                  <a:srgbClr val="5B9BD5">
                    <a:lumMod val="75000"/>
                  </a:srgbClr>
                </a:solidFill>
                <a:effectLst/>
                <a:uLnTx/>
                <a:uFillTx/>
                <a:latin typeface="Consolas"/>
                <a:ea typeface="+mn-ea"/>
                <a:cs typeface="Consolas" pitchFamily="49" charset="0"/>
              </a:rPr>
              <a:t>&lt;&lt; </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std::</a:t>
            </a:r>
            <a:r>
              <a:rPr kumimoji="0" lang="en-US" sz="1400" b="0" i="0" u="none" strike="noStrike" kern="1200" cap="none" spc="0" normalizeH="0" baseline="0" noProof="0" dirty="0" err="1">
                <a:ln>
                  <a:noFill/>
                </a:ln>
                <a:solidFill>
                  <a:prstClr val="black"/>
                </a:solidFill>
                <a:effectLst/>
                <a:uLnTx/>
                <a:uFillTx/>
                <a:latin typeface="Consolas"/>
                <a:ea typeface="+mn-ea"/>
                <a:cs typeface="Consolas" pitchFamily="49" charset="0"/>
              </a:rPr>
              <a:t>endl</a:t>
            </a:r>
            <a:r>
              <a:rPr kumimoji="0" lang="en-US" sz="1400" b="0" i="0" u="none" strike="noStrike" kern="1200" cap="none" spc="0" normalizeH="0" baseline="0" noProof="0" dirty="0">
                <a:ln>
                  <a:noFill/>
                </a:ln>
                <a:solidFill>
                  <a:prstClr val="black"/>
                </a:solidFill>
                <a:effectLst/>
                <a:uLnTx/>
                <a:uFillTx/>
                <a:latin typeface="Consolas"/>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custDataLst>
      <p:tags r:id="rId1"/>
    </p:custDataLst>
    <p:extLst>
      <p:ext uri="{BB962C8B-B14F-4D97-AF65-F5344CB8AC3E}">
        <p14:creationId xmlns:p14="http://schemas.microsoft.com/office/powerpoint/2010/main" val="979233956"/>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“Hello World!” Example</a:t>
            </a:r>
          </a:p>
        </p:txBody>
      </p:sp>
      <p:sp>
        <p:nvSpPr>
          <p:cNvPr id="3" name="Content Placeholder 2"/>
          <p:cNvSpPr>
            <a:spLocks noGrp="1"/>
          </p:cNvSpPr>
          <p:nvPr>
            <p:ph idx="1"/>
          </p:nvPr>
        </p:nvSpPr>
        <p:spPr/>
        <p:txBody>
          <a:bodyPr/>
          <a:lstStyle/>
          <a:p>
            <a:endParaRPr lang="en-US" sz="2000" dirty="0"/>
          </a:p>
          <a:p>
            <a:r>
              <a:rPr lang="en-US" sz="2000" dirty="0"/>
              <a:t>OMP parallel region on previous slide just like a CUDA kernel</a:t>
            </a:r>
          </a:p>
          <a:p>
            <a:pPr lvl="1"/>
            <a:r>
              <a:rPr lang="en-US" sz="1800" dirty="0"/>
              <a:t>Each CUDA thread executes the kernel</a:t>
            </a:r>
          </a:p>
          <a:p>
            <a:pPr lvl="1"/>
            <a:r>
              <a:rPr lang="en-US" sz="1800" dirty="0"/>
              <a:t>In </a:t>
            </a:r>
            <a:r>
              <a:rPr lang="en-US" sz="1800" dirty="0" err="1"/>
              <a:t>OpenMP</a:t>
            </a:r>
            <a:r>
              <a:rPr lang="en-US" sz="1800" dirty="0"/>
              <a:t>, each thread executes the parallel region</a:t>
            </a:r>
          </a:p>
          <a:p>
            <a:pPr lvl="1"/>
            <a:endParaRPr lang="en-US" sz="1800" dirty="0"/>
          </a:p>
          <a:p>
            <a:r>
              <a:rPr lang="en-US" sz="2000" dirty="0"/>
              <a:t>Important difference:</a:t>
            </a:r>
          </a:p>
          <a:p>
            <a:pPr lvl="1"/>
            <a:r>
              <a:rPr lang="en-US" sz="1800" dirty="0">
                <a:solidFill>
                  <a:srgbClr val="C00000"/>
                </a:solidFill>
              </a:rPr>
              <a:t>Variables inside GPU kernel are truly local variables, stored in registers</a:t>
            </a:r>
          </a:p>
          <a:p>
            <a:pPr lvl="1"/>
            <a:r>
              <a:rPr lang="en-US" sz="1800" dirty="0"/>
              <a:t>OMP variables in a parallel region </a:t>
            </a:r>
            <a:r>
              <a:rPr lang="en-US" sz="1800" dirty="0">
                <a:solidFill>
                  <a:srgbClr val="C00000"/>
                </a:solidFill>
              </a:rPr>
              <a:t>may or may not be visible to other threads </a:t>
            </a:r>
            <a:r>
              <a:rPr lang="en-US" sz="1800" dirty="0"/>
              <a:t>executing the code of the parallel region</a:t>
            </a:r>
          </a:p>
          <a:p>
            <a:pPr lvl="2"/>
            <a:r>
              <a:rPr lang="en-US" sz="1600" dirty="0"/>
              <a:t>Scoping of a variable in </a:t>
            </a:r>
            <a:r>
              <a:rPr lang="en-US" sz="1600" dirty="0" err="1"/>
              <a:t>OpenMP</a:t>
            </a:r>
            <a:r>
              <a:rPr lang="en-US" sz="1600" dirty="0"/>
              <a:t> is tricky</a:t>
            </a:r>
          </a:p>
          <a:p>
            <a:pPr marL="0" indent="0">
              <a:buNone/>
            </a:pPr>
            <a:endParaRPr lang="en-US" sz="2000" dirty="0"/>
          </a:p>
          <a:p>
            <a:r>
              <a:rPr lang="en-US" sz="2000" dirty="0"/>
              <a:t>Important Note: In reality, an OpenMP structured block that marks a “parallel region” is rarely used like a kernel used to be used in GPU computing</a:t>
            </a:r>
          </a:p>
          <a:p>
            <a:pPr lvl="1"/>
            <a:r>
              <a:rPr lang="en-US" sz="1600" dirty="0"/>
              <a:t>Most often, “parallel regions” come in play in a different context (such as for work sharing, more to come)</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A7C484-7E24-447E-8CB0-5149A4D34DEF}"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432</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417739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OpenMP Programming Model</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12003" name="Rectangle 3"/>
          <p:cNvSpPr>
            <a:spLocks noChangeArrowheads="1"/>
          </p:cNvSpPr>
          <p:nvPr/>
        </p:nvSpPr>
        <p:spPr bwMode="auto">
          <a:xfrm>
            <a:off x="605525" y="1819759"/>
            <a:ext cx="8763000" cy="43365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pPr marL="342900" marR="0" lvl="0"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endPar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Master thread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spawns a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team of threads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needed</a:t>
            </a:r>
          </a:p>
          <a:p>
            <a:pPr marL="800100" marR="0" lvl="1"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“spawning” managed transparently on your behalf</a:t>
            </a:r>
          </a:p>
          <a:p>
            <a:pPr marL="800100" marR="0" lvl="1"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Relies on low-level thread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methodology to implement parallelism</a:t>
            </a:r>
          </a:p>
          <a:p>
            <a:pPr marL="285750" marR="0" lvl="0" indent="-285750" algn="l" defTabSz="914400" rtl="0" eaLnBrk="1" fontAlgn="auto" latinLnBrk="0" hangingPunct="1">
              <a:lnSpc>
                <a:spcPct val="94000"/>
              </a:lnSpc>
              <a:spcBef>
                <a:spcPct val="50000"/>
              </a:spcBef>
              <a:spcAft>
                <a:spcPts val="0"/>
              </a:spcAft>
              <a:buClr>
                <a:srgbClr val="44546A"/>
              </a:buClr>
              <a:buSzPct val="130000"/>
              <a:buFontTx/>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94000"/>
              </a:lnSpc>
              <a:spcBef>
                <a:spcPct val="50000"/>
              </a:spcBef>
              <a:spcAft>
                <a:spcPts val="0"/>
              </a:spcAft>
              <a:buClr>
                <a:srgbClr val="44546A"/>
              </a:buClr>
              <a:buSzPct val="130000"/>
              <a:buFontTx/>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94000"/>
              </a:lnSpc>
              <a:spcBef>
                <a:spcPct val="50000"/>
              </a:spcBef>
              <a:spcAft>
                <a:spcPts val="0"/>
              </a:spcAft>
              <a:buClr>
                <a:srgbClr val="44546A"/>
              </a:buClr>
              <a:buSzPct val="130000"/>
              <a:buFontTx/>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Straightforward to ease into the use of OpenMP</a:t>
            </a:r>
          </a:p>
          <a:p>
            <a:pPr marL="800100" marR="0" lvl="1"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Parallelism is added incrementally</a:t>
            </a:r>
          </a:p>
          <a:p>
            <a:pPr marL="800100" marR="0" lvl="1"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sequential program evolves into a parallel program</a:t>
            </a:r>
          </a:p>
        </p:txBody>
      </p:sp>
      <p:sp>
        <p:nvSpPr>
          <p:cNvPr id="62" name="Rectangle 61"/>
          <p:cNvSpPr/>
          <p:nvPr/>
        </p:nvSpPr>
        <p:spPr>
          <a:xfrm>
            <a:off x="1548160" y="6626127"/>
            <a:ext cx="7378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[IOMPP]</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custDataLst>
      <p:tags r:id="rId1"/>
    </p:custDataLst>
    <p:extLst>
      <p:ext uri="{BB962C8B-B14F-4D97-AF65-F5344CB8AC3E}">
        <p14:creationId xmlns:p14="http://schemas.microsoft.com/office/powerpoint/2010/main" val="15095458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OpenMP</a:t>
            </a:r>
            <a:r>
              <a:rPr lang="en-US" dirty="0"/>
              <a:t> Execution Model</a:t>
            </a:r>
          </a:p>
        </p:txBody>
      </p:sp>
      <p:cxnSp>
        <p:nvCxnSpPr>
          <p:cNvPr id="55" name="Straight Arrow Connector 54"/>
          <p:cNvCxnSpPr/>
          <p:nvPr/>
        </p:nvCxnSpPr>
        <p:spPr>
          <a:xfrm>
            <a:off x="8805124" y="3842239"/>
            <a:ext cx="691993" cy="0"/>
          </a:xfrm>
          <a:prstGeom prst="straightConnector1">
            <a:avLst/>
          </a:prstGeom>
          <a:noFill/>
          <a:ln w="28575" cap="flat" cmpd="sng" algn="ctr">
            <a:solidFill>
              <a:srgbClr val="92D050"/>
            </a:solidFill>
            <a:prstDash val="sysDot"/>
            <a:tailEnd type="triangle"/>
          </a:ln>
          <a:effectLst/>
        </p:spPr>
      </p:cxnSp>
      <p:cxnSp>
        <p:nvCxnSpPr>
          <p:cNvPr id="56" name="Straight Arrow Connector 55"/>
          <p:cNvCxnSpPr/>
          <p:nvPr/>
        </p:nvCxnSpPr>
        <p:spPr>
          <a:xfrm>
            <a:off x="3659533" y="3842239"/>
            <a:ext cx="533400" cy="0"/>
          </a:xfrm>
          <a:prstGeom prst="straightConnector1">
            <a:avLst/>
          </a:prstGeom>
          <a:noFill/>
          <a:ln w="28575" cap="flat" cmpd="sng" algn="ctr">
            <a:solidFill>
              <a:srgbClr val="92D050"/>
            </a:solidFill>
            <a:prstDash val="solid"/>
            <a:tailEnd type="triangle"/>
          </a:ln>
          <a:effectLst/>
        </p:spPr>
      </p:cxnSp>
      <p:cxnSp>
        <p:nvCxnSpPr>
          <p:cNvPr id="57" name="Straight Arrow Connector 56"/>
          <p:cNvCxnSpPr/>
          <p:nvPr/>
        </p:nvCxnSpPr>
        <p:spPr>
          <a:xfrm>
            <a:off x="4501599" y="3238500"/>
            <a:ext cx="914400" cy="0"/>
          </a:xfrm>
          <a:prstGeom prst="straightConnector1">
            <a:avLst/>
          </a:prstGeom>
          <a:noFill/>
          <a:ln w="28575" cap="flat" cmpd="sng" algn="ctr">
            <a:solidFill>
              <a:srgbClr val="92D050"/>
            </a:solidFill>
            <a:prstDash val="solid"/>
            <a:tailEnd type="triangle"/>
          </a:ln>
          <a:effectLst/>
        </p:spPr>
      </p:cxnSp>
      <p:cxnSp>
        <p:nvCxnSpPr>
          <p:cNvPr id="58" name="Straight Arrow Connector 57"/>
          <p:cNvCxnSpPr/>
          <p:nvPr/>
        </p:nvCxnSpPr>
        <p:spPr>
          <a:xfrm>
            <a:off x="4501599" y="3454400"/>
            <a:ext cx="914400" cy="0"/>
          </a:xfrm>
          <a:prstGeom prst="straightConnector1">
            <a:avLst/>
          </a:prstGeom>
          <a:noFill/>
          <a:ln w="28575" cap="flat" cmpd="sng" algn="ctr">
            <a:solidFill>
              <a:srgbClr val="FFC000"/>
            </a:solidFill>
            <a:prstDash val="solid"/>
            <a:tailEnd type="triangle"/>
          </a:ln>
          <a:effectLst/>
        </p:spPr>
      </p:cxnSp>
      <p:cxnSp>
        <p:nvCxnSpPr>
          <p:cNvPr id="59" name="Straight Arrow Connector 58"/>
          <p:cNvCxnSpPr/>
          <p:nvPr/>
        </p:nvCxnSpPr>
        <p:spPr>
          <a:xfrm>
            <a:off x="4501599" y="3670300"/>
            <a:ext cx="914400" cy="0"/>
          </a:xfrm>
          <a:prstGeom prst="straightConnector1">
            <a:avLst/>
          </a:prstGeom>
          <a:noFill/>
          <a:ln w="28575" cap="flat" cmpd="sng" algn="ctr">
            <a:solidFill>
              <a:srgbClr val="FFC000"/>
            </a:solidFill>
            <a:prstDash val="solid"/>
            <a:tailEnd type="triangle"/>
          </a:ln>
          <a:effectLst/>
        </p:spPr>
      </p:cxnSp>
      <p:cxnSp>
        <p:nvCxnSpPr>
          <p:cNvPr id="60" name="Straight Arrow Connector 59"/>
          <p:cNvCxnSpPr/>
          <p:nvPr/>
        </p:nvCxnSpPr>
        <p:spPr>
          <a:xfrm>
            <a:off x="4501599" y="3886200"/>
            <a:ext cx="914400" cy="0"/>
          </a:xfrm>
          <a:prstGeom prst="straightConnector1">
            <a:avLst/>
          </a:prstGeom>
          <a:noFill/>
          <a:ln w="28575" cap="flat" cmpd="sng" algn="ctr">
            <a:solidFill>
              <a:srgbClr val="FFC000"/>
            </a:solidFill>
            <a:prstDash val="solid"/>
            <a:tailEnd type="triangle"/>
          </a:ln>
          <a:effectLst/>
        </p:spPr>
      </p:cxnSp>
      <p:cxnSp>
        <p:nvCxnSpPr>
          <p:cNvPr id="61" name="Straight Arrow Connector 60"/>
          <p:cNvCxnSpPr/>
          <p:nvPr/>
        </p:nvCxnSpPr>
        <p:spPr>
          <a:xfrm>
            <a:off x="4501599" y="4102100"/>
            <a:ext cx="914400" cy="0"/>
          </a:xfrm>
          <a:prstGeom prst="straightConnector1">
            <a:avLst/>
          </a:prstGeom>
          <a:noFill/>
          <a:ln w="28575" cap="flat" cmpd="sng" algn="ctr">
            <a:solidFill>
              <a:srgbClr val="FFC000"/>
            </a:solidFill>
            <a:prstDash val="solid"/>
            <a:tailEnd type="triangle"/>
          </a:ln>
          <a:effectLst/>
        </p:spPr>
      </p:cxnSp>
      <p:cxnSp>
        <p:nvCxnSpPr>
          <p:cNvPr id="62" name="Straight Arrow Connector 61"/>
          <p:cNvCxnSpPr/>
          <p:nvPr/>
        </p:nvCxnSpPr>
        <p:spPr>
          <a:xfrm>
            <a:off x="4501599" y="4318000"/>
            <a:ext cx="914400" cy="0"/>
          </a:xfrm>
          <a:prstGeom prst="straightConnector1">
            <a:avLst/>
          </a:prstGeom>
          <a:noFill/>
          <a:ln w="28575" cap="flat" cmpd="sng" algn="ctr">
            <a:solidFill>
              <a:srgbClr val="FFC000"/>
            </a:solidFill>
            <a:prstDash val="solid"/>
            <a:tailEnd type="triangle"/>
          </a:ln>
          <a:effectLst/>
        </p:spPr>
      </p:cxnSp>
      <p:cxnSp>
        <p:nvCxnSpPr>
          <p:cNvPr id="63" name="Straight Arrow Connector 62"/>
          <p:cNvCxnSpPr/>
          <p:nvPr/>
        </p:nvCxnSpPr>
        <p:spPr>
          <a:xfrm>
            <a:off x="4501599" y="4533900"/>
            <a:ext cx="914400" cy="0"/>
          </a:xfrm>
          <a:prstGeom prst="straightConnector1">
            <a:avLst/>
          </a:prstGeom>
          <a:noFill/>
          <a:ln w="28575" cap="flat" cmpd="sng" algn="ctr">
            <a:solidFill>
              <a:srgbClr val="FFC000"/>
            </a:solidFill>
            <a:prstDash val="solid"/>
            <a:tailEnd type="triangle"/>
          </a:ln>
          <a:effectLst/>
        </p:spPr>
      </p:cxnSp>
      <p:cxnSp>
        <p:nvCxnSpPr>
          <p:cNvPr id="64" name="Straight Arrow Connector 63"/>
          <p:cNvCxnSpPr/>
          <p:nvPr/>
        </p:nvCxnSpPr>
        <p:spPr>
          <a:xfrm>
            <a:off x="2823265" y="2886807"/>
            <a:ext cx="529140" cy="0"/>
          </a:xfrm>
          <a:prstGeom prst="straightConnector1">
            <a:avLst/>
          </a:prstGeom>
          <a:noFill/>
          <a:ln w="28575" cap="flat" cmpd="sng" algn="ctr">
            <a:solidFill>
              <a:srgbClr val="92D050"/>
            </a:solidFill>
            <a:prstDash val="solid"/>
            <a:tailEnd type="triangle"/>
          </a:ln>
          <a:effectLst/>
        </p:spPr>
      </p:cxnSp>
      <p:cxnSp>
        <p:nvCxnSpPr>
          <p:cNvPr id="65" name="Straight Arrow Connector 64"/>
          <p:cNvCxnSpPr/>
          <p:nvPr/>
        </p:nvCxnSpPr>
        <p:spPr>
          <a:xfrm>
            <a:off x="2823265" y="3103684"/>
            <a:ext cx="529140" cy="0"/>
          </a:xfrm>
          <a:prstGeom prst="straightConnector1">
            <a:avLst/>
          </a:prstGeom>
          <a:noFill/>
          <a:ln w="28575" cap="flat" cmpd="sng" algn="ctr">
            <a:solidFill>
              <a:srgbClr val="FFC000"/>
            </a:solidFill>
            <a:prstDash val="solid"/>
            <a:tailEnd type="triangle"/>
          </a:ln>
          <a:effectLst/>
        </p:spPr>
      </p:cxnSp>
      <p:cxnSp>
        <p:nvCxnSpPr>
          <p:cNvPr id="66" name="Straight Arrow Connector 65"/>
          <p:cNvCxnSpPr/>
          <p:nvPr/>
        </p:nvCxnSpPr>
        <p:spPr>
          <a:xfrm>
            <a:off x="2823265" y="3320561"/>
            <a:ext cx="529140" cy="0"/>
          </a:xfrm>
          <a:prstGeom prst="straightConnector1">
            <a:avLst/>
          </a:prstGeom>
          <a:noFill/>
          <a:ln w="28575" cap="flat" cmpd="sng" algn="ctr">
            <a:solidFill>
              <a:srgbClr val="FFC000"/>
            </a:solidFill>
            <a:prstDash val="solid"/>
            <a:tailEnd type="triangle"/>
          </a:ln>
          <a:effectLst/>
        </p:spPr>
      </p:cxnSp>
      <p:cxnSp>
        <p:nvCxnSpPr>
          <p:cNvPr id="67" name="Straight Arrow Connector 66"/>
          <p:cNvCxnSpPr/>
          <p:nvPr/>
        </p:nvCxnSpPr>
        <p:spPr>
          <a:xfrm>
            <a:off x="2823265" y="3537438"/>
            <a:ext cx="529140" cy="0"/>
          </a:xfrm>
          <a:prstGeom prst="straightConnector1">
            <a:avLst/>
          </a:prstGeom>
          <a:noFill/>
          <a:ln w="28575" cap="flat" cmpd="sng" algn="ctr">
            <a:solidFill>
              <a:srgbClr val="FFC000"/>
            </a:solidFill>
            <a:prstDash val="solid"/>
            <a:tailEnd type="triangle"/>
          </a:ln>
          <a:effectLst/>
        </p:spPr>
      </p:cxnSp>
      <p:cxnSp>
        <p:nvCxnSpPr>
          <p:cNvPr id="68" name="Straight Arrow Connector 67"/>
          <p:cNvCxnSpPr/>
          <p:nvPr/>
        </p:nvCxnSpPr>
        <p:spPr>
          <a:xfrm>
            <a:off x="2823265" y="3754315"/>
            <a:ext cx="529140" cy="0"/>
          </a:xfrm>
          <a:prstGeom prst="straightConnector1">
            <a:avLst/>
          </a:prstGeom>
          <a:noFill/>
          <a:ln w="28575" cap="flat" cmpd="sng" algn="ctr">
            <a:solidFill>
              <a:srgbClr val="FFC000"/>
            </a:solidFill>
            <a:prstDash val="solid"/>
            <a:tailEnd type="triangle"/>
          </a:ln>
          <a:effectLst/>
        </p:spPr>
      </p:cxnSp>
      <p:cxnSp>
        <p:nvCxnSpPr>
          <p:cNvPr id="69" name="Straight Arrow Connector 68"/>
          <p:cNvCxnSpPr/>
          <p:nvPr/>
        </p:nvCxnSpPr>
        <p:spPr>
          <a:xfrm>
            <a:off x="2823265" y="3971192"/>
            <a:ext cx="529140" cy="0"/>
          </a:xfrm>
          <a:prstGeom prst="straightConnector1">
            <a:avLst/>
          </a:prstGeom>
          <a:noFill/>
          <a:ln w="28575" cap="flat" cmpd="sng" algn="ctr">
            <a:solidFill>
              <a:srgbClr val="FFC000"/>
            </a:solidFill>
            <a:prstDash val="solid"/>
            <a:tailEnd type="triangle"/>
          </a:ln>
          <a:effectLst/>
        </p:spPr>
      </p:cxnSp>
      <p:cxnSp>
        <p:nvCxnSpPr>
          <p:cNvPr id="70" name="Straight Arrow Connector 69"/>
          <p:cNvCxnSpPr/>
          <p:nvPr/>
        </p:nvCxnSpPr>
        <p:spPr>
          <a:xfrm>
            <a:off x="2823265" y="4188069"/>
            <a:ext cx="529140" cy="0"/>
          </a:xfrm>
          <a:prstGeom prst="straightConnector1">
            <a:avLst/>
          </a:prstGeom>
          <a:noFill/>
          <a:ln w="28575" cap="flat" cmpd="sng" algn="ctr">
            <a:solidFill>
              <a:srgbClr val="FFC000"/>
            </a:solidFill>
            <a:prstDash val="solid"/>
            <a:tailEnd type="triangle"/>
          </a:ln>
          <a:effectLst/>
        </p:spPr>
      </p:cxnSp>
      <p:cxnSp>
        <p:nvCxnSpPr>
          <p:cNvPr id="71" name="Straight Arrow Connector 70"/>
          <p:cNvCxnSpPr/>
          <p:nvPr/>
        </p:nvCxnSpPr>
        <p:spPr>
          <a:xfrm>
            <a:off x="2823265" y="4404946"/>
            <a:ext cx="529140" cy="0"/>
          </a:xfrm>
          <a:prstGeom prst="straightConnector1">
            <a:avLst/>
          </a:prstGeom>
          <a:noFill/>
          <a:ln w="28575" cap="flat" cmpd="sng" algn="ctr">
            <a:solidFill>
              <a:srgbClr val="FFC000"/>
            </a:solidFill>
            <a:prstDash val="solid"/>
            <a:tailEnd type="triangle"/>
          </a:ln>
          <a:effectLst/>
        </p:spPr>
      </p:cxnSp>
      <p:cxnSp>
        <p:nvCxnSpPr>
          <p:cNvPr id="72" name="Straight Arrow Connector 71"/>
          <p:cNvCxnSpPr/>
          <p:nvPr/>
        </p:nvCxnSpPr>
        <p:spPr>
          <a:xfrm>
            <a:off x="2823265" y="4621823"/>
            <a:ext cx="529140" cy="0"/>
          </a:xfrm>
          <a:prstGeom prst="straightConnector1">
            <a:avLst/>
          </a:prstGeom>
          <a:noFill/>
          <a:ln w="28575" cap="flat" cmpd="sng" algn="ctr">
            <a:solidFill>
              <a:srgbClr val="FFC000"/>
            </a:solidFill>
            <a:prstDash val="solid"/>
            <a:tailEnd type="triangle"/>
          </a:ln>
          <a:effectLst/>
        </p:spPr>
      </p:cxnSp>
      <p:cxnSp>
        <p:nvCxnSpPr>
          <p:cNvPr id="73" name="Straight Arrow Connector 72"/>
          <p:cNvCxnSpPr/>
          <p:nvPr/>
        </p:nvCxnSpPr>
        <p:spPr>
          <a:xfrm>
            <a:off x="2823265" y="4838700"/>
            <a:ext cx="529140" cy="0"/>
          </a:xfrm>
          <a:prstGeom prst="straightConnector1">
            <a:avLst/>
          </a:prstGeom>
          <a:noFill/>
          <a:ln w="28575" cap="flat" cmpd="sng" algn="ctr">
            <a:solidFill>
              <a:srgbClr val="FFC000"/>
            </a:solidFill>
            <a:prstDash val="solid"/>
            <a:tailEnd type="triangle"/>
          </a:ln>
          <a:effectLst/>
        </p:spPr>
      </p:cxnSp>
      <p:cxnSp>
        <p:nvCxnSpPr>
          <p:cNvPr id="74" name="Straight Arrow Connector 73"/>
          <p:cNvCxnSpPr/>
          <p:nvPr/>
        </p:nvCxnSpPr>
        <p:spPr>
          <a:xfrm>
            <a:off x="7460036" y="3705977"/>
            <a:ext cx="529140" cy="0"/>
          </a:xfrm>
          <a:prstGeom prst="straightConnector1">
            <a:avLst/>
          </a:prstGeom>
          <a:noFill/>
          <a:ln w="28575" cap="flat" cmpd="sng" algn="ctr">
            <a:solidFill>
              <a:srgbClr val="FFC000"/>
            </a:solidFill>
            <a:prstDash val="solid"/>
            <a:tailEnd type="triangle"/>
          </a:ln>
          <a:effectLst/>
        </p:spPr>
      </p:cxnSp>
      <p:cxnSp>
        <p:nvCxnSpPr>
          <p:cNvPr id="75" name="Straight Arrow Connector 74"/>
          <p:cNvCxnSpPr/>
          <p:nvPr/>
        </p:nvCxnSpPr>
        <p:spPr>
          <a:xfrm>
            <a:off x="7460036" y="3923127"/>
            <a:ext cx="529140" cy="0"/>
          </a:xfrm>
          <a:prstGeom prst="straightConnector1">
            <a:avLst/>
          </a:prstGeom>
          <a:noFill/>
          <a:ln w="28575" cap="flat" cmpd="sng" algn="ctr">
            <a:solidFill>
              <a:srgbClr val="FFC000"/>
            </a:solidFill>
            <a:prstDash val="solid"/>
            <a:tailEnd type="triangle"/>
          </a:ln>
          <a:effectLst/>
        </p:spPr>
      </p:cxnSp>
      <p:cxnSp>
        <p:nvCxnSpPr>
          <p:cNvPr id="76" name="Straight Arrow Connector 75"/>
          <p:cNvCxnSpPr/>
          <p:nvPr/>
        </p:nvCxnSpPr>
        <p:spPr>
          <a:xfrm>
            <a:off x="7460036" y="3814552"/>
            <a:ext cx="529140" cy="0"/>
          </a:xfrm>
          <a:prstGeom prst="straightConnector1">
            <a:avLst/>
          </a:prstGeom>
          <a:noFill/>
          <a:ln w="28575" cap="flat" cmpd="sng" algn="ctr">
            <a:solidFill>
              <a:srgbClr val="FFC000"/>
            </a:solidFill>
            <a:prstDash val="solid"/>
            <a:tailEnd type="triangle"/>
          </a:ln>
          <a:effectLst/>
        </p:spPr>
      </p:cxnSp>
      <p:cxnSp>
        <p:nvCxnSpPr>
          <p:cNvPr id="77" name="Straight Arrow Connector 76"/>
          <p:cNvCxnSpPr/>
          <p:nvPr/>
        </p:nvCxnSpPr>
        <p:spPr>
          <a:xfrm>
            <a:off x="7460036" y="3597402"/>
            <a:ext cx="529140" cy="0"/>
          </a:xfrm>
          <a:prstGeom prst="straightConnector1">
            <a:avLst/>
          </a:prstGeom>
          <a:noFill/>
          <a:ln w="28575" cap="flat" cmpd="sng" algn="ctr">
            <a:solidFill>
              <a:srgbClr val="FFC000"/>
            </a:solidFill>
            <a:prstDash val="solid"/>
            <a:tailEnd type="triangle"/>
          </a:ln>
          <a:effectLst/>
        </p:spPr>
      </p:cxnSp>
      <p:cxnSp>
        <p:nvCxnSpPr>
          <p:cNvPr id="78" name="Straight Arrow Connector 77"/>
          <p:cNvCxnSpPr/>
          <p:nvPr/>
        </p:nvCxnSpPr>
        <p:spPr>
          <a:xfrm>
            <a:off x="7460036" y="3380252"/>
            <a:ext cx="529140" cy="0"/>
          </a:xfrm>
          <a:prstGeom prst="straightConnector1">
            <a:avLst/>
          </a:prstGeom>
          <a:noFill/>
          <a:ln w="28575" cap="flat" cmpd="sng" algn="ctr">
            <a:solidFill>
              <a:srgbClr val="92D050"/>
            </a:solidFill>
            <a:prstDash val="solid"/>
            <a:tailEnd type="triangle"/>
          </a:ln>
          <a:effectLst/>
        </p:spPr>
      </p:cxnSp>
      <p:cxnSp>
        <p:nvCxnSpPr>
          <p:cNvPr id="79" name="Straight Arrow Connector 78"/>
          <p:cNvCxnSpPr/>
          <p:nvPr/>
        </p:nvCxnSpPr>
        <p:spPr>
          <a:xfrm>
            <a:off x="7460036" y="3488827"/>
            <a:ext cx="529140" cy="0"/>
          </a:xfrm>
          <a:prstGeom prst="straightConnector1">
            <a:avLst/>
          </a:prstGeom>
          <a:noFill/>
          <a:ln w="28575" cap="flat" cmpd="sng" algn="ctr">
            <a:solidFill>
              <a:srgbClr val="FFC000"/>
            </a:solidFill>
            <a:prstDash val="solid"/>
            <a:tailEnd type="triangle"/>
          </a:ln>
          <a:effectLst/>
        </p:spPr>
      </p:cxnSp>
      <p:cxnSp>
        <p:nvCxnSpPr>
          <p:cNvPr id="80" name="Straight Arrow Connector 79"/>
          <p:cNvCxnSpPr>
            <a:endCxn id="95" idx="1"/>
          </p:cNvCxnSpPr>
          <p:nvPr/>
        </p:nvCxnSpPr>
        <p:spPr>
          <a:xfrm>
            <a:off x="6986380" y="3669517"/>
            <a:ext cx="239977" cy="4896"/>
          </a:xfrm>
          <a:prstGeom prst="straightConnector1">
            <a:avLst/>
          </a:prstGeom>
          <a:noFill/>
          <a:ln w="28575" cap="flat" cmpd="sng" algn="ctr">
            <a:solidFill>
              <a:srgbClr val="FFC000"/>
            </a:solidFill>
            <a:prstDash val="solid"/>
            <a:tailEnd type="triangle"/>
          </a:ln>
          <a:effectLst/>
        </p:spPr>
      </p:cxnSp>
      <p:cxnSp>
        <p:nvCxnSpPr>
          <p:cNvPr id="81" name="Straight Arrow Connector 80"/>
          <p:cNvCxnSpPr/>
          <p:nvPr/>
        </p:nvCxnSpPr>
        <p:spPr>
          <a:xfrm>
            <a:off x="8229510" y="3669517"/>
            <a:ext cx="266948" cy="1270"/>
          </a:xfrm>
          <a:prstGeom prst="straightConnector1">
            <a:avLst/>
          </a:prstGeom>
          <a:noFill/>
          <a:ln w="28575" cap="flat" cmpd="sng" algn="ctr">
            <a:solidFill>
              <a:srgbClr val="FFC000"/>
            </a:solidFill>
            <a:prstDash val="solid"/>
            <a:tailEnd type="triangle"/>
          </a:ln>
          <a:effectLst/>
        </p:spPr>
      </p:cxnSp>
      <p:cxnSp>
        <p:nvCxnSpPr>
          <p:cNvPr id="82" name="Straight Arrow Connector 81"/>
          <p:cNvCxnSpPr/>
          <p:nvPr/>
        </p:nvCxnSpPr>
        <p:spPr>
          <a:xfrm>
            <a:off x="6986381" y="4399085"/>
            <a:ext cx="1510077" cy="0"/>
          </a:xfrm>
          <a:prstGeom prst="straightConnector1">
            <a:avLst/>
          </a:prstGeom>
          <a:noFill/>
          <a:ln w="28575" cap="flat" cmpd="sng" algn="ctr">
            <a:solidFill>
              <a:srgbClr val="FFC000"/>
            </a:solidFill>
            <a:prstDash val="solid"/>
            <a:tailEnd type="triangle"/>
          </a:ln>
          <a:effectLst/>
        </p:spPr>
      </p:cxnSp>
      <p:cxnSp>
        <p:nvCxnSpPr>
          <p:cNvPr id="83" name="Straight Arrow Connector 82"/>
          <p:cNvCxnSpPr/>
          <p:nvPr/>
        </p:nvCxnSpPr>
        <p:spPr>
          <a:xfrm>
            <a:off x="6986381" y="4615962"/>
            <a:ext cx="1510077" cy="0"/>
          </a:xfrm>
          <a:prstGeom prst="straightConnector1">
            <a:avLst/>
          </a:prstGeom>
          <a:noFill/>
          <a:ln w="28575" cap="flat" cmpd="sng" algn="ctr">
            <a:solidFill>
              <a:srgbClr val="FFC000"/>
            </a:solidFill>
            <a:prstDash val="solid"/>
            <a:tailEnd type="triangle"/>
          </a:ln>
          <a:effectLst/>
        </p:spPr>
      </p:cxnSp>
      <p:cxnSp>
        <p:nvCxnSpPr>
          <p:cNvPr id="84" name="Straight Arrow Connector 83"/>
          <p:cNvCxnSpPr/>
          <p:nvPr/>
        </p:nvCxnSpPr>
        <p:spPr>
          <a:xfrm>
            <a:off x="6986381" y="4832839"/>
            <a:ext cx="1510077" cy="0"/>
          </a:xfrm>
          <a:prstGeom prst="straightConnector1">
            <a:avLst/>
          </a:prstGeom>
          <a:noFill/>
          <a:ln w="28575" cap="flat" cmpd="sng" algn="ctr">
            <a:solidFill>
              <a:srgbClr val="FFC000"/>
            </a:solidFill>
            <a:prstDash val="solid"/>
            <a:tailEnd type="triangle"/>
          </a:ln>
          <a:effectLst/>
        </p:spPr>
      </p:cxnSp>
      <p:cxnSp>
        <p:nvCxnSpPr>
          <p:cNvPr id="85" name="Straight Arrow Connector 84"/>
          <p:cNvCxnSpPr/>
          <p:nvPr/>
        </p:nvCxnSpPr>
        <p:spPr>
          <a:xfrm>
            <a:off x="6986380" y="2737872"/>
            <a:ext cx="1510077" cy="0"/>
          </a:xfrm>
          <a:prstGeom prst="straightConnector1">
            <a:avLst/>
          </a:prstGeom>
          <a:noFill/>
          <a:ln w="28575" cap="flat" cmpd="sng" algn="ctr">
            <a:solidFill>
              <a:srgbClr val="92D050"/>
            </a:solidFill>
            <a:prstDash val="solid"/>
            <a:tailEnd type="triangle"/>
          </a:ln>
          <a:effectLst/>
        </p:spPr>
      </p:cxnSp>
      <p:cxnSp>
        <p:nvCxnSpPr>
          <p:cNvPr id="86" name="Straight Arrow Connector 85"/>
          <p:cNvCxnSpPr/>
          <p:nvPr/>
        </p:nvCxnSpPr>
        <p:spPr>
          <a:xfrm>
            <a:off x="6986380" y="2954749"/>
            <a:ext cx="1510077" cy="0"/>
          </a:xfrm>
          <a:prstGeom prst="straightConnector1">
            <a:avLst/>
          </a:prstGeom>
          <a:noFill/>
          <a:ln w="28575" cap="flat" cmpd="sng" algn="ctr">
            <a:solidFill>
              <a:srgbClr val="FFC000"/>
            </a:solidFill>
            <a:prstDash val="solid"/>
            <a:tailEnd type="triangle"/>
          </a:ln>
          <a:effectLst/>
        </p:spPr>
      </p:cxnSp>
      <p:cxnSp>
        <p:nvCxnSpPr>
          <p:cNvPr id="87" name="Straight Arrow Connector 86"/>
          <p:cNvCxnSpPr/>
          <p:nvPr/>
        </p:nvCxnSpPr>
        <p:spPr>
          <a:xfrm>
            <a:off x="6986380" y="3171626"/>
            <a:ext cx="1510077" cy="0"/>
          </a:xfrm>
          <a:prstGeom prst="straightConnector1">
            <a:avLst/>
          </a:prstGeom>
          <a:noFill/>
          <a:ln w="28575" cap="flat" cmpd="sng" algn="ctr">
            <a:solidFill>
              <a:srgbClr val="FFC000"/>
            </a:solidFill>
            <a:prstDash val="solid"/>
            <a:tailEnd type="triangle"/>
          </a:ln>
          <a:effectLst/>
        </p:spPr>
      </p:cxnSp>
      <p:cxnSp>
        <p:nvCxnSpPr>
          <p:cNvPr id="88" name="Straight Arrow Connector 87"/>
          <p:cNvCxnSpPr/>
          <p:nvPr/>
        </p:nvCxnSpPr>
        <p:spPr>
          <a:xfrm>
            <a:off x="5724664" y="3842239"/>
            <a:ext cx="953052" cy="0"/>
          </a:xfrm>
          <a:prstGeom prst="straightConnector1">
            <a:avLst/>
          </a:prstGeom>
          <a:noFill/>
          <a:ln w="28575" cap="flat" cmpd="sng" algn="ctr">
            <a:solidFill>
              <a:srgbClr val="92D050"/>
            </a:solidFill>
            <a:prstDash val="solid"/>
            <a:tailEnd type="triangle"/>
          </a:ln>
          <a:effectLst/>
        </p:spPr>
      </p:cxnSp>
      <p:cxnSp>
        <p:nvCxnSpPr>
          <p:cNvPr id="89" name="Straight Arrow Connector 88"/>
          <p:cNvCxnSpPr/>
          <p:nvPr/>
        </p:nvCxnSpPr>
        <p:spPr>
          <a:xfrm>
            <a:off x="6986380" y="4147039"/>
            <a:ext cx="1510077" cy="0"/>
          </a:xfrm>
          <a:prstGeom prst="straightConnector1">
            <a:avLst/>
          </a:prstGeom>
          <a:noFill/>
          <a:ln w="28575" cap="flat" cmpd="sng" algn="ctr">
            <a:solidFill>
              <a:srgbClr val="FFC000"/>
            </a:solidFill>
            <a:prstDash val="solid"/>
            <a:tailEnd type="triangle"/>
          </a:ln>
          <a:effectLst/>
        </p:spPr>
      </p:cxnSp>
      <p:sp>
        <p:nvSpPr>
          <p:cNvPr id="90" name="Rectangle 89"/>
          <p:cNvSpPr/>
          <p:nvPr/>
        </p:nvSpPr>
        <p:spPr>
          <a:xfrm>
            <a:off x="4192934" y="3086100"/>
            <a:ext cx="308665" cy="1524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o</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r</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k</a:t>
            </a:r>
          </a:p>
        </p:txBody>
      </p:sp>
      <p:sp>
        <p:nvSpPr>
          <p:cNvPr id="91" name="Rectangle 90"/>
          <p:cNvSpPr/>
          <p:nvPr/>
        </p:nvSpPr>
        <p:spPr>
          <a:xfrm>
            <a:off x="5416000" y="3086100"/>
            <a:ext cx="308665" cy="1524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J</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o</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err="1">
                <a:ln>
                  <a:noFill/>
                </a:ln>
                <a:solidFill>
                  <a:prstClr val="white"/>
                </a:solidFill>
                <a:effectLst/>
                <a:uLnTx/>
                <a:uFillTx/>
                <a:latin typeface="Calibri"/>
                <a:ea typeface="+mn-ea"/>
                <a:cs typeface="+mn-cs"/>
              </a:rPr>
              <a:t>i</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n</a:t>
            </a:r>
          </a:p>
        </p:txBody>
      </p:sp>
      <p:sp>
        <p:nvSpPr>
          <p:cNvPr id="92" name="Rectangle 91"/>
          <p:cNvSpPr/>
          <p:nvPr/>
        </p:nvSpPr>
        <p:spPr>
          <a:xfrm>
            <a:off x="2514601" y="2819400"/>
            <a:ext cx="308665" cy="2057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o</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r</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k</a:t>
            </a:r>
          </a:p>
        </p:txBody>
      </p:sp>
      <p:sp>
        <p:nvSpPr>
          <p:cNvPr id="93" name="Rectangle 92"/>
          <p:cNvSpPr/>
          <p:nvPr/>
        </p:nvSpPr>
        <p:spPr>
          <a:xfrm>
            <a:off x="3352801" y="2819400"/>
            <a:ext cx="308665" cy="2057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J</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o</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err="1">
                <a:ln>
                  <a:noFill/>
                </a:ln>
                <a:solidFill>
                  <a:prstClr val="white"/>
                </a:solidFill>
                <a:effectLst/>
                <a:uLnTx/>
                <a:uFillTx/>
                <a:latin typeface="Calibri"/>
                <a:ea typeface="+mn-ea"/>
                <a:cs typeface="+mn-cs"/>
              </a:rPr>
              <a:t>i</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n</a:t>
            </a:r>
          </a:p>
        </p:txBody>
      </p:sp>
      <p:sp>
        <p:nvSpPr>
          <p:cNvPr id="94" name="Rectangle 93"/>
          <p:cNvSpPr/>
          <p:nvPr/>
        </p:nvSpPr>
        <p:spPr>
          <a:xfrm>
            <a:off x="6677717" y="2627826"/>
            <a:ext cx="308665" cy="22849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o</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r</a:t>
            </a:r>
            <a:br>
              <a:rPr kumimoji="0" lang="en-US" sz="1800" b="0" i="0" u="none" strike="noStrike" kern="0" cap="none" spc="0" normalizeH="0" baseline="0" noProof="0" dirty="0">
                <a:ln>
                  <a:noFill/>
                </a:ln>
                <a:solidFill>
                  <a:prstClr val="white"/>
                </a:solidFill>
                <a:effectLst/>
                <a:uLnTx/>
                <a:uFillTx/>
                <a:latin typeface="Calibri"/>
                <a:ea typeface="+mn-ea"/>
                <a:cs typeface="+mn-cs"/>
              </a:rPr>
            </a:br>
            <a:r>
              <a:rPr kumimoji="0" lang="en-US" sz="1800" b="0" i="0" u="none" strike="noStrike" kern="0" cap="none" spc="0" normalizeH="0" baseline="0" noProof="0" dirty="0">
                <a:ln>
                  <a:noFill/>
                </a:ln>
                <a:solidFill>
                  <a:prstClr val="white"/>
                </a:solidFill>
                <a:effectLst/>
                <a:uLnTx/>
                <a:uFillTx/>
                <a:latin typeface="Calibri"/>
                <a:ea typeface="+mn-ea"/>
                <a:cs typeface="+mn-cs"/>
              </a:rPr>
              <a:t>k</a:t>
            </a:r>
          </a:p>
        </p:txBody>
      </p:sp>
      <p:sp>
        <p:nvSpPr>
          <p:cNvPr id="95" name="Rectangle 94"/>
          <p:cNvSpPr/>
          <p:nvPr/>
        </p:nvSpPr>
        <p:spPr>
          <a:xfrm>
            <a:off x="7226356" y="3308839"/>
            <a:ext cx="223520" cy="731148"/>
          </a:xfrm>
          <a:prstGeom prst="rect">
            <a:avLst/>
          </a:prstGeom>
          <a:solidFill>
            <a:srgbClr val="4F81BD"/>
          </a:solidFill>
          <a:ln w="28575" cap="flat" cmpd="sng" algn="ctr">
            <a:solidFill>
              <a:srgbClr val="4F81BD">
                <a:shade val="50000"/>
              </a:srgbClr>
            </a:solidFill>
            <a:prstDash val="solid"/>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Fork</a:t>
            </a:r>
          </a:p>
        </p:txBody>
      </p:sp>
      <p:sp>
        <p:nvSpPr>
          <p:cNvPr id="96" name="Rectangle 95"/>
          <p:cNvSpPr/>
          <p:nvPr/>
        </p:nvSpPr>
        <p:spPr>
          <a:xfrm>
            <a:off x="7989176" y="3308839"/>
            <a:ext cx="223520" cy="731148"/>
          </a:xfrm>
          <a:prstGeom prst="rect">
            <a:avLst/>
          </a:prstGeom>
          <a:solidFill>
            <a:srgbClr val="4F81BD"/>
          </a:solidFill>
          <a:ln w="28575" cap="flat" cmpd="sng" algn="ctr">
            <a:solidFill>
              <a:srgbClr val="4F81BD">
                <a:shade val="50000"/>
              </a:srgbClr>
            </a:solidFill>
            <a:prstDash val="solid"/>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Join</a:t>
            </a:r>
          </a:p>
        </p:txBody>
      </p:sp>
      <p:sp>
        <p:nvSpPr>
          <p:cNvPr id="97" name="Rectangle 96"/>
          <p:cNvSpPr/>
          <p:nvPr/>
        </p:nvSpPr>
        <p:spPr>
          <a:xfrm>
            <a:off x="8496459" y="2627826"/>
            <a:ext cx="308665" cy="22849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Join</a:t>
            </a:r>
          </a:p>
        </p:txBody>
      </p:sp>
      <p:cxnSp>
        <p:nvCxnSpPr>
          <p:cNvPr id="98" name="Straight Arrow Connector 97"/>
          <p:cNvCxnSpPr/>
          <p:nvPr/>
        </p:nvCxnSpPr>
        <p:spPr>
          <a:xfrm>
            <a:off x="1953316" y="6052039"/>
            <a:ext cx="609600" cy="0"/>
          </a:xfrm>
          <a:prstGeom prst="straightConnector1">
            <a:avLst/>
          </a:prstGeom>
          <a:noFill/>
          <a:ln w="28575" cap="flat" cmpd="sng" algn="ctr">
            <a:solidFill>
              <a:srgbClr val="92D050"/>
            </a:solidFill>
            <a:prstDash val="solid"/>
            <a:tailEnd type="triangle"/>
          </a:ln>
          <a:effectLst/>
        </p:spPr>
      </p:cxnSp>
      <p:sp>
        <p:nvSpPr>
          <p:cNvPr id="99" name="Rectangle 98"/>
          <p:cNvSpPr/>
          <p:nvPr/>
        </p:nvSpPr>
        <p:spPr>
          <a:xfrm>
            <a:off x="2514600" y="5867373"/>
            <a:ext cx="15179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Calibri"/>
                <a:ea typeface="+mn-ea"/>
                <a:cs typeface="+mn-cs"/>
              </a:rPr>
              <a:t>Master thread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0" name="Straight Arrow Connector 99"/>
          <p:cNvCxnSpPr/>
          <p:nvPr/>
        </p:nvCxnSpPr>
        <p:spPr>
          <a:xfrm>
            <a:off x="1953316" y="6424381"/>
            <a:ext cx="609600" cy="0"/>
          </a:xfrm>
          <a:prstGeom prst="straightConnector1">
            <a:avLst/>
          </a:prstGeom>
          <a:noFill/>
          <a:ln w="28575" cap="flat" cmpd="sng" algn="ctr">
            <a:solidFill>
              <a:srgbClr val="FFC000"/>
            </a:solidFill>
            <a:prstDash val="solid"/>
            <a:tailEnd type="triangle"/>
          </a:ln>
          <a:effectLst/>
        </p:spPr>
      </p:cxnSp>
      <p:sp>
        <p:nvSpPr>
          <p:cNvPr id="101" name="Rectangle 100"/>
          <p:cNvSpPr/>
          <p:nvPr/>
        </p:nvSpPr>
        <p:spPr>
          <a:xfrm>
            <a:off x="2514600" y="6239715"/>
            <a:ext cx="13364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Calibri"/>
                <a:ea typeface="+mn-ea"/>
                <a:cs typeface="+mn-cs"/>
              </a:rPr>
              <a:t>Slave thread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2" name="Straight Arrow Connector 101"/>
          <p:cNvCxnSpPr/>
          <p:nvPr/>
        </p:nvCxnSpPr>
        <p:spPr>
          <a:xfrm>
            <a:off x="1794724" y="3842239"/>
            <a:ext cx="691993" cy="0"/>
          </a:xfrm>
          <a:prstGeom prst="straightConnector1">
            <a:avLst/>
          </a:prstGeom>
          <a:noFill/>
          <a:ln w="28575" cap="flat" cmpd="sng" algn="ctr">
            <a:solidFill>
              <a:srgbClr val="92D050"/>
            </a:solidFill>
            <a:prstDash val="solid"/>
            <a:tailEnd type="triangle"/>
          </a:ln>
          <a:effectLst/>
        </p:spPr>
      </p:cxnSp>
      <p:sp>
        <p:nvSpPr>
          <p:cNvPr id="103" name="Left Brace 102"/>
          <p:cNvSpPr/>
          <p:nvPr/>
        </p:nvSpPr>
        <p:spPr>
          <a:xfrm rot="5400000">
            <a:off x="5681508" y="-1359596"/>
            <a:ext cx="239817" cy="6781800"/>
          </a:xfrm>
          <a:prstGeom prst="leftBrace">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4" name="Rectangle 103"/>
          <p:cNvSpPr/>
          <p:nvPr/>
        </p:nvSpPr>
        <p:spPr>
          <a:xfrm>
            <a:off x="2791517" y="1556239"/>
            <a:ext cx="61050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Calibri"/>
                <a:ea typeface="+mn-ea"/>
                <a:cs typeface="+mn-cs"/>
              </a:rPr>
              <a:t>A small window into the execution flow of an </a:t>
            </a:r>
            <a:r>
              <a:rPr kumimoji="0" lang="en-US" sz="1800" b="0" i="0" u="none" strike="noStrike" kern="1200" cap="none" spc="-5" normalizeH="0" baseline="0" noProof="0" dirty="0" err="1">
                <a:ln>
                  <a:noFill/>
                </a:ln>
                <a:solidFill>
                  <a:prstClr val="black"/>
                </a:solidFill>
                <a:effectLst/>
                <a:uLnTx/>
                <a:uFillTx/>
                <a:latin typeface="Calibri"/>
                <a:ea typeface="+mn-ea"/>
                <a:cs typeface="+mn-cs"/>
              </a:rPr>
              <a:t>OpenMP</a:t>
            </a:r>
            <a:r>
              <a:rPr kumimoji="0" lang="en-US" sz="1800" b="0" i="0" u="none" strike="noStrike" kern="1200" cap="none" spc="-5" normalizeH="0" baseline="0" noProof="0" dirty="0">
                <a:ln>
                  <a:noFill/>
                </a:ln>
                <a:solidFill>
                  <a:prstClr val="black"/>
                </a:solidFill>
                <a:effectLst/>
                <a:uLnTx/>
                <a:uFillTx/>
                <a:latin typeface="Calibri"/>
                <a:ea typeface="+mn-ea"/>
                <a:cs typeface="+mn-cs"/>
              </a:rPr>
              <a:t> program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Left Brace 105"/>
          <p:cNvSpPr/>
          <p:nvPr/>
        </p:nvSpPr>
        <p:spPr>
          <a:xfrm rot="16200000">
            <a:off x="7604699" y="3866926"/>
            <a:ext cx="239817" cy="2413396"/>
          </a:xfrm>
          <a:prstGeom prst="leftBrace">
            <a:avLst>
              <a:gd name="adj1" fmla="val 44922"/>
              <a:gd name="adj2" fmla="val 68562"/>
            </a:avLst>
          </a:prstGeom>
          <a:noFill/>
          <a:ln w="1905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00000"/>
              </a:solidFill>
              <a:effectLst/>
              <a:uLnTx/>
              <a:uFillTx/>
              <a:latin typeface="Calibri"/>
              <a:ea typeface="+mn-ea"/>
              <a:cs typeface="+mn-cs"/>
            </a:endParaRPr>
          </a:p>
        </p:txBody>
      </p:sp>
      <p:sp>
        <p:nvSpPr>
          <p:cNvPr id="107" name="Rectangle 106"/>
          <p:cNvSpPr/>
          <p:nvPr/>
        </p:nvSpPr>
        <p:spPr>
          <a:xfrm>
            <a:off x="8077200" y="5168235"/>
            <a:ext cx="22098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Calibri"/>
                <a:ea typeface="+mn-ea"/>
                <a:cs typeface="+mn-cs"/>
              </a:rPr>
              <a:t>Yet another </a:t>
            </a:r>
            <a:r>
              <a:rPr kumimoji="0" lang="en-US" sz="1200" b="0" i="0" u="none" strike="noStrike" kern="1200" cap="none" spc="-5" normalizeH="0" baseline="0" noProof="0" dirty="0">
                <a:ln>
                  <a:noFill/>
                </a:ln>
                <a:solidFill>
                  <a:srgbClr val="0070C0"/>
                </a:solidFill>
                <a:effectLst/>
                <a:uLnTx/>
                <a:uFillTx/>
                <a:latin typeface="Consolas" panose="020B0609020204030204" pitchFamily="49" charset="0"/>
                <a:ea typeface="+mn-ea"/>
                <a:cs typeface="+mn-cs"/>
              </a:rPr>
              <a:t>parallel region</a:t>
            </a:r>
          </a:p>
        </p:txBody>
      </p:sp>
      <p:sp>
        <p:nvSpPr>
          <p:cNvPr id="109" name="Left Brace 108"/>
          <p:cNvSpPr/>
          <p:nvPr/>
        </p:nvSpPr>
        <p:spPr>
          <a:xfrm rot="16200000">
            <a:off x="2837951" y="4577092"/>
            <a:ext cx="239817" cy="1094687"/>
          </a:xfrm>
          <a:prstGeom prst="leftBrace">
            <a:avLst>
              <a:gd name="adj1" fmla="val 44922"/>
              <a:gd name="adj2" fmla="val 30518"/>
            </a:avLst>
          </a:prstGeom>
          <a:noFill/>
          <a:ln w="1905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00000"/>
              </a:solidFill>
              <a:effectLst/>
              <a:uLnTx/>
              <a:uFillTx/>
              <a:latin typeface="Calibri"/>
              <a:ea typeface="+mn-ea"/>
              <a:cs typeface="+mn-cs"/>
            </a:endParaRPr>
          </a:p>
        </p:txBody>
      </p:sp>
      <p:sp>
        <p:nvSpPr>
          <p:cNvPr id="110" name="Rectangle 109"/>
          <p:cNvSpPr/>
          <p:nvPr/>
        </p:nvSpPr>
        <p:spPr>
          <a:xfrm>
            <a:off x="2410515" y="5198165"/>
            <a:ext cx="1573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Calibri"/>
                <a:ea typeface="+mn-ea"/>
                <a:cs typeface="+mn-cs"/>
              </a:rPr>
              <a:t>A </a:t>
            </a:r>
            <a:r>
              <a:rPr kumimoji="0" lang="en-US" sz="1200" b="0" i="0" u="none" strike="noStrike" kern="1200" cap="none" spc="-5" normalizeH="0" baseline="0" noProof="0" dirty="0">
                <a:ln>
                  <a:noFill/>
                </a:ln>
                <a:solidFill>
                  <a:srgbClr val="0070C0"/>
                </a:solidFill>
                <a:effectLst/>
                <a:uLnTx/>
                <a:uFillTx/>
                <a:latin typeface="Consolas" panose="020B0609020204030204" pitchFamily="49" charset="0"/>
                <a:ea typeface="+mn-ea"/>
                <a:cs typeface="+mn-cs"/>
              </a:rPr>
              <a:t>parallel region</a:t>
            </a:r>
            <a:endParaRPr kumimoji="0" lang="en-US" sz="12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p:sp>
        <p:nvSpPr>
          <p:cNvPr id="111" name="Left Brace 110"/>
          <p:cNvSpPr/>
          <p:nvPr/>
        </p:nvSpPr>
        <p:spPr>
          <a:xfrm rot="16200000">
            <a:off x="4852212" y="4036717"/>
            <a:ext cx="239817" cy="1638160"/>
          </a:xfrm>
          <a:prstGeom prst="leftBrace">
            <a:avLst>
              <a:gd name="adj1" fmla="val 44922"/>
              <a:gd name="adj2" fmla="val 30518"/>
            </a:avLst>
          </a:prstGeom>
          <a:noFill/>
          <a:ln w="1905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C00000"/>
              </a:solidFill>
              <a:effectLst/>
              <a:uLnTx/>
              <a:uFillTx/>
              <a:latin typeface="Calibri"/>
              <a:ea typeface="+mn-ea"/>
              <a:cs typeface="+mn-cs"/>
            </a:endParaRPr>
          </a:p>
        </p:txBody>
      </p:sp>
      <p:sp>
        <p:nvSpPr>
          <p:cNvPr id="112" name="Rectangle 111"/>
          <p:cNvSpPr/>
          <p:nvPr/>
        </p:nvSpPr>
        <p:spPr>
          <a:xfrm>
            <a:off x="4153041" y="4929528"/>
            <a:ext cx="199253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Calibri"/>
                <a:ea typeface="+mn-ea"/>
                <a:cs typeface="+mn-cs"/>
              </a:rPr>
              <a:t>Another </a:t>
            </a:r>
            <a:r>
              <a:rPr kumimoji="0" lang="en-US" sz="1200" b="0" i="0" u="none" strike="noStrike" kern="1200" cap="none" spc="-5" normalizeH="0" baseline="0" noProof="0" dirty="0">
                <a:ln>
                  <a:noFill/>
                </a:ln>
                <a:solidFill>
                  <a:srgbClr val="0070C0"/>
                </a:solidFill>
                <a:effectLst/>
                <a:uLnTx/>
                <a:uFillTx/>
                <a:latin typeface="Consolas" panose="020B0609020204030204" pitchFamily="49" charset="0"/>
                <a:ea typeface="+mn-ea"/>
                <a:cs typeface="+mn-cs"/>
              </a:rPr>
              <a:t>parallel region</a:t>
            </a:r>
          </a:p>
        </p:txBody>
      </p:sp>
      <p:sp>
        <p:nvSpPr>
          <p:cNvPr id="116" name="Freeform 115"/>
          <p:cNvSpPr/>
          <p:nvPr/>
        </p:nvSpPr>
        <p:spPr>
          <a:xfrm rot="10800000">
            <a:off x="3776317" y="2567409"/>
            <a:ext cx="146966" cy="1254666"/>
          </a:xfrm>
          <a:custGeom>
            <a:avLst/>
            <a:gdLst>
              <a:gd name="connsiteX0" fmla="*/ 0 w 120181"/>
              <a:gd name="connsiteY0" fmla="*/ 0 h 1357746"/>
              <a:gd name="connsiteX1" fmla="*/ 120072 w 120181"/>
              <a:gd name="connsiteY1" fmla="*/ 803564 h 1357746"/>
              <a:gd name="connsiteX2" fmla="*/ 27709 w 120181"/>
              <a:gd name="connsiteY2" fmla="*/ 1357746 h 1357746"/>
            </a:gdLst>
            <a:ahLst/>
            <a:cxnLst>
              <a:cxn ang="0">
                <a:pos x="connsiteX0" y="connsiteY0"/>
              </a:cxn>
              <a:cxn ang="0">
                <a:pos x="connsiteX1" y="connsiteY1"/>
              </a:cxn>
              <a:cxn ang="0">
                <a:pos x="connsiteX2" y="connsiteY2"/>
              </a:cxn>
            </a:cxnLst>
            <a:rect l="l" t="t" r="r" b="b"/>
            <a:pathLst>
              <a:path w="120181" h="1357746">
                <a:moveTo>
                  <a:pt x="0" y="0"/>
                </a:moveTo>
                <a:cubicBezTo>
                  <a:pt x="57727" y="288636"/>
                  <a:pt x="115454" y="577273"/>
                  <a:pt x="120072" y="803564"/>
                </a:cubicBezTo>
                <a:cubicBezTo>
                  <a:pt x="124690" y="1029855"/>
                  <a:pt x="-18473" y="1218431"/>
                  <a:pt x="27709" y="1357746"/>
                </a:cubicBezTo>
              </a:path>
            </a:pathLst>
          </a:custGeom>
          <a:noFill/>
          <a:ln w="19050">
            <a:solidFill>
              <a:srgbClr val="C0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7" name="Rectangle 116"/>
          <p:cNvSpPr/>
          <p:nvPr/>
        </p:nvSpPr>
        <p:spPr>
          <a:xfrm>
            <a:off x="3659533" y="2346882"/>
            <a:ext cx="1963486"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Calibri"/>
                <a:ea typeface="+mn-ea"/>
                <a:cs typeface="+mn-cs"/>
              </a:rPr>
              <a:t>Sequential execution regions</a:t>
            </a:r>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20" name="Freeform 119"/>
          <p:cNvSpPr/>
          <p:nvPr/>
        </p:nvSpPr>
        <p:spPr>
          <a:xfrm>
            <a:off x="2113055" y="2405571"/>
            <a:ext cx="1563018" cy="1390574"/>
          </a:xfrm>
          <a:custGeom>
            <a:avLst/>
            <a:gdLst>
              <a:gd name="connsiteX0" fmla="*/ 1563018 w 1563018"/>
              <a:gd name="connsiteY0" fmla="*/ 46684 h 1390574"/>
              <a:gd name="connsiteX1" fmla="*/ 436181 w 1563018"/>
              <a:gd name="connsiteY1" fmla="*/ 51302 h 1390574"/>
              <a:gd name="connsiteX2" fmla="*/ 34400 w 1563018"/>
              <a:gd name="connsiteY2" fmla="*/ 568538 h 1390574"/>
              <a:gd name="connsiteX3" fmla="*/ 48254 w 1563018"/>
              <a:gd name="connsiteY3" fmla="*/ 1390574 h 1390574"/>
            </a:gdLst>
            <a:ahLst/>
            <a:cxnLst>
              <a:cxn ang="0">
                <a:pos x="connsiteX0" y="connsiteY0"/>
              </a:cxn>
              <a:cxn ang="0">
                <a:pos x="connsiteX1" y="connsiteY1"/>
              </a:cxn>
              <a:cxn ang="0">
                <a:pos x="connsiteX2" y="connsiteY2"/>
              </a:cxn>
              <a:cxn ang="0">
                <a:pos x="connsiteX3" y="connsiteY3"/>
              </a:cxn>
            </a:cxnLst>
            <a:rect l="l" t="t" r="r" b="b"/>
            <a:pathLst>
              <a:path w="1563018" h="1390574">
                <a:moveTo>
                  <a:pt x="1563018" y="46684"/>
                </a:moveTo>
                <a:cubicBezTo>
                  <a:pt x="1126984" y="5505"/>
                  <a:pt x="690951" y="-35674"/>
                  <a:pt x="436181" y="51302"/>
                </a:cubicBezTo>
                <a:cubicBezTo>
                  <a:pt x="181411" y="138278"/>
                  <a:pt x="99054" y="345326"/>
                  <a:pt x="34400" y="568538"/>
                </a:cubicBezTo>
                <a:cubicBezTo>
                  <a:pt x="-30255" y="791750"/>
                  <a:pt x="8999" y="1091162"/>
                  <a:pt x="48254" y="1390574"/>
                </a:cubicBezTo>
              </a:path>
            </a:pathLst>
          </a:custGeom>
          <a:noFill/>
          <a:ln w="190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2" name="Freeform 121"/>
          <p:cNvSpPr/>
          <p:nvPr/>
        </p:nvSpPr>
        <p:spPr>
          <a:xfrm>
            <a:off x="5538498" y="2476683"/>
            <a:ext cx="753875" cy="1234357"/>
          </a:xfrm>
          <a:custGeom>
            <a:avLst/>
            <a:gdLst>
              <a:gd name="connsiteX0" fmla="*/ 0 w 655782"/>
              <a:gd name="connsiteY0" fmla="*/ 25436 h 1263108"/>
              <a:gd name="connsiteX1" fmla="*/ 480291 w 655782"/>
              <a:gd name="connsiteY1" fmla="*/ 163981 h 1263108"/>
              <a:gd name="connsiteX2" fmla="*/ 655782 w 655782"/>
              <a:gd name="connsiteY2" fmla="*/ 1263108 h 1263108"/>
            </a:gdLst>
            <a:ahLst/>
            <a:cxnLst>
              <a:cxn ang="0">
                <a:pos x="connsiteX0" y="connsiteY0"/>
              </a:cxn>
              <a:cxn ang="0">
                <a:pos x="connsiteX1" y="connsiteY1"/>
              </a:cxn>
              <a:cxn ang="0">
                <a:pos x="connsiteX2" y="connsiteY2"/>
              </a:cxn>
            </a:cxnLst>
            <a:rect l="l" t="t" r="r" b="b"/>
            <a:pathLst>
              <a:path w="655782" h="1263108">
                <a:moveTo>
                  <a:pt x="0" y="25436"/>
                </a:moveTo>
                <a:cubicBezTo>
                  <a:pt x="185497" y="-8431"/>
                  <a:pt x="370994" y="-42298"/>
                  <a:pt x="480291" y="163981"/>
                </a:cubicBezTo>
                <a:cubicBezTo>
                  <a:pt x="589588" y="370260"/>
                  <a:pt x="632691" y="1079920"/>
                  <a:pt x="655782" y="1263108"/>
                </a:cubicBezTo>
              </a:path>
            </a:pathLst>
          </a:custGeom>
          <a:noFill/>
          <a:ln w="190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8C497F-F93A-415D-AE85-6EDF5BB63A7F}"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434</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810093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OpenMP</a:t>
            </a:r>
            <a:r>
              <a:rPr lang="en-US" dirty="0"/>
              <a:t>, Compiling Using the Command Line</a:t>
            </a:r>
          </a:p>
        </p:txBody>
      </p:sp>
      <p:sp>
        <p:nvSpPr>
          <p:cNvPr id="3" name="Content Placeholder 2"/>
          <p:cNvSpPr>
            <a:spLocks noGrp="1"/>
          </p:cNvSpPr>
          <p:nvPr>
            <p:ph idx="1"/>
          </p:nvPr>
        </p:nvSpPr>
        <p:spPr/>
        <p:txBody>
          <a:bodyPr vert="horz" lIns="91440" tIns="45720" rIns="91440" bIns="45720" rtlCol="0" anchor="t">
            <a:normAutofit/>
          </a:bodyPr>
          <a:lstStyle/>
          <a:p>
            <a:endParaRPr lang="en-US" sz="2800" dirty="0"/>
          </a:p>
          <a:p>
            <a:r>
              <a:rPr lang="en-US" sz="2800" dirty="0"/>
              <a:t>Method depends on compiler</a:t>
            </a:r>
          </a:p>
          <a:p>
            <a:endParaRPr lang="en-US" sz="2800" dirty="0"/>
          </a:p>
          <a:p>
            <a:r>
              <a:rPr lang="en-US" sz="2800" dirty="0"/>
              <a:t>GCC/Clang:</a:t>
            </a:r>
            <a:endParaRPr lang="en-US" sz="2800" dirty="0">
              <a:cs typeface="Calibri"/>
            </a:endParaRPr>
          </a:p>
          <a:p>
            <a:endParaRPr lang="en-US" sz="2800" dirty="0"/>
          </a:p>
          <a:p>
            <a:r>
              <a:rPr lang="en-US" sz="2800" dirty="0"/>
              <a:t>ICC:</a:t>
            </a:r>
          </a:p>
          <a:p>
            <a:endParaRPr lang="en-US" sz="2800" dirty="0"/>
          </a:p>
          <a:p>
            <a:r>
              <a:rPr lang="en-US" sz="2800" dirty="0"/>
              <a:t>MSVC: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406683" y="3059466"/>
            <a:ext cx="6378804" cy="369332"/>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g++ -o </a:t>
            </a:r>
            <a:r>
              <a:rPr kumimoji="0" lang="en-US" sz="1800" b="0" i="0" u="none" strike="noStrike" kern="1200" cap="none" spc="0" normalizeH="0" baseline="0" noProof="0" dirty="0" err="1">
                <a:ln>
                  <a:noFill/>
                </a:ln>
                <a:solidFill>
                  <a:prstClr val="black"/>
                </a:solidFill>
                <a:effectLst/>
                <a:uLnTx/>
                <a:uFillTx/>
                <a:latin typeface="Consolas"/>
                <a:ea typeface="+mn-ea"/>
                <a:cs typeface="Consolas" pitchFamily="49" charset="0"/>
              </a:rPr>
              <a:t>integrate_omp</a:t>
            </a: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integrate_omp.cpp </a:t>
            </a:r>
            <a:r>
              <a:rPr kumimoji="0" lang="en-US" sz="1800" b="0" i="0" u="none" strike="noStrike" kern="1200" cap="none" spc="0" normalizeH="0" baseline="0" noProof="0" dirty="0">
                <a:ln>
                  <a:noFill/>
                </a:ln>
                <a:solidFill>
                  <a:srgbClr val="0070C0"/>
                </a:solidFill>
                <a:effectLst/>
                <a:uLnTx/>
                <a:uFillTx/>
                <a:latin typeface="Consolas"/>
                <a:ea typeface="+mn-ea"/>
                <a:cs typeface="Consolas" pitchFamily="49" charset="0"/>
              </a:rPr>
              <a:t>–</a:t>
            </a:r>
            <a:r>
              <a:rPr kumimoji="0" lang="en-US" sz="1800" b="0" i="0" u="none" strike="noStrike" kern="1200" cap="none" spc="0" normalizeH="0" baseline="0" noProof="0" dirty="0" err="1">
                <a:ln>
                  <a:noFill/>
                </a:ln>
                <a:solidFill>
                  <a:srgbClr val="0070C0"/>
                </a:solidFill>
                <a:effectLst/>
                <a:uLnTx/>
                <a:uFillTx/>
                <a:latin typeface="Consolas"/>
                <a:ea typeface="+mn-ea"/>
                <a:cs typeface="Consolas" pitchFamily="49" charset="0"/>
              </a:rPr>
              <a:t>fopenmp</a:t>
            </a:r>
            <a:endParaRPr kumimoji="0" lang="en-US" sz="1800" b="0" i="0" u="none" strike="noStrike" kern="1200" cap="none" spc="0" normalizeH="0" baseline="0" noProof="0" dirty="0">
              <a:ln>
                <a:noFill/>
              </a:ln>
              <a:solidFill>
                <a:srgbClr val="0070C0"/>
              </a:solidFill>
              <a:effectLst/>
              <a:uLnTx/>
              <a:uFillTx/>
              <a:latin typeface="Consolas"/>
              <a:ea typeface="+mn-ea"/>
              <a:cs typeface="Consolas" pitchFamily="49" charset="0"/>
            </a:endParaRPr>
          </a:p>
        </p:txBody>
      </p:sp>
      <p:sp>
        <p:nvSpPr>
          <p:cNvPr id="6" name="Rectangle 5"/>
          <p:cNvSpPr/>
          <p:nvPr/>
        </p:nvSpPr>
        <p:spPr>
          <a:xfrm>
            <a:off x="2406683" y="4080657"/>
            <a:ext cx="6381160" cy="369332"/>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a:ea typeface="+mn-ea"/>
                <a:cs typeface="Consolas" pitchFamily="49" charset="0"/>
              </a:rPr>
              <a:t>icpc</a:t>
            </a: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-o </a:t>
            </a:r>
            <a:r>
              <a:rPr kumimoji="0" lang="en-US" sz="1800" b="0" i="0" u="none" strike="noStrike" kern="1200" cap="none" spc="0" normalizeH="0" baseline="0" noProof="0" dirty="0" err="1">
                <a:ln>
                  <a:noFill/>
                </a:ln>
                <a:solidFill>
                  <a:prstClr val="black"/>
                </a:solidFill>
                <a:effectLst/>
                <a:uLnTx/>
                <a:uFillTx/>
                <a:latin typeface="Consolas"/>
                <a:ea typeface="+mn-ea"/>
                <a:cs typeface="Consolas" pitchFamily="49" charset="0"/>
              </a:rPr>
              <a:t>integrate_omp</a:t>
            </a: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integrate_omp.cpp </a:t>
            </a:r>
            <a:r>
              <a:rPr kumimoji="0" lang="en-US" sz="1800" b="0" i="0" u="none" strike="noStrike" kern="1200" cap="none" spc="0" normalizeH="0" baseline="0" noProof="0" dirty="0">
                <a:ln>
                  <a:noFill/>
                </a:ln>
                <a:solidFill>
                  <a:srgbClr val="0070C0"/>
                </a:solidFill>
                <a:effectLst/>
                <a:uLnTx/>
                <a:uFillTx/>
                <a:latin typeface="Consolas"/>
                <a:ea typeface="+mn-ea"/>
                <a:cs typeface="Consolas" pitchFamily="49" charset="0"/>
              </a:rPr>
              <a:t>–</a:t>
            </a:r>
            <a:r>
              <a:rPr kumimoji="0" lang="en-US" sz="1800" b="0" i="0" u="none" strike="noStrike" kern="1200" cap="none" spc="0" normalizeH="0" baseline="0" noProof="0" dirty="0" err="1">
                <a:ln>
                  <a:noFill/>
                </a:ln>
                <a:solidFill>
                  <a:srgbClr val="0070C0"/>
                </a:solidFill>
                <a:effectLst/>
                <a:uLnTx/>
                <a:uFillTx/>
                <a:latin typeface="Consolas"/>
                <a:ea typeface="+mn-ea"/>
                <a:cs typeface="Consolas" pitchFamily="49" charset="0"/>
              </a:rPr>
              <a:t>openmp</a:t>
            </a:r>
            <a:endParaRPr kumimoji="0" lang="en-US"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endParaRPr>
          </a:p>
        </p:txBody>
      </p:sp>
      <p:sp>
        <p:nvSpPr>
          <p:cNvPr id="7" name="Rectangle 6"/>
          <p:cNvSpPr/>
          <p:nvPr/>
        </p:nvSpPr>
        <p:spPr>
          <a:xfrm>
            <a:off x="2406683" y="5113054"/>
            <a:ext cx="6381160" cy="369332"/>
          </a:xfrm>
          <a:prstGeom prst="rect">
            <a:avLst/>
          </a:prstGeom>
          <a:solidFill>
            <a:schemeClr val="bg1">
              <a:lumMod val="95000"/>
            </a:schemeClr>
          </a:solidFill>
          <a:ln>
            <a:solidFill>
              <a:schemeClr val="tx1"/>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cl </a:t>
            </a:r>
            <a:r>
              <a:rPr kumimoji="0" lang="en-US" sz="1800" b="0" i="0" u="none" strike="noStrike" kern="1200" cap="none" spc="0" normalizeH="0" baseline="0" noProof="0" dirty="0">
                <a:ln>
                  <a:noFill/>
                </a:ln>
                <a:solidFill>
                  <a:srgbClr val="0070C0"/>
                </a:solidFill>
                <a:effectLst/>
                <a:uLnTx/>
                <a:uFillTx/>
                <a:latin typeface="Consolas"/>
                <a:ea typeface="+mn-ea"/>
                <a:cs typeface="Consolas" pitchFamily="49" charset="0"/>
              </a:rPr>
              <a:t>/</a:t>
            </a:r>
            <a:r>
              <a:rPr kumimoji="0" lang="en-US" sz="1800" b="0" i="0" u="none" strike="noStrike" kern="1200" cap="none" spc="0" normalizeH="0" baseline="0" noProof="0" dirty="0" err="1">
                <a:ln>
                  <a:noFill/>
                </a:ln>
                <a:solidFill>
                  <a:srgbClr val="0070C0"/>
                </a:solidFill>
                <a:effectLst/>
                <a:uLnTx/>
                <a:uFillTx/>
                <a:latin typeface="Consolas"/>
                <a:ea typeface="+mn-ea"/>
                <a:cs typeface="Consolas" pitchFamily="49" charset="0"/>
              </a:rPr>
              <a:t>openmp</a:t>
            </a:r>
            <a:r>
              <a:rPr kumimoji="0" lang="en-US" sz="1800" b="0" i="0" u="none" strike="noStrike" kern="1200" cap="none" spc="0" normalizeH="0" baseline="0" noProof="0" dirty="0">
                <a:ln>
                  <a:noFill/>
                </a:ln>
                <a:solidFill>
                  <a:prstClr val="black"/>
                </a:solidFill>
                <a:effectLst/>
                <a:uLnTx/>
                <a:uFillTx/>
                <a:latin typeface="Consolas"/>
                <a:ea typeface="+mn-ea"/>
                <a:cs typeface="Consolas" pitchFamily="49" charset="0"/>
              </a:rPr>
              <a:t> integrate_omp.cpp</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33662574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Calculate Entries in a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sz="2000" dirty="0"/>
              <a:t>Version 0: Fill up the table, use a for loop to visit each entry</a:t>
            </a:r>
          </a:p>
        </p:txBody>
      </p:sp>
      <p:sp>
        <p:nvSpPr>
          <p:cNvPr id="5" name="Rectangle 4"/>
          <p:cNvSpPr/>
          <p:nvPr/>
        </p:nvSpPr>
        <p:spPr>
          <a:xfrm>
            <a:off x="1910704" y="2550867"/>
            <a:ext cx="7824967" cy="3693319"/>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A31515"/>
                </a:solidFill>
                <a:effectLst/>
                <a:uLnTx/>
                <a:uFillTx/>
                <a:latin typeface="Consolas"/>
                <a:ea typeface="+mn-ea"/>
                <a:cs typeface="+mn-cs"/>
              </a:rPr>
              <a:t>&lt;</a:t>
            </a:r>
            <a:r>
              <a:rPr kumimoji="0" lang="en-US" sz="18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8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a:ea typeface="+mn-ea"/>
                <a:cs typeface="+mn-cs"/>
              </a:rPr>
              <a:t>constexpr</a:t>
            </a:r>
            <a:r>
              <a:rPr kumimoji="0" lang="en-US" sz="1800" b="0" i="0" u="none" strike="noStrike" kern="1200" cap="none" spc="0" normalizeH="0" baseline="0" noProof="0" dirty="0">
                <a:ln>
                  <a:noFill/>
                </a:ln>
                <a:solidFill>
                  <a:srgbClr val="0000FF"/>
                </a:solidFill>
                <a:effectLst/>
                <a:uLnTx/>
                <a:uFillTx/>
                <a:latin typeface="Consolas"/>
                <a:ea typeface="+mn-ea"/>
                <a:cs typeface="+mn-cs"/>
              </a:rPr>
              <a:t> auto</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srgbClr val="7030A0"/>
                </a:solidFill>
                <a:effectLst/>
                <a:uLnTx/>
                <a:uFillTx/>
                <a:latin typeface="Consolas"/>
                <a:ea typeface="+mn-ea"/>
                <a:cs typeface="+mn-cs"/>
              </a:rPr>
              <a:t>M_PI</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prstClr val="black"/>
                </a:solidFill>
                <a:effectLst/>
                <a:uLnTx/>
                <a:uFillTx/>
                <a:latin typeface="Consolas"/>
                <a:ea typeface="+mn-ea"/>
                <a:cs typeface="+mn-cs"/>
              </a:rPr>
              <a:t>=</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srgbClr val="7030A0"/>
                </a:solidFill>
                <a:effectLst/>
                <a:uLnTx/>
                <a:uFillTx/>
                <a:latin typeface="Consolas"/>
                <a:ea typeface="+mn-ea"/>
                <a:cs typeface="+mn-cs"/>
              </a:rPr>
              <a:t>3.14159265358979323846</a:t>
            </a:r>
            <a:r>
              <a:rPr kumimoji="0" lang="en-US" sz="1800" b="0" i="0" u="none" strike="noStrike" kern="1200" cap="none" spc="0" normalizeH="0" baseline="0" noProof="0" dirty="0">
                <a:ln>
                  <a:noFill/>
                </a:ln>
                <a:solidFill>
                  <a:prstClr val="black"/>
                </a:solidFill>
                <a:effectLst/>
                <a:uLnTx/>
                <a:uFillTx/>
                <a:latin typeface="Consolas"/>
                <a:ea typeface="+mn-ea"/>
                <a:cs typeface="+mn-cs"/>
              </a:rPr>
              <a:t>;</a:t>
            </a:r>
            <a:endPar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0000FF"/>
                </a:solidFill>
                <a:effectLst/>
                <a:uLnTx/>
                <a:uFillTx/>
                <a:latin typeface="Consolas"/>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a:ea typeface="+mn-ea"/>
                <a:cs typeface="+mn-cs"/>
              </a:rPr>
              <a:t> size = </a:t>
            </a:r>
            <a:r>
              <a:rPr kumimoji="0" lang="en-US" sz="1800" b="0" i="0" u="none" strike="noStrike" kern="1200" cap="none" spc="0" normalizeH="0" baseline="0" noProof="0" dirty="0">
                <a:ln>
                  <a:noFill/>
                </a:ln>
                <a:solidFill>
                  <a:srgbClr val="7030A0"/>
                </a:solidFill>
                <a:effectLst/>
                <a:uLnTx/>
                <a:uFillTx/>
                <a:latin typeface="Consolas"/>
                <a:ea typeface="+mn-ea"/>
                <a:cs typeface="+mn-cs"/>
              </a:rPr>
              <a:t>256</a:t>
            </a:r>
            <a:r>
              <a:rPr kumimoji="0" lang="en-US" sz="18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n-US" sz="1800" b="0" i="0" u="none" strike="noStrike" kern="1200" cap="none" spc="0" normalizeH="0" baseline="0" noProof="0" dirty="0">
                <a:ln>
                  <a:noFill/>
                </a:ln>
                <a:solidFill>
                  <a:srgbClr val="000000"/>
                </a:solidFill>
                <a:effectLst/>
                <a:uLnTx/>
                <a:uFillTx/>
                <a:latin typeface="Consolas"/>
                <a:ea typeface="+mn-ea"/>
                <a:cs typeface="+mn-cs"/>
              </a:rPr>
              <a:t>[size]; </a:t>
            </a:r>
            <a:r>
              <a:rPr kumimoji="0" lang="en-US" sz="1800" b="0" i="0" u="none" strike="noStrike" kern="1200" cap="none" spc="0" normalizeH="0" baseline="0" noProof="0" dirty="0">
                <a:ln>
                  <a:noFill/>
                </a:ln>
                <a:solidFill>
                  <a:srgbClr val="008000"/>
                </a:solidFill>
                <a:effectLst/>
                <a:uLnTx/>
                <a:uFillTx/>
                <a:latin typeface="Consolas"/>
                <a:ea typeface="+mn-ea"/>
                <a:cs typeface="+mn-cs"/>
              </a:rPr>
              <a:t>// sin table to be initialized</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Consolas"/>
                <a:ea typeface="+mn-ea"/>
                <a:cs typeface="+mn-cs"/>
              </a:rPr>
              <a:t>    </a:t>
            </a:r>
            <a:r>
              <a:rPr kumimoji="0" lang="pt-BR" sz="1800" b="0" i="0" u="none" strike="noStrike" kern="1200" cap="none" spc="0" normalizeH="0" baseline="0" noProof="0" dirty="0">
                <a:ln>
                  <a:noFill/>
                </a:ln>
                <a:solidFill>
                  <a:srgbClr val="0000FF"/>
                </a:solidFill>
                <a:effectLst/>
                <a:uLnTx/>
                <a:uFillTx/>
                <a:latin typeface="Consolas"/>
                <a:ea typeface="+mn-ea"/>
                <a:cs typeface="+mn-cs"/>
              </a:rPr>
              <a:t>for</a:t>
            </a:r>
            <a:r>
              <a:rPr kumimoji="0" lang="pt-BR" sz="1800" b="0" i="0" u="none" strike="noStrike" kern="1200" cap="none" spc="0" normalizeH="0" baseline="0" noProof="0" dirty="0">
                <a:ln>
                  <a:noFill/>
                </a:ln>
                <a:solidFill>
                  <a:srgbClr val="000000"/>
                </a:solidFill>
                <a:effectLst/>
                <a:uLnTx/>
                <a:uFillTx/>
                <a:latin typeface="Consolas"/>
                <a:ea typeface="+mn-ea"/>
                <a:cs typeface="+mn-cs"/>
              </a:rPr>
              <a:t> (</a:t>
            </a:r>
            <a:r>
              <a:rPr kumimoji="0" lang="pt-BR" sz="1800" b="0" i="0" u="none" strike="noStrike" kern="1200" cap="none" spc="0" normalizeH="0" baseline="0" noProof="0" dirty="0">
                <a:ln>
                  <a:noFill/>
                </a:ln>
                <a:solidFill>
                  <a:srgbClr val="0000FF"/>
                </a:solidFill>
                <a:effectLst/>
                <a:uLnTx/>
                <a:uFillTx/>
                <a:latin typeface="Consolas"/>
                <a:ea typeface="+mn-ea"/>
                <a:cs typeface="+mn-cs"/>
              </a:rPr>
              <a:t>int</a:t>
            </a:r>
            <a:r>
              <a:rPr kumimoji="0" lang="pt-BR" sz="1800" b="0" i="0" u="none" strike="noStrike" kern="1200" cap="none" spc="0" normalizeH="0" baseline="0" noProof="0" dirty="0">
                <a:ln>
                  <a:noFill/>
                </a:ln>
                <a:solidFill>
                  <a:srgbClr val="000000"/>
                </a:solidFill>
                <a:effectLst/>
                <a:uLnTx/>
                <a:uFillTx/>
                <a:latin typeface="Consolas"/>
                <a:ea typeface="+mn-ea"/>
                <a:cs typeface="+mn-cs"/>
              </a:rPr>
              <a:t> n = </a:t>
            </a:r>
            <a:r>
              <a:rPr kumimoji="0" lang="pt-BR" sz="1800" b="0" i="0" u="none" strike="noStrike" kern="1200" cap="none" spc="0" normalizeH="0" baseline="0" noProof="0" dirty="0">
                <a:ln>
                  <a:noFill/>
                </a:ln>
                <a:solidFill>
                  <a:srgbClr val="7030A0"/>
                </a:solidFill>
                <a:effectLst/>
                <a:uLnTx/>
                <a:uFillTx/>
                <a:latin typeface="Consolas"/>
                <a:ea typeface="+mn-ea"/>
                <a:cs typeface="+mn-cs"/>
              </a:rPr>
              <a:t>0</a:t>
            </a:r>
            <a:r>
              <a:rPr kumimoji="0" lang="pt-BR" sz="1800" b="0" i="0" u="none" strike="noStrike" kern="1200" cap="none" spc="0" normalizeH="0" baseline="0" noProof="0" dirty="0">
                <a:ln>
                  <a:noFill/>
                </a:ln>
                <a:solidFill>
                  <a:srgbClr val="000000"/>
                </a:solidFill>
                <a:effectLst/>
                <a:uLnTx/>
                <a:uFillTx/>
                <a:latin typeface="Consolas"/>
                <a:ea typeface="+mn-ea"/>
                <a:cs typeface="+mn-cs"/>
              </a:rPr>
              <a:t>; n&lt;</a:t>
            </a:r>
            <a:r>
              <a:rPr kumimoji="0" lang="pt-BR" sz="1800" b="0" i="0" u="none" strike="noStrike" kern="1200" cap="none" spc="0" normalizeH="0" baseline="0" noProof="0" dirty="0" err="1">
                <a:ln>
                  <a:noFill/>
                </a:ln>
                <a:solidFill>
                  <a:srgbClr val="000000"/>
                </a:solidFill>
                <a:effectLst/>
                <a:uLnTx/>
                <a:uFillTx/>
                <a:latin typeface="Consolas"/>
                <a:ea typeface="+mn-ea"/>
                <a:cs typeface="+mn-cs"/>
              </a:rPr>
              <a:t>size</a:t>
            </a:r>
            <a:r>
              <a:rPr kumimoji="0" lang="pt-BR" sz="1800" b="0" i="0" u="none" strike="noStrike" kern="1200" cap="none" spc="0" normalizeH="0" baseline="0" noProof="0" dirty="0">
                <a:ln>
                  <a:noFill/>
                </a:ln>
                <a:solidFill>
                  <a:srgbClr val="000000"/>
                </a:solidFill>
                <a:effectLst/>
                <a:uLnTx/>
                <a:uFillTx/>
                <a:latin typeface="Consolas"/>
                <a:ea typeface="+mn-ea"/>
                <a:cs typeface="+mn-cs"/>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0000"/>
                </a:solidFill>
                <a:effectLst/>
                <a:uLnTx/>
                <a:uFillTx/>
                <a:latin typeface="Consolas"/>
                <a:ea typeface="+mn-ea"/>
                <a:cs typeface="+mn-cs"/>
              </a:rPr>
              <a:t>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s-ES" sz="1800" b="0" i="0" u="none" strike="noStrike" kern="1200" cap="none" spc="0" normalizeH="0" baseline="0" noProof="0" dirty="0">
                <a:ln>
                  <a:noFill/>
                </a:ln>
                <a:solidFill>
                  <a:srgbClr val="000000"/>
                </a:solidFill>
                <a:effectLst/>
                <a:uLnTx/>
                <a:uFillTx/>
                <a:latin typeface="Consolas"/>
                <a:ea typeface="+mn-ea"/>
                <a:cs typeface="+mn-cs"/>
              </a:rPr>
              <a:t>[n] =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std</a:t>
            </a:r>
            <a:r>
              <a:rPr kumimoji="0" lang="es-ES" sz="1800" b="0" i="0" u="none" strike="noStrike" kern="1200" cap="none" spc="0" normalizeH="0" baseline="0" noProof="0" dirty="0">
                <a:ln>
                  <a:noFill/>
                </a:ln>
                <a:solidFill>
                  <a:srgbClr val="000000"/>
                </a:solidFill>
                <a:effectLst/>
                <a:uLnTx/>
                <a:uFillTx/>
                <a:latin typeface="Consolas"/>
                <a:ea typeface="+mn-ea"/>
                <a:cs typeface="+mn-cs"/>
              </a:rPr>
              <a:t>::sin(</a:t>
            </a:r>
            <a:r>
              <a:rPr kumimoji="0" lang="es-ES" sz="1800" b="0" i="0" u="none" strike="noStrike" kern="1200" cap="none" spc="0" normalizeH="0" baseline="0" noProof="0" dirty="0">
                <a:ln>
                  <a:noFill/>
                </a:ln>
                <a:solidFill>
                  <a:srgbClr val="7030A0"/>
                </a:solidFill>
                <a:effectLst/>
                <a:uLnTx/>
                <a:uFillTx/>
                <a:latin typeface="Consolas"/>
                <a:ea typeface="+mn-ea"/>
                <a:cs typeface="+mn-cs"/>
              </a:rPr>
              <a:t>2</a:t>
            </a:r>
            <a:r>
              <a:rPr kumimoji="0" lang="es-ES" sz="1800" b="0" i="0" u="none" strike="noStrike" kern="1200" cap="none" spc="0" normalizeH="0" baseline="0" noProof="0" dirty="0">
                <a:ln>
                  <a:noFill/>
                </a:ln>
                <a:solidFill>
                  <a:srgbClr val="000000"/>
                </a:solidFill>
                <a:effectLst/>
                <a:uLnTx/>
                <a:uFillTx/>
                <a:latin typeface="Consolas"/>
                <a:ea typeface="+mn-ea"/>
                <a:cs typeface="+mn-cs"/>
              </a:rPr>
              <a:t> * </a:t>
            </a:r>
            <a:r>
              <a:rPr kumimoji="0" lang="es-ES" sz="1800" b="0" i="0" u="none" strike="noStrike" kern="1200" cap="none" spc="0" normalizeH="0" baseline="0" noProof="0" dirty="0">
                <a:ln>
                  <a:noFill/>
                </a:ln>
                <a:solidFill>
                  <a:srgbClr val="6F008A"/>
                </a:solidFill>
                <a:effectLst/>
                <a:uLnTx/>
                <a:uFillTx/>
                <a:latin typeface="Consolas"/>
                <a:ea typeface="+mn-ea"/>
                <a:cs typeface="+mn-cs"/>
              </a:rPr>
              <a:t>M_PI</a:t>
            </a:r>
            <a:r>
              <a:rPr kumimoji="0" lang="es-ES" sz="1800" b="0" i="0" u="none" strike="noStrike" kern="1200" cap="none" spc="0" normalizeH="0" baseline="0" noProof="0" dirty="0">
                <a:ln>
                  <a:noFill/>
                </a:ln>
                <a:solidFill>
                  <a:srgbClr val="000000"/>
                </a:solidFill>
                <a:effectLst/>
                <a:uLnTx/>
                <a:uFillTx/>
                <a:latin typeface="Consolas"/>
                <a:ea typeface="+mn-ea"/>
                <a:cs typeface="+mn-cs"/>
              </a:rPr>
              <a:t> * n /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size</a:t>
            </a:r>
            <a:r>
              <a:rPr kumimoji="0" lang="es-ES" sz="18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table is now initialized</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80830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Calculate Entries in a Table in Parallel w/ OpenMP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dirty="0"/>
              <a:t>Version 1: </a:t>
            </a:r>
          </a:p>
          <a:p>
            <a:pPr lvl="1"/>
            <a:r>
              <a:rPr lang="en-US" dirty="0"/>
              <a:t>What gets used most of the time</a:t>
            </a:r>
          </a:p>
        </p:txBody>
      </p:sp>
      <p:sp>
        <p:nvSpPr>
          <p:cNvPr id="5" name="Rectangle 4"/>
          <p:cNvSpPr/>
          <p:nvPr/>
        </p:nvSpPr>
        <p:spPr>
          <a:xfrm>
            <a:off x="1861014" y="2210011"/>
            <a:ext cx="8473931" cy="4247317"/>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A31515"/>
                </a:solidFill>
                <a:effectLst/>
                <a:uLnTx/>
                <a:uFillTx/>
                <a:latin typeface="Consolas"/>
                <a:ea typeface="+mn-ea"/>
                <a:cs typeface="+mn-cs"/>
              </a:rPr>
              <a:t>&lt;</a:t>
            </a:r>
            <a:r>
              <a:rPr kumimoji="0" lang="en-US" sz="180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8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A31515"/>
                </a:solidFill>
                <a:effectLst/>
                <a:uLnTx/>
                <a:uFillTx/>
                <a:latin typeface="Consolas"/>
                <a:ea typeface="+mn-ea"/>
                <a:cs typeface="+mn-cs"/>
              </a:rPr>
              <a:t>&lt;</a:t>
            </a:r>
            <a:r>
              <a:rPr kumimoji="0" lang="en-US" sz="18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8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a:ea typeface="+mn-ea"/>
                <a:cs typeface="+mn-cs"/>
              </a:rPr>
              <a:t>constexpr</a:t>
            </a:r>
            <a:r>
              <a:rPr kumimoji="0" lang="en-US" sz="1800" b="0" i="0" u="none" strike="noStrike" kern="1200" cap="none" spc="0" normalizeH="0" baseline="0" noProof="0" dirty="0">
                <a:ln>
                  <a:noFill/>
                </a:ln>
                <a:solidFill>
                  <a:srgbClr val="0000FF"/>
                </a:solidFill>
                <a:effectLst/>
                <a:uLnTx/>
                <a:uFillTx/>
                <a:latin typeface="Consolas"/>
                <a:ea typeface="+mn-ea"/>
                <a:cs typeface="+mn-cs"/>
              </a:rPr>
              <a:t> auto</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srgbClr val="7030A0"/>
                </a:solidFill>
                <a:effectLst/>
                <a:uLnTx/>
                <a:uFillTx/>
                <a:latin typeface="Consolas"/>
                <a:ea typeface="+mn-ea"/>
                <a:cs typeface="+mn-cs"/>
              </a:rPr>
              <a:t>M_PI</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prstClr val="black"/>
                </a:solidFill>
                <a:effectLst/>
                <a:uLnTx/>
                <a:uFillTx/>
                <a:latin typeface="Consolas"/>
                <a:ea typeface="+mn-ea"/>
                <a:cs typeface="+mn-cs"/>
              </a:rPr>
              <a:t>=</a:t>
            </a:r>
            <a:r>
              <a:rPr kumimoji="0" lang="en-US" sz="1800" b="0" i="0" u="none" strike="noStrike" kern="1200" cap="none" spc="0" normalizeH="0" baseline="0" noProof="0" dirty="0">
                <a:ln>
                  <a:noFill/>
                </a:ln>
                <a:solidFill>
                  <a:srgbClr val="A31515"/>
                </a:solidFill>
                <a:effectLst/>
                <a:uLnTx/>
                <a:uFillTx/>
                <a:latin typeface="Consolas"/>
                <a:ea typeface="+mn-ea"/>
                <a:cs typeface="+mn-cs"/>
              </a:rPr>
              <a:t> </a:t>
            </a:r>
            <a:r>
              <a:rPr kumimoji="0" lang="en-US" sz="1800" b="0" i="0" u="none" strike="noStrike" kern="1200" cap="none" spc="0" normalizeH="0" baseline="0" noProof="0" dirty="0">
                <a:ln>
                  <a:noFill/>
                </a:ln>
                <a:solidFill>
                  <a:srgbClr val="7030A0"/>
                </a:solidFill>
                <a:effectLst/>
                <a:uLnTx/>
                <a:uFillTx/>
                <a:latin typeface="Consolas"/>
                <a:ea typeface="+mn-ea"/>
                <a:cs typeface="+mn-cs"/>
              </a:rPr>
              <a:t>3.14159265358979323846</a:t>
            </a:r>
            <a:r>
              <a:rPr kumimoji="0" lang="en-US" sz="1800" b="0" i="0" u="none" strike="noStrike" kern="1200" cap="none" spc="0" normalizeH="0" baseline="0" noProof="0" dirty="0">
                <a:ln>
                  <a:noFill/>
                </a:ln>
                <a:solidFill>
                  <a:prstClr val="black"/>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800" b="0" i="0" u="none" strike="noStrike" kern="1200" cap="none" spc="0" normalizeH="0" baseline="0" noProof="0" dirty="0">
                <a:ln>
                  <a:noFill/>
                </a:ln>
                <a:solidFill>
                  <a:srgbClr val="000000"/>
                </a:solidFill>
                <a:effectLst/>
                <a:uLnTx/>
                <a:uFillTx/>
                <a:latin typeface="Consolas"/>
                <a:ea typeface="+mn-ea"/>
                <a:cs typeface="+mn-cs"/>
              </a:rPr>
              <a:t> </a:t>
            </a:r>
            <a:r>
              <a:rPr kumimoji="0" lang="en-US" sz="1800" b="0" i="0" u="none" strike="noStrike" kern="1200" cap="none" spc="0" normalizeH="0" baseline="0" noProof="0" dirty="0">
                <a:ln>
                  <a:noFill/>
                </a:ln>
                <a:solidFill>
                  <a:srgbClr val="0000FF"/>
                </a:solidFill>
                <a:effectLst/>
                <a:uLnTx/>
                <a:uFillTx/>
                <a:latin typeface="Consolas"/>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a:ea typeface="+mn-ea"/>
                <a:cs typeface="+mn-cs"/>
              </a:rPr>
              <a:t> size = </a:t>
            </a:r>
            <a:r>
              <a:rPr kumimoji="0" lang="en-US" sz="1800" b="0" i="0" u="none" strike="noStrike" kern="1200" cap="none" spc="0" normalizeH="0" baseline="0" noProof="0" dirty="0">
                <a:ln>
                  <a:noFill/>
                </a:ln>
                <a:solidFill>
                  <a:srgbClr val="7030A0"/>
                </a:solidFill>
                <a:effectLst/>
                <a:uLnTx/>
                <a:uFillTx/>
                <a:latin typeface="Consolas"/>
                <a:ea typeface="+mn-ea"/>
                <a:cs typeface="+mn-cs"/>
              </a:rPr>
              <a:t>256</a:t>
            </a:r>
            <a:r>
              <a:rPr kumimoji="0" lang="en-US" sz="18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sinTable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[size];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sin table to be initialized</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Consolas"/>
                <a:ea typeface="+mn-ea"/>
                <a:cs typeface="+mn-cs"/>
              </a:rPr>
              <a:t>    </a:t>
            </a:r>
            <a:r>
              <a:rPr kumimoji="0" lang="pt-BR" sz="1800" b="0" i="0" u="none" strike="noStrike" kern="1200" cap="none" spc="0" normalizeH="0" baseline="0" noProof="0" dirty="0">
                <a:ln>
                  <a:noFill/>
                </a:ln>
                <a:solidFill>
                  <a:srgbClr val="0000FF"/>
                </a:solidFill>
                <a:effectLst/>
                <a:uLnTx/>
                <a:uFillTx/>
                <a:latin typeface="Consolas"/>
                <a:ea typeface="+mn-ea"/>
                <a:cs typeface="+mn-cs"/>
              </a:rPr>
              <a:t>for</a:t>
            </a:r>
            <a:r>
              <a:rPr kumimoji="0" lang="pt-BR" sz="1800" b="0" i="0" u="none" strike="noStrike" kern="1200" cap="none" spc="0" normalizeH="0" baseline="0" noProof="0" dirty="0">
                <a:ln>
                  <a:noFill/>
                </a:ln>
                <a:solidFill>
                  <a:srgbClr val="000000"/>
                </a:solidFill>
                <a:effectLst/>
                <a:uLnTx/>
                <a:uFillTx/>
                <a:latin typeface="Consolas"/>
                <a:ea typeface="+mn-ea"/>
                <a:cs typeface="+mn-cs"/>
              </a:rPr>
              <a:t> (</a:t>
            </a:r>
            <a:r>
              <a:rPr kumimoji="0" lang="pt-BR" sz="1800" b="0" i="0" u="none" strike="noStrike" kern="1200" cap="none" spc="0" normalizeH="0" baseline="0" noProof="0" dirty="0">
                <a:ln>
                  <a:noFill/>
                </a:ln>
                <a:solidFill>
                  <a:srgbClr val="0000FF"/>
                </a:solidFill>
                <a:effectLst/>
                <a:uLnTx/>
                <a:uFillTx/>
                <a:latin typeface="Consolas"/>
                <a:ea typeface="+mn-ea"/>
                <a:cs typeface="+mn-cs"/>
              </a:rPr>
              <a:t>int</a:t>
            </a:r>
            <a:r>
              <a:rPr kumimoji="0" lang="pt-BR" sz="1800" b="0" i="0" u="none" strike="noStrike" kern="1200" cap="none" spc="0" normalizeH="0" baseline="0" noProof="0" dirty="0">
                <a:ln>
                  <a:noFill/>
                </a:ln>
                <a:solidFill>
                  <a:srgbClr val="000000"/>
                </a:solidFill>
                <a:effectLst/>
                <a:uLnTx/>
                <a:uFillTx/>
                <a:latin typeface="Consolas"/>
                <a:ea typeface="+mn-ea"/>
                <a:cs typeface="+mn-cs"/>
              </a:rPr>
              <a:t> n = </a:t>
            </a:r>
            <a:r>
              <a:rPr kumimoji="0" lang="pt-BR" sz="1800" b="0" i="0" u="none" strike="noStrike" kern="1200" cap="none" spc="0" normalizeH="0" baseline="0" noProof="0" dirty="0">
                <a:ln>
                  <a:noFill/>
                </a:ln>
                <a:solidFill>
                  <a:srgbClr val="7030A0"/>
                </a:solidFill>
                <a:effectLst/>
                <a:uLnTx/>
                <a:uFillTx/>
                <a:latin typeface="Consolas"/>
                <a:ea typeface="+mn-ea"/>
                <a:cs typeface="+mn-cs"/>
              </a:rPr>
              <a:t>0</a:t>
            </a:r>
            <a:r>
              <a:rPr kumimoji="0" lang="pt-BR" sz="1800" b="0" i="0" u="none" strike="noStrike" kern="1200" cap="none" spc="0" normalizeH="0" baseline="0" noProof="0" dirty="0">
                <a:ln>
                  <a:noFill/>
                </a:ln>
                <a:solidFill>
                  <a:srgbClr val="000000"/>
                </a:solidFill>
                <a:effectLst/>
                <a:uLnTx/>
                <a:uFillTx/>
                <a:latin typeface="Consolas"/>
                <a:ea typeface="+mn-ea"/>
                <a:cs typeface="+mn-cs"/>
              </a:rPr>
              <a:t>; n&lt;size;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0000"/>
                </a:solidFill>
                <a:effectLst/>
                <a:uLnTx/>
                <a:uFillTx/>
                <a:latin typeface="Consolas"/>
                <a:ea typeface="+mn-ea"/>
                <a:cs typeface="+mn-cs"/>
              </a:rPr>
              <a:t>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s-ES" sz="1800" b="0" i="0" u="none" strike="noStrike" kern="1200" cap="none" spc="0" normalizeH="0" baseline="0" noProof="0" dirty="0">
                <a:ln>
                  <a:noFill/>
                </a:ln>
                <a:solidFill>
                  <a:srgbClr val="000000"/>
                </a:solidFill>
                <a:effectLst/>
                <a:uLnTx/>
                <a:uFillTx/>
                <a:latin typeface="Consolas"/>
                <a:ea typeface="+mn-ea"/>
                <a:cs typeface="+mn-cs"/>
              </a:rPr>
              <a:t>[n] =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std</a:t>
            </a:r>
            <a:r>
              <a:rPr kumimoji="0" lang="es-ES" sz="1800" b="0" i="0" u="none" strike="noStrike" kern="1200" cap="none" spc="0" normalizeH="0" baseline="0" noProof="0" dirty="0">
                <a:ln>
                  <a:noFill/>
                </a:ln>
                <a:solidFill>
                  <a:srgbClr val="000000"/>
                </a:solidFill>
                <a:effectLst/>
                <a:uLnTx/>
                <a:uFillTx/>
                <a:latin typeface="Consolas"/>
                <a:ea typeface="+mn-ea"/>
                <a:cs typeface="+mn-cs"/>
              </a:rPr>
              <a:t>::sin(</a:t>
            </a:r>
            <a:r>
              <a:rPr kumimoji="0" lang="es-ES" sz="1800" b="0" i="0" u="none" strike="noStrike" kern="1200" cap="none" spc="0" normalizeH="0" baseline="0" noProof="0" dirty="0">
                <a:ln>
                  <a:noFill/>
                </a:ln>
                <a:solidFill>
                  <a:srgbClr val="7030A0"/>
                </a:solidFill>
                <a:effectLst/>
                <a:uLnTx/>
                <a:uFillTx/>
                <a:latin typeface="Consolas"/>
                <a:ea typeface="+mn-ea"/>
                <a:cs typeface="+mn-cs"/>
              </a:rPr>
              <a:t>2</a:t>
            </a:r>
            <a:r>
              <a:rPr kumimoji="0" lang="es-ES" sz="1800" b="0" i="0" u="none" strike="noStrike" kern="1200" cap="none" spc="0" normalizeH="0" baseline="0" noProof="0" dirty="0">
                <a:ln>
                  <a:noFill/>
                </a:ln>
                <a:solidFill>
                  <a:srgbClr val="000000"/>
                </a:solidFill>
                <a:effectLst/>
                <a:uLnTx/>
                <a:uFillTx/>
                <a:latin typeface="Consolas"/>
                <a:ea typeface="+mn-ea"/>
                <a:cs typeface="+mn-cs"/>
              </a:rPr>
              <a:t> * </a:t>
            </a:r>
            <a:r>
              <a:rPr kumimoji="0" lang="es-ES" sz="1800" b="0" i="0" u="none" strike="noStrike" kern="1200" cap="none" spc="0" normalizeH="0" baseline="0" noProof="0" dirty="0">
                <a:ln>
                  <a:noFill/>
                </a:ln>
                <a:solidFill>
                  <a:srgbClr val="6F008A"/>
                </a:solidFill>
                <a:effectLst/>
                <a:uLnTx/>
                <a:uFillTx/>
                <a:latin typeface="Consolas"/>
                <a:ea typeface="+mn-ea"/>
                <a:cs typeface="+mn-cs"/>
              </a:rPr>
              <a:t>M_PI</a:t>
            </a:r>
            <a:r>
              <a:rPr kumimoji="0" lang="es-ES" sz="1800" b="0" i="0" u="none" strike="noStrike" kern="1200" cap="none" spc="0" normalizeH="0" baseline="0" noProof="0" dirty="0">
                <a:ln>
                  <a:noFill/>
                </a:ln>
                <a:solidFill>
                  <a:srgbClr val="000000"/>
                </a:solidFill>
                <a:effectLst/>
                <a:uLnTx/>
                <a:uFillTx/>
                <a:latin typeface="Consolas"/>
                <a:ea typeface="+mn-ea"/>
                <a:cs typeface="+mn-cs"/>
              </a:rPr>
              <a:t> * n / </a:t>
            </a:r>
            <a:r>
              <a:rPr kumimoji="0" lang="es-ES" sz="1800" b="0" i="0" u="none" strike="noStrike" kern="1200" cap="none" spc="0" normalizeH="0" baseline="0" noProof="0" dirty="0" err="1">
                <a:ln>
                  <a:noFill/>
                </a:ln>
                <a:solidFill>
                  <a:srgbClr val="000000"/>
                </a:solidFill>
                <a:effectLst/>
                <a:uLnTx/>
                <a:uFillTx/>
                <a:latin typeface="Consolas"/>
                <a:ea typeface="+mn-ea"/>
                <a:cs typeface="+mn-cs"/>
              </a:rPr>
              <a:t>size</a:t>
            </a:r>
            <a:r>
              <a:rPr kumimoji="0" lang="es-ES" sz="18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table is now initialized</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99019" y="6559982"/>
            <a:ext cx="240322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http://bisqwit.iki.fi/story/howto/openmp/</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24185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Calculate Entries in a Table in Parallel w/ OpenMP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dirty="0"/>
              <a:t>Version 2: </a:t>
            </a:r>
          </a:p>
          <a:p>
            <a:pPr lvl="1"/>
            <a:r>
              <a:rPr lang="en-US" dirty="0"/>
              <a:t>Uses wide registers &amp; vector operations (CPU needs to have special chops to support this)</a:t>
            </a:r>
          </a:p>
          <a:p>
            <a:pPr lvl="1"/>
            <a:r>
              <a:rPr lang="en-US" dirty="0"/>
              <a:t>Not supported by MS compiler</a:t>
            </a:r>
          </a:p>
        </p:txBody>
      </p:sp>
      <p:sp>
        <p:nvSpPr>
          <p:cNvPr id="5" name="Rectangle 4"/>
          <p:cNvSpPr/>
          <p:nvPr/>
        </p:nvSpPr>
        <p:spPr>
          <a:xfrm>
            <a:off x="2116886" y="2555219"/>
            <a:ext cx="7962187" cy="4016484"/>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A31515"/>
                </a:solidFill>
                <a:effectLst/>
                <a:uLnTx/>
                <a:uFillTx/>
                <a:latin typeface="Consolas"/>
                <a:ea typeface="+mn-ea"/>
                <a:cs typeface="+mn-cs"/>
              </a:rPr>
              <a:t>&lt;</a:t>
            </a:r>
            <a:r>
              <a:rPr kumimoji="0" lang="en-US" sz="170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7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7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A31515"/>
                </a:solidFill>
                <a:effectLst/>
                <a:uLnTx/>
                <a:uFillTx/>
                <a:latin typeface="Consolas"/>
                <a:ea typeface="+mn-ea"/>
                <a:cs typeface="+mn-cs"/>
              </a:rPr>
              <a:t>&lt;</a:t>
            </a:r>
            <a:r>
              <a:rPr kumimoji="0" lang="en-US" sz="17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7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700" b="0" i="0" u="none" strike="noStrike" kern="1200" cap="none" spc="0" normalizeH="0" baseline="0" noProof="0" dirty="0">
              <a:ln>
                <a:noFill/>
              </a:ln>
              <a:solidFill>
                <a:prstClr val="black"/>
              </a:solidFill>
              <a:effectLst/>
              <a:uLnTx/>
              <a:uFillTx/>
              <a:latin typeface="Consolas"/>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err="1">
                <a:ln>
                  <a:noFill/>
                </a:ln>
                <a:solidFill>
                  <a:srgbClr val="0000FF"/>
                </a:solidFill>
                <a:effectLst/>
                <a:uLnTx/>
                <a:uFillTx/>
                <a:latin typeface="Consolas"/>
                <a:ea typeface="+mn-ea"/>
                <a:cs typeface="+mn-cs"/>
              </a:rPr>
              <a:t>constexpr</a:t>
            </a:r>
            <a:r>
              <a:rPr kumimoji="0" lang="en-US" sz="1700" b="0" i="0" u="none" strike="noStrike" kern="1200" cap="none" spc="0" normalizeH="0" baseline="0" noProof="0" dirty="0">
                <a:ln>
                  <a:noFill/>
                </a:ln>
                <a:solidFill>
                  <a:srgbClr val="0000FF"/>
                </a:solidFill>
                <a:effectLst/>
                <a:uLnTx/>
                <a:uFillTx/>
                <a:latin typeface="Consolas"/>
                <a:ea typeface="+mn-ea"/>
                <a:cs typeface="+mn-cs"/>
              </a:rPr>
              <a:t> auto</a:t>
            </a:r>
            <a:r>
              <a:rPr kumimoji="0" lang="en-US" sz="1700" b="0" i="0" u="none" strike="noStrike" kern="1200" cap="none" spc="0" normalizeH="0" baseline="0" noProof="0" dirty="0">
                <a:ln>
                  <a:noFill/>
                </a:ln>
                <a:solidFill>
                  <a:srgbClr val="A31515"/>
                </a:solidFill>
                <a:effectLst/>
                <a:uLnTx/>
                <a:uFillTx/>
                <a:latin typeface="Consolas"/>
                <a:ea typeface="+mn-ea"/>
                <a:cs typeface="+mn-cs"/>
              </a:rPr>
              <a:t> </a:t>
            </a:r>
            <a:r>
              <a:rPr kumimoji="0" lang="en-US" sz="1700" b="0" i="0" u="none" strike="noStrike" kern="1200" cap="none" spc="0" normalizeH="0" baseline="0" noProof="0" dirty="0">
                <a:ln>
                  <a:noFill/>
                </a:ln>
                <a:solidFill>
                  <a:srgbClr val="7030A0"/>
                </a:solidFill>
                <a:effectLst/>
                <a:uLnTx/>
                <a:uFillTx/>
                <a:latin typeface="Consolas"/>
                <a:ea typeface="+mn-ea"/>
                <a:cs typeface="+mn-cs"/>
              </a:rPr>
              <a:t>M_PI</a:t>
            </a:r>
            <a:r>
              <a:rPr kumimoji="0" lang="en-US" sz="1700" b="0" i="0" u="none" strike="noStrike" kern="1200" cap="none" spc="0" normalizeH="0" baseline="0" noProof="0" dirty="0">
                <a:ln>
                  <a:noFill/>
                </a:ln>
                <a:solidFill>
                  <a:srgbClr val="A31515"/>
                </a:solidFill>
                <a:effectLst/>
                <a:uLnTx/>
                <a:uFillTx/>
                <a:latin typeface="Consolas"/>
                <a:ea typeface="+mn-ea"/>
                <a:cs typeface="+mn-cs"/>
              </a:rPr>
              <a:t> </a:t>
            </a:r>
            <a:r>
              <a:rPr kumimoji="0" lang="en-US" sz="1700" b="0" i="0" u="none" strike="noStrike" kern="1200" cap="none" spc="0" normalizeH="0" baseline="0" noProof="0" dirty="0">
                <a:ln>
                  <a:noFill/>
                </a:ln>
                <a:solidFill>
                  <a:prstClr val="black"/>
                </a:solidFill>
                <a:effectLst/>
                <a:uLnTx/>
                <a:uFillTx/>
                <a:latin typeface="Consolas"/>
                <a:ea typeface="+mn-ea"/>
                <a:cs typeface="+mn-cs"/>
              </a:rPr>
              <a:t>=</a:t>
            </a:r>
            <a:r>
              <a:rPr kumimoji="0" lang="en-US" sz="1700" b="0" i="0" u="none" strike="noStrike" kern="1200" cap="none" spc="0" normalizeH="0" baseline="0" noProof="0" dirty="0">
                <a:ln>
                  <a:noFill/>
                </a:ln>
                <a:solidFill>
                  <a:srgbClr val="A31515"/>
                </a:solidFill>
                <a:effectLst/>
                <a:uLnTx/>
                <a:uFillTx/>
                <a:latin typeface="Consolas"/>
                <a:ea typeface="+mn-ea"/>
                <a:cs typeface="+mn-cs"/>
              </a:rPr>
              <a:t> </a:t>
            </a:r>
            <a:r>
              <a:rPr kumimoji="0" lang="en-US" sz="1700" b="0" i="0" u="none" strike="noStrike" kern="1200" cap="none" spc="0" normalizeH="0" baseline="0" noProof="0" dirty="0">
                <a:ln>
                  <a:noFill/>
                </a:ln>
                <a:solidFill>
                  <a:srgbClr val="7030A0"/>
                </a:solidFill>
                <a:effectLst/>
                <a:uLnTx/>
                <a:uFillTx/>
                <a:latin typeface="Consolas"/>
                <a:ea typeface="+mn-ea"/>
                <a:cs typeface="+mn-cs"/>
              </a:rPr>
              <a:t>3.14159265358979323846</a:t>
            </a:r>
            <a:r>
              <a:rPr kumimoji="0" lang="en-US" sz="1700" b="0" i="0" u="none" strike="noStrike" kern="1200" cap="none" spc="0" normalizeH="0" baseline="0" noProof="0" dirty="0">
                <a:ln>
                  <a:noFill/>
                </a:ln>
                <a:solidFill>
                  <a:prstClr val="black"/>
                </a:solidFill>
                <a:effectLst/>
                <a:uLnTx/>
                <a:uFillTx/>
                <a:latin typeface="Consolas"/>
                <a:ea typeface="+mn-ea"/>
                <a:cs typeface="+mn-cs"/>
              </a:rPr>
              <a:t>;</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a:ea typeface="+mn-ea"/>
                <a:cs typeface="+mn-cs"/>
              </a:rPr>
              <a:t>int</a:t>
            </a:r>
            <a:r>
              <a:rPr kumimoji="0" lang="en-US" sz="1700" b="0"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0000FF"/>
                </a:solidFill>
                <a:effectLst/>
                <a:uLnTx/>
                <a:uFillTx/>
                <a:latin typeface="Consolas"/>
                <a:ea typeface="+mn-ea"/>
                <a:cs typeface="+mn-cs"/>
              </a:rPr>
              <a:t>int</a:t>
            </a:r>
            <a:r>
              <a:rPr kumimoji="0" lang="en-US" sz="1700" b="0" i="0" u="none" strike="noStrike" kern="1200" cap="none" spc="0" normalizeH="0" baseline="0" noProof="0" dirty="0">
                <a:ln>
                  <a:noFill/>
                </a:ln>
                <a:solidFill>
                  <a:srgbClr val="000000"/>
                </a:solidFill>
                <a:effectLst/>
                <a:uLnTx/>
                <a:uFillTx/>
                <a:latin typeface="Consolas"/>
                <a:ea typeface="+mn-ea"/>
                <a:cs typeface="+mn-cs"/>
              </a:rPr>
              <a:t> size = </a:t>
            </a:r>
            <a:r>
              <a:rPr kumimoji="0" lang="en-US" sz="1700" b="0" i="0" u="none" strike="noStrike" kern="1200" cap="none" spc="0" normalizeH="0" baseline="0" noProof="0" dirty="0">
                <a:ln>
                  <a:noFill/>
                </a:ln>
                <a:solidFill>
                  <a:srgbClr val="7030A0"/>
                </a:solidFill>
                <a:effectLst/>
                <a:uLnTx/>
                <a:uFillTx/>
                <a:latin typeface="Consolas"/>
                <a:ea typeface="+mn-ea"/>
                <a:cs typeface="+mn-cs"/>
              </a:rPr>
              <a:t>256</a:t>
            </a:r>
            <a:r>
              <a:rPr kumimoji="0" lang="en-US" sz="17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n-US" sz="1700" b="0" i="0" u="none" strike="noStrike" kern="1200" cap="none" spc="0" normalizeH="0" baseline="0" noProof="0" dirty="0">
                <a:ln>
                  <a:noFill/>
                </a:ln>
                <a:solidFill>
                  <a:srgbClr val="000000"/>
                </a:solidFill>
                <a:effectLst/>
                <a:uLnTx/>
                <a:uFillTx/>
                <a:latin typeface="Consolas"/>
                <a:ea typeface="+mn-ea"/>
                <a:cs typeface="+mn-cs"/>
              </a:rPr>
              <a:t>[size]; </a:t>
            </a:r>
            <a:r>
              <a:rPr kumimoji="0" lang="en-US" sz="1700" b="0" i="0" u="none" strike="noStrike" kern="1200" cap="none" spc="0" normalizeH="0" baseline="0" noProof="0" dirty="0">
                <a:ln>
                  <a:noFill/>
                </a:ln>
                <a:solidFill>
                  <a:srgbClr val="008000"/>
                </a:solidFill>
                <a:effectLst/>
                <a:uLnTx/>
                <a:uFillTx/>
                <a:latin typeface="Consolas"/>
                <a:ea typeface="+mn-ea"/>
                <a:cs typeface="+mn-cs"/>
              </a:rPr>
              <a:t>// sin table to be initialized</a:t>
            </a:r>
            <a:endParaRPr kumimoji="0" lang="en-US" sz="17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err="1">
                <a:ln>
                  <a:noFill/>
                </a:ln>
                <a:solidFill>
                  <a:srgbClr val="0000FF"/>
                </a:solidFill>
                <a:effectLst/>
                <a:uLnTx/>
                <a:uFillTx/>
                <a:latin typeface="Consolas"/>
                <a:ea typeface="+mn-ea"/>
                <a:cs typeface="+mn-cs"/>
              </a:rPr>
              <a:t>simd</a:t>
            </a:r>
            <a:endParaRPr kumimoji="0" lang="en-US" sz="17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700" b="0" i="0" u="none" strike="noStrike" kern="1200" cap="none" spc="0" normalizeH="0" baseline="0" noProof="0" dirty="0">
                <a:ln>
                  <a:noFill/>
                </a:ln>
                <a:solidFill>
                  <a:srgbClr val="000000"/>
                </a:solidFill>
                <a:effectLst/>
                <a:uLnTx/>
                <a:uFillTx/>
                <a:latin typeface="Consolas"/>
                <a:ea typeface="+mn-ea"/>
                <a:cs typeface="+mn-cs"/>
              </a:rPr>
              <a:t>    </a:t>
            </a:r>
            <a:r>
              <a:rPr kumimoji="0" lang="pt-BR" sz="1700" b="0" i="0" u="none" strike="noStrike" kern="1200" cap="none" spc="0" normalizeH="0" baseline="0" noProof="0" dirty="0">
                <a:ln>
                  <a:noFill/>
                </a:ln>
                <a:solidFill>
                  <a:srgbClr val="0000FF"/>
                </a:solidFill>
                <a:effectLst/>
                <a:uLnTx/>
                <a:uFillTx/>
                <a:latin typeface="Consolas"/>
                <a:ea typeface="+mn-ea"/>
                <a:cs typeface="+mn-cs"/>
              </a:rPr>
              <a:t>for</a:t>
            </a:r>
            <a:r>
              <a:rPr kumimoji="0" lang="pt-BR" sz="1700" b="0" i="0" u="none" strike="noStrike" kern="1200" cap="none" spc="0" normalizeH="0" baseline="0" noProof="0" dirty="0">
                <a:ln>
                  <a:noFill/>
                </a:ln>
                <a:solidFill>
                  <a:srgbClr val="000000"/>
                </a:solidFill>
                <a:effectLst/>
                <a:uLnTx/>
                <a:uFillTx/>
                <a:latin typeface="Consolas"/>
                <a:ea typeface="+mn-ea"/>
                <a:cs typeface="+mn-cs"/>
              </a:rPr>
              <a:t> (</a:t>
            </a:r>
            <a:r>
              <a:rPr kumimoji="0" lang="pt-BR" sz="1700" b="0" i="0" u="none" strike="noStrike" kern="1200" cap="none" spc="0" normalizeH="0" baseline="0" noProof="0" dirty="0">
                <a:ln>
                  <a:noFill/>
                </a:ln>
                <a:solidFill>
                  <a:srgbClr val="0000FF"/>
                </a:solidFill>
                <a:effectLst/>
                <a:uLnTx/>
                <a:uFillTx/>
                <a:latin typeface="Consolas"/>
                <a:ea typeface="+mn-ea"/>
                <a:cs typeface="+mn-cs"/>
              </a:rPr>
              <a:t>int</a:t>
            </a:r>
            <a:r>
              <a:rPr kumimoji="0" lang="pt-BR" sz="1700" b="0" i="0" u="none" strike="noStrike" kern="1200" cap="none" spc="0" normalizeH="0" baseline="0" noProof="0" dirty="0">
                <a:ln>
                  <a:noFill/>
                </a:ln>
                <a:solidFill>
                  <a:srgbClr val="000000"/>
                </a:solidFill>
                <a:effectLst/>
                <a:uLnTx/>
                <a:uFillTx/>
                <a:latin typeface="Consolas"/>
                <a:ea typeface="+mn-ea"/>
                <a:cs typeface="+mn-cs"/>
              </a:rPr>
              <a:t> n = </a:t>
            </a:r>
            <a:r>
              <a:rPr kumimoji="0" lang="pt-BR" sz="1700" b="0" i="0" u="none" strike="noStrike" kern="1200" cap="none" spc="0" normalizeH="0" baseline="0" noProof="0" dirty="0">
                <a:ln>
                  <a:noFill/>
                </a:ln>
                <a:solidFill>
                  <a:srgbClr val="7030A0"/>
                </a:solidFill>
                <a:effectLst/>
                <a:uLnTx/>
                <a:uFillTx/>
                <a:latin typeface="Consolas"/>
                <a:ea typeface="+mn-ea"/>
                <a:cs typeface="+mn-cs"/>
              </a:rPr>
              <a:t>0</a:t>
            </a:r>
            <a:r>
              <a:rPr kumimoji="0" lang="pt-BR" sz="1700" b="0" i="0" u="none" strike="noStrike" kern="1200" cap="none" spc="0" normalizeH="0" baseline="0" noProof="0" dirty="0">
                <a:ln>
                  <a:noFill/>
                </a:ln>
                <a:solidFill>
                  <a:srgbClr val="000000"/>
                </a:solidFill>
                <a:effectLst/>
                <a:uLnTx/>
                <a:uFillTx/>
                <a:latin typeface="Consolas"/>
                <a:ea typeface="+mn-ea"/>
                <a:cs typeface="+mn-cs"/>
              </a:rPr>
              <a:t>; n&lt;size;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700" b="0" i="0" u="none" strike="noStrike" kern="1200" cap="none" spc="0" normalizeH="0" baseline="0" noProof="0" dirty="0">
                <a:ln>
                  <a:noFill/>
                </a:ln>
                <a:solidFill>
                  <a:srgbClr val="000000"/>
                </a:solidFill>
                <a:effectLst/>
                <a:uLnTx/>
                <a:uFillTx/>
                <a:latin typeface="Consolas"/>
                <a:ea typeface="+mn-ea"/>
                <a:cs typeface="+mn-cs"/>
              </a:rPr>
              <a:t>        </a:t>
            </a:r>
            <a:r>
              <a:rPr kumimoji="0" lang="es-ES" sz="17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s-ES" sz="1700" b="0" i="0" u="none" strike="noStrike" kern="1200" cap="none" spc="0" normalizeH="0" baseline="0" noProof="0" dirty="0">
                <a:ln>
                  <a:noFill/>
                </a:ln>
                <a:solidFill>
                  <a:srgbClr val="000000"/>
                </a:solidFill>
                <a:effectLst/>
                <a:uLnTx/>
                <a:uFillTx/>
                <a:latin typeface="Consolas"/>
                <a:ea typeface="+mn-ea"/>
                <a:cs typeface="+mn-cs"/>
              </a:rPr>
              <a:t>[n] = </a:t>
            </a:r>
            <a:r>
              <a:rPr kumimoji="0" lang="es-ES" sz="1700" b="0" i="0" u="none" strike="noStrike" kern="1200" cap="none" spc="0" normalizeH="0" baseline="0" noProof="0" dirty="0" err="1">
                <a:ln>
                  <a:noFill/>
                </a:ln>
                <a:solidFill>
                  <a:srgbClr val="000000"/>
                </a:solidFill>
                <a:effectLst/>
                <a:uLnTx/>
                <a:uFillTx/>
                <a:latin typeface="Consolas"/>
                <a:ea typeface="+mn-ea"/>
                <a:cs typeface="+mn-cs"/>
              </a:rPr>
              <a:t>std</a:t>
            </a:r>
            <a:r>
              <a:rPr kumimoji="0" lang="es-ES" sz="1700" b="0" i="0" u="none" strike="noStrike" kern="1200" cap="none" spc="0" normalizeH="0" baseline="0" noProof="0" dirty="0">
                <a:ln>
                  <a:noFill/>
                </a:ln>
                <a:solidFill>
                  <a:srgbClr val="000000"/>
                </a:solidFill>
                <a:effectLst/>
                <a:uLnTx/>
                <a:uFillTx/>
                <a:latin typeface="Consolas"/>
                <a:ea typeface="+mn-ea"/>
                <a:cs typeface="+mn-cs"/>
              </a:rPr>
              <a:t>::sin(</a:t>
            </a:r>
            <a:r>
              <a:rPr kumimoji="0" lang="es-ES" sz="1700" b="0" i="0" u="none" strike="noStrike" kern="1200" cap="none" spc="0" normalizeH="0" baseline="0" noProof="0" dirty="0">
                <a:ln>
                  <a:noFill/>
                </a:ln>
                <a:solidFill>
                  <a:srgbClr val="7030A0"/>
                </a:solidFill>
                <a:effectLst/>
                <a:uLnTx/>
                <a:uFillTx/>
                <a:latin typeface="Consolas"/>
                <a:ea typeface="+mn-ea"/>
                <a:cs typeface="+mn-cs"/>
              </a:rPr>
              <a:t>2</a:t>
            </a:r>
            <a:r>
              <a:rPr kumimoji="0" lang="es-ES" sz="1700" b="0" i="0" u="none" strike="noStrike" kern="1200" cap="none" spc="0" normalizeH="0" baseline="0" noProof="0" dirty="0">
                <a:ln>
                  <a:noFill/>
                </a:ln>
                <a:solidFill>
                  <a:srgbClr val="000000"/>
                </a:solidFill>
                <a:effectLst/>
                <a:uLnTx/>
                <a:uFillTx/>
                <a:latin typeface="Consolas"/>
                <a:ea typeface="+mn-ea"/>
                <a:cs typeface="+mn-cs"/>
              </a:rPr>
              <a:t> * </a:t>
            </a:r>
            <a:r>
              <a:rPr kumimoji="0" lang="es-ES" sz="1700" b="0" i="0" u="none" strike="noStrike" kern="1200" cap="none" spc="0" normalizeH="0" baseline="0" noProof="0" dirty="0">
                <a:ln>
                  <a:noFill/>
                </a:ln>
                <a:solidFill>
                  <a:srgbClr val="6F008A"/>
                </a:solidFill>
                <a:effectLst/>
                <a:uLnTx/>
                <a:uFillTx/>
                <a:latin typeface="Consolas"/>
                <a:ea typeface="+mn-ea"/>
                <a:cs typeface="+mn-cs"/>
              </a:rPr>
              <a:t>M_PI</a:t>
            </a:r>
            <a:r>
              <a:rPr kumimoji="0" lang="es-ES" sz="1700" b="0" i="0" u="none" strike="noStrike" kern="1200" cap="none" spc="0" normalizeH="0" baseline="0" noProof="0" dirty="0">
                <a:ln>
                  <a:noFill/>
                </a:ln>
                <a:solidFill>
                  <a:srgbClr val="000000"/>
                </a:solidFill>
                <a:effectLst/>
                <a:uLnTx/>
                <a:uFillTx/>
                <a:latin typeface="Consolas"/>
                <a:ea typeface="+mn-ea"/>
                <a:cs typeface="+mn-cs"/>
              </a:rPr>
              <a:t> * n / </a:t>
            </a:r>
            <a:r>
              <a:rPr kumimoji="0" lang="es-ES" sz="1700" b="0" i="0" u="none" strike="noStrike" kern="1200" cap="none" spc="0" normalizeH="0" baseline="0" noProof="0" dirty="0" err="1">
                <a:ln>
                  <a:noFill/>
                </a:ln>
                <a:solidFill>
                  <a:srgbClr val="000000"/>
                </a:solidFill>
                <a:effectLst/>
                <a:uLnTx/>
                <a:uFillTx/>
                <a:latin typeface="Consolas"/>
                <a:ea typeface="+mn-ea"/>
                <a:cs typeface="+mn-cs"/>
              </a:rPr>
              <a:t>size</a:t>
            </a:r>
            <a:r>
              <a:rPr kumimoji="0" lang="es-ES" sz="17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    </a:t>
            </a:r>
            <a:r>
              <a:rPr kumimoji="0" lang="en-US" sz="1700" b="0" i="0" u="none" strike="noStrike" kern="1200" cap="none" spc="0" normalizeH="0" baseline="0" noProof="0" dirty="0">
                <a:ln>
                  <a:noFill/>
                </a:ln>
                <a:solidFill>
                  <a:srgbClr val="008000"/>
                </a:solidFill>
                <a:effectLst/>
                <a:uLnTx/>
                <a:uFillTx/>
                <a:latin typeface="Consolas"/>
                <a:ea typeface="+mn-ea"/>
                <a:cs typeface="+mn-cs"/>
              </a:rPr>
              <a:t>// the table is now initialized</a:t>
            </a:r>
            <a:endParaRPr kumimoji="0" lang="en-US" sz="17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a:ea typeface="+mn-ea"/>
                <a:cs typeface="+mn-cs"/>
              </a:rPr>
              <a:t>}</a:t>
            </a:r>
            <a:endParaRPr kumimoji="0" lang="en-US" sz="1700" b="0" i="0" u="none" strike="noStrike" kern="1200" cap="none" spc="0" normalizeH="0" baseline="0" noProof="0" dirty="0">
              <a:ln>
                <a:noFill/>
              </a:ln>
              <a:solidFill>
                <a:prstClr val="black"/>
              </a:solidFill>
              <a:effectLst/>
              <a:uLnTx/>
              <a:uFillTx/>
              <a:latin typeface="Consolas"/>
              <a:ea typeface="+mn-ea"/>
              <a:cs typeface="+mn-cs"/>
            </a:endParaRPr>
          </a:p>
        </p:txBody>
      </p:sp>
      <p:sp>
        <p:nvSpPr>
          <p:cNvPr id="4" name="Rectangle 3"/>
          <p:cNvSpPr/>
          <p:nvPr/>
        </p:nvSpPr>
        <p:spPr>
          <a:xfrm>
            <a:off x="-1529" y="6596926"/>
            <a:ext cx="240322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http://bisqwit.iki.fi/story/howto/openmp/</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02742826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Calculate Entries in a Table in Parallel w/ OpenMP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187667"/>
            <a:ext cx="11960225" cy="4932363"/>
          </a:xfrm>
        </p:spPr>
        <p:txBody>
          <a:bodyPr vert="horz" lIns="91440" tIns="45720" rIns="91440" bIns="45720" rtlCol="0" anchor="t">
            <a:normAutofit/>
          </a:bodyPr>
          <a:lstStyle/>
          <a:p>
            <a:r>
              <a:rPr lang="en-US" dirty="0"/>
              <a:t>Version 3: </a:t>
            </a:r>
          </a:p>
          <a:p>
            <a:pPr lvl="1"/>
            <a:r>
              <a:rPr lang="en-US" dirty="0"/>
              <a:t>Offloading code to different devices, such as a GPU</a:t>
            </a:r>
            <a:endParaRPr lang="en-US" dirty="0">
              <a:cs typeface="Calibri"/>
            </a:endParaRPr>
          </a:p>
          <a:p>
            <a:pPr lvl="1"/>
            <a:r>
              <a:rPr lang="en-US" dirty="0">
                <a:cs typeface="Calibri"/>
              </a:rPr>
              <a:t>The </a:t>
            </a:r>
            <a:r>
              <a:rPr lang="en-US" b="1" dirty="0">
                <a:latin typeface="Consolas"/>
                <a:cs typeface="Calibri" panose="020F0502020204030204"/>
              </a:rPr>
              <a:t>sin</a:t>
            </a:r>
            <a:r>
              <a:rPr lang="en-US" dirty="0">
                <a:cs typeface="Calibri" panose="020F0502020204030204"/>
              </a:rPr>
              <a:t> function must also exist on the target device</a:t>
            </a:r>
          </a:p>
          <a:p>
            <a:pPr lvl="1"/>
            <a:r>
              <a:rPr lang="en-US" dirty="0">
                <a:ea typeface="+mn-lt"/>
                <a:cs typeface="+mn-lt"/>
              </a:rPr>
              <a:t>Not supported by MS compiler</a:t>
            </a:r>
            <a:endParaRPr lang="en-US" dirty="0">
              <a:cs typeface="Calibri" panose="020F0502020204030204"/>
            </a:endParaRPr>
          </a:p>
        </p:txBody>
      </p:sp>
      <p:sp>
        <p:nvSpPr>
          <p:cNvPr id="5" name="Rectangle 4"/>
          <p:cNvSpPr/>
          <p:nvPr/>
        </p:nvSpPr>
        <p:spPr>
          <a:xfrm>
            <a:off x="1413062" y="2666170"/>
            <a:ext cx="9602219" cy="3785652"/>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A31515"/>
                </a:solidFill>
                <a:effectLst/>
                <a:uLnTx/>
                <a:uFillTx/>
                <a:latin typeface="Consolas"/>
                <a:ea typeface="+mn-ea"/>
                <a:cs typeface="+mn-cs"/>
              </a:rPr>
              <a:t>&lt;</a:t>
            </a:r>
            <a:r>
              <a:rPr kumimoji="0" lang="en-US" sz="160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6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6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A31515"/>
                </a:solidFill>
                <a:effectLst/>
                <a:uLnTx/>
                <a:uFillTx/>
                <a:latin typeface="Consolas"/>
                <a:ea typeface="+mn-ea"/>
                <a:cs typeface="+mn-cs"/>
              </a:rPr>
              <a:t>&lt;</a:t>
            </a:r>
            <a:r>
              <a:rPr kumimoji="0" lang="en-US" sz="1600" b="0"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6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600" b="0" i="0" u="none" strike="noStrike" kern="1200" cap="none" spc="0" normalizeH="0" baseline="0" noProof="0" dirty="0">
              <a:ln>
                <a:noFill/>
              </a:ln>
              <a:solidFill>
                <a:prstClr val="black"/>
              </a:solidFill>
              <a:effectLst/>
              <a:uLnTx/>
              <a:uFillTx/>
              <a:latin typeface="Consolas"/>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uLnTx/>
                <a:uFillTx/>
                <a:latin typeface="Consolas"/>
                <a:ea typeface="+mn-ea"/>
                <a:cs typeface="+mn-cs"/>
              </a:rPr>
              <a:t>constexpr</a:t>
            </a:r>
            <a:r>
              <a:rPr kumimoji="0" lang="en-US" sz="1600" b="0" i="0" u="none" strike="noStrike" kern="1200" cap="none" spc="0" normalizeH="0" baseline="0" noProof="0" dirty="0">
                <a:ln>
                  <a:noFill/>
                </a:ln>
                <a:solidFill>
                  <a:srgbClr val="0000FF"/>
                </a:solidFill>
                <a:effectLst/>
                <a:uLnTx/>
                <a:uFillTx/>
                <a:latin typeface="Consolas"/>
                <a:ea typeface="+mn-ea"/>
                <a:cs typeface="+mn-cs"/>
              </a:rPr>
              <a:t> auto</a:t>
            </a:r>
            <a:r>
              <a:rPr kumimoji="0" lang="en-US" sz="1600" b="0" i="0" u="none" strike="noStrike" kern="1200" cap="none" spc="0" normalizeH="0" baseline="0" noProof="0" dirty="0">
                <a:ln>
                  <a:noFill/>
                </a:ln>
                <a:solidFill>
                  <a:srgbClr val="A31515"/>
                </a:solidFill>
                <a:effectLst/>
                <a:uLnTx/>
                <a:uFillTx/>
                <a:latin typeface="Consolas"/>
                <a:ea typeface="+mn-ea"/>
                <a:cs typeface="+mn-cs"/>
              </a:rPr>
              <a:t> </a:t>
            </a:r>
            <a:r>
              <a:rPr kumimoji="0" lang="en-US" sz="1600" b="0" i="0" u="none" strike="noStrike" kern="1200" cap="none" spc="0" normalizeH="0" baseline="0" noProof="0" dirty="0">
                <a:ln>
                  <a:noFill/>
                </a:ln>
                <a:solidFill>
                  <a:srgbClr val="7030A0"/>
                </a:solidFill>
                <a:effectLst/>
                <a:uLnTx/>
                <a:uFillTx/>
                <a:latin typeface="Consolas"/>
                <a:ea typeface="+mn-ea"/>
                <a:cs typeface="+mn-cs"/>
              </a:rPr>
              <a:t>M_PI</a:t>
            </a:r>
            <a:r>
              <a:rPr kumimoji="0" lang="en-US" sz="1600" b="0" i="0" u="none" strike="noStrike" kern="1200" cap="none" spc="0" normalizeH="0" baseline="0" noProof="0" dirty="0">
                <a:ln>
                  <a:noFill/>
                </a:ln>
                <a:solidFill>
                  <a:srgbClr val="A31515"/>
                </a:solidFill>
                <a:effectLst/>
                <a:uLnTx/>
                <a:uFillTx/>
                <a:latin typeface="Consolas"/>
                <a:ea typeface="+mn-ea"/>
                <a:cs typeface="+mn-cs"/>
              </a:rPr>
              <a:t> </a:t>
            </a:r>
            <a:r>
              <a:rPr kumimoji="0" lang="en-US" sz="1600" b="0" i="0" u="none" strike="noStrike" kern="1200" cap="none" spc="0" normalizeH="0" baseline="0" noProof="0" dirty="0">
                <a:ln>
                  <a:noFill/>
                </a:ln>
                <a:solidFill>
                  <a:prstClr val="black"/>
                </a:solidFill>
                <a:effectLst/>
                <a:uLnTx/>
                <a:uFillTx/>
                <a:latin typeface="Consolas"/>
                <a:ea typeface="+mn-ea"/>
                <a:cs typeface="+mn-cs"/>
              </a:rPr>
              <a:t>=</a:t>
            </a:r>
            <a:r>
              <a:rPr kumimoji="0" lang="en-US" sz="1600" b="0" i="0" u="none" strike="noStrike" kern="1200" cap="none" spc="0" normalizeH="0" baseline="0" noProof="0" dirty="0">
                <a:ln>
                  <a:noFill/>
                </a:ln>
                <a:solidFill>
                  <a:srgbClr val="A31515"/>
                </a:solidFill>
                <a:effectLst/>
                <a:uLnTx/>
                <a:uFillTx/>
                <a:latin typeface="Consolas"/>
                <a:ea typeface="+mn-ea"/>
                <a:cs typeface="+mn-cs"/>
              </a:rPr>
              <a:t> </a:t>
            </a:r>
            <a:r>
              <a:rPr kumimoji="0" lang="en-US" sz="1600" b="0" i="0" u="none" strike="noStrike" kern="1200" cap="none" spc="0" normalizeH="0" baseline="0" noProof="0" dirty="0">
                <a:ln>
                  <a:noFill/>
                </a:ln>
                <a:solidFill>
                  <a:srgbClr val="7030A0"/>
                </a:solidFill>
                <a:effectLst/>
                <a:uLnTx/>
                <a:uFillTx/>
                <a:latin typeface="Consolas"/>
                <a:ea typeface="+mn-ea"/>
                <a:cs typeface="+mn-cs"/>
              </a:rPr>
              <a:t>3.14159265358979323846</a:t>
            </a:r>
            <a:r>
              <a:rPr kumimoji="0" lang="en-US" sz="1600" b="0" i="0" u="none" strike="noStrike" kern="1200" cap="none" spc="0" normalizeH="0" baseline="0" noProof="0" dirty="0">
                <a:ln>
                  <a:noFill/>
                </a:ln>
                <a:solidFill>
                  <a:prstClr val="black"/>
                </a:solidFill>
                <a:effectLst/>
                <a:uLnTx/>
                <a:uFillTx/>
                <a:latin typeface="Consolas"/>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0000FF"/>
                </a:solidFill>
                <a:effectLst/>
                <a:uLnTx/>
                <a:uFillTx/>
                <a:latin typeface="Consolas"/>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a:ea typeface="+mn-ea"/>
                <a:cs typeface="+mn-cs"/>
              </a:rPr>
              <a:t> size = </a:t>
            </a:r>
            <a:r>
              <a:rPr kumimoji="0" lang="en-US" sz="1600" b="0" i="0" u="none" strike="noStrike" kern="1200" cap="none" spc="0" normalizeH="0" baseline="0" noProof="0" dirty="0">
                <a:ln>
                  <a:noFill/>
                </a:ln>
                <a:solidFill>
                  <a:srgbClr val="7030A0"/>
                </a:solidFill>
                <a:effectLst/>
                <a:uLnTx/>
                <a:uFillTx/>
                <a:latin typeface="Consolas"/>
                <a:ea typeface="+mn-ea"/>
                <a:cs typeface="+mn-cs"/>
              </a:rPr>
              <a:t>256</a:t>
            </a:r>
            <a:r>
              <a:rPr kumimoji="0" lang="en-US" sz="16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n-US" sz="1600" b="0" i="0" u="none" strike="noStrike" kern="1200" cap="none" spc="0" normalizeH="0" baseline="0" noProof="0" dirty="0">
                <a:ln>
                  <a:noFill/>
                </a:ln>
                <a:solidFill>
                  <a:srgbClr val="000000"/>
                </a:solidFill>
                <a:effectLst/>
                <a:uLnTx/>
                <a:uFillTx/>
                <a:latin typeface="Consolas"/>
                <a:ea typeface="+mn-ea"/>
                <a:cs typeface="+mn-cs"/>
              </a:rPr>
              <a:t>[size]; </a:t>
            </a:r>
            <a:r>
              <a:rPr kumimoji="0" lang="en-US" sz="1600" b="0" i="0" u="none" strike="noStrike" kern="1200" cap="none" spc="0" normalizeH="0" baseline="0" noProof="0" dirty="0">
                <a:ln>
                  <a:noFill/>
                </a:ln>
                <a:solidFill>
                  <a:srgbClr val="008000"/>
                </a:solidFill>
                <a:effectLst/>
                <a:uLnTx/>
                <a:uFillTx/>
                <a:latin typeface="Consolas"/>
                <a:ea typeface="+mn-ea"/>
                <a:cs typeface="+mn-cs"/>
              </a:rPr>
              <a:t>// sin table to be initialized</a:t>
            </a:r>
            <a:endParaRPr kumimoji="0" lang="en-US" sz="16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600" b="0" i="0" u="none" strike="noStrike" kern="1200" cap="none" spc="0" normalizeH="0" baseline="0" noProof="0" dirty="0">
                <a:ln>
                  <a:noFill/>
                </a:ln>
                <a:solidFill>
                  <a:srgbClr val="0000FF"/>
                </a:solidFill>
                <a:effectLst/>
                <a:uLnTx/>
                <a:uFillTx/>
                <a:latin typeface="Consolas"/>
                <a:ea typeface="+mn-ea"/>
                <a:cs typeface="+mn-cs"/>
              </a:rPr>
              <a:t> target teams distribute parallel for map(</a:t>
            </a:r>
            <a:r>
              <a:rPr kumimoji="0" lang="en-US" sz="1600" b="0" i="0" u="none" strike="noStrike" kern="1200" cap="none" spc="0" normalizeH="0" baseline="0" noProof="0" dirty="0" err="1">
                <a:ln>
                  <a:noFill/>
                </a:ln>
                <a:solidFill>
                  <a:srgbClr val="0000FF"/>
                </a:solidFill>
                <a:effectLst/>
                <a:uLnTx/>
                <a:uFillTx/>
                <a:latin typeface="Consolas"/>
                <a:ea typeface="+mn-ea"/>
                <a:cs typeface="+mn-cs"/>
              </a:rPr>
              <a:t>from:sinTable</a:t>
            </a:r>
            <a:r>
              <a:rPr kumimoji="0" lang="en-US" sz="1600" b="0" i="0" u="none" strike="noStrike" kern="1200" cap="none" spc="0" normalizeH="0" baseline="0" noProof="0" dirty="0">
                <a:ln>
                  <a:noFill/>
                </a:ln>
                <a:solidFill>
                  <a:srgbClr val="0000FF"/>
                </a:solidFill>
                <a:effectLst/>
                <a:uLnTx/>
                <a:uFillTx/>
                <a:latin typeface="Consolas"/>
                <a:ea typeface="+mn-ea"/>
                <a:cs typeface="+mn-cs"/>
              </a:rPr>
              <a:t>[0:256])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pt-BR" sz="1600" b="0" i="0" u="none" strike="noStrike" kern="1200" cap="none" spc="0" normalizeH="0" baseline="0" noProof="0" dirty="0">
                <a:ln>
                  <a:noFill/>
                </a:ln>
                <a:solidFill>
                  <a:srgbClr val="000000"/>
                </a:solidFill>
                <a:effectLst/>
                <a:uLnTx/>
                <a:uFillTx/>
                <a:latin typeface="Consolas"/>
                <a:ea typeface="+mn-ea"/>
                <a:cs typeface="+mn-cs"/>
              </a:rPr>
              <a:t> </a:t>
            </a:r>
            <a:r>
              <a:rPr kumimoji="0" lang="pt-BR" sz="1600" b="0" i="0" u="none" strike="noStrike" kern="1200" cap="none" spc="0" normalizeH="0" baseline="0" noProof="0" dirty="0">
                <a:ln>
                  <a:noFill/>
                </a:ln>
                <a:solidFill>
                  <a:srgbClr val="0000FF"/>
                </a:solidFill>
                <a:effectLst/>
                <a:uLnTx/>
                <a:uFillTx/>
                <a:latin typeface="Consolas"/>
                <a:ea typeface="+mn-ea"/>
                <a:cs typeface="+mn-cs"/>
              </a:rPr>
              <a:t>for</a:t>
            </a:r>
            <a:r>
              <a:rPr kumimoji="0" lang="pt-BR" sz="1600" b="0" i="0" u="none" strike="noStrike" kern="1200" cap="none" spc="0" normalizeH="0" baseline="0" noProof="0" dirty="0">
                <a:ln>
                  <a:noFill/>
                </a:ln>
                <a:solidFill>
                  <a:srgbClr val="000000"/>
                </a:solidFill>
                <a:effectLst/>
                <a:uLnTx/>
                <a:uFillTx/>
                <a:latin typeface="Consolas"/>
                <a:ea typeface="+mn-ea"/>
                <a:cs typeface="+mn-cs"/>
              </a:rPr>
              <a:t> (</a:t>
            </a:r>
            <a:r>
              <a:rPr kumimoji="0" lang="pt-BR" sz="1600" b="0" i="0" u="none" strike="noStrike" kern="1200" cap="none" spc="0" normalizeH="0" baseline="0" noProof="0" dirty="0">
                <a:ln>
                  <a:noFill/>
                </a:ln>
                <a:solidFill>
                  <a:srgbClr val="0000FF"/>
                </a:solidFill>
                <a:effectLst/>
                <a:uLnTx/>
                <a:uFillTx/>
                <a:latin typeface="Consolas"/>
                <a:ea typeface="+mn-ea"/>
                <a:cs typeface="+mn-cs"/>
              </a:rPr>
              <a:t>int</a:t>
            </a:r>
            <a:r>
              <a:rPr kumimoji="0" lang="pt-BR" sz="1600" b="0" i="0" u="none" strike="noStrike" kern="1200" cap="none" spc="0" normalizeH="0" baseline="0" noProof="0" dirty="0">
                <a:ln>
                  <a:noFill/>
                </a:ln>
                <a:solidFill>
                  <a:srgbClr val="000000"/>
                </a:solidFill>
                <a:effectLst/>
                <a:uLnTx/>
                <a:uFillTx/>
                <a:latin typeface="Consolas"/>
                <a:ea typeface="+mn-ea"/>
                <a:cs typeface="+mn-cs"/>
              </a:rPr>
              <a:t> n = </a:t>
            </a:r>
            <a:r>
              <a:rPr kumimoji="0" lang="pt-BR" sz="1600" b="0" i="0" u="none" strike="noStrike" kern="1200" cap="none" spc="0" normalizeH="0" baseline="0" noProof="0" dirty="0">
                <a:ln>
                  <a:noFill/>
                </a:ln>
                <a:solidFill>
                  <a:srgbClr val="7030A0"/>
                </a:solidFill>
                <a:effectLst/>
                <a:uLnTx/>
                <a:uFillTx/>
                <a:latin typeface="Consolas"/>
                <a:ea typeface="+mn-ea"/>
                <a:cs typeface="+mn-cs"/>
              </a:rPr>
              <a:t>0</a:t>
            </a:r>
            <a:r>
              <a:rPr kumimoji="0" lang="pt-BR" sz="1600" b="0" i="0" u="none" strike="noStrike" kern="1200" cap="none" spc="0" normalizeH="0" baseline="0" noProof="0" dirty="0">
                <a:ln>
                  <a:noFill/>
                </a:ln>
                <a:solidFill>
                  <a:srgbClr val="000000"/>
                </a:solidFill>
                <a:effectLst/>
                <a:uLnTx/>
                <a:uFillTx/>
                <a:latin typeface="Consolas"/>
                <a:ea typeface="+mn-ea"/>
                <a:cs typeface="+mn-cs"/>
              </a:rPr>
              <a:t>; n&lt;size;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0000"/>
                </a:solidFill>
                <a:effectLst/>
                <a:uLnTx/>
                <a:uFillTx/>
                <a:latin typeface="Consolas"/>
                <a:ea typeface="+mn-ea"/>
                <a:cs typeface="+mn-cs"/>
              </a:rPr>
              <a:t>        </a:t>
            </a:r>
            <a:r>
              <a:rPr kumimoji="0" lang="es-ES" sz="1600" b="0" i="0" u="none" strike="noStrike" kern="1200" cap="none" spc="0" normalizeH="0" baseline="0" noProof="0" dirty="0" err="1">
                <a:ln>
                  <a:noFill/>
                </a:ln>
                <a:solidFill>
                  <a:srgbClr val="000000"/>
                </a:solidFill>
                <a:effectLst/>
                <a:uLnTx/>
                <a:uFillTx/>
                <a:latin typeface="Consolas"/>
                <a:ea typeface="+mn-ea"/>
                <a:cs typeface="+mn-cs"/>
              </a:rPr>
              <a:t>sinTable</a:t>
            </a:r>
            <a:r>
              <a:rPr kumimoji="0" lang="es-ES" sz="1600" b="0" i="0" u="none" strike="noStrike" kern="1200" cap="none" spc="0" normalizeH="0" baseline="0" noProof="0" dirty="0">
                <a:ln>
                  <a:noFill/>
                </a:ln>
                <a:solidFill>
                  <a:srgbClr val="000000"/>
                </a:solidFill>
                <a:effectLst/>
                <a:uLnTx/>
                <a:uFillTx/>
                <a:latin typeface="Consolas"/>
                <a:ea typeface="+mn-ea"/>
                <a:cs typeface="+mn-cs"/>
              </a:rPr>
              <a:t>[n] = </a:t>
            </a:r>
            <a:r>
              <a:rPr kumimoji="0" lang="es-ES" sz="1600" b="0" i="0" u="none" strike="noStrike" kern="1200" cap="none" spc="0" normalizeH="0" baseline="0" noProof="0" dirty="0" err="1">
                <a:ln>
                  <a:noFill/>
                </a:ln>
                <a:solidFill>
                  <a:srgbClr val="000000"/>
                </a:solidFill>
                <a:effectLst/>
                <a:uLnTx/>
                <a:uFillTx/>
                <a:latin typeface="Consolas"/>
                <a:ea typeface="+mn-ea"/>
                <a:cs typeface="+mn-cs"/>
              </a:rPr>
              <a:t>std</a:t>
            </a:r>
            <a:r>
              <a:rPr kumimoji="0" lang="es-ES" sz="1600" b="0" i="0" u="none" strike="noStrike" kern="1200" cap="none" spc="0" normalizeH="0" baseline="0" noProof="0" dirty="0">
                <a:ln>
                  <a:noFill/>
                </a:ln>
                <a:solidFill>
                  <a:srgbClr val="000000"/>
                </a:solidFill>
                <a:effectLst/>
                <a:uLnTx/>
                <a:uFillTx/>
                <a:latin typeface="Consolas"/>
                <a:ea typeface="+mn-ea"/>
                <a:cs typeface="+mn-cs"/>
              </a:rPr>
              <a:t>::sin(</a:t>
            </a:r>
            <a:r>
              <a:rPr kumimoji="0" lang="es-ES" sz="1600" b="0" i="0" u="none" strike="noStrike" kern="1200" cap="none" spc="0" normalizeH="0" baseline="0" noProof="0" dirty="0">
                <a:ln>
                  <a:noFill/>
                </a:ln>
                <a:solidFill>
                  <a:srgbClr val="7030A0"/>
                </a:solidFill>
                <a:effectLst/>
                <a:uLnTx/>
                <a:uFillTx/>
                <a:latin typeface="Consolas"/>
                <a:ea typeface="+mn-ea"/>
                <a:cs typeface="+mn-cs"/>
              </a:rPr>
              <a:t>2</a:t>
            </a:r>
            <a:r>
              <a:rPr kumimoji="0" lang="es-ES" sz="1600" b="0" i="0" u="none" strike="noStrike" kern="1200" cap="none" spc="0" normalizeH="0" baseline="0" noProof="0" dirty="0">
                <a:ln>
                  <a:noFill/>
                </a:ln>
                <a:solidFill>
                  <a:srgbClr val="000000"/>
                </a:solidFill>
                <a:effectLst/>
                <a:uLnTx/>
                <a:uFillTx/>
                <a:latin typeface="Consolas"/>
                <a:ea typeface="+mn-ea"/>
                <a:cs typeface="+mn-cs"/>
              </a:rPr>
              <a:t> * </a:t>
            </a:r>
            <a:r>
              <a:rPr kumimoji="0" lang="es-ES" sz="1600" b="0" i="0" u="none" strike="noStrike" kern="1200" cap="none" spc="0" normalizeH="0" baseline="0" noProof="0" dirty="0">
                <a:ln>
                  <a:noFill/>
                </a:ln>
                <a:solidFill>
                  <a:srgbClr val="6F008A"/>
                </a:solidFill>
                <a:effectLst/>
                <a:uLnTx/>
                <a:uFillTx/>
                <a:latin typeface="Consolas"/>
                <a:ea typeface="+mn-ea"/>
                <a:cs typeface="+mn-cs"/>
              </a:rPr>
              <a:t>M_PI</a:t>
            </a:r>
            <a:r>
              <a:rPr kumimoji="0" lang="es-ES" sz="1600" b="0" i="0" u="none" strike="noStrike" kern="1200" cap="none" spc="0" normalizeH="0" baseline="0" noProof="0" dirty="0">
                <a:ln>
                  <a:noFill/>
                </a:ln>
                <a:solidFill>
                  <a:srgbClr val="000000"/>
                </a:solidFill>
                <a:effectLst/>
                <a:uLnTx/>
                <a:uFillTx/>
                <a:latin typeface="Consolas"/>
                <a:ea typeface="+mn-ea"/>
                <a:cs typeface="+mn-cs"/>
              </a:rPr>
              <a:t> * n / </a:t>
            </a:r>
            <a:r>
              <a:rPr kumimoji="0" lang="es-ES" sz="1600" b="0" i="0" u="none" strike="noStrike" kern="1200" cap="none" spc="0" normalizeH="0" baseline="0" noProof="0" dirty="0" err="1">
                <a:ln>
                  <a:noFill/>
                </a:ln>
                <a:solidFill>
                  <a:srgbClr val="000000"/>
                </a:solidFill>
                <a:effectLst/>
                <a:uLnTx/>
                <a:uFillTx/>
                <a:latin typeface="Consolas"/>
                <a:ea typeface="+mn-ea"/>
                <a:cs typeface="+mn-cs"/>
              </a:rPr>
              <a:t>size</a:t>
            </a:r>
            <a:r>
              <a:rPr kumimoji="0" lang="es-ES" sz="16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    </a:t>
            </a:r>
            <a:r>
              <a:rPr kumimoji="0" lang="en-US" sz="1600" b="0" i="0" u="none" strike="noStrike" kern="1200" cap="none" spc="0" normalizeH="0" baseline="0" noProof="0" dirty="0">
                <a:ln>
                  <a:noFill/>
                </a:ln>
                <a:solidFill>
                  <a:srgbClr val="008000"/>
                </a:solidFill>
                <a:effectLst/>
                <a:uLnTx/>
                <a:uFillTx/>
                <a:latin typeface="Consolas"/>
                <a:ea typeface="+mn-ea"/>
                <a:cs typeface="+mn-cs"/>
              </a:rPr>
              <a:t>// the table is now initialized</a:t>
            </a:r>
            <a:endParaRPr kumimoji="0" lang="en-US" sz="16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a:ea typeface="+mn-ea"/>
                <a:cs typeface="+mn-cs"/>
              </a:rPr>
              <a:t>}</a:t>
            </a:r>
            <a:endParaRPr kumimoji="0" lang="en-US" sz="1600" b="0" i="0" u="none" strike="noStrike" kern="1200" cap="none" spc="0" normalizeH="0" baseline="0" noProof="0" dirty="0">
              <a:ln>
                <a:noFill/>
              </a:ln>
              <a:solidFill>
                <a:prstClr val="black"/>
              </a:solidFill>
              <a:effectLst/>
              <a:uLnTx/>
              <a:uFillTx/>
              <a:latin typeface="Consolas"/>
              <a:ea typeface="+mn-ea"/>
              <a:cs typeface="Calibri"/>
            </a:endParaRPr>
          </a:p>
        </p:txBody>
      </p:sp>
      <p:sp>
        <p:nvSpPr>
          <p:cNvPr id="6" name="Rectangle 5"/>
          <p:cNvSpPr/>
          <p:nvPr/>
        </p:nvSpPr>
        <p:spPr>
          <a:xfrm>
            <a:off x="0" y="6559982"/>
            <a:ext cx="240322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http://bisqwit.iki.fi/story/howto/openmp/</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85259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dirty="0"/>
              <a:t>A </a:t>
            </a:r>
            <a:r>
              <a:rPr lang="en-US" sz="3200" dirty="0"/>
              <a:t>Few Syntax Details to Get Started</a:t>
            </a:r>
          </a:p>
        </p:txBody>
      </p:sp>
      <p:sp>
        <p:nvSpPr>
          <p:cNvPr id="514051" name="Rectangle 3"/>
          <p:cNvSpPr>
            <a:spLocks noGrp="1" noChangeArrowheads="1"/>
          </p:cNvSpPr>
          <p:nvPr>
            <p:ph idx="1"/>
          </p:nvPr>
        </p:nvSpPr>
        <p:spPr/>
        <p:txBody>
          <a:bodyPr vert="horz" lIns="91440" tIns="45720" rIns="91440" bIns="45720" rtlCol="0" anchor="t">
            <a:normAutofit/>
          </a:bodyPr>
          <a:lstStyle/>
          <a:p>
            <a:pPr>
              <a:lnSpc>
                <a:spcPct val="85000"/>
              </a:lnSpc>
            </a:pPr>
            <a:r>
              <a:rPr lang="en-US" sz="2000" dirty="0"/>
              <a:t>Picking up the OpenMP header file</a:t>
            </a:r>
          </a:p>
          <a:p>
            <a:pPr lvl="4">
              <a:lnSpc>
                <a:spcPct val="85000"/>
              </a:lnSpc>
            </a:pPr>
            <a:endParaRPr lang="en-US" sz="1800" dirty="0"/>
          </a:p>
          <a:p>
            <a:pPr lvl="3">
              <a:lnSpc>
                <a:spcPct val="85000"/>
              </a:lnSpc>
              <a:buNone/>
            </a:pPr>
            <a:r>
              <a:rPr lang="en-US" sz="1400" dirty="0">
                <a:solidFill>
                  <a:srgbClr val="0070C0"/>
                </a:solidFill>
                <a:latin typeface="Consolas"/>
                <a:cs typeface="Consolas" pitchFamily="49" charset="0"/>
              </a:rPr>
              <a:t>#include &lt;</a:t>
            </a:r>
            <a:r>
              <a:rPr lang="en-US" sz="1400" dirty="0" err="1">
                <a:solidFill>
                  <a:srgbClr val="0070C0"/>
                </a:solidFill>
                <a:latin typeface="Consolas"/>
                <a:cs typeface="Consolas" pitchFamily="49" charset="0"/>
              </a:rPr>
              <a:t>omp.h</a:t>
            </a:r>
            <a:r>
              <a:rPr lang="en-US" sz="1400" dirty="0">
                <a:solidFill>
                  <a:srgbClr val="0070C0"/>
                </a:solidFill>
                <a:latin typeface="Consolas"/>
                <a:cs typeface="Consolas" pitchFamily="49" charset="0"/>
              </a:rPr>
              <a:t>&gt; </a:t>
            </a:r>
            <a:r>
              <a:rPr lang="en-US" sz="1800" dirty="0"/>
              <a:t>(for C/C++)</a:t>
            </a:r>
          </a:p>
          <a:p>
            <a:pPr lvl="3">
              <a:lnSpc>
                <a:spcPct val="85000"/>
              </a:lnSpc>
              <a:buNone/>
            </a:pPr>
            <a:r>
              <a:rPr lang="en-US" sz="1400" dirty="0">
                <a:solidFill>
                  <a:srgbClr val="0070C0"/>
                </a:solidFill>
                <a:latin typeface="Consolas" pitchFamily="49" charset="0"/>
                <a:cs typeface="Consolas" pitchFamily="49" charset="0"/>
              </a:rPr>
              <a:t>use </a:t>
            </a:r>
            <a:r>
              <a:rPr lang="en-US" sz="1400" dirty="0" err="1">
                <a:solidFill>
                  <a:srgbClr val="0070C0"/>
                </a:solidFill>
                <a:latin typeface="Consolas" pitchFamily="49" charset="0"/>
                <a:cs typeface="Consolas" pitchFamily="49" charset="0"/>
              </a:rPr>
              <a:t>omp_lib</a:t>
            </a:r>
            <a:r>
              <a:rPr lang="en-US" sz="1400" dirty="0">
                <a:solidFill>
                  <a:srgbClr val="0070C0"/>
                </a:solidFill>
                <a:latin typeface="Consolas" pitchFamily="49" charset="0"/>
                <a:cs typeface="Consolas" pitchFamily="49" charset="0"/>
              </a:rPr>
              <a:t>      </a:t>
            </a:r>
            <a:r>
              <a:rPr lang="en-US" sz="1800" dirty="0"/>
              <a:t>(for FORTRAN) </a:t>
            </a:r>
          </a:p>
          <a:p>
            <a:pPr lvl="1">
              <a:lnSpc>
                <a:spcPct val="85000"/>
              </a:lnSpc>
            </a:pPr>
            <a:endParaRPr lang="en-US" sz="2400" dirty="0"/>
          </a:p>
          <a:p>
            <a:pPr lvl="1">
              <a:lnSpc>
                <a:spcPct val="85000"/>
              </a:lnSpc>
            </a:pPr>
            <a:endParaRPr lang="en-US" sz="2400" dirty="0"/>
          </a:p>
          <a:p>
            <a:pPr>
              <a:lnSpc>
                <a:spcPct val="85000"/>
              </a:lnSpc>
            </a:pPr>
            <a:r>
              <a:rPr lang="en-US" sz="2000" dirty="0"/>
              <a:t>Most OpenMP constructs are </a:t>
            </a:r>
            <a:r>
              <a:rPr lang="en-US" sz="2000" dirty="0">
                <a:solidFill>
                  <a:srgbClr val="C00000"/>
                </a:solidFill>
                <a:latin typeface="+mj-lt"/>
              </a:rPr>
              <a:t>compiler </a:t>
            </a:r>
            <a:r>
              <a:rPr lang="en-US" sz="2000" b="1" dirty="0">
                <a:solidFill>
                  <a:srgbClr val="00B050"/>
                </a:solidFill>
                <a:latin typeface="+mj-lt"/>
              </a:rPr>
              <a:t>directives</a:t>
            </a:r>
          </a:p>
          <a:p>
            <a:pPr lvl="4">
              <a:lnSpc>
                <a:spcPct val="85000"/>
              </a:lnSpc>
            </a:pPr>
            <a:endParaRPr lang="en-US" sz="1400" dirty="0"/>
          </a:p>
          <a:p>
            <a:pPr lvl="1">
              <a:lnSpc>
                <a:spcPct val="85000"/>
              </a:lnSpc>
            </a:pPr>
            <a:r>
              <a:rPr lang="en-US" sz="1800" dirty="0"/>
              <a:t>C and C++: the </a:t>
            </a:r>
            <a:r>
              <a:rPr lang="en-US" sz="1800" dirty="0">
                <a:solidFill>
                  <a:srgbClr val="C00000"/>
                </a:solidFill>
              </a:rPr>
              <a:t>directives</a:t>
            </a:r>
            <a:r>
              <a:rPr lang="en-US" sz="1800" dirty="0"/>
              <a:t> take the form of </a:t>
            </a:r>
            <a:r>
              <a:rPr lang="en-US" sz="1800" dirty="0">
                <a:solidFill>
                  <a:srgbClr val="0070C0"/>
                </a:solidFill>
                <a:latin typeface="Consolas" panose="020B0609020204030204" pitchFamily="49" charset="0"/>
              </a:rPr>
              <a:t>pragma</a:t>
            </a:r>
            <a:r>
              <a:rPr lang="en-US" sz="1800" dirty="0"/>
              <a:t>s:</a:t>
            </a:r>
          </a:p>
          <a:p>
            <a:pPr lvl="3">
              <a:lnSpc>
                <a:spcPct val="85000"/>
              </a:lnSpc>
              <a:buFont typeface="Wingdings" pitchFamily="2" charset="2"/>
              <a:buNone/>
            </a:pPr>
            <a:r>
              <a:rPr lang="en-US" sz="1400" dirty="0">
                <a:solidFill>
                  <a:srgbClr val="0070C0"/>
                </a:solidFill>
                <a:latin typeface="Consolas" pitchFamily="49" charset="0"/>
                <a:cs typeface="Consolas" pitchFamily="49" charset="0"/>
              </a:rPr>
              <a:t>#pragma </a:t>
            </a:r>
            <a:r>
              <a:rPr lang="en-US" sz="1400" dirty="0" err="1">
                <a:solidFill>
                  <a:srgbClr val="0070C0"/>
                </a:solidFill>
                <a:latin typeface="Consolas" pitchFamily="49" charset="0"/>
                <a:cs typeface="Consolas" pitchFamily="49" charset="0"/>
              </a:rPr>
              <a:t>omp</a:t>
            </a:r>
            <a:r>
              <a:rPr lang="en-US" sz="1400" dirty="0">
                <a:solidFill>
                  <a:srgbClr val="0070C0"/>
                </a:solidFill>
                <a:latin typeface="Consolas" pitchFamily="49" charset="0"/>
                <a:cs typeface="Consolas" pitchFamily="49" charset="0"/>
              </a:rPr>
              <a:t> </a:t>
            </a:r>
            <a:r>
              <a:rPr lang="en-US" sz="1400" i="1" dirty="0">
                <a:solidFill>
                  <a:srgbClr val="0070C0"/>
                </a:solidFill>
                <a:latin typeface="Consolas" pitchFamily="49" charset="0"/>
                <a:cs typeface="Consolas" pitchFamily="49" charset="0"/>
              </a:rPr>
              <a:t>construct [clause [clause]…]</a:t>
            </a:r>
            <a:endParaRPr lang="en-US" sz="1400" dirty="0">
              <a:solidFill>
                <a:srgbClr val="0070C0"/>
              </a:solidFill>
              <a:latin typeface="Consolas" pitchFamily="49" charset="0"/>
              <a:cs typeface="Consolas" pitchFamily="49" charset="0"/>
            </a:endParaRPr>
          </a:p>
          <a:p>
            <a:pPr lvl="4">
              <a:lnSpc>
                <a:spcPct val="85000"/>
              </a:lnSpc>
            </a:pPr>
            <a:endParaRPr lang="en-US" sz="1400" dirty="0"/>
          </a:p>
          <a:p>
            <a:pPr lvl="1">
              <a:lnSpc>
                <a:spcPct val="85000"/>
              </a:lnSpc>
            </a:pPr>
            <a:r>
              <a:rPr lang="en-US" sz="1800" dirty="0"/>
              <a:t>Fortran: the </a:t>
            </a:r>
            <a:r>
              <a:rPr lang="en-US" sz="1800" dirty="0">
                <a:solidFill>
                  <a:srgbClr val="C00000"/>
                </a:solidFill>
              </a:rPr>
              <a:t>directives</a:t>
            </a:r>
            <a:r>
              <a:rPr lang="en-US" sz="1800" dirty="0"/>
              <a:t> take one of the forms:</a:t>
            </a:r>
          </a:p>
          <a:p>
            <a:pPr lvl="3">
              <a:lnSpc>
                <a:spcPct val="85000"/>
              </a:lnSpc>
              <a:buFont typeface="Wingdings" pitchFamily="2" charset="2"/>
              <a:buNone/>
            </a:pPr>
            <a:r>
              <a:rPr lang="en-US" sz="1400" dirty="0">
                <a:solidFill>
                  <a:srgbClr val="0070C0"/>
                </a:solidFill>
                <a:latin typeface="Consolas" pitchFamily="49" charset="0"/>
                <a:cs typeface="Consolas" pitchFamily="49" charset="0"/>
              </a:rPr>
              <a:t>C$OMP </a:t>
            </a:r>
            <a:r>
              <a:rPr lang="en-US" sz="1400" i="1" dirty="0">
                <a:solidFill>
                  <a:srgbClr val="0070C0"/>
                </a:solidFill>
                <a:latin typeface="Consolas" pitchFamily="49" charset="0"/>
                <a:cs typeface="Consolas" pitchFamily="49" charset="0"/>
              </a:rPr>
              <a:t>construct [clause [clause]…]</a:t>
            </a:r>
            <a:r>
              <a:rPr lang="en-US" sz="1400" dirty="0">
                <a:solidFill>
                  <a:srgbClr val="0070C0"/>
                </a:solidFill>
                <a:latin typeface="Consolas" pitchFamily="49" charset="0"/>
                <a:cs typeface="Consolas" pitchFamily="49" charset="0"/>
              </a:rPr>
              <a:t> </a:t>
            </a:r>
          </a:p>
          <a:p>
            <a:pPr lvl="3">
              <a:lnSpc>
                <a:spcPct val="85000"/>
              </a:lnSpc>
              <a:buFont typeface="Wingdings" pitchFamily="2" charset="2"/>
              <a:buNone/>
            </a:pPr>
            <a:r>
              <a:rPr lang="en-US" sz="1400" dirty="0">
                <a:solidFill>
                  <a:srgbClr val="0070C0"/>
                </a:solidFill>
                <a:latin typeface="Consolas" pitchFamily="49" charset="0"/>
                <a:cs typeface="Consolas" pitchFamily="49" charset="0"/>
              </a:rPr>
              <a:t>!$OMP </a:t>
            </a:r>
            <a:r>
              <a:rPr lang="en-US" sz="1400" i="1" dirty="0">
                <a:solidFill>
                  <a:srgbClr val="0070C0"/>
                </a:solidFill>
                <a:latin typeface="Consolas" pitchFamily="49" charset="0"/>
                <a:cs typeface="Consolas" pitchFamily="49" charset="0"/>
              </a:rPr>
              <a:t>construct [clause [clause]…]</a:t>
            </a:r>
            <a:endParaRPr lang="en-US" sz="1400" dirty="0">
              <a:solidFill>
                <a:srgbClr val="0070C0"/>
              </a:solidFill>
              <a:latin typeface="Consolas" pitchFamily="49" charset="0"/>
              <a:cs typeface="Consolas" pitchFamily="49" charset="0"/>
            </a:endParaRPr>
          </a:p>
          <a:p>
            <a:pPr lvl="3">
              <a:lnSpc>
                <a:spcPct val="85000"/>
              </a:lnSpc>
              <a:buFont typeface="Wingdings" pitchFamily="2" charset="2"/>
              <a:buNone/>
            </a:pPr>
            <a:r>
              <a:rPr lang="en-US" sz="1400" dirty="0">
                <a:solidFill>
                  <a:srgbClr val="0070C0"/>
                </a:solidFill>
                <a:latin typeface="Consolas" pitchFamily="49" charset="0"/>
                <a:cs typeface="Consolas" pitchFamily="49" charset="0"/>
              </a:rPr>
              <a:t>*$OMP </a:t>
            </a:r>
            <a:r>
              <a:rPr lang="en-US" sz="1400" i="1" dirty="0">
                <a:solidFill>
                  <a:srgbClr val="0070C0"/>
                </a:solidFill>
                <a:latin typeface="Consolas" pitchFamily="49" charset="0"/>
                <a:cs typeface="Consolas" pitchFamily="49" charset="0"/>
              </a:rPr>
              <a:t>construct [clause [clause]…]</a:t>
            </a:r>
          </a:p>
          <a:p>
            <a:pPr>
              <a:lnSpc>
                <a:spcPct val="85000"/>
              </a:lnSpc>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147344" y="6575370"/>
            <a:ext cx="7378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[IOMPP]</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 name="Picture 2">
            <a:extLst>
              <a:ext uri="{FF2B5EF4-FFF2-40B4-BE49-F238E27FC236}">
                <a16:creationId xmlns:a16="http://schemas.microsoft.com/office/drawing/2014/main" id="{5747DF3F-902D-9972-2434-A5B2085932F7}"/>
              </a:ext>
            </a:extLst>
          </p:cNvPr>
          <p:cNvPicPr>
            <a:picLocks noChangeAspect="1"/>
          </p:cNvPicPr>
          <p:nvPr/>
        </p:nvPicPr>
        <p:blipFill>
          <a:blip r:embed="rId4"/>
          <a:stretch>
            <a:fillRect/>
          </a:stretch>
        </p:blipFill>
        <p:spPr>
          <a:xfrm>
            <a:off x="6564850" y="2299299"/>
            <a:ext cx="4893317" cy="3160585"/>
          </a:xfrm>
          <a:prstGeom prst="rect">
            <a:avLst/>
          </a:prstGeom>
        </p:spPr>
      </p:pic>
      <p:cxnSp>
        <p:nvCxnSpPr>
          <p:cNvPr id="4" name="Straight Arrow Connector 3">
            <a:extLst>
              <a:ext uri="{FF2B5EF4-FFF2-40B4-BE49-F238E27FC236}">
                <a16:creationId xmlns:a16="http://schemas.microsoft.com/office/drawing/2014/main" id="{04208FDF-F533-F697-E56D-A27F0706CC1B}"/>
              </a:ext>
            </a:extLst>
          </p:cNvPr>
          <p:cNvCxnSpPr>
            <a:cxnSpLocks/>
          </p:cNvCxnSpPr>
          <p:nvPr/>
        </p:nvCxnSpPr>
        <p:spPr>
          <a:xfrm flipH="1">
            <a:off x="5493074" y="3177039"/>
            <a:ext cx="1071776" cy="487235"/>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75592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Compiler Directives?</a:t>
            </a:r>
          </a:p>
        </p:txBody>
      </p:sp>
      <p:sp>
        <p:nvSpPr>
          <p:cNvPr id="3" name="Content Placeholder 2"/>
          <p:cNvSpPr>
            <a:spLocks noGrp="1"/>
          </p:cNvSpPr>
          <p:nvPr>
            <p:ph idx="1"/>
          </p:nvPr>
        </p:nvSpPr>
        <p:spPr>
          <a:solidFill>
            <a:schemeClr val="bg1"/>
          </a:solidFill>
          <a:ln>
            <a:solidFill>
              <a:schemeClr val="bg1"/>
            </a:solidFill>
          </a:ln>
        </p:spPr>
        <p:txBody>
          <a:bodyPr/>
          <a:lstStyle/>
          <a:p>
            <a:endParaRPr lang="en-US" sz="2000" dirty="0"/>
          </a:p>
          <a:p>
            <a:r>
              <a:rPr lang="en-US" sz="2000" dirty="0"/>
              <a:t>A code design principle facilitated (withing certain limits) by OpenMP: </a:t>
            </a:r>
          </a:p>
          <a:p>
            <a:pPr lvl="1"/>
            <a:r>
              <a:rPr lang="en-US" sz="1800" dirty="0"/>
              <a:t>One can have the same code, with no modifications, run with or without OpenMP [kind of a pipe dream, actually]</a:t>
            </a:r>
          </a:p>
          <a:p>
            <a:pPr lvl="1"/>
            <a:r>
              <a:rPr lang="en-US" sz="1800" dirty="0"/>
              <a:t>Accounts for the case when the OpenMP runtime is not available or not used</a:t>
            </a:r>
          </a:p>
          <a:p>
            <a:pPr lvl="1"/>
            <a:endParaRPr lang="en-US" sz="1250" dirty="0"/>
          </a:p>
          <a:p>
            <a:endParaRPr lang="en-US" sz="2000" dirty="0"/>
          </a:p>
          <a:p>
            <a:r>
              <a:rPr lang="en-US" sz="2000" dirty="0"/>
              <a:t>Implications: you have to “hide” all the compiler directives behind </a:t>
            </a:r>
            <a:r>
              <a:rPr lang="en-US" sz="2000" dirty="0">
                <a:latin typeface="Courier New" panose="02070309020205020404" pitchFamily="49" charset="0"/>
                <a:cs typeface="Courier New" panose="02070309020205020404" pitchFamily="49" charset="0"/>
              </a:rPr>
              <a:t>pragma</a:t>
            </a:r>
            <a:r>
              <a:rPr lang="en-US" sz="2000" dirty="0"/>
              <a:t>s (comments, in Fortran)</a:t>
            </a:r>
          </a:p>
          <a:p>
            <a:pPr lvl="1"/>
            <a:endParaRPr lang="en-US" sz="1250" dirty="0"/>
          </a:p>
          <a:p>
            <a:pPr lvl="1"/>
            <a:endParaRPr lang="en-US" sz="1250" dirty="0"/>
          </a:p>
          <a:p>
            <a:endParaRPr lang="en-US" sz="2000" dirty="0"/>
          </a:p>
          <a:p>
            <a:r>
              <a:rPr lang="en-US" sz="2000" dirty="0"/>
              <a:t>Directives are picked up by the compiler only if instructed to do so</a:t>
            </a:r>
          </a:p>
          <a:p>
            <a:pPr lvl="1"/>
            <a:r>
              <a:rPr lang="en-US" sz="1600" dirty="0"/>
              <a:t>Example: Visual Studio – you have to have the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openmp</a:t>
            </a:r>
            <a:r>
              <a:rPr lang="en-US" sz="1600" dirty="0"/>
              <a:t> flag 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70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Compiler Directives, Examples</a:t>
            </a:r>
          </a:p>
        </p:txBody>
      </p:sp>
      <p:graphicFrame>
        <p:nvGraphicFramePr>
          <p:cNvPr id="4" name="Content Placeholder 3"/>
          <p:cNvGraphicFramePr>
            <a:graphicFrameLocks noGrp="1"/>
          </p:cNvGraphicFramePr>
          <p:nvPr>
            <p:ph idx="1"/>
          </p:nvPr>
        </p:nvGraphicFramePr>
        <p:xfrm>
          <a:off x="2438402" y="1545191"/>
          <a:ext cx="7086599" cy="4458979"/>
        </p:xfrm>
        <a:graphic>
          <a:graphicData uri="http://schemas.openxmlformats.org/drawingml/2006/table">
            <a:tbl>
              <a:tblPr/>
              <a:tblGrid>
                <a:gridCol w="1096739">
                  <a:extLst>
                    <a:ext uri="{9D8B030D-6E8A-4147-A177-3AD203B41FA5}">
                      <a16:colId xmlns:a16="http://schemas.microsoft.com/office/drawing/2014/main" val="3516892956"/>
                    </a:ext>
                  </a:extLst>
                </a:gridCol>
                <a:gridCol w="5989860">
                  <a:extLst>
                    <a:ext uri="{9D8B030D-6E8A-4147-A177-3AD203B41FA5}">
                      <a16:colId xmlns:a16="http://schemas.microsoft.com/office/drawing/2014/main" val="3042113998"/>
                    </a:ext>
                  </a:extLst>
                </a:gridCol>
              </a:tblGrid>
              <a:tr h="187161">
                <a:tc>
                  <a:txBody>
                    <a:bodyPr/>
                    <a:lstStyle/>
                    <a:p>
                      <a:pPr algn="l"/>
                      <a:r>
                        <a:rPr lang="en-US" sz="1100" b="1" dirty="0">
                          <a:solidFill>
                            <a:srgbClr val="636363"/>
                          </a:solidFill>
                          <a:effectLst/>
                        </a:rPr>
                        <a:t>Directive</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tc>
                  <a:txBody>
                    <a:bodyPr/>
                    <a:lstStyle/>
                    <a:p>
                      <a:pPr algn="l"/>
                      <a:r>
                        <a:rPr lang="en-US" sz="1100" b="1" dirty="0">
                          <a:solidFill>
                            <a:srgbClr val="636363"/>
                          </a:solidFill>
                          <a:effectLst/>
                        </a:rPr>
                        <a:t>Description</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052728723"/>
                  </a:ext>
                </a:extLst>
              </a:tr>
              <a:tr h="307479">
                <a:tc>
                  <a:txBody>
                    <a:bodyPr/>
                    <a:lstStyle/>
                    <a:p>
                      <a:pPr algn="l" fontAlgn="t"/>
                      <a:r>
                        <a:rPr lang="en-US" sz="1100" b="1" u="none" strike="noStrike" dirty="0">
                          <a:solidFill>
                            <a:srgbClr val="00709F"/>
                          </a:solidFill>
                          <a:effectLst/>
                          <a:hlinkClick r:id="rId3"/>
                        </a:rPr>
                        <a:t>atomic</a:t>
                      </a:r>
                      <a:endParaRPr lang="en-US" sz="1100" b="1" u="none"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Specifies that a memory location will be updated atomically</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143423186"/>
                  </a:ext>
                </a:extLst>
              </a:tr>
              <a:tr h="427797">
                <a:tc>
                  <a:txBody>
                    <a:bodyPr/>
                    <a:lstStyle/>
                    <a:p>
                      <a:pPr algn="l" fontAlgn="t"/>
                      <a:r>
                        <a:rPr lang="en-US" sz="1100" b="1" u="sng" strike="noStrike" dirty="0">
                          <a:solidFill>
                            <a:srgbClr val="00709F"/>
                          </a:solidFill>
                          <a:effectLst/>
                          <a:hlinkClick r:id="rId4"/>
                        </a:rPr>
                        <a:t>barrier</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Synchronizes all threads in a team; all threads pause at the barrier, until all threads execute the barrier</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79718733"/>
                  </a:ext>
                </a:extLst>
              </a:tr>
              <a:tr h="307479">
                <a:tc>
                  <a:txBody>
                    <a:bodyPr/>
                    <a:lstStyle/>
                    <a:p>
                      <a:pPr algn="l" fontAlgn="t"/>
                      <a:r>
                        <a:rPr lang="en-US" sz="1100" b="1" u="sng" strike="noStrike" dirty="0">
                          <a:solidFill>
                            <a:srgbClr val="00709F"/>
                          </a:solidFill>
                          <a:effectLst/>
                          <a:hlinkClick r:id="rId5"/>
                        </a:rPr>
                        <a:t>critical</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Specifies that code is only executed on one thread at a time</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341446169"/>
                  </a:ext>
                </a:extLst>
              </a:tr>
              <a:tr h="427797">
                <a:tc>
                  <a:txBody>
                    <a:bodyPr/>
                    <a:lstStyle/>
                    <a:p>
                      <a:pPr algn="l" fontAlgn="t"/>
                      <a:r>
                        <a:rPr lang="en-US" sz="1100" b="1" u="sng" strike="noStrike" dirty="0">
                          <a:solidFill>
                            <a:srgbClr val="00709F"/>
                          </a:solidFill>
                          <a:effectLst/>
                          <a:hlinkClick r:id="rId6"/>
                        </a:rPr>
                        <a:t>flush</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Enforces that all threads have the same view of memory for all shared objects</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591801046"/>
                  </a:ext>
                </a:extLst>
              </a:tr>
              <a:tr h="427797">
                <a:tc>
                  <a:txBody>
                    <a:bodyPr/>
                    <a:lstStyle/>
                    <a:p>
                      <a:pPr algn="l" fontAlgn="t"/>
                      <a:r>
                        <a:rPr lang="en-US" sz="1100" b="1" u="sng" strike="noStrike" dirty="0">
                          <a:solidFill>
                            <a:srgbClr val="00709F"/>
                          </a:solidFill>
                          <a:effectLst/>
                          <a:hlinkClick r:id="rId7"/>
                        </a:rPr>
                        <a:t>for</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Causes the work done in a for loop inside a parallel region to be divided among threads</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062038351"/>
                  </a:ext>
                </a:extLst>
              </a:tr>
              <a:tr h="427797">
                <a:tc>
                  <a:txBody>
                    <a:bodyPr/>
                    <a:lstStyle/>
                    <a:p>
                      <a:pPr algn="l" fontAlgn="t"/>
                      <a:r>
                        <a:rPr lang="en-US" sz="1100" b="1" u="sng" strike="noStrike" dirty="0">
                          <a:solidFill>
                            <a:srgbClr val="00709F"/>
                          </a:solidFill>
                          <a:effectLst/>
                          <a:hlinkClick r:id="rId8"/>
                        </a:rPr>
                        <a:t>master</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Specifies that only the master thread should execute a section of the program</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975440963"/>
                  </a:ext>
                </a:extLst>
              </a:tr>
              <a:tr h="427797">
                <a:tc>
                  <a:txBody>
                    <a:bodyPr/>
                    <a:lstStyle/>
                    <a:p>
                      <a:pPr algn="l" fontAlgn="t"/>
                      <a:r>
                        <a:rPr lang="en-US" sz="1100" b="1" u="sng" strike="noStrike" dirty="0">
                          <a:solidFill>
                            <a:srgbClr val="00709F"/>
                          </a:solidFill>
                          <a:effectLst/>
                          <a:hlinkClick r:id="rId9"/>
                        </a:rPr>
                        <a:t>ordered</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Specifies that code under a parallelized for loop should be executed like a sequential loop</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53066655"/>
                  </a:ext>
                </a:extLst>
              </a:tr>
              <a:tr h="427797">
                <a:tc>
                  <a:txBody>
                    <a:bodyPr/>
                    <a:lstStyle/>
                    <a:p>
                      <a:pPr algn="l" fontAlgn="t"/>
                      <a:r>
                        <a:rPr lang="en-US" sz="1100" b="1" u="sng" strike="noStrike" dirty="0">
                          <a:solidFill>
                            <a:srgbClr val="00709F"/>
                          </a:solidFill>
                          <a:effectLst/>
                          <a:hlinkClick r:id="rId10"/>
                        </a:rPr>
                        <a:t>parallel</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Defines a parallel region, which is code that will be executed by multiple threads in parallel</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202216580"/>
                  </a:ext>
                </a:extLst>
              </a:tr>
              <a:tr h="307479">
                <a:tc>
                  <a:txBody>
                    <a:bodyPr/>
                    <a:lstStyle/>
                    <a:p>
                      <a:pPr algn="l" fontAlgn="t"/>
                      <a:r>
                        <a:rPr lang="en-US" sz="1100" b="1" u="sng" strike="noStrike" dirty="0">
                          <a:solidFill>
                            <a:srgbClr val="00709F"/>
                          </a:solidFill>
                          <a:effectLst/>
                          <a:hlinkClick r:id="rId11"/>
                        </a:rPr>
                        <a:t>sections</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Identifies code sections to be divided among all threads</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727803643"/>
                  </a:ext>
                </a:extLst>
              </a:tr>
              <a:tr h="427797">
                <a:tc>
                  <a:txBody>
                    <a:bodyPr/>
                    <a:lstStyle/>
                    <a:p>
                      <a:pPr algn="l" fontAlgn="t"/>
                      <a:r>
                        <a:rPr lang="en-US" sz="1100" b="1" u="sng" strike="noStrike" dirty="0">
                          <a:solidFill>
                            <a:srgbClr val="00709F"/>
                          </a:solidFill>
                          <a:effectLst/>
                          <a:hlinkClick r:id="rId12"/>
                        </a:rPr>
                        <a:t>single</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Indicates that a section of code should be executed on a single thread, not necessarily the master thread</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547144884"/>
                  </a:ext>
                </a:extLst>
              </a:tr>
              <a:tr h="307479">
                <a:tc>
                  <a:txBody>
                    <a:bodyPr/>
                    <a:lstStyle/>
                    <a:p>
                      <a:pPr algn="l" fontAlgn="t"/>
                      <a:r>
                        <a:rPr lang="en-US" sz="1100" b="1" u="sng" strike="noStrike" dirty="0" err="1">
                          <a:solidFill>
                            <a:srgbClr val="00709F"/>
                          </a:solidFill>
                          <a:effectLst/>
                          <a:hlinkClick r:id="rId13"/>
                        </a:rPr>
                        <a:t>threadprivate</a:t>
                      </a:r>
                      <a:endParaRPr lang="en-US" sz="1100" b="1" u="sng" dirty="0">
                        <a:solidFill>
                          <a:srgbClr val="2A2A2A"/>
                        </a:solidFill>
                        <a:effectLst/>
                      </a:endParaRP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tc>
                  <a:txBody>
                    <a:bodyPr/>
                    <a:lstStyle/>
                    <a:p>
                      <a:pPr algn="l" fontAlgn="t"/>
                      <a:r>
                        <a:rPr lang="en-US" sz="1100" dirty="0">
                          <a:solidFill>
                            <a:srgbClr val="2A2A2A"/>
                          </a:solidFill>
                          <a:effectLst/>
                        </a:rPr>
                        <a:t>Specifies that a variable is private to a thread</a:t>
                      </a:r>
                    </a:p>
                  </a:txBody>
                  <a:tcPr marL="26737" marR="26737" marT="33422" marB="33422" anchor="ctr">
                    <a:lnL w="7620" cap="flat" cmpd="sng" algn="ctr">
                      <a:solidFill>
                        <a:srgbClr val="BBBBBB"/>
                      </a:solidFill>
                      <a:prstDash val="solid"/>
                      <a:round/>
                      <a:headEnd type="none" w="med" len="med"/>
                      <a:tailEnd type="none" w="med" len="med"/>
                    </a:lnL>
                    <a:lnR w="7620" cap="flat" cmpd="sng" algn="ctr">
                      <a:solidFill>
                        <a:srgbClr val="BBBBBB"/>
                      </a:solidFill>
                      <a:prstDash val="solid"/>
                      <a:round/>
                      <a:headEnd type="none" w="med" len="med"/>
                      <a:tailEnd type="none" w="med" len="med"/>
                    </a:lnR>
                    <a:lnT w="7620" cap="flat" cmpd="sng" algn="ctr">
                      <a:solidFill>
                        <a:srgbClr val="BBBBBB"/>
                      </a:solidFill>
                      <a:prstDash val="solid"/>
                      <a:round/>
                      <a:headEnd type="none" w="med" len="med"/>
                      <a:tailEnd type="none" w="med" len="med"/>
                    </a:lnT>
                    <a:lnB w="762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42918849"/>
                  </a:ext>
                </a:extLst>
              </a:tr>
            </a:tbl>
          </a:graphicData>
        </a:graphic>
      </p:graphicFrame>
      <p:sp>
        <p:nvSpPr>
          <p:cNvPr id="5" name="Rectangle 4"/>
          <p:cNvSpPr/>
          <p:nvPr/>
        </p:nvSpPr>
        <p:spPr>
          <a:xfrm>
            <a:off x="89240" y="6559982"/>
            <a:ext cx="655949"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[MSDN]→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404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OpenMP Beyond Directives: User-Level Runtime Routines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58435" name="Rectangle 3"/>
          <p:cNvSpPr>
            <a:spLocks noGrp="1" noChangeArrowheads="1"/>
          </p:cNvSpPr>
          <p:nvPr>
            <p:ph type="body" idx="4294967295"/>
          </p:nvPr>
        </p:nvSpPr>
        <p:spPr>
          <a:xfrm>
            <a:off x="389150" y="1223682"/>
            <a:ext cx="8458200" cy="5263945"/>
          </a:xfrm>
          <a:noFill/>
          <a:ln/>
        </p:spPr>
        <p:txBody>
          <a:bodyPr vert="horz" lIns="92075" tIns="46038" rIns="92075" bIns="46038" rtlCol="0">
            <a:normAutofit/>
          </a:bodyPr>
          <a:lstStyle/>
          <a:p>
            <a:pPr>
              <a:lnSpc>
                <a:spcPct val="94000"/>
              </a:lnSpc>
            </a:pPr>
            <a:r>
              <a:rPr lang="en-US" dirty="0"/>
              <a:t>Examples of function calls supported by </a:t>
            </a:r>
            <a:r>
              <a:rPr lang="en-US" dirty="0" err="1"/>
              <a:t>OpenMP</a:t>
            </a:r>
            <a:r>
              <a:rPr lang="en-US" dirty="0"/>
              <a:t> API:</a:t>
            </a:r>
          </a:p>
          <a:p>
            <a:pPr lvl="2">
              <a:lnSpc>
                <a:spcPct val="94000"/>
              </a:lnSpc>
            </a:pPr>
            <a:r>
              <a:rPr lang="en-US" dirty="0"/>
              <a:t>Modify/check the number of threads</a:t>
            </a:r>
          </a:p>
          <a:p>
            <a:pPr lvl="4">
              <a:lnSpc>
                <a:spcPct val="94000"/>
              </a:lnSpc>
              <a:buNone/>
            </a:pPr>
            <a:r>
              <a:rPr lang="en-US" b="1" dirty="0" err="1">
                <a:solidFill>
                  <a:srgbClr val="0070C0"/>
                </a:solidFill>
                <a:latin typeface="Courier New" pitchFamily="49" charset="0"/>
              </a:rPr>
              <a:t>omp_get_max_threads</a:t>
            </a:r>
            <a:r>
              <a:rPr lang="en-US" b="1" dirty="0">
                <a:solidFill>
                  <a:srgbClr val="0070C0"/>
                </a:solidFill>
                <a:latin typeface="Courier New" pitchFamily="49" charset="0"/>
              </a:rPr>
              <a:t>()</a:t>
            </a:r>
          </a:p>
          <a:p>
            <a:pPr lvl="4">
              <a:lnSpc>
                <a:spcPct val="94000"/>
              </a:lnSpc>
              <a:buFont typeface="Wingdings" pitchFamily="2" charset="2"/>
              <a:buNone/>
            </a:pPr>
            <a:r>
              <a:rPr lang="en-US" b="1" dirty="0" err="1">
                <a:solidFill>
                  <a:srgbClr val="0070C0"/>
                </a:solidFill>
                <a:latin typeface="Courier New" pitchFamily="49" charset="0"/>
              </a:rPr>
              <a:t>omp</a:t>
            </a:r>
            <a:r>
              <a:rPr lang="en-US" b="1" dirty="0">
                <a:solidFill>
                  <a:srgbClr val="0070C0"/>
                </a:solidFill>
                <a:latin typeface="Courier New" pitchFamily="49" charset="0"/>
              </a:rPr>
              <a:t>_[</a:t>
            </a:r>
            <a:r>
              <a:rPr lang="en-US" b="1" dirty="0" err="1">
                <a:solidFill>
                  <a:srgbClr val="0070C0"/>
                </a:solidFill>
                <a:latin typeface="Courier New" pitchFamily="49" charset="0"/>
              </a:rPr>
              <a:t>set|get</a:t>
            </a:r>
            <a:r>
              <a:rPr lang="en-US" b="1" dirty="0">
                <a:solidFill>
                  <a:srgbClr val="0070C0"/>
                </a:solidFill>
                <a:latin typeface="Courier New" pitchFamily="49" charset="0"/>
              </a:rPr>
              <a:t>]_</a:t>
            </a:r>
            <a:r>
              <a:rPr lang="en-US" b="1" dirty="0" err="1">
                <a:solidFill>
                  <a:srgbClr val="0070C0"/>
                </a:solidFill>
                <a:latin typeface="Courier New" pitchFamily="49" charset="0"/>
              </a:rPr>
              <a:t>num_threads</a:t>
            </a:r>
            <a:r>
              <a:rPr lang="en-US" b="1" dirty="0">
                <a:solidFill>
                  <a:srgbClr val="0070C0"/>
                </a:solidFill>
                <a:latin typeface="Courier New" pitchFamily="49" charset="0"/>
              </a:rPr>
              <a:t>()</a:t>
            </a:r>
          </a:p>
          <a:p>
            <a:pPr lvl="4">
              <a:lnSpc>
                <a:spcPct val="94000"/>
              </a:lnSpc>
              <a:buFont typeface="Wingdings" pitchFamily="2" charset="2"/>
              <a:buNone/>
            </a:pPr>
            <a:r>
              <a:rPr lang="en-US" b="1" dirty="0" err="1">
                <a:solidFill>
                  <a:srgbClr val="0070C0"/>
                </a:solidFill>
                <a:latin typeface="Courier New" pitchFamily="49" charset="0"/>
              </a:rPr>
              <a:t>omp_get_thread_num</a:t>
            </a:r>
            <a:r>
              <a:rPr lang="en-US" b="1" dirty="0">
                <a:solidFill>
                  <a:srgbClr val="0070C0"/>
                </a:solidFill>
                <a:latin typeface="Courier New" pitchFamily="49" charset="0"/>
              </a:rPr>
              <a:t>()</a:t>
            </a:r>
          </a:p>
          <a:p>
            <a:pPr lvl="2">
              <a:lnSpc>
                <a:spcPct val="94000"/>
              </a:lnSpc>
            </a:pPr>
            <a:endParaRPr lang="en-US" dirty="0"/>
          </a:p>
          <a:p>
            <a:pPr lvl="2">
              <a:lnSpc>
                <a:spcPct val="94000"/>
              </a:lnSpc>
            </a:pPr>
            <a:r>
              <a:rPr lang="en-US" dirty="0"/>
              <a:t>Are we in a parallel region?</a:t>
            </a:r>
          </a:p>
          <a:p>
            <a:pPr lvl="4">
              <a:lnSpc>
                <a:spcPct val="94000"/>
              </a:lnSpc>
              <a:buFont typeface="Wingdings" pitchFamily="2" charset="2"/>
              <a:buNone/>
            </a:pPr>
            <a:r>
              <a:rPr lang="en-US" b="1" dirty="0" err="1">
                <a:solidFill>
                  <a:srgbClr val="0070C0"/>
                </a:solidFill>
                <a:latin typeface="Courier New" pitchFamily="49" charset="0"/>
              </a:rPr>
              <a:t>omp_in_parallel</a:t>
            </a:r>
            <a:r>
              <a:rPr lang="en-US" b="1" dirty="0">
                <a:solidFill>
                  <a:srgbClr val="0070C0"/>
                </a:solidFill>
                <a:latin typeface="Courier New" pitchFamily="49" charset="0"/>
              </a:rPr>
              <a:t>()</a:t>
            </a:r>
          </a:p>
          <a:p>
            <a:pPr lvl="2">
              <a:lnSpc>
                <a:spcPct val="94000"/>
              </a:lnSpc>
            </a:pPr>
            <a:endParaRPr lang="en-US" dirty="0"/>
          </a:p>
          <a:p>
            <a:pPr lvl="2">
              <a:lnSpc>
                <a:spcPct val="94000"/>
              </a:lnSpc>
            </a:pPr>
            <a:r>
              <a:rPr lang="en-US" dirty="0"/>
              <a:t>How many processors in the system?</a:t>
            </a:r>
          </a:p>
          <a:p>
            <a:pPr lvl="4">
              <a:lnSpc>
                <a:spcPct val="94000"/>
              </a:lnSpc>
              <a:buFont typeface="Wingdings" pitchFamily="2" charset="2"/>
              <a:buNone/>
            </a:pPr>
            <a:r>
              <a:rPr lang="en-US" b="1" dirty="0" err="1">
                <a:solidFill>
                  <a:srgbClr val="0070C0"/>
                </a:solidFill>
                <a:latin typeface="Courier New" pitchFamily="49" charset="0"/>
              </a:rPr>
              <a:t>omp_get_num_procs</a:t>
            </a:r>
            <a:r>
              <a:rPr lang="en-US" b="1" dirty="0">
                <a:solidFill>
                  <a:srgbClr val="0070C0"/>
                </a:solidFill>
                <a:latin typeface="Courier New" pitchFamily="49" charset="0"/>
              </a:rPr>
              <a:t>()</a:t>
            </a:r>
          </a:p>
          <a:p>
            <a:pPr lvl="2">
              <a:lnSpc>
                <a:spcPct val="94000"/>
              </a:lnSpc>
            </a:pPr>
            <a:endParaRPr lang="en-US" dirty="0"/>
          </a:p>
          <a:p>
            <a:pPr lvl="2">
              <a:lnSpc>
                <a:spcPct val="94000"/>
              </a:lnSpc>
            </a:pPr>
            <a:r>
              <a:rPr lang="en-US" dirty="0"/>
              <a:t>Explicit locks</a:t>
            </a:r>
          </a:p>
          <a:p>
            <a:pPr lvl="4">
              <a:lnSpc>
                <a:spcPct val="94000"/>
              </a:lnSpc>
              <a:buFont typeface="Wingdings" pitchFamily="2" charset="2"/>
              <a:buNone/>
            </a:pPr>
            <a:r>
              <a:rPr lang="en-US" b="1" dirty="0" err="1">
                <a:solidFill>
                  <a:srgbClr val="0070C0"/>
                </a:solidFill>
                <a:latin typeface="Courier New" pitchFamily="49" charset="0"/>
              </a:rPr>
              <a:t>omp</a:t>
            </a:r>
            <a:r>
              <a:rPr lang="en-US" b="1" dirty="0">
                <a:solidFill>
                  <a:srgbClr val="0070C0"/>
                </a:solidFill>
                <a:latin typeface="Courier New" pitchFamily="49" charset="0"/>
              </a:rPr>
              <a:t>_[</a:t>
            </a:r>
            <a:r>
              <a:rPr lang="en-US" b="1" dirty="0" err="1">
                <a:solidFill>
                  <a:srgbClr val="0070C0"/>
                </a:solidFill>
                <a:latin typeface="Courier New" pitchFamily="49" charset="0"/>
              </a:rPr>
              <a:t>set|unset</a:t>
            </a:r>
            <a:r>
              <a:rPr lang="en-US" b="1" dirty="0">
                <a:solidFill>
                  <a:srgbClr val="0070C0"/>
                </a:solidFill>
                <a:latin typeface="Courier New" pitchFamily="49" charset="0"/>
              </a:rPr>
              <a:t>]_lock()</a:t>
            </a:r>
          </a:p>
          <a:p>
            <a:pPr lvl="2">
              <a:lnSpc>
                <a:spcPct val="94000"/>
              </a:lnSpc>
            </a:pPr>
            <a:endParaRPr lang="en-US" dirty="0"/>
          </a:p>
          <a:p>
            <a:pPr lvl="2">
              <a:lnSpc>
                <a:spcPct val="94000"/>
              </a:lnSpc>
            </a:pPr>
            <a:r>
              <a:rPr lang="en-US" dirty="0"/>
              <a:t>Many more...</a:t>
            </a:r>
            <a:endParaRPr lang="en-US" b="1" dirty="0">
              <a:latin typeface="Courier New" pitchFamily="49" charset="0"/>
            </a:endParaRPr>
          </a:p>
        </p:txBody>
      </p:sp>
      <p:sp>
        <p:nvSpPr>
          <p:cNvPr id="6" name="Rectangle 5"/>
          <p:cNvSpPr/>
          <p:nvPr/>
        </p:nvSpPr>
        <p:spPr>
          <a:xfrm>
            <a:off x="179005" y="6626127"/>
            <a:ext cx="7378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[IOMPP]</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custDataLst>
      <p:tags r:id="rId1"/>
    </p:custDataLst>
    <p:extLst>
      <p:ext uri="{BB962C8B-B14F-4D97-AF65-F5344CB8AC3E}">
        <p14:creationId xmlns:p14="http://schemas.microsoft.com/office/powerpoint/2010/main" val="8022375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Set/Get Number of Threads</a:t>
            </a:r>
          </a:p>
        </p:txBody>
      </p:sp>
      <p:sp>
        <p:nvSpPr>
          <p:cNvPr id="4" name="Rectangle 3"/>
          <p:cNvSpPr/>
          <p:nvPr/>
        </p:nvSpPr>
        <p:spPr>
          <a:xfrm>
            <a:off x="262530" y="1042499"/>
            <a:ext cx="9142871" cy="5447645"/>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a:ea typeface="+mn-ea"/>
                <a:cs typeface="+mn-cs"/>
              </a:rPr>
              <a:t>// omp_get_num_threads.cpp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a:ea typeface="+mn-ea"/>
                <a:cs typeface="+mn-cs"/>
              </a:rPr>
              <a:t>// compile with: /</a:t>
            </a:r>
            <a:r>
              <a:rPr kumimoji="0" lang="en-US" sz="1200" b="0" i="0" u="none" strike="noStrike" kern="1200" cap="none" spc="0" normalizeH="0" baseline="0" noProof="0" dirty="0" err="1">
                <a:ln>
                  <a:noFill/>
                </a:ln>
                <a:solidFill>
                  <a:srgbClr val="008000"/>
                </a:solidFill>
                <a:effectLst/>
                <a:uLnTx/>
                <a:uFillTx/>
                <a:latin typeface="Consolas"/>
                <a:ea typeface="+mn-ea"/>
                <a:cs typeface="+mn-cs"/>
              </a:rPr>
              <a:t>openmp</a:t>
            </a:r>
            <a:r>
              <a:rPr kumimoji="0" lang="en-US" sz="1200" b="0" i="0" u="none" strike="noStrike" kern="1200" cap="none" spc="0" normalizeH="0" baseline="0" noProof="0" dirty="0">
                <a:ln>
                  <a:noFill/>
                </a:ln>
                <a:solidFill>
                  <a:srgbClr val="008000"/>
                </a:solidFill>
                <a:effectLst/>
                <a:uLnTx/>
                <a:uFillTx/>
                <a:latin typeface="Consolas"/>
                <a:ea typeface="+mn-ea"/>
                <a:cs typeface="+mn-cs"/>
              </a:rPr>
              <a:t> or -</a:t>
            </a:r>
            <a:r>
              <a:rPr kumimoji="0" lang="en-US" sz="1200" b="0" i="0" u="none" strike="noStrike" kern="1200" cap="none" spc="0" normalizeH="0" baseline="0" noProof="0" dirty="0" err="1">
                <a:ln>
                  <a:noFill/>
                </a:ln>
                <a:solidFill>
                  <a:srgbClr val="008000"/>
                </a:solidFill>
                <a:effectLst/>
                <a:uLnTx/>
                <a:uFillTx/>
                <a:latin typeface="Consolas"/>
                <a:ea typeface="+mn-ea"/>
                <a:cs typeface="+mn-cs"/>
              </a:rPr>
              <a:t>fopenmp</a:t>
            </a:r>
            <a:endPar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&lt;iostream&gt;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"Non parallel block, beginning of test: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a:t>
            </a:r>
            <a:r>
              <a:rPr kumimoji="0" lang="en-US" sz="1200" b="0" i="0" u="none" strike="noStrike" kern="1200" cap="none" spc="0" normalizeH="0" baseline="0" noProof="0" dirty="0">
                <a:ln>
                  <a:noFill/>
                </a:ln>
                <a:solidFill>
                  <a:srgbClr val="A31515"/>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C00000"/>
                </a:solidFill>
                <a:effectLst/>
                <a:uLnTx/>
                <a:uFillTx/>
                <a:latin typeface="Consolas"/>
                <a:ea typeface="+mn-ea"/>
                <a:cs typeface="+mn-cs"/>
              </a:rPr>
              <a:t>"\n"</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omp_set_num_threads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7030A0"/>
                </a:solidFill>
                <a:effectLst/>
                <a:uLnTx/>
                <a:uFillTx/>
                <a:latin typeface="Consolas"/>
                <a:ea typeface="+mn-ea"/>
                <a:cs typeface="+mn-cs"/>
              </a:rPr>
              <a:t>2</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00"/>
                </a:solidFill>
                <a:effectLst/>
                <a:uLnTx/>
                <a:uFillTx/>
                <a:latin typeface="Consolas"/>
                <a:ea typeface="+mn-ea"/>
                <a:cs typeface="+mn-cs"/>
              </a:rPr>
              <a:t>// NB: run-time action, sets OpenMP behavior</a:t>
            </a:r>
            <a:endParaRPr kumimoji="0" lang="en-US" sz="12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"Non parallel block, after </a:t>
            </a:r>
            <a:r>
              <a:rPr kumimoji="0" lang="en-US" sz="1200" b="0" i="0" u="none" strike="noStrike" kern="1200" cap="none" spc="0" normalizeH="0" baseline="0" noProof="0" dirty="0" err="1">
                <a:ln>
                  <a:noFill/>
                </a:ln>
                <a:solidFill>
                  <a:srgbClr val="A31515"/>
                </a:solidFill>
                <a:effectLst/>
                <a:uLnTx/>
                <a:uFillTx/>
                <a:latin typeface="Consolas"/>
                <a:ea typeface="+mn-ea"/>
                <a:cs typeface="+mn-cs"/>
              </a:rPr>
              <a:t>omp_set_num_threads</a:t>
            </a:r>
            <a:r>
              <a:rPr kumimoji="0" lang="en-US" sz="1200" b="0" i="0" u="none" strike="noStrike" kern="1200" cap="none" spc="0" normalizeH="0" baseline="0" noProof="0" dirty="0">
                <a:ln>
                  <a:noFill/>
                </a:ln>
                <a:solidFill>
                  <a:srgbClr val="A31515"/>
                </a:solidFill>
                <a:effectLst/>
                <a:uLnTx/>
                <a:uFillTx/>
                <a:latin typeface="Consolas"/>
                <a:ea typeface="+mn-ea"/>
                <a:cs typeface="+mn-cs"/>
              </a:rPr>
              <a:t> call: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err="1">
                <a:ln>
                  <a:noFill/>
                </a:ln>
                <a:solidFill>
                  <a:prstClr val="black"/>
                </a:solidFill>
                <a:effectLst/>
                <a:uLnTx/>
                <a:uFillTx/>
                <a:latin typeface="Consolas"/>
                <a:ea typeface="+mn-ea"/>
                <a:cs typeface="+mn-cs"/>
              </a:rPr>
              <a:t>omp_get_num_threads</a:t>
            </a:r>
            <a:r>
              <a:rPr kumimoji="0" lang="en-US" sz="1200" b="0" i="0" u="none" strike="noStrike" kern="1200" cap="none" spc="0" normalizeH="0" baseline="0" noProof="0" dirty="0">
                <a:ln>
                  <a:noFill/>
                </a:ln>
                <a:solidFill>
                  <a:prstClr val="black"/>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parallel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master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"Inside a parallel block: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C00000"/>
                </a:solidFill>
                <a:effectLst/>
                <a:uLnTx/>
                <a:uFillTx/>
                <a:latin typeface="Consolas"/>
                <a:ea typeface="+mn-ea"/>
                <a:cs typeface="+mn-cs"/>
              </a:rPr>
              <a:t>"\n"</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"No parallel block here: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000000"/>
                </a:solidFill>
                <a:effectLst/>
                <a:uLnTx/>
                <a:uFillTx/>
                <a:latin typeface="Consolas"/>
                <a:ea typeface="+mn-ea"/>
                <a:cs typeface="+mn-cs"/>
              </a:rPr>
              <a:t>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changed the number of threads to be used inside parallel block;</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to that end, use a compiler directive...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a:ea typeface="+mn-ea"/>
                <a:cs typeface="+mn-cs"/>
              </a:rPr>
              <a:t> parallel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num_threads</a:t>
            </a:r>
            <a:r>
              <a:rPr kumimoji="0" lang="en-US" sz="1200" b="0" i="0" u="none" strike="noStrike" kern="1200" cap="none" spc="0" normalizeH="0" baseline="0" noProof="0" dirty="0">
                <a:ln>
                  <a:noFill/>
                </a:ln>
                <a:solidFill>
                  <a:srgbClr val="0000FF"/>
                </a:solidFill>
                <a:effectLst/>
                <a:uLnTx/>
                <a:uFillTx/>
                <a:latin typeface="Consolas"/>
                <a:ea typeface="+mn-ea"/>
                <a:cs typeface="+mn-cs"/>
              </a:rPr>
              <a:t>(</a:t>
            </a:r>
            <a:r>
              <a:rPr kumimoji="0" lang="en-US" sz="1200" b="0" i="0" u="none" strike="noStrike" kern="1200" cap="none" spc="0" normalizeH="0" baseline="0" noProof="0" dirty="0">
                <a:ln>
                  <a:noFill/>
                </a:ln>
                <a:solidFill>
                  <a:srgbClr val="7030A0"/>
                </a:solidFill>
                <a:effectLst/>
                <a:uLnTx/>
                <a:uFillTx/>
                <a:latin typeface="Consolas"/>
                <a:ea typeface="+mn-ea"/>
                <a:cs typeface="+mn-cs"/>
              </a:rPr>
              <a:t>3</a:t>
            </a:r>
            <a:r>
              <a:rPr kumimoji="0" lang="en-US" sz="1200" b="0" i="0" u="none" strike="noStrike" kern="1200" cap="none" spc="0" normalizeH="0" baseline="0" noProof="0" dirty="0">
                <a:ln>
                  <a:noFill/>
                </a:ln>
                <a:solidFill>
                  <a:srgbClr val="0000FF"/>
                </a:solidFill>
                <a:effectLst/>
                <a:uLnTx/>
                <a:uFillTx/>
                <a:latin typeface="Consolas"/>
                <a:ea typeface="+mn-ea"/>
                <a:cs typeface="+mn-cs"/>
              </a:rPr>
              <a:t>) </a:t>
            </a:r>
            <a:r>
              <a:rPr kumimoji="0" lang="en-US" sz="1200" b="0" i="0" u="none" strike="noStrike" kern="1200" cap="none" spc="0" normalizeH="0" baseline="0" noProof="0" dirty="0">
                <a:ln>
                  <a:noFill/>
                </a:ln>
                <a:solidFill>
                  <a:srgbClr val="008000"/>
                </a:solidFill>
                <a:effectLst/>
                <a:uLnTx/>
                <a:uFillTx/>
                <a:latin typeface="Consolas"/>
                <a:ea typeface="+mn-ea"/>
                <a:cs typeface="+mn-cs"/>
              </a:rPr>
              <a:t>// NB: compile-time clause</a:t>
            </a:r>
            <a:endParaRPr kumimoji="0" lang="en-US" sz="12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master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"Second parallel block: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C00000"/>
                </a:solidFill>
                <a:effectLst/>
                <a:uLnTx/>
                <a:uFillTx/>
                <a:latin typeface="Consolas"/>
                <a:ea typeface="+mn-ea"/>
                <a:cs typeface="+mn-cs"/>
              </a:rPr>
              <a:t>"\n"</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A31515"/>
                </a:solidFill>
                <a:effectLst/>
                <a:uLnTx/>
                <a:uFillTx/>
                <a:latin typeface="Consolas"/>
                <a:ea typeface="+mn-ea"/>
                <a:cs typeface="+mn-cs"/>
              </a:rPr>
              <a:t>"Outside parallel block: "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5B9BD5">
                    <a:lumMod val="75000"/>
                  </a:srgbClr>
                </a:solidFill>
                <a:effectLst/>
                <a:uLnTx/>
                <a:uFillTx/>
                <a:latin typeface="Consolas"/>
                <a:ea typeface="+mn-ea"/>
                <a:cs typeface="+mn-cs"/>
              </a:rPr>
              <a:t>&lt;&lt; </a:t>
            </a:r>
            <a:r>
              <a:rPr kumimoji="0" lang="en-US" sz="1200" b="0" i="0" u="none" strike="noStrike" kern="1200" cap="none" spc="0" normalizeH="0" baseline="0" noProof="0" dirty="0">
                <a:ln>
                  <a:noFill/>
                </a:ln>
                <a:solidFill>
                  <a:srgbClr val="000000"/>
                </a:solidFill>
                <a:effectLst/>
                <a:uLnTx/>
                <a:uFillTx/>
                <a:latin typeface="Consolas"/>
                <a:ea typeface="+mn-ea"/>
                <a:cs typeface="+mn-cs"/>
              </a:rPr>
              <a:t>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1689251-89CE-1CDF-AD32-E6F6089F60C2}"/>
              </a:ext>
            </a:extLst>
          </p:cNvPr>
          <p:cNvSpPr txBox="1"/>
          <p:nvPr/>
        </p:nvSpPr>
        <p:spPr>
          <a:xfrm>
            <a:off x="7400847" y="4208390"/>
            <a:ext cx="4750343" cy="1384995"/>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Non parallel block, beginning of test: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Non parallel block, after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omp_set_num_threads</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call: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Inside a parallel block: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No parallel block here: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Second parallel block: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Outside parallel block: 1</a:t>
            </a:r>
          </a:p>
        </p:txBody>
      </p:sp>
    </p:spTree>
    <p:extLst>
      <p:ext uri="{BB962C8B-B14F-4D97-AF65-F5344CB8AC3E}">
        <p14:creationId xmlns:p14="http://schemas.microsoft.com/office/powerpoint/2010/main" val="625769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Get Max Number of Threads</a:t>
            </a:r>
          </a:p>
        </p:txBody>
      </p:sp>
      <p:sp>
        <p:nvSpPr>
          <p:cNvPr id="3" name="Rectangle 2"/>
          <p:cNvSpPr/>
          <p:nvPr/>
        </p:nvSpPr>
        <p:spPr>
          <a:xfrm>
            <a:off x="220043" y="894178"/>
            <a:ext cx="9772277" cy="4339650"/>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200" b="0" i="0" u="none" strike="noStrike" kern="1200" cap="none" spc="0" normalizeH="0" baseline="0" noProof="0" dirty="0">
                <a:ln>
                  <a:noFill/>
                </a:ln>
                <a:solidFill>
                  <a:srgbClr val="A31515"/>
                </a:solidFill>
                <a:effectLst/>
                <a:uLnTx/>
                <a:uFillTx/>
                <a:latin typeface="Consolas"/>
                <a:ea typeface="+mn-ea"/>
                <a:cs typeface="+mn-cs"/>
              </a:rPr>
              <a:t>&gt;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omp_set_num_threads</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(8);</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"I can go w/ this many threads:%d\n"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omp_get_max_threads</a:t>
            </a:r>
            <a:r>
              <a:rPr kumimoji="0" lang="en-US" sz="1200" b="0" i="0" u="none" strike="noStrike" kern="1200" cap="none" spc="0" normalizeH="0" baseline="0" noProof="0" dirty="0">
                <a:ln>
                  <a:noFill/>
                </a:ln>
                <a:solidFill>
                  <a:srgbClr val="0000FF"/>
                </a:solidFill>
                <a:effectLst/>
                <a:uLnTx/>
                <a:uFillTx/>
                <a:latin typeface="Consolas"/>
                <a:ea typeface="+mn-ea"/>
                <a:cs typeface="+mn-cs"/>
              </a:rPr>
              <a:t>()</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master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"Here's how many threads I use in this parallel region: %d\n"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parallel</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7030A0"/>
                </a:solidFill>
                <a:effectLst/>
                <a:uLnTx/>
                <a:uFillTx/>
                <a:latin typeface="Consolas"/>
                <a:ea typeface="+mn-ea"/>
                <a:cs typeface="+mn-cs"/>
              </a:rPr>
              <a:t>3</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master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"Max. number of threads: %d\n"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omp_get_max_threads</a:t>
            </a:r>
            <a:r>
              <a:rPr kumimoji="0" lang="en-US" sz="1200" b="0" i="0" u="none" strike="noStrike" kern="1200" cap="none" spc="0" normalizeH="0" baseline="0" noProof="0" dirty="0">
                <a:ln>
                  <a:noFill/>
                </a:ln>
                <a:solidFill>
                  <a:srgbClr val="0000FF"/>
                </a:solidFill>
                <a:effectLst/>
                <a:uLnTx/>
                <a:uFillTx/>
                <a:latin typeface="Consolas"/>
                <a:ea typeface="+mn-ea"/>
                <a:cs typeface="+mn-cs"/>
              </a:rPr>
              <a:t>()</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"Actual number of threads used in this other parallel region: %d\n"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FF"/>
                </a:solidFill>
                <a:effectLst/>
                <a:uLnTx/>
                <a:uFillTx/>
                <a:latin typeface="Consolas"/>
                <a:ea typeface="+mn-ea"/>
                <a:cs typeface="+mn-cs"/>
              </a:rPr>
              <a:t>()</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A31515"/>
                </a:solidFill>
                <a:effectLst/>
                <a:uLnTx/>
                <a:uFillTx/>
                <a:latin typeface="Consolas"/>
                <a:ea typeface="+mn-ea"/>
                <a:cs typeface="+mn-cs"/>
              </a:rPr>
              <a:t>"Here's the max number of threads at end:%d\n"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omp_get_max_threads</a:t>
            </a:r>
            <a:r>
              <a:rPr kumimoji="0" lang="en-US" sz="1200" b="0" i="0" u="none" strike="noStrike" kern="1200" cap="none" spc="0" normalizeH="0" baseline="0" noProof="0" dirty="0">
                <a:ln>
                  <a:noFill/>
                </a:ln>
                <a:solidFill>
                  <a:srgbClr val="0000FF"/>
                </a:solidFill>
                <a:effectLst/>
                <a:uLnTx/>
                <a:uFillTx/>
                <a:latin typeface="Consolas"/>
                <a:ea typeface="+mn-ea"/>
                <a:cs typeface="+mn-cs"/>
              </a:rPr>
              <a:t>()</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7030A0"/>
                </a:solidFill>
                <a:effectLst/>
                <a:uLnTx/>
                <a:uFillTx/>
                <a:latin typeface="Consolas"/>
                <a:ea typeface="+mn-ea"/>
                <a:cs typeface="+mn-cs"/>
              </a:rPr>
              <a:t>0</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9992320" y="4925187"/>
            <a:ext cx="1997663"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Got this after uncommenting </a:t>
            </a:r>
            <a:b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the first line in </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main()</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 function</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6010021" y="944762"/>
            <a:ext cx="5794657" cy="923564"/>
            <a:chOff x="6010021" y="944762"/>
            <a:chExt cx="5794657" cy="923564"/>
          </a:xfrm>
        </p:grpSpPr>
        <p:sp>
          <p:nvSpPr>
            <p:cNvPr id="4" name="Rectangle 3"/>
            <p:cNvSpPr/>
            <p:nvPr/>
          </p:nvSpPr>
          <p:spPr>
            <a:xfrm>
              <a:off x="7181877" y="944762"/>
              <a:ext cx="4622801" cy="46166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maximum number of threads that can be used to form a new team if a parallel region without a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num_threads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clause is encountered</a:t>
              </a:r>
            </a:p>
          </p:txBody>
        </p:sp>
        <p:cxnSp>
          <p:nvCxnSpPr>
            <p:cNvPr id="10" name="Straight Arrow Connector 9"/>
            <p:cNvCxnSpPr>
              <a:stCxn id="4" idx="1"/>
            </p:cNvCxnSpPr>
            <p:nvPr/>
          </p:nvCxnSpPr>
          <p:spPr>
            <a:xfrm flipH="1">
              <a:off x="6010021" y="1175595"/>
              <a:ext cx="1171856" cy="6927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2F08A68-AE1F-247C-479D-FCC0FE96ED5F}"/>
              </a:ext>
            </a:extLst>
          </p:cNvPr>
          <p:cNvSpPr txBox="1"/>
          <p:nvPr/>
        </p:nvSpPr>
        <p:spPr>
          <a:xfrm>
            <a:off x="91774" y="5293894"/>
            <a:ext cx="4934089" cy="1107996"/>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can go w/ this many threads:20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how many threads I use in this parallel region: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Max. number of threads: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Actual number of threads used in this other parallel region: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the max number of threads at end:20</a:t>
            </a:r>
          </a:p>
        </p:txBody>
      </p:sp>
      <p:sp>
        <p:nvSpPr>
          <p:cNvPr id="13" name="TextBox 12">
            <a:extLst>
              <a:ext uri="{FF2B5EF4-FFF2-40B4-BE49-F238E27FC236}">
                <a16:creationId xmlns:a16="http://schemas.microsoft.com/office/drawing/2014/main" id="{4655AC43-6B11-570B-2AD4-CB316A361714}"/>
              </a:ext>
            </a:extLst>
          </p:cNvPr>
          <p:cNvSpPr txBox="1"/>
          <p:nvPr/>
        </p:nvSpPr>
        <p:spPr>
          <a:xfrm>
            <a:off x="6972022" y="5331214"/>
            <a:ext cx="4934089" cy="1107996"/>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can go w/ this many threads:8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how many threads I use in this parallel region: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Max. number of threads: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Actual number of threads used in this other parallel region: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the max number of threads at end:8</a:t>
            </a:r>
          </a:p>
        </p:txBody>
      </p:sp>
    </p:spTree>
    <p:extLst>
      <p:ext uri="{BB962C8B-B14F-4D97-AF65-F5344CB8AC3E}">
        <p14:creationId xmlns:p14="http://schemas.microsoft.com/office/powerpoint/2010/main" val="92990754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OpenMP</a:t>
            </a:r>
            <a:r>
              <a:rPr lang="en-US" dirty="0"/>
              <a:t>: Anchored by Three Pillars</a:t>
            </a:r>
          </a:p>
        </p:txBody>
      </p:sp>
      <p:sp>
        <p:nvSpPr>
          <p:cNvPr id="3" name="Content Placeholder 2"/>
          <p:cNvSpPr>
            <a:spLocks noGrp="1"/>
          </p:cNvSpPr>
          <p:nvPr>
            <p:ph idx="1"/>
          </p:nvPr>
        </p:nvSpPr>
        <p:spPr/>
        <p:txBody>
          <a:bodyPr/>
          <a:lstStyle/>
          <a:p>
            <a:r>
              <a:rPr lang="en-US" sz="1800" dirty="0"/>
              <a:t>Pillar 1: Compiler directives			[introduced already]</a:t>
            </a:r>
          </a:p>
          <a:p>
            <a:pPr lvl="1"/>
            <a:r>
              <a:rPr lang="en-US" sz="1600" dirty="0"/>
              <a:t>Allows for incremental parallelization of the code</a:t>
            </a:r>
          </a:p>
          <a:p>
            <a:pPr lvl="1"/>
            <a:r>
              <a:rPr lang="en-US" sz="1600" dirty="0"/>
              <a:t>A compiler that doesn’t speak </a:t>
            </a:r>
            <a:r>
              <a:rPr lang="en-US" sz="1600" dirty="0" err="1"/>
              <a:t>OpenMP</a:t>
            </a:r>
            <a:r>
              <a:rPr lang="en-US" sz="1600" dirty="0"/>
              <a:t> simply ignores pragmas</a:t>
            </a:r>
          </a:p>
          <a:p>
            <a:pPr lvl="2"/>
            <a:r>
              <a:rPr lang="en-US" sz="1400" dirty="0"/>
              <a:t>Code runs just like before; i.e., sequentially</a:t>
            </a:r>
          </a:p>
          <a:p>
            <a:pPr lvl="1"/>
            <a:r>
              <a:rPr lang="en-US" sz="1600" dirty="0"/>
              <a:t>Directives have </a:t>
            </a:r>
            <a:r>
              <a:rPr lang="en-US" sz="1600" i="1" dirty="0"/>
              <a:t>clauses</a:t>
            </a:r>
            <a:r>
              <a:rPr lang="en-US" sz="1600" dirty="0"/>
              <a:t>, to further qualify a directive’s behavior</a:t>
            </a:r>
          </a:p>
          <a:p>
            <a:pPr lvl="2"/>
            <a:endParaRPr lang="en-US" sz="1400" dirty="0"/>
          </a:p>
          <a:p>
            <a:pPr lvl="2"/>
            <a:endParaRPr lang="en-US" sz="1400" dirty="0"/>
          </a:p>
          <a:p>
            <a:r>
              <a:rPr lang="en-US" sz="1800" dirty="0"/>
              <a:t>Pillar 2: User-level runtime function calls		[introduced already]</a:t>
            </a:r>
          </a:p>
          <a:p>
            <a:pPr lvl="1"/>
            <a:r>
              <a:rPr lang="en-US" sz="1600" dirty="0"/>
              <a:t>Your compiler needs to link against the </a:t>
            </a:r>
            <a:r>
              <a:rPr lang="en-US" sz="1600" dirty="0" err="1"/>
              <a:t>OpenMP</a:t>
            </a:r>
            <a:r>
              <a:rPr lang="en-US" sz="1600" dirty="0"/>
              <a:t> library</a:t>
            </a:r>
          </a:p>
          <a:p>
            <a:pPr lvl="1"/>
            <a:r>
              <a:rPr lang="en-US" sz="1600" dirty="0"/>
              <a:t>You really need access to </a:t>
            </a:r>
            <a:r>
              <a:rPr lang="en-US" sz="1600" dirty="0" err="1"/>
              <a:t>OpenMP</a:t>
            </a:r>
            <a:r>
              <a:rPr lang="en-US" sz="1600" dirty="0"/>
              <a:t>, directives won’t do</a:t>
            </a:r>
          </a:p>
          <a:p>
            <a:pPr lvl="2"/>
            <a:endParaRPr lang="en-US" sz="1400" dirty="0"/>
          </a:p>
          <a:p>
            <a:pPr lvl="2"/>
            <a:endParaRPr lang="en-US" sz="1400" dirty="0"/>
          </a:p>
          <a:p>
            <a:r>
              <a:rPr lang="en-US" sz="1800" dirty="0"/>
              <a:t>Pillar 3: Environment variables			[</a:t>
            </a:r>
            <a:r>
              <a:rPr lang="en-US" sz="1800" dirty="0">
                <a:solidFill>
                  <a:srgbClr val="00B050"/>
                </a:solidFill>
              </a:rPr>
              <a:t>discussed next</a:t>
            </a:r>
            <a:r>
              <a:rPr lang="en-US" sz="1800" dirty="0"/>
              <a:t>]</a:t>
            </a:r>
          </a:p>
          <a:p>
            <a:pPr lvl="1"/>
            <a:r>
              <a:rPr lang="en-US" sz="1600" dirty="0"/>
              <a:t>Another way of controlling </a:t>
            </a:r>
            <a:r>
              <a:rPr lang="en-US" sz="1600" dirty="0" err="1"/>
              <a:t>OpenMP</a:t>
            </a:r>
            <a:r>
              <a:rPr lang="en-US" sz="1600" dirty="0"/>
              <a:t> behavior</a:t>
            </a:r>
          </a:p>
          <a:p>
            <a:pPr lvl="1"/>
            <a:r>
              <a:rPr lang="en-US" sz="1600" dirty="0"/>
              <a:t>Provides some of the support that the </a:t>
            </a:r>
            <a:r>
              <a:rPr lang="en-US" sz="1600" dirty="0" err="1"/>
              <a:t>OpenMP</a:t>
            </a:r>
            <a:r>
              <a:rPr lang="en-US" sz="1600" dirty="0"/>
              <a:t> functions provide</a:t>
            </a:r>
          </a:p>
          <a:p>
            <a:pPr lvl="1"/>
            <a:r>
              <a:rPr lang="en-US" sz="1600" dirty="0"/>
              <a:t>Addresses portability issue – helps you bypass use of run-time function calls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3854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two ways to accomplish the same thing</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sz="2000" dirty="0"/>
              <a:t>Example 1: controlling the number of threads – the following are equivalent</a:t>
            </a:r>
          </a:p>
          <a:p>
            <a:pPr lvl="1"/>
            <a:r>
              <a:rPr lang="en-US" sz="1800" dirty="0" err="1">
                <a:solidFill>
                  <a:srgbClr val="0070C0"/>
                </a:solidFill>
                <a:latin typeface="Consolas" panose="020B0609020204030204" pitchFamily="49" charset="0"/>
              </a:rPr>
              <a:t>omp_set_num_treads</a:t>
            </a:r>
            <a:r>
              <a:rPr lang="en-US" sz="1800" dirty="0">
                <a:solidFill>
                  <a:srgbClr val="0070C0"/>
                </a:solidFill>
                <a:latin typeface="Consolas" panose="020B0609020204030204" pitchFamily="49" charset="0"/>
              </a:rPr>
              <a:t>(8)</a:t>
            </a:r>
            <a:endParaRPr lang="en-US" sz="1800" dirty="0"/>
          </a:p>
          <a:p>
            <a:pPr lvl="1"/>
            <a:r>
              <a:rPr lang="en-US" sz="1800" dirty="0">
                <a:solidFill>
                  <a:srgbClr val="00B050"/>
                </a:solidFill>
                <a:ea typeface="+mn-lt"/>
                <a:cs typeface="+mn-lt"/>
              </a:rPr>
              <a:t>For the Bash shell:           	</a:t>
            </a:r>
            <a:r>
              <a:rPr lang="en-US" sz="1800" b="1" dirty="0">
                <a:solidFill>
                  <a:srgbClr val="00B050"/>
                </a:solidFill>
                <a:latin typeface="Consolas"/>
              </a:rPr>
              <a:t>export OMP_NUM_THREADS=8</a:t>
            </a:r>
            <a:endParaRPr lang="en-US" sz="1800" dirty="0">
              <a:solidFill>
                <a:srgbClr val="0070C0"/>
              </a:solidFill>
              <a:latin typeface="Consolas"/>
            </a:endParaRPr>
          </a:p>
          <a:p>
            <a:pPr lvl="1"/>
            <a:r>
              <a:rPr lang="en-US" sz="1800" dirty="0">
                <a:solidFill>
                  <a:srgbClr val="00B050"/>
                </a:solidFill>
              </a:rPr>
              <a:t>For the C shell:                 	</a:t>
            </a:r>
            <a:r>
              <a:rPr lang="en-US" sz="1800" b="1" dirty="0" err="1">
                <a:solidFill>
                  <a:srgbClr val="00B050"/>
                </a:solidFill>
                <a:latin typeface="Consolas"/>
              </a:rPr>
              <a:t>setenv</a:t>
            </a:r>
            <a:r>
              <a:rPr lang="en-US" sz="1800" b="1" dirty="0">
                <a:solidFill>
                  <a:srgbClr val="00B050"/>
                </a:solidFill>
                <a:latin typeface="Consolas"/>
              </a:rPr>
              <a:t> OMP_NUM_THREADS 8</a:t>
            </a:r>
            <a:endParaRPr lang="en-US" sz="2200" b="1" dirty="0">
              <a:solidFill>
                <a:srgbClr val="00B050"/>
              </a:solidFill>
              <a:latin typeface="Consolas"/>
            </a:endParaRPr>
          </a:p>
          <a:p>
            <a:pPr lvl="1"/>
            <a:r>
              <a:rPr lang="en-US" sz="1800" dirty="0">
                <a:solidFill>
                  <a:srgbClr val="00B050"/>
                </a:solidFill>
              </a:rPr>
              <a:t>For the Windows shell:</a:t>
            </a:r>
            <a:r>
              <a:rPr lang="en-US" sz="1800" b="1" dirty="0">
                <a:solidFill>
                  <a:srgbClr val="00B050"/>
                </a:solidFill>
                <a:latin typeface="Consolas" panose="020B0609020204030204" pitchFamily="49" charset="0"/>
              </a:rPr>
              <a:t>		set OMP_NUM_THREADS=8</a:t>
            </a:r>
          </a:p>
          <a:p>
            <a:pPr marL="0" indent="0">
              <a:buNone/>
            </a:pPr>
            <a:endParaRPr lang="en-US" sz="2000" dirty="0"/>
          </a:p>
          <a:p>
            <a:pPr marL="0" indent="0">
              <a:buNone/>
            </a:pPr>
            <a:endParaRPr lang="en-US" sz="2000" dirty="0"/>
          </a:p>
          <a:p>
            <a:endParaRPr lang="en-US" sz="2000" dirty="0"/>
          </a:p>
          <a:p>
            <a:r>
              <a:rPr lang="en-US" sz="2000" dirty="0"/>
              <a:t>Example 2: controlling nested parallelism – the following are equivalent</a:t>
            </a:r>
          </a:p>
          <a:p>
            <a:pPr lvl="1"/>
            <a:r>
              <a:rPr lang="en-US" sz="1800" dirty="0" err="1">
                <a:solidFill>
                  <a:srgbClr val="0070C0"/>
                </a:solidFill>
                <a:latin typeface="Consolas" panose="020B0609020204030204" pitchFamily="49" charset="0"/>
              </a:rPr>
              <a:t>omp_set_nested</a:t>
            </a:r>
            <a:r>
              <a:rPr lang="en-US" sz="1800" dirty="0">
                <a:solidFill>
                  <a:srgbClr val="0070C0"/>
                </a:solidFill>
                <a:latin typeface="Consolas" panose="020B0609020204030204" pitchFamily="49" charset="0"/>
              </a:rPr>
              <a:t>(1);</a:t>
            </a:r>
          </a:p>
          <a:p>
            <a:pPr lvl="1"/>
            <a:r>
              <a:rPr lang="en-US" sz="1800" dirty="0">
                <a:solidFill>
                  <a:srgbClr val="00B050"/>
                </a:solidFill>
              </a:rPr>
              <a:t>export OMP_NESTED=1</a:t>
            </a:r>
          </a:p>
          <a:p>
            <a:endParaRPr lang="en-US" sz="2200" dirty="0">
              <a:solidFill>
                <a:srgbClr val="00B050"/>
              </a:solidFill>
            </a:endParaRPr>
          </a:p>
          <a:p>
            <a:endParaRPr lang="en-US" sz="2200" dirty="0">
              <a:solidFill>
                <a:srgbClr val="00B050"/>
              </a:solidFill>
            </a:endParaRPr>
          </a:p>
          <a:p>
            <a:r>
              <a:rPr lang="en-US" dirty="0"/>
              <a:t>Example, idiosyncrasies: having 521 different ways to do the same thing; not clear if the 521 ways are really accomplishing the same thing, what happens if you send mixed signals, etc.</a:t>
            </a:r>
          </a:p>
          <a:p>
            <a:pPr marL="0" indent="0">
              <a:buNone/>
            </a:pPr>
            <a:endParaRPr lang="en-US" sz="2200" dirty="0">
              <a:solidFill>
                <a:srgbClr val="00B05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8524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OpenMP: Environment Variables, two quick remarks</a:t>
            </a:r>
          </a:p>
        </p:txBody>
      </p:sp>
      <p:sp>
        <p:nvSpPr>
          <p:cNvPr id="3" name="Content Placeholder 2"/>
          <p:cNvSpPr>
            <a:spLocks noGrp="1"/>
          </p:cNvSpPr>
          <p:nvPr>
            <p:ph idx="1"/>
          </p:nvPr>
        </p:nvSpPr>
        <p:spPr>
          <a:xfrm>
            <a:off x="147344" y="1058779"/>
            <a:ext cx="11960872" cy="5369492"/>
          </a:xfrm>
        </p:spPr>
        <p:txBody>
          <a:bodyPr>
            <a:normAutofit/>
          </a:bodyPr>
          <a:lstStyle/>
          <a:p>
            <a:r>
              <a:rPr lang="en-US" sz="2000" dirty="0"/>
              <a:t>Environment Variables team up with compiler directives so that you don’t need to call any OpenMP function</a:t>
            </a:r>
          </a:p>
          <a:p>
            <a:pPr lvl="1"/>
            <a:r>
              <a:rPr lang="en-US" sz="1800" dirty="0"/>
              <a:t>Then, it is truly that if you don’t have an OpenMP-aware compiler you are totally fine</a:t>
            </a:r>
          </a:p>
          <a:p>
            <a:pPr lvl="2"/>
            <a:r>
              <a:rPr lang="en-US" sz="1600" dirty="0"/>
              <a:t>The code will work sequentially, oblivious to any OpenMP directives you pepper in the code</a:t>
            </a:r>
          </a:p>
          <a:p>
            <a:pPr marL="0" indent="0">
              <a:buNone/>
            </a:pPr>
            <a:endParaRPr lang="en-US" sz="2200" dirty="0"/>
          </a:p>
          <a:p>
            <a:r>
              <a:rPr lang="en-US" sz="2000" dirty="0"/>
              <a:t>Good to know: A function call setting trumps an Environment Variable setting</a:t>
            </a:r>
          </a:p>
          <a:p>
            <a:endParaRPr lang="en-US" sz="2200" dirty="0"/>
          </a:p>
          <a:p>
            <a:r>
              <a:rPr lang="en-US" sz="2000" dirty="0"/>
              <a:t>Not all function calls in OpenMP API have an Environment Variables counterpart</a:t>
            </a:r>
          </a:p>
          <a:p>
            <a:pPr lvl="1"/>
            <a:r>
              <a:rPr lang="en-US" sz="1800" dirty="0"/>
              <a:t>Therefore, you can tune better behavior at run-time via function calls</a:t>
            </a:r>
          </a:p>
          <a:p>
            <a:pPr lvl="2"/>
            <a:r>
              <a:rPr lang="en-US" sz="1600" dirty="0"/>
              <a:t>There’s a lot of function calls, not that many Environment Variables</a:t>
            </a:r>
          </a:p>
          <a:p>
            <a:pPr marL="0" indent="0">
              <a:buNone/>
            </a:pPr>
            <a:endParaRPr lang="en-US" sz="2200" dirty="0"/>
          </a:p>
          <a:p>
            <a:r>
              <a:rPr lang="en-US" sz="2000" dirty="0" err="1"/>
              <a:t>EnvVars</a:t>
            </a:r>
            <a:r>
              <a:rPr lang="en-US" sz="2000" dirty="0"/>
              <a:t> Limitation:  once execution started, you can’t dynamically change an Env Var setting</a:t>
            </a:r>
          </a:p>
          <a:p>
            <a:pPr lvl="1"/>
            <a:r>
              <a:rPr lang="en-US" sz="1800" dirty="0"/>
              <a:t>Can’t change env variable </a:t>
            </a:r>
            <a:r>
              <a:rPr lang="en-US" sz="1800" dirty="0">
                <a:latin typeface="Courier New" panose="02070309020205020404" pitchFamily="49" charset="0"/>
                <a:cs typeface="Courier New" panose="02070309020205020404" pitchFamily="49" charset="0"/>
              </a:rPr>
              <a:t>OMP_NUM_THREADS</a:t>
            </a:r>
            <a:r>
              <a:rPr lang="en-US" sz="1800" dirty="0"/>
              <a:t> while code runs</a:t>
            </a:r>
            <a:endParaRPr lang="en-US" sz="2200" dirty="0"/>
          </a:p>
          <a:p>
            <a:endParaRPr lang="en-US" sz="2200" dirty="0"/>
          </a:p>
          <a:p>
            <a:r>
              <a:rPr lang="en-US" sz="2200" dirty="0" err="1"/>
              <a:t>EnvVars</a:t>
            </a:r>
            <a:r>
              <a:rPr lang="en-US" sz="2200" dirty="0"/>
              <a:t> nice thing: you don’t have to recompile your code yet can control the code through env vars</a:t>
            </a:r>
          </a:p>
          <a:p>
            <a:endParaRPr lang="en-US" sz="2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1220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8055-532B-6FCA-6C5B-0D5BCB12CC6E}"/>
              </a:ext>
            </a:extLst>
          </p:cNvPr>
          <p:cNvSpPr>
            <a:spLocks noGrp="1"/>
          </p:cNvSpPr>
          <p:nvPr>
            <p:ph type="title"/>
          </p:nvPr>
        </p:nvSpPr>
        <p:spPr/>
        <p:txBody>
          <a:bodyPr>
            <a:normAutofit fontScale="90000"/>
          </a:bodyPr>
          <a:lstStyle/>
          <a:p>
            <a:r>
              <a:rPr lang="en-US" dirty="0"/>
              <a:t>Precedence issues (how OpenMP gets quirky)</a:t>
            </a:r>
            <a:br>
              <a:rPr lang="en-US" dirty="0"/>
            </a:br>
            <a:r>
              <a:rPr lang="en-US" sz="2000" dirty="0"/>
              <a:t>[</a:t>
            </a:r>
            <a:r>
              <a:rPr lang="en-US" sz="2000" b="1" dirty="0">
                <a:solidFill>
                  <a:srgbClr val="FFC000"/>
                </a:solidFill>
              </a:rPr>
              <a:t>based on the latest code example of several slides ago</a:t>
            </a:r>
            <a:r>
              <a:rPr lang="en-US" sz="2000" dirty="0"/>
              <a:t>] </a:t>
            </a:r>
          </a:p>
        </p:txBody>
      </p:sp>
      <p:sp>
        <p:nvSpPr>
          <p:cNvPr id="10" name="Content Placeholder 9">
            <a:extLst>
              <a:ext uri="{FF2B5EF4-FFF2-40B4-BE49-F238E27FC236}">
                <a16:creationId xmlns:a16="http://schemas.microsoft.com/office/drawing/2014/main" id="{5011F12D-C1AC-CDEB-5D8E-70FAB00863F2}"/>
              </a:ext>
            </a:extLst>
          </p:cNvPr>
          <p:cNvSpPr>
            <a:spLocks noGrp="1"/>
          </p:cNvSpPr>
          <p:nvPr>
            <p:ph sz="half" idx="1"/>
          </p:nvPr>
        </p:nvSpPr>
        <p:spPr/>
        <p:txBody>
          <a:bodyPr/>
          <a:lstStyle/>
          <a:p>
            <a:r>
              <a:rPr lang="en-US" dirty="0"/>
              <a:t>An OpenMP function call has higher precedence than an OpenMP environment variable</a:t>
            </a:r>
          </a:p>
          <a:p>
            <a:pPr lvl="1"/>
            <a:r>
              <a:rPr kumimoji="0" lang="en-US" sz="20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omp_set_num_threads</a:t>
            </a:r>
            <a:r>
              <a:rPr kumimoji="0" lang="en-US" sz="20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(8)</a:t>
            </a:r>
            <a:r>
              <a:rPr lang="en-US" dirty="0">
                <a:solidFill>
                  <a:srgbClr val="0070C0"/>
                </a:solidFill>
              </a:rPr>
              <a:t> </a:t>
            </a:r>
            <a:r>
              <a:rPr lang="en-US" dirty="0"/>
              <a:t>beats </a:t>
            </a:r>
          </a:p>
          <a:p>
            <a:pPr lvl="1"/>
            <a:r>
              <a:rPr lang="en-US" dirty="0">
                <a:latin typeface="Consolas" panose="020B0609020204030204" pitchFamily="49" charset="0"/>
              </a:rPr>
              <a:t>export OMP_NUM_THREADS=4</a:t>
            </a:r>
          </a:p>
          <a:p>
            <a:endParaRPr lang="en-US" dirty="0"/>
          </a:p>
          <a:p>
            <a:endParaRPr lang="en-US" dirty="0"/>
          </a:p>
          <a:p>
            <a:r>
              <a:rPr lang="en-US" dirty="0"/>
              <a:t>Removing </a:t>
            </a:r>
            <a:r>
              <a:rPr kumimoji="0" lang="en-US" sz="24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omp_set_num_threads</a:t>
            </a:r>
            <a:r>
              <a:rPr kumimoji="0" lang="en-US" sz="24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(8) </a:t>
            </a:r>
            <a:r>
              <a:rPr lang="en-US" dirty="0"/>
              <a:t>function call causes the environment variable to take over</a:t>
            </a:r>
          </a:p>
          <a:p>
            <a:pPr lvl="1"/>
            <a:r>
              <a:rPr lang="en-US" dirty="0"/>
              <a:t>NOTE: it requires to recompile since source code was modified …</a:t>
            </a:r>
          </a:p>
          <a:p>
            <a:pPr lvl="1"/>
            <a:endParaRPr lang="en-US" dirty="0">
              <a:latin typeface="Consolas" panose="020B0609020204030204" pitchFamily="49" charset="0"/>
            </a:endParaRPr>
          </a:p>
        </p:txBody>
      </p:sp>
      <p:sp>
        <p:nvSpPr>
          <p:cNvPr id="3" name="Slide Number Placeholder 2">
            <a:extLst>
              <a:ext uri="{FF2B5EF4-FFF2-40B4-BE49-F238E27FC236}">
                <a16:creationId xmlns:a16="http://schemas.microsoft.com/office/drawing/2014/main" id="{530A4D61-7E1F-37CF-2141-C3DC5B81D7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81CE89B-D60C-608E-6FCE-3DBE275441CE}"/>
              </a:ext>
            </a:extLst>
          </p:cNvPr>
          <p:cNvSpPr txBox="1"/>
          <p:nvPr/>
        </p:nvSpPr>
        <p:spPr>
          <a:xfrm>
            <a:off x="6427497" y="1472796"/>
            <a:ext cx="5226096" cy="1277273"/>
          </a:xfrm>
          <a:prstGeom prst="rect">
            <a:avLst/>
          </a:prstGeom>
          <a:solidFill>
            <a:schemeClr val="accent4">
              <a:lumMod val="20000"/>
              <a:lumOff val="80000"/>
            </a:schemeClr>
          </a:solidFill>
        </p:spPr>
        <p:txBody>
          <a:bodyPr wrap="square">
            <a:spAutoFit/>
          </a:bodyPr>
          <a:lstStyle>
            <a:defPPr>
              <a:defRPr lang="en-US"/>
            </a:defPPr>
            <a:lvl1pPr>
              <a:defRPr sz="1100">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export OMP_NUM_THREADS=4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can go w/ this many threads:8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how many threads I use in this parallel region: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Max. number of threads: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Actual number of threads used in this other parallel region: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the max number of threads at end:8</a:t>
            </a:r>
          </a:p>
        </p:txBody>
      </p:sp>
      <p:sp>
        <p:nvSpPr>
          <p:cNvPr id="7" name="TextBox 6">
            <a:extLst>
              <a:ext uri="{FF2B5EF4-FFF2-40B4-BE49-F238E27FC236}">
                <a16:creationId xmlns:a16="http://schemas.microsoft.com/office/drawing/2014/main" id="{9FEF8F82-58A5-3F01-AAA1-7FB68804CA9A}"/>
              </a:ext>
            </a:extLst>
          </p:cNvPr>
          <p:cNvSpPr txBox="1"/>
          <p:nvPr/>
        </p:nvSpPr>
        <p:spPr>
          <a:xfrm>
            <a:off x="6401911" y="4462947"/>
            <a:ext cx="5251682" cy="1277273"/>
          </a:xfrm>
          <a:prstGeom prst="rect">
            <a:avLst/>
          </a:prstGeom>
          <a:solidFill>
            <a:schemeClr val="accent4">
              <a:lumMod val="20000"/>
              <a:lumOff val="80000"/>
            </a:schemeClr>
          </a:solidFill>
        </p:spPr>
        <p:txBody>
          <a:bodyPr wrap="square">
            <a:spAutoFit/>
          </a:bodyPr>
          <a:lstStyle>
            <a:defPPr>
              <a:defRPr lang="en-US"/>
            </a:defPPr>
            <a:lvl1pPr>
              <a:defRPr sz="1100">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can go w/ this many threads:4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how many threads I use in this parallel region: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Max. number of threads: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Actual number of threads used in this other parallel region: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Here's the max number of threads at end:4</a:t>
            </a:r>
          </a:p>
        </p:txBody>
      </p:sp>
      <p:sp>
        <p:nvSpPr>
          <p:cNvPr id="11" name="Arrow: Right 10">
            <a:extLst>
              <a:ext uri="{FF2B5EF4-FFF2-40B4-BE49-F238E27FC236}">
                <a16:creationId xmlns:a16="http://schemas.microsoft.com/office/drawing/2014/main" id="{8F43A545-C820-B690-0759-0DF4B7AE57E2}"/>
              </a:ext>
            </a:extLst>
          </p:cNvPr>
          <p:cNvSpPr/>
          <p:nvPr/>
        </p:nvSpPr>
        <p:spPr>
          <a:xfrm>
            <a:off x="5686324" y="1934559"/>
            <a:ext cx="520608" cy="353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Right 11">
            <a:extLst>
              <a:ext uri="{FF2B5EF4-FFF2-40B4-BE49-F238E27FC236}">
                <a16:creationId xmlns:a16="http://schemas.microsoft.com/office/drawing/2014/main" id="{C5F520C3-436D-D922-6493-11D969B5541D}"/>
              </a:ext>
            </a:extLst>
          </p:cNvPr>
          <p:cNvSpPr/>
          <p:nvPr/>
        </p:nvSpPr>
        <p:spPr>
          <a:xfrm>
            <a:off x="5686324" y="5101583"/>
            <a:ext cx="520608" cy="353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13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OpenMP</a:t>
            </a:r>
            <a:r>
              <a:rPr lang="en-US" dirty="0"/>
              <a:t>: Putting Things in Perspective</a:t>
            </a:r>
          </a:p>
        </p:txBody>
      </p:sp>
      <p:sp>
        <p:nvSpPr>
          <p:cNvPr id="3" name="Content Placeholder 2"/>
          <p:cNvSpPr>
            <a:spLocks noGrp="1"/>
          </p:cNvSpPr>
          <p:nvPr>
            <p:ph idx="1"/>
          </p:nvPr>
        </p:nvSpPr>
        <p:spPr>
          <a:xfrm>
            <a:off x="115564" y="1251284"/>
            <a:ext cx="11751088" cy="5270859"/>
          </a:xfrm>
        </p:spPr>
        <p:txBody>
          <a:bodyPr>
            <a:normAutofit/>
          </a:bodyPr>
          <a:lstStyle/>
          <a:p>
            <a:endParaRPr lang="en-US" sz="2000" dirty="0"/>
          </a:p>
          <a:p>
            <a:r>
              <a:rPr lang="en-US" sz="2000" dirty="0"/>
              <a:t>OpenMP: portable and scalable model for shared memory parallel applications </a:t>
            </a:r>
          </a:p>
          <a:p>
            <a:pPr lvl="1"/>
            <a:r>
              <a:rPr lang="en-US" sz="1800" dirty="0"/>
              <a:t>No need to dive deep and work with POSIX  </a:t>
            </a:r>
            <a:r>
              <a:rPr lang="en-US" sz="1800" dirty="0" err="1">
                <a:latin typeface="Courier New" panose="02070309020205020404" pitchFamily="49" charset="0"/>
                <a:cs typeface="Courier New" panose="02070309020205020404" pitchFamily="49" charset="0"/>
              </a:rPr>
              <a:t>pthreads</a:t>
            </a:r>
            <a:endParaRPr lang="en-US" sz="1800" dirty="0">
              <a:latin typeface="Courier New" panose="02070309020205020404" pitchFamily="49" charset="0"/>
              <a:cs typeface="Courier New" panose="02070309020205020404" pitchFamily="49" charset="0"/>
            </a:endParaRPr>
          </a:p>
          <a:p>
            <a:pPr lvl="1"/>
            <a:r>
              <a:rPr lang="en-US" sz="1800" dirty="0"/>
              <a:t>Moreover, code becomes portable: Linux, MacOS, Windows</a:t>
            </a:r>
          </a:p>
          <a:p>
            <a:endParaRPr lang="en-US" sz="2000" dirty="0"/>
          </a:p>
          <a:p>
            <a:endParaRPr lang="en-US" sz="2000" dirty="0"/>
          </a:p>
          <a:p>
            <a:r>
              <a:rPr lang="en-US" sz="2000" dirty="0"/>
              <a:t>Under the hood</a:t>
            </a:r>
          </a:p>
          <a:p>
            <a:pPr lvl="1"/>
            <a:r>
              <a:rPr lang="en-US" sz="1800" dirty="0"/>
              <a:t>Compiler translates OpenMP functions and </a:t>
            </a:r>
            <a:r>
              <a:rPr lang="en-US" sz="1800" dirty="0">
                <a:solidFill>
                  <a:srgbClr val="00B050"/>
                </a:solidFill>
                <a:latin typeface="Consolas" panose="020B0609020204030204" pitchFamily="49" charset="0"/>
              </a:rPr>
              <a:t>directive</a:t>
            </a:r>
            <a:r>
              <a:rPr lang="en-US" sz="1800" dirty="0"/>
              <a:t>s to </a:t>
            </a:r>
            <a:r>
              <a:rPr lang="en-US" sz="1800" dirty="0" err="1">
                <a:latin typeface="Courier New" panose="02070309020205020404" pitchFamily="49" charset="0"/>
                <a:cs typeface="Courier New" panose="02070309020205020404" pitchFamily="49" charset="0"/>
              </a:rPr>
              <a:t>pthread</a:t>
            </a:r>
            <a:r>
              <a:rPr lang="en-US" sz="1800" dirty="0"/>
              <a:t> calls</a:t>
            </a:r>
          </a:p>
          <a:p>
            <a:pPr lvl="2"/>
            <a:r>
              <a:rPr lang="en-US" dirty="0"/>
              <a:t>“An OpenMP executable directive applies to the succeeding </a:t>
            </a:r>
            <a:r>
              <a:rPr lang="en-US" dirty="0">
                <a:solidFill>
                  <a:srgbClr val="00B050"/>
                </a:solidFill>
                <a:latin typeface="Consolas" panose="020B0609020204030204" pitchFamily="49" charset="0"/>
              </a:rPr>
              <a:t>structured block</a:t>
            </a:r>
            <a:r>
              <a:rPr lang="en-US" dirty="0"/>
              <a:t> or </a:t>
            </a:r>
            <a:r>
              <a:rPr lang="en-US" dirty="0">
                <a:solidFill>
                  <a:srgbClr val="0070C0"/>
                </a:solidFill>
              </a:rPr>
              <a:t>OpenMP construct</a:t>
            </a:r>
            <a:r>
              <a:rPr lang="en-US" dirty="0"/>
              <a:t>.”</a:t>
            </a:r>
          </a:p>
          <a:p>
            <a:pPr lvl="2"/>
            <a:r>
              <a:rPr lang="en-US" dirty="0">
                <a:solidFill>
                  <a:srgbClr val="00B050"/>
                </a:solidFill>
              </a:rPr>
              <a:t>structured block</a:t>
            </a:r>
            <a:r>
              <a:rPr lang="en-US" dirty="0"/>
              <a:t> and </a:t>
            </a:r>
            <a:r>
              <a:rPr lang="en-US" dirty="0">
                <a:solidFill>
                  <a:srgbClr val="0070C0"/>
                </a:solidFill>
              </a:rPr>
              <a:t>OpenMP construct</a:t>
            </a:r>
            <a:r>
              <a:rPr lang="en-US" dirty="0"/>
              <a:t> are the two sides of the “parallel region” coin</a:t>
            </a:r>
          </a:p>
          <a:p>
            <a:pPr lvl="1"/>
            <a:r>
              <a:rPr lang="en-US" sz="1800" dirty="0"/>
              <a:t>Program begins with a </a:t>
            </a:r>
            <a:r>
              <a:rPr lang="en-US" sz="1800" dirty="0">
                <a:solidFill>
                  <a:srgbClr val="0070C0"/>
                </a:solidFill>
                <a:latin typeface="Consolas" panose="020B0609020204030204" pitchFamily="49" charset="0"/>
              </a:rPr>
              <a:t>master thread</a:t>
            </a:r>
          </a:p>
          <a:p>
            <a:pPr lvl="1"/>
            <a:r>
              <a:rPr lang="en-US" sz="1800" dirty="0"/>
              <a:t>Master thread[s] forked when hitting a </a:t>
            </a:r>
            <a:r>
              <a:rPr lang="en-US" sz="1800" dirty="0">
                <a:solidFill>
                  <a:srgbClr val="0070C0"/>
                </a:solidFill>
                <a:latin typeface="Consolas" panose="020B0609020204030204" pitchFamily="49" charset="0"/>
              </a:rPr>
              <a:t>parallel region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989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ChangeArrowheads="1"/>
          </p:cNvSpPr>
          <p:nvPr/>
        </p:nvSpPr>
        <p:spPr bwMode="auto">
          <a:xfrm>
            <a:off x="1955800" y="1651001"/>
            <a:ext cx="8458200" cy="1016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150" name="Rectangle 6"/>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Structured Blocks (C/C++)</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BA5F2-BA81-4598-939D-5BFFBD4009F6}"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18147" name="Rectangle 3"/>
          <p:cNvSpPr>
            <a:spLocks noGrp="1" noChangeArrowheads="1"/>
          </p:cNvSpPr>
          <p:nvPr>
            <p:ph type="body" idx="4294967295"/>
          </p:nvPr>
        </p:nvSpPr>
        <p:spPr>
          <a:xfrm>
            <a:off x="345259" y="926414"/>
            <a:ext cx="11277889" cy="1371600"/>
          </a:xfrm>
          <a:noFill/>
          <a:ln/>
        </p:spPr>
        <p:txBody>
          <a:bodyPr vert="horz" lIns="92075" tIns="46038" rIns="92075" bIns="46038" rtlCol="0">
            <a:normAutofit/>
          </a:bodyPr>
          <a:lstStyle/>
          <a:p>
            <a:pPr>
              <a:spcBef>
                <a:spcPct val="50000"/>
              </a:spcBef>
            </a:pPr>
            <a:r>
              <a:rPr lang="en-US" sz="2800" dirty="0">
                <a:solidFill>
                  <a:srgbClr val="C00000"/>
                </a:solidFill>
              </a:rPr>
              <a:t>structured blocks</a:t>
            </a:r>
            <a:endParaRPr lang="en-US" sz="2000" dirty="0">
              <a:solidFill>
                <a:srgbClr val="C00000"/>
              </a:solidFill>
            </a:endParaRPr>
          </a:p>
          <a:p>
            <a:pPr marL="628650" lvl="2">
              <a:spcBef>
                <a:spcPct val="50000"/>
              </a:spcBef>
            </a:pPr>
            <a:r>
              <a:rPr lang="en-US" dirty="0"/>
              <a:t>A block with one point of entry at the top and one point of exit at the bottom</a:t>
            </a:r>
          </a:p>
          <a:p>
            <a:pPr marL="628650" lvl="2">
              <a:spcBef>
                <a:spcPct val="50000"/>
              </a:spcBef>
            </a:pPr>
            <a:r>
              <a:rPr lang="en-US" dirty="0"/>
              <a:t>The only “branches” allowed are </a:t>
            </a:r>
            <a:r>
              <a:rPr lang="en-US" dirty="0">
                <a:solidFill>
                  <a:srgbClr val="0070C0"/>
                </a:solidFill>
                <a:latin typeface="Consolas" panose="020B0609020204030204" pitchFamily="49" charset="0"/>
              </a:rPr>
              <a:t>exit()</a:t>
            </a:r>
            <a:r>
              <a:rPr lang="en-US" dirty="0"/>
              <a:t> function calls</a:t>
            </a:r>
          </a:p>
        </p:txBody>
      </p:sp>
      <p:grpSp>
        <p:nvGrpSpPr>
          <p:cNvPr id="12" name="Group 11"/>
          <p:cNvGrpSpPr/>
          <p:nvPr/>
        </p:nvGrpSpPr>
        <p:grpSpPr>
          <a:xfrm>
            <a:off x="817821" y="2514448"/>
            <a:ext cx="4419600" cy="2692597"/>
            <a:chOff x="1360598" y="2514448"/>
            <a:chExt cx="4419600" cy="2692597"/>
          </a:xfrm>
        </p:grpSpPr>
        <p:sp>
          <p:nvSpPr>
            <p:cNvPr id="518148" name="Text Box 4"/>
            <p:cNvSpPr txBox="1">
              <a:spLocks noChangeArrowheads="1"/>
            </p:cNvSpPr>
            <p:nvPr/>
          </p:nvSpPr>
          <p:spPr bwMode="auto">
            <a:xfrm>
              <a:off x="2057284" y="2514448"/>
              <a:ext cx="2590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A structured block</a:t>
              </a:r>
            </a:p>
          </p:txBody>
        </p:sp>
        <p:sp>
          <p:nvSpPr>
            <p:cNvPr id="2" name="Rectangle 1"/>
            <p:cNvSpPr/>
            <p:nvPr/>
          </p:nvSpPr>
          <p:spPr>
            <a:xfrm>
              <a:off x="1360598" y="2898721"/>
              <a:ext cx="4419600" cy="2308324"/>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omp</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omp_get_thread_num</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more: res[id]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do_big_job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not_conv</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(res[id])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goto</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"I’m outside par. region!\n"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grpSp>
        <p:nvGrpSpPr>
          <p:cNvPr id="14" name="Group 13"/>
          <p:cNvGrpSpPr/>
          <p:nvPr/>
        </p:nvGrpSpPr>
        <p:grpSpPr>
          <a:xfrm>
            <a:off x="6807884" y="2514448"/>
            <a:ext cx="4343400" cy="2689323"/>
            <a:chOff x="5932598" y="2514448"/>
            <a:chExt cx="4343400" cy="2689323"/>
          </a:xfrm>
        </p:grpSpPr>
        <p:sp>
          <p:nvSpPr>
            <p:cNvPr id="518149" name="Text Box 5"/>
            <p:cNvSpPr txBox="1">
              <a:spLocks noChangeArrowheads="1"/>
            </p:cNvSpPr>
            <p:nvPr/>
          </p:nvSpPr>
          <p:spPr bwMode="auto">
            <a:xfrm>
              <a:off x="6019684" y="2514448"/>
              <a:ext cx="3352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Not a structured block</a:t>
              </a:r>
            </a:p>
          </p:txBody>
        </p:sp>
        <p:sp>
          <p:nvSpPr>
            <p:cNvPr id="4" name="Rectangle 3"/>
            <p:cNvSpPr/>
            <p:nvPr/>
          </p:nvSpPr>
          <p:spPr>
            <a:xfrm>
              <a:off x="5932598" y="2895447"/>
              <a:ext cx="4343400" cy="2308324"/>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go_now</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goto</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id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omp_get_thread_num</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more:  res[id]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do_big_job</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conv</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(res[id]) )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goto</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goto</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done: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really_done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goto</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more;</a:t>
              </a:r>
            </a:p>
          </p:txBody>
        </p:sp>
      </p:grpSp>
      <p:sp>
        <p:nvSpPr>
          <p:cNvPr id="11" name="Rectangle 10"/>
          <p:cNvSpPr/>
          <p:nvPr/>
        </p:nvSpPr>
        <p:spPr>
          <a:xfrm>
            <a:off x="0" y="6652642"/>
            <a:ext cx="7378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[IOMPP]</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6" name="Straight Arrow Connector 5"/>
          <p:cNvCxnSpPr/>
          <p:nvPr/>
        </p:nvCxnSpPr>
        <p:spPr>
          <a:xfrm flipV="1">
            <a:off x="159734" y="4889840"/>
            <a:ext cx="725327" cy="989123"/>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59734" y="5878963"/>
            <a:ext cx="11872531" cy="646331"/>
          </a:xfrm>
          <a:prstGeom prst="rect">
            <a:avLst/>
          </a:prstGeom>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IMPORTANT FACT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There is an </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implicit barrier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the right “}” curly brace where threads wait on each other.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point at which the spawned worker threads complete execution and either go to sleep or spin idle.</a:t>
            </a:r>
          </a:p>
        </p:txBody>
      </p:sp>
    </p:spTree>
    <p:custDataLst>
      <p:tags r:id="rId1"/>
    </p:custDataLst>
    <p:extLst>
      <p:ext uri="{BB962C8B-B14F-4D97-AF65-F5344CB8AC3E}">
        <p14:creationId xmlns:p14="http://schemas.microsoft.com/office/powerpoint/2010/main" val="427954212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Example, Parallel Regions</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4EC464-0052-4FCA-B330-A64DDC2734A2}"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452</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grpSp>
        <p:nvGrpSpPr>
          <p:cNvPr id="2" name="Group 1"/>
          <p:cNvGrpSpPr/>
          <p:nvPr/>
        </p:nvGrpSpPr>
        <p:grpSpPr>
          <a:xfrm>
            <a:off x="141278" y="1646213"/>
            <a:ext cx="8904751" cy="4825962"/>
            <a:chOff x="1610849" y="1836713"/>
            <a:chExt cx="8904751" cy="4825962"/>
          </a:xfrm>
        </p:grpSpPr>
        <p:sp>
          <p:nvSpPr>
            <p:cNvPr id="8" name="Rectangle 7"/>
            <p:cNvSpPr/>
            <p:nvPr/>
          </p:nvSpPr>
          <p:spPr>
            <a:xfrm>
              <a:off x="4095750" y="2120732"/>
              <a:ext cx="14766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myData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p:cNvCxnSpPr/>
            <p:nvPr/>
          </p:nvCxnSpPr>
          <p:spPr>
            <a:xfrm>
              <a:off x="4705350" y="183671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8819" y="2713585"/>
              <a:ext cx="24705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omp_set_num_threads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(4);</a:t>
              </a:r>
            </a:p>
          </p:txBody>
        </p:sp>
        <p:sp>
          <p:nvSpPr>
            <p:cNvPr id="12" name="Rectangle 11"/>
            <p:cNvSpPr/>
            <p:nvPr/>
          </p:nvSpPr>
          <p:spPr>
            <a:xfrm>
              <a:off x="4097459" y="3663747"/>
              <a:ext cx="14766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foo(0,myData)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p:cNvSpPr/>
            <p:nvPr/>
          </p:nvSpPr>
          <p:spPr>
            <a:xfrm>
              <a:off x="5744611" y="3663747"/>
              <a:ext cx="14766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foo(1,myData)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p:cNvSpPr/>
            <p:nvPr/>
          </p:nvSpPr>
          <p:spPr>
            <a:xfrm>
              <a:off x="1610849" y="3426026"/>
              <a:ext cx="1981200" cy="1169551"/>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Each thread executes the same code, arguments slightly different because of </a:t>
              </a:r>
              <a:r>
                <a:rPr kumimoji="0" lang="en-US"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threadID</a:t>
              </a:r>
              <a:endPar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5" name="Rectangle 14"/>
            <p:cNvSpPr/>
            <p:nvPr/>
          </p:nvSpPr>
          <p:spPr>
            <a:xfrm>
              <a:off x="7391763" y="3663747"/>
              <a:ext cx="14766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foo(2,myData)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p:cNvSpPr/>
            <p:nvPr/>
          </p:nvSpPr>
          <p:spPr>
            <a:xfrm>
              <a:off x="9038914" y="3663747"/>
              <a:ext cx="14766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foo(3,myData)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Connector 16"/>
            <p:cNvCxnSpPr/>
            <p:nvPr/>
          </p:nvCxnSpPr>
          <p:spPr>
            <a:xfrm>
              <a:off x="4705350" y="2428508"/>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02079" y="3401006"/>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378479" y="3401006"/>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54879" y="3401006"/>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731279" y="3401006"/>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702079" y="4067590"/>
              <a:ext cx="5029200" cy="304800"/>
              <a:chOff x="3276600" y="3038763"/>
              <a:chExt cx="5029200" cy="304800"/>
            </a:xfrm>
          </p:grpSpPr>
          <p:cxnSp>
            <p:nvCxnSpPr>
              <p:cNvPr id="24" name="Straight Connector 23"/>
              <p:cNvCxnSpPr/>
              <p:nvPr/>
            </p:nvCxnSpPr>
            <p:spPr>
              <a:xfrm>
                <a:off x="3276600" y="303876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53000" y="303876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29400" y="303876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305800" y="303876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a:off x="4702079" y="4372762"/>
              <a:ext cx="5038436" cy="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02079" y="3397136"/>
              <a:ext cx="5038436" cy="7371"/>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02079" y="3029244"/>
              <a:ext cx="0" cy="375263"/>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02079" y="4372391"/>
              <a:ext cx="0" cy="333253"/>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02079" y="5010443"/>
              <a:ext cx="0" cy="3048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467600" y="4539016"/>
              <a:ext cx="1981200" cy="1600438"/>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All four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foo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function calls executed with the same </a:t>
              </a:r>
              <a:r>
                <a:rPr kumimoji="0" lang="en-US"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myData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each of the four calls does what it finds suitable based on the value of </a:t>
              </a:r>
              <a:r>
                <a:rPr kumimoji="0" lang="en-US"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threadID</a:t>
              </a:r>
              <a:endPar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41" name="Straight Arrow Connector 40"/>
            <p:cNvCxnSpPr/>
            <p:nvPr/>
          </p:nvCxnSpPr>
          <p:spPr>
            <a:xfrm flipH="1" flipV="1">
              <a:off x="4724400" y="4400843"/>
              <a:ext cx="876300" cy="13077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581401" y="4702667"/>
              <a:ext cx="2271776" cy="307777"/>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"all done\n"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2" name="Rectangle 41"/>
            <p:cNvSpPr/>
            <p:nvPr/>
          </p:nvSpPr>
          <p:spPr>
            <a:xfrm>
              <a:off x="4681758" y="5708568"/>
              <a:ext cx="2271773" cy="954107"/>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Barrier (</a:t>
              </a:r>
              <a:r>
                <a:rPr kumimoji="0" lang="en-US" sz="1400" b="0" i="0" u="none" strike="noStrike" kern="1200" cap="none" spc="0" normalizeH="0" baseline="0" noProof="0" dirty="0">
                  <a:ln>
                    <a:noFill/>
                  </a:ln>
                  <a:solidFill>
                    <a:srgbClr val="FFC000"/>
                  </a:solidFill>
                  <a:effectLst/>
                  <a:uLnTx/>
                  <a:uFillTx/>
                  <a:latin typeface="Calibri" panose="020F0502020204030204"/>
                  <a:ea typeface="+mn-ea"/>
                  <a:cs typeface="+mn-cs"/>
                </a:rPr>
                <a:t>wait for each other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three of the threads are folded, after which master thread moves on</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sp>
        <p:nvSpPr>
          <p:cNvPr id="34" name="Rectangle 33"/>
          <p:cNvSpPr/>
          <p:nvPr/>
        </p:nvSpPr>
        <p:spPr>
          <a:xfrm>
            <a:off x="7569343" y="896475"/>
            <a:ext cx="4419600" cy="1938992"/>
          </a:xfrm>
          <a:prstGeom prst="rect">
            <a:avLst/>
          </a:prstGeom>
          <a:solidFill>
            <a:schemeClr val="bg1">
              <a:lumMod val="95000"/>
            </a:schemeClr>
          </a:solidFill>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perhaps more code here (defining foo, etc.)</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myData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omp_set_num_threads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myData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"all done\n"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//perhaps more code here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F54DCC-5D57-15BA-86A3-A2254A0BAC47}"/>
              </a:ext>
            </a:extLst>
          </p:cNvPr>
          <p:cNvSpPr txBox="1"/>
          <p:nvPr/>
        </p:nvSpPr>
        <p:spPr>
          <a:xfrm>
            <a:off x="141278" y="965828"/>
            <a:ext cx="7428059" cy="584775"/>
          </a:xfrm>
          <a:prstGeom prst="rect">
            <a:avLst/>
          </a:prstGeom>
          <a:noFill/>
        </p:spPr>
        <p:txBody>
          <a:bodyPr wrap="square">
            <a:spAutoFit/>
          </a:bodyPr>
          <a:lstStyle/>
          <a:p>
            <a:r>
              <a:rPr lang="en-US" sz="1800" dirty="0">
                <a:solidFill>
                  <a:srgbClr val="FFC000"/>
                </a:solidFill>
              </a:rPr>
              <a:t>Important: each thread has own “</a:t>
            </a:r>
            <a:r>
              <a:rPr lang="en-US" sz="1800" dirty="0" err="1">
                <a:solidFill>
                  <a:srgbClr val="FFC000"/>
                </a:solidFill>
                <a:latin typeface="Courier New" panose="02070309020205020404" pitchFamily="49" charset="0"/>
                <a:cs typeface="Courier New" panose="02070309020205020404" pitchFamily="49" charset="0"/>
              </a:rPr>
              <a:t>threadID</a:t>
            </a:r>
            <a:r>
              <a:rPr lang="en-US" sz="1800" dirty="0">
                <a:solidFill>
                  <a:srgbClr val="FFC000"/>
                </a:solidFill>
              </a:rPr>
              <a:t>”-type variable</a:t>
            </a:r>
          </a:p>
          <a:p>
            <a:pPr lvl="1"/>
            <a:r>
              <a:rPr lang="en-US" sz="1400" dirty="0"/>
              <a:t>Like </a:t>
            </a:r>
            <a:r>
              <a:rPr lang="en-US" sz="1400" dirty="0" err="1">
                <a:latin typeface="Consolas" panose="020B0609020204030204" pitchFamily="49" charset="0"/>
              </a:rPr>
              <a:t>threadIdx.x</a:t>
            </a:r>
            <a:r>
              <a:rPr lang="en-US" sz="1400" dirty="0"/>
              <a:t> in CUDA – allows to identify what work you do</a:t>
            </a:r>
          </a:p>
        </p:txBody>
      </p:sp>
    </p:spTree>
    <p:extLst>
      <p:ext uri="{BB962C8B-B14F-4D97-AF65-F5344CB8AC3E}">
        <p14:creationId xmlns:p14="http://schemas.microsoft.com/office/powerpoint/2010/main" val="12745852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Regions, Another Example</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A7C484-7E24-447E-8CB0-5149A4D34DEF}"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453</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4"/>
          <p:cNvSpPr/>
          <p:nvPr/>
        </p:nvSpPr>
        <p:spPr>
          <a:xfrm>
            <a:off x="5987144" y="1080147"/>
            <a:ext cx="5987143" cy="3308598"/>
          </a:xfrm>
          <a:prstGeom prst="rect">
            <a:avLst/>
          </a:prstGeom>
          <a:solidFill>
            <a:schemeClr val="bg1">
              <a:lumMod val="95000"/>
            </a:schemeClr>
          </a:solidFill>
          <a:ln>
            <a:solidFill>
              <a:srgbClr val="0070C0"/>
            </a:solid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8080"/>
                </a:solidFill>
                <a:effectLst/>
                <a:uLnTx/>
                <a:uFillTx/>
                <a:latin typeface="Consolas"/>
                <a:ea typeface="+mn-ea"/>
                <a:cs typeface="+mn-cs"/>
              </a:rPr>
              <a:t>#include</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A31515"/>
                </a:solidFill>
                <a:effectLst/>
                <a:uLnTx/>
                <a:uFillTx/>
                <a:latin typeface="Consolas"/>
                <a:ea typeface="+mn-ea"/>
                <a:cs typeface="+mn-cs"/>
              </a:rPr>
              <a:t>&lt;</a:t>
            </a:r>
            <a:r>
              <a:rPr kumimoji="0" lang="en-US" sz="1100" b="1" i="0" u="none" strike="noStrike" kern="1200" cap="none" spc="0" normalizeH="0" baseline="0" noProof="0" dirty="0" err="1">
                <a:ln>
                  <a:noFill/>
                </a:ln>
                <a:solidFill>
                  <a:srgbClr val="A31515"/>
                </a:solidFill>
                <a:effectLst/>
                <a:uLnTx/>
                <a:uFillTx/>
                <a:latin typeface="Consolas"/>
                <a:ea typeface="+mn-ea"/>
                <a:cs typeface="+mn-cs"/>
              </a:rPr>
              <a:t>omp.h</a:t>
            </a:r>
            <a:r>
              <a:rPr kumimoji="0" lang="en-US" sz="1100" b="1" i="0" u="none" strike="noStrike" kern="1200" cap="none" spc="0" normalizeH="0" baseline="0" noProof="0" dirty="0">
                <a:ln>
                  <a:noFill/>
                </a:ln>
                <a:solidFill>
                  <a:srgbClr val="A31515"/>
                </a:solidFill>
                <a:effectLst/>
                <a:uLnTx/>
                <a:uFillTx/>
                <a:latin typeface="Consolas"/>
                <a:ea typeface="+mn-ea"/>
                <a:cs typeface="+mn-cs"/>
              </a:rPr>
              <a:t>&gt; </a:t>
            </a:r>
            <a:endPar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8080"/>
                </a:solidFill>
                <a:effectLst/>
                <a:uLnTx/>
                <a:uFillTx/>
                <a:latin typeface="Consolas"/>
                <a:ea typeface="+mn-ea"/>
                <a:cs typeface="+mn-cs"/>
              </a:rPr>
              <a:t>#include</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100" b="1"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whatsUpQuestionMark</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0000FF"/>
                </a:solidFill>
                <a:effectLst/>
                <a:uLnTx/>
                <a:uFillTx/>
                <a:latin typeface="Consolas"/>
                <a:ea typeface="+mn-ea"/>
                <a:cs typeface="+mn-cs"/>
              </a:rPr>
              <a:t>int</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myThreadID</a:t>
            </a:r>
            <a:r>
              <a:rPr kumimoji="0" lang="en-US" sz="1100" b="1" i="0" u="none" strike="noStrike" kern="1200" cap="none" spc="0" normalizeH="0" baseline="0" noProof="0" dirty="0">
                <a:ln>
                  <a:noFill/>
                </a:ln>
                <a:solidFill>
                  <a:srgbClr val="000000"/>
                </a:solidFill>
                <a:effectLst/>
                <a:uLnTx/>
                <a:uFillTx/>
                <a:latin typeface="Consolas"/>
                <a:ea typeface="+mn-ea"/>
                <a:cs typeface="+mn-cs"/>
              </a:rPr>
              <a:t> = </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omp_get_thread_num</a:t>
            </a:r>
            <a:r>
              <a:rPr kumimoji="0" lang="en-US" sz="11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a:ea typeface="+mn-ea"/>
                <a:cs typeface="+mn-cs"/>
              </a:rPr>
              <a:t>    std::</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cout</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008080"/>
                </a:solidFill>
                <a:effectLst/>
                <a:uLnTx/>
                <a:uFillTx/>
                <a:latin typeface="Consolas"/>
                <a:ea typeface="+mn-ea"/>
                <a:cs typeface="+mn-cs"/>
              </a:rPr>
              <a:t>&lt;&lt;</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A31515"/>
                </a:solidFill>
                <a:effectLst/>
                <a:uLnTx/>
                <a:uFillTx/>
                <a:latin typeface="Consolas"/>
                <a:ea typeface="+mn-ea"/>
                <a:cs typeface="+mn-cs"/>
              </a:rPr>
              <a:t>"What's up?, asks thread "</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008080"/>
                </a:solidFill>
                <a:effectLst/>
                <a:uLnTx/>
                <a:uFillTx/>
                <a:latin typeface="Consolas"/>
                <a:ea typeface="+mn-ea"/>
                <a:cs typeface="+mn-cs"/>
              </a:rPr>
              <a:t>&lt;&lt;</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myThreadID</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008080"/>
                </a:solidFill>
                <a:effectLst/>
                <a:uLnTx/>
                <a:uFillTx/>
                <a:latin typeface="Consolas"/>
                <a:ea typeface="+mn-ea"/>
                <a:cs typeface="+mn-cs"/>
              </a:rPr>
              <a:t>&lt;&lt;</a:t>
            </a:r>
            <a:r>
              <a:rPr kumimoji="0" lang="en-US" sz="1100" b="1" i="0" u="none" strike="noStrike" kern="1200" cap="none" spc="0" normalizeH="0" baseline="0" noProof="0" dirty="0">
                <a:ln>
                  <a:noFill/>
                </a:ln>
                <a:solidFill>
                  <a:srgbClr val="000000"/>
                </a:solidFill>
                <a:effectLst/>
                <a:uLnTx/>
                <a:uFillTx/>
                <a:latin typeface="Consolas"/>
                <a:ea typeface="+mn-ea"/>
                <a:cs typeface="+mn-cs"/>
              </a:rPr>
              <a:t> std::</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endl</a:t>
            </a:r>
            <a:r>
              <a:rPr kumimoji="0" lang="en-US" sz="11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FF"/>
                </a:solidFill>
                <a:effectLst/>
                <a:uLnTx/>
                <a:uFillTx/>
                <a:latin typeface="Consolas"/>
                <a:ea typeface="+mn-ea"/>
                <a:cs typeface="+mn-cs"/>
              </a:rPr>
              <a:t>int</a:t>
            </a:r>
            <a:r>
              <a:rPr kumimoji="0" lang="en-US" sz="1100" b="1"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 </a:t>
            </a:r>
            <a:r>
              <a:rPr kumimoji="0" lang="en-US" sz="11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num_threads</a:t>
            </a:r>
            <a:r>
              <a:rPr kumimoji="0" lang="en-US" sz="11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(4)</a:t>
            </a:r>
            <a:endPar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whatsUpQuestionMark</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a:ea typeface="+mn-ea"/>
                <a:cs typeface="+mn-cs"/>
              </a:rPr>
              <a:t>    std::</a:t>
            </a:r>
            <a:r>
              <a:rPr kumimoji="0" lang="en-US" sz="1100" b="1" i="0" u="none" strike="noStrike" kern="1200" cap="none" spc="0" normalizeH="0" baseline="0" noProof="0" dirty="0" err="1">
                <a:ln>
                  <a:noFill/>
                </a:ln>
                <a:solidFill>
                  <a:srgbClr val="000000"/>
                </a:solidFill>
                <a:effectLst/>
                <a:uLnTx/>
                <a:uFillTx/>
                <a:latin typeface="Consolas"/>
                <a:ea typeface="+mn-ea"/>
                <a:cs typeface="+mn-cs"/>
              </a:rPr>
              <a:t>cout</a:t>
            </a:r>
            <a:r>
              <a:rPr kumimoji="0" lang="en-US" sz="1100" b="1" i="0" u="none" strike="noStrike" kern="1200" cap="none" spc="0" normalizeH="0" baseline="0" noProof="0" dirty="0">
                <a:ln>
                  <a:noFill/>
                </a:ln>
                <a:solidFill>
                  <a:srgbClr val="008080"/>
                </a:solidFill>
                <a:effectLst/>
                <a:uLnTx/>
                <a:uFillTx/>
                <a:latin typeface="Consolas"/>
                <a:ea typeface="+mn-ea"/>
                <a:cs typeface="+mn-cs"/>
              </a:rPr>
              <a:t>&lt;&lt;</a:t>
            </a:r>
            <a:r>
              <a:rPr kumimoji="0" lang="en-US" sz="1100" b="1" i="0" u="none" strike="noStrike" kern="1200" cap="none" spc="0" normalizeH="0" baseline="0" noProof="0" dirty="0">
                <a:ln>
                  <a:noFill/>
                </a:ln>
                <a:solidFill>
                  <a:srgbClr val="000000"/>
                </a:solidFill>
                <a:effectLst/>
                <a:uLnTx/>
                <a:uFillTx/>
                <a:latin typeface="Consolas"/>
                <a:ea typeface="+mn-ea"/>
                <a:cs typeface="+mn-cs"/>
              </a:rPr>
              <a:t> </a:t>
            </a:r>
            <a:r>
              <a:rPr kumimoji="0" lang="en-US" sz="1100" b="1" i="0" u="none" strike="noStrike" kern="1200" cap="none" spc="0" normalizeH="0" baseline="0" noProof="0" dirty="0">
                <a:ln>
                  <a:noFill/>
                </a:ln>
                <a:solidFill>
                  <a:srgbClr val="A31515"/>
                </a:solidFill>
                <a:effectLst/>
                <a:uLnTx/>
                <a:uFillTx/>
                <a:latin typeface="Consolas"/>
                <a:ea typeface="+mn-ea"/>
                <a:cs typeface="+mn-cs"/>
              </a:rPr>
              <a:t>"all done...\n"</a:t>
            </a:r>
            <a:r>
              <a:rPr kumimoji="0" lang="en-US" sz="11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6" name="Text Placeholder 9"/>
          <p:cNvSpPr txBox="1">
            <a:spLocks/>
          </p:cNvSpPr>
          <p:nvPr/>
        </p:nvSpPr>
        <p:spPr bwMode="auto">
          <a:xfrm>
            <a:off x="255814" y="1676400"/>
            <a:ext cx="5513613"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4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18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6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What do you get when you execute this code?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The code in the parallel region is </a:t>
            </a: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like a GPU kernel (a “structured block”)</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which gets called by the number of parallel threads you work with </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Reflect on this: </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You are calling </a:t>
            </a:r>
            <a:r>
              <a:rPr kumimoji="0" lang="en-US" sz="14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omp_get_thread_num</a:t>
            </a:r>
            <a:r>
              <a:rPr kumimoji="0" lang="en-US" sz="14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inside a subroutine; however, </a:t>
            </a:r>
            <a:r>
              <a:rPr kumimoji="0" lang="en-US" sz="1400" b="0" i="0" u="none" strike="noStrike" kern="0" cap="none" spc="0" normalizeH="0" baseline="0" noProof="0" dirty="0">
                <a:ln>
                  <a:noFill/>
                </a:ln>
                <a:solidFill>
                  <a:srgbClr val="0070C0"/>
                </a:solidFill>
                <a:effectLst/>
                <a:uLnTx/>
                <a:uFillTx/>
                <a:latin typeface="Calibri" panose="020F0502020204030204"/>
                <a:ea typeface="+mn-ea"/>
                <a:cs typeface="+mn-cs"/>
              </a:rPr>
              <a:t>each </a:t>
            </a:r>
            <a:r>
              <a:rPr kumimoji="0" lang="en-US" sz="1400" b="0" i="0" u="none" strike="noStrike" kern="0" cap="none" spc="0" normalizeH="0" baseline="0" noProof="0" dirty="0" err="1">
                <a:ln>
                  <a:noFill/>
                </a:ln>
                <a:solidFill>
                  <a:srgbClr val="0070C0"/>
                </a:solidFill>
                <a:effectLst/>
                <a:uLnTx/>
                <a:uFillTx/>
                <a:latin typeface="Calibri" panose="020F0502020204030204"/>
                <a:ea typeface="+mn-ea"/>
                <a:cs typeface="+mn-cs"/>
              </a:rPr>
              <a:t>omp</a:t>
            </a:r>
            <a:r>
              <a:rPr kumimoji="0" lang="en-US" sz="1400" b="0" i="0" u="none" strike="noStrike" kern="0" cap="none" spc="0" normalizeH="0" baseline="0" noProof="0" dirty="0">
                <a:ln>
                  <a:noFill/>
                </a:ln>
                <a:solidFill>
                  <a:srgbClr val="0070C0"/>
                </a:solidFill>
                <a:effectLst/>
                <a:uLnTx/>
                <a:uFillTx/>
                <a:latin typeface="Calibri" panose="020F0502020204030204"/>
                <a:ea typeface="+mn-ea"/>
                <a:cs typeface="+mn-cs"/>
              </a:rPr>
              <a:t> thread running that subroutine knows its id</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that is, it has </a:t>
            </a:r>
            <a:r>
              <a:rPr kumimoji="0" lang="en-US" sz="1400" b="0" i="0" u="none" strike="noStrike" kern="0" cap="none" spc="0" normalizeH="0" baseline="0" noProof="0" dirty="0">
                <a:ln>
                  <a:noFill/>
                </a:ln>
                <a:solidFill>
                  <a:srgbClr val="00B050"/>
                </a:solidFill>
                <a:effectLst/>
                <a:uLnTx/>
                <a:uFillTx/>
                <a:latin typeface="Calibri" panose="020F0502020204030204"/>
                <a:ea typeface="+mn-ea"/>
                <a:cs typeface="+mn-cs"/>
              </a:rPr>
              <a:t>context</a:t>
            </a:r>
          </a:p>
        </p:txBody>
      </p:sp>
      <p:sp>
        <p:nvSpPr>
          <p:cNvPr id="8" name="TextBox 7">
            <a:extLst>
              <a:ext uri="{FF2B5EF4-FFF2-40B4-BE49-F238E27FC236}">
                <a16:creationId xmlns:a16="http://schemas.microsoft.com/office/drawing/2014/main" id="{048CB101-56CD-F036-B9D8-FE03737A3217}"/>
              </a:ext>
            </a:extLst>
          </p:cNvPr>
          <p:cNvSpPr txBox="1"/>
          <p:nvPr/>
        </p:nvSpPr>
        <p:spPr>
          <a:xfrm>
            <a:off x="5683645" y="5181600"/>
            <a:ext cx="6467545" cy="1384995"/>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(base) negrut@me-r014574:~/JUNK$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What's up?, asks thread What's up?, asks thread What's up?, asks thread 03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What's up?, asks thread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all done...</a:t>
            </a:r>
          </a:p>
        </p:txBody>
      </p:sp>
      <p:sp>
        <p:nvSpPr>
          <p:cNvPr id="9" name="Arrow: Down 8">
            <a:extLst>
              <a:ext uri="{FF2B5EF4-FFF2-40B4-BE49-F238E27FC236}">
                <a16:creationId xmlns:a16="http://schemas.microsoft.com/office/drawing/2014/main" id="{B7E16220-B51C-5407-B20A-5BA392416F22}"/>
              </a:ext>
            </a:extLst>
          </p:cNvPr>
          <p:cNvSpPr/>
          <p:nvPr/>
        </p:nvSpPr>
        <p:spPr>
          <a:xfrm>
            <a:off x="8680474" y="4603635"/>
            <a:ext cx="367095" cy="35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Down 9">
            <a:extLst>
              <a:ext uri="{FF2B5EF4-FFF2-40B4-BE49-F238E27FC236}">
                <a16:creationId xmlns:a16="http://schemas.microsoft.com/office/drawing/2014/main" id="{E4EA2E49-3F9E-3BAC-6B90-7969131B6D9D}"/>
              </a:ext>
            </a:extLst>
          </p:cNvPr>
          <p:cNvSpPr/>
          <p:nvPr/>
        </p:nvSpPr>
        <p:spPr>
          <a:xfrm rot="16200000">
            <a:off x="5048587" y="2002021"/>
            <a:ext cx="367095" cy="35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12429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Consolas" panose="020B0609020204030204" pitchFamily="49" charset="0"/>
              </a:rPr>
              <a:t>whatsUpQuestionmark</a:t>
            </a:r>
            <a:r>
              <a:rPr lang="en-US" dirty="0"/>
              <a:t> Example: What Happens Under the Hood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A7C484-7E24-447E-8CB0-5149A4D34DEF}"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454</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3" name="Content Placeholder 2"/>
          <p:cNvSpPr>
            <a:spLocks noGrp="1"/>
          </p:cNvSpPr>
          <p:nvPr>
            <p:ph idx="4294967295"/>
          </p:nvPr>
        </p:nvSpPr>
        <p:spPr>
          <a:xfrm>
            <a:off x="397327" y="2508859"/>
            <a:ext cx="3886200" cy="3767138"/>
          </a:xfrm>
        </p:spPr>
        <p:txBody>
          <a:bodyPr/>
          <a:lstStyle/>
          <a:p>
            <a:endParaRPr lang="en-US" sz="1400" dirty="0"/>
          </a:p>
          <a:p>
            <a:r>
              <a:rPr lang="en-US" sz="1400" dirty="0"/>
              <a:t>The OMP </a:t>
            </a:r>
            <a:r>
              <a:rPr lang="en-US" sz="1400" b="1" dirty="0">
                <a:solidFill>
                  <a:srgbClr val="C00000"/>
                </a:solidFill>
              </a:rPr>
              <a:t>compiler generates some other code </a:t>
            </a:r>
            <a:r>
              <a:rPr lang="en-US" sz="1400" dirty="0"/>
              <a:t>that takes care of the construct above</a:t>
            </a:r>
          </a:p>
          <a:p>
            <a:endParaRPr lang="en-US" sz="1400" dirty="0"/>
          </a:p>
          <a:p>
            <a:r>
              <a:rPr lang="en-US" sz="1400" dirty="0"/>
              <a:t>The OMP runtime uses a thread pool so full cost of thread creation and retiring is not incurred with each parallel region</a:t>
            </a:r>
          </a:p>
          <a:p>
            <a:endParaRPr lang="en-US" sz="1400" dirty="0"/>
          </a:p>
          <a:p>
            <a:r>
              <a:rPr lang="en-US" sz="1400" dirty="0"/>
              <a:t>When you say </a:t>
            </a:r>
            <a:r>
              <a:rPr lang="en-US" sz="1400" dirty="0" err="1">
                <a:latin typeface="Consolas" panose="020B0609020204030204" pitchFamily="49" charset="0"/>
              </a:rPr>
              <a:t>num_threads</a:t>
            </a:r>
            <a:r>
              <a:rPr lang="en-US" sz="1400" dirty="0">
                <a:latin typeface="Consolas" panose="020B0609020204030204" pitchFamily="49" charset="0"/>
              </a:rPr>
              <a:t>(4)</a:t>
            </a:r>
            <a:r>
              <a:rPr lang="en-US" sz="1400" dirty="0"/>
              <a:t>, only </a:t>
            </a:r>
            <a:r>
              <a:rPr lang="en-US" sz="1400" b="1" i="1" dirty="0">
                <a:solidFill>
                  <a:srgbClr val="C00000"/>
                </a:solidFill>
              </a:rPr>
              <a:t>three</a:t>
            </a:r>
            <a:r>
              <a:rPr lang="en-US" sz="1400" dirty="0"/>
              <a:t> threads are created because one parallel-section invocation associated with master thread</a:t>
            </a:r>
          </a:p>
          <a:p>
            <a:endParaRPr lang="en-US" sz="1400" dirty="0"/>
          </a:p>
        </p:txBody>
      </p:sp>
      <p:sp>
        <p:nvSpPr>
          <p:cNvPr id="5" name="Rectangle 4"/>
          <p:cNvSpPr/>
          <p:nvPr/>
        </p:nvSpPr>
        <p:spPr>
          <a:xfrm>
            <a:off x="124102" y="6540817"/>
            <a:ext cx="2053767"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 Mattson,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mn-ea"/>
                <a:cs typeface="+mn-cs"/>
              </a:rPr>
              <a:t>Breshears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mn-ea"/>
                <a:cs typeface="+mn-cs"/>
              </a:rPr>
              <a:t>Koniges</a:t>
            </a: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 Kemp ]→</a:t>
            </a:r>
          </a:p>
        </p:txBody>
      </p:sp>
      <p:sp>
        <p:nvSpPr>
          <p:cNvPr id="6" name="Rectangle 5"/>
          <p:cNvSpPr/>
          <p:nvPr/>
        </p:nvSpPr>
        <p:spPr>
          <a:xfrm>
            <a:off x="607679" y="1289932"/>
            <a:ext cx="3926221" cy="954107"/>
          </a:xfrm>
          <a:prstGeom prst="rect">
            <a:avLst/>
          </a:prstGeom>
          <a:solidFill>
            <a:schemeClr val="bg1">
              <a:lumMod val="95000"/>
            </a:schemeClr>
          </a:solidFill>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num_threads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(4)</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whatsUpQuestionMark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7" name="Rectangle 6"/>
          <p:cNvSpPr/>
          <p:nvPr/>
        </p:nvSpPr>
        <p:spPr>
          <a:xfrm>
            <a:off x="4974772" y="3441331"/>
            <a:ext cx="7010400" cy="2031325"/>
          </a:xfrm>
          <a:prstGeom prst="rect">
            <a:avLst/>
          </a:prstGeom>
          <a:solidFill>
            <a:schemeClr val="bg1">
              <a:lumMod val="95000"/>
            </a:schemeClr>
          </a:solidFill>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pthread_t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 4;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//note that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starts at 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pthread_create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thunk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//create 3 threads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thunk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this is the call done by master thread</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1;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 4;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//three threads folded; see Remarks below</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pthread_join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Content Placeholder 2"/>
          <p:cNvSpPr txBox="1">
            <a:spLocks/>
          </p:cNvSpPr>
          <p:nvPr/>
        </p:nvSpPr>
        <p:spPr bwMode="auto">
          <a:xfrm>
            <a:off x="4948920" y="5470654"/>
            <a:ext cx="7010400" cy="10334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4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18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6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Remarks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Thread creation happens perhaps before, don’t need to create threads over and over again</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The threads are not always immediately joined after a parallel region; they might be folded back into a pool to avoid overhead when used in a subsequent parallel region</a:t>
            </a:r>
          </a:p>
        </p:txBody>
      </p:sp>
      <p:sp>
        <p:nvSpPr>
          <p:cNvPr id="13" name="Rectangle 12">
            <a:extLst>
              <a:ext uri="{FF2B5EF4-FFF2-40B4-BE49-F238E27FC236}">
                <a16:creationId xmlns:a16="http://schemas.microsoft.com/office/drawing/2014/main" id="{20DBB6E8-5B98-4576-B9BD-72A9FA15A835}"/>
              </a:ext>
            </a:extLst>
          </p:cNvPr>
          <p:cNvSpPr/>
          <p:nvPr/>
        </p:nvSpPr>
        <p:spPr>
          <a:xfrm>
            <a:off x="4974772" y="2143839"/>
            <a:ext cx="7010400" cy="954107"/>
          </a:xfrm>
          <a:prstGeom prst="rect">
            <a:avLst/>
          </a:prstGeom>
          <a:solidFill>
            <a:schemeClr val="bg1">
              <a:lumMod val="95000"/>
            </a:schemeClr>
          </a:solidFill>
          <a:ln>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thunk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wrapper, useful when having a function w/ arguments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whatsUpQuestionMark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4" name="Arrow: Right 13">
            <a:extLst>
              <a:ext uri="{FF2B5EF4-FFF2-40B4-BE49-F238E27FC236}">
                <a16:creationId xmlns:a16="http://schemas.microsoft.com/office/drawing/2014/main" id="{EAB96C33-D3A7-463E-BBCC-DE0659ACD9FC}"/>
              </a:ext>
            </a:extLst>
          </p:cNvPr>
          <p:cNvSpPr/>
          <p:nvPr/>
        </p:nvSpPr>
        <p:spPr>
          <a:xfrm>
            <a:off x="4823460" y="1546860"/>
            <a:ext cx="952500"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F341DB1B-8DB9-4999-BD64-C2D17E4FA98B}"/>
              </a:ext>
            </a:extLst>
          </p:cNvPr>
          <p:cNvSpPr/>
          <p:nvPr/>
        </p:nvSpPr>
        <p:spPr>
          <a:xfrm>
            <a:off x="5775960" y="1713758"/>
            <a:ext cx="350520" cy="402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lus Sign 8">
            <a:extLst>
              <a:ext uri="{FF2B5EF4-FFF2-40B4-BE49-F238E27FC236}">
                <a16:creationId xmlns:a16="http://schemas.microsoft.com/office/drawing/2014/main" id="{F518109B-66A9-4AC0-B3C8-3F4B66544F3C}"/>
              </a:ext>
            </a:extLst>
          </p:cNvPr>
          <p:cNvSpPr/>
          <p:nvPr/>
        </p:nvSpPr>
        <p:spPr>
          <a:xfrm>
            <a:off x="8052440" y="3067765"/>
            <a:ext cx="404948" cy="4049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46A56C-7FC8-4169-813D-DA56B6C0C369}"/>
              </a:ext>
            </a:extLst>
          </p:cNvPr>
          <p:cNvSpPr/>
          <p:nvPr/>
        </p:nvSpPr>
        <p:spPr>
          <a:xfrm>
            <a:off x="6398799" y="3749157"/>
            <a:ext cx="215361" cy="21536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8900371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an </a:t>
            </a:r>
            <a:r>
              <a:rPr lang="en-US" dirty="0" err="1"/>
              <a:t>OpenMP</a:t>
            </a:r>
            <a:r>
              <a:rPr lang="en-US" dirty="0"/>
              <a:t> Application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0" y="873125"/>
            <a:ext cx="8458200" cy="1331913"/>
          </a:xfrm>
        </p:spPr>
        <p:txBody>
          <a:bodyPr/>
          <a:lstStyle/>
          <a:p>
            <a:r>
              <a:rPr lang="en-US" sz="2000" dirty="0"/>
              <a:t>What to pay attention to in example below:</a:t>
            </a:r>
          </a:p>
          <a:p>
            <a:pPr lvl="1"/>
            <a:r>
              <a:rPr lang="en-US" sz="1400" dirty="0">
                <a:solidFill>
                  <a:srgbClr val="0070C0"/>
                </a:solidFill>
                <a:latin typeface="Consolas" panose="020B0609020204030204" pitchFamily="49" charset="0"/>
              </a:rPr>
              <a:t>double </a:t>
            </a:r>
            <a:r>
              <a:rPr lang="en-US" sz="1400" dirty="0" err="1">
                <a:solidFill>
                  <a:srgbClr val="0070C0"/>
                </a:solidFill>
                <a:latin typeface="Consolas" panose="020B0609020204030204" pitchFamily="49" charset="0"/>
              </a:rPr>
              <a:t>omp_get_wtime</a:t>
            </a:r>
            <a:r>
              <a:rPr lang="en-US" sz="1400" dirty="0">
                <a:solidFill>
                  <a:srgbClr val="0070C0"/>
                </a:solidFill>
                <a:latin typeface="Consolas" panose="020B0609020204030204" pitchFamily="49" charset="0"/>
              </a:rPr>
              <a:t>()</a:t>
            </a:r>
            <a:r>
              <a:rPr lang="en-US" sz="1400" dirty="0"/>
              <a:t> – returns a value in </a:t>
            </a:r>
            <a:r>
              <a:rPr lang="en-US" sz="1400" i="1" dirty="0"/>
              <a:t>seconds</a:t>
            </a:r>
            <a:r>
              <a:rPr lang="en-US" sz="1400" dirty="0"/>
              <a:t> of the time elapsed from some arbitrary, but consistent point in the past guaranteed not to change during execution of program</a:t>
            </a:r>
          </a:p>
          <a:p>
            <a:pPr lvl="1"/>
            <a:r>
              <a:rPr lang="en-US" sz="1400" dirty="0">
                <a:solidFill>
                  <a:srgbClr val="0070C0"/>
                </a:solidFill>
                <a:latin typeface="Consolas" panose="020B0609020204030204" pitchFamily="49" charset="0"/>
              </a:rPr>
              <a:t>double </a:t>
            </a:r>
            <a:r>
              <a:rPr lang="en-US" sz="1400" dirty="0" err="1">
                <a:solidFill>
                  <a:srgbClr val="0070C0"/>
                </a:solidFill>
                <a:latin typeface="Consolas" panose="020B0609020204030204" pitchFamily="49" charset="0"/>
              </a:rPr>
              <a:t>omp_get_wtick</a:t>
            </a:r>
            <a:r>
              <a:rPr lang="en-US" sz="1400" dirty="0">
                <a:solidFill>
                  <a:srgbClr val="0070C0"/>
                </a:solidFill>
                <a:latin typeface="Consolas" panose="020B0609020204030204" pitchFamily="49" charset="0"/>
              </a:rPr>
              <a:t>()</a:t>
            </a:r>
            <a:r>
              <a:rPr lang="en-US" sz="1400" dirty="0"/>
              <a:t> – returns the number of seconds between clock ticks</a:t>
            </a:r>
          </a:p>
          <a:p>
            <a:pPr lvl="2"/>
            <a:r>
              <a:rPr lang="en-US" sz="1200" dirty="0"/>
              <a:t>Dictates the resolution that you can be expecting out of a timing call</a:t>
            </a:r>
          </a:p>
        </p:txBody>
      </p:sp>
      <p:pic>
        <p:nvPicPr>
          <p:cNvPr id="5" name="Picture 4"/>
          <p:cNvPicPr>
            <a:picLocks noChangeAspect="1"/>
          </p:cNvPicPr>
          <p:nvPr/>
        </p:nvPicPr>
        <p:blipFill>
          <a:blip r:embed="rId2"/>
          <a:stretch>
            <a:fillRect/>
          </a:stretch>
        </p:blipFill>
        <p:spPr>
          <a:xfrm>
            <a:off x="8303967" y="2055682"/>
            <a:ext cx="2857500" cy="1493044"/>
          </a:xfrm>
          <a:prstGeom prst="rect">
            <a:avLst/>
          </a:prstGeom>
        </p:spPr>
      </p:pic>
      <p:pic>
        <p:nvPicPr>
          <p:cNvPr id="8" name="Picture 7"/>
          <p:cNvPicPr>
            <a:picLocks noChangeAspect="1"/>
          </p:cNvPicPr>
          <p:nvPr/>
        </p:nvPicPr>
        <p:blipFill>
          <a:blip r:embed="rId3"/>
          <a:stretch>
            <a:fillRect/>
          </a:stretch>
        </p:blipFill>
        <p:spPr>
          <a:xfrm>
            <a:off x="8412154" y="5190957"/>
            <a:ext cx="2528888" cy="1485900"/>
          </a:xfrm>
          <a:prstGeom prst="rect">
            <a:avLst/>
          </a:prstGeom>
        </p:spPr>
      </p:pic>
      <p:pic>
        <p:nvPicPr>
          <p:cNvPr id="9" name="Picture 8"/>
          <p:cNvPicPr>
            <a:picLocks noChangeAspect="1"/>
          </p:cNvPicPr>
          <p:nvPr/>
        </p:nvPicPr>
        <p:blipFill>
          <a:blip r:embed="rId4"/>
          <a:stretch>
            <a:fillRect/>
          </a:stretch>
        </p:blipFill>
        <p:spPr>
          <a:xfrm>
            <a:off x="8216561" y="3613130"/>
            <a:ext cx="2800350" cy="1493044"/>
          </a:xfrm>
          <a:prstGeom prst="rect">
            <a:avLst/>
          </a:prstGeom>
        </p:spPr>
      </p:pic>
      <p:sp>
        <p:nvSpPr>
          <p:cNvPr id="10" name="Rectangle 9"/>
          <p:cNvSpPr/>
          <p:nvPr/>
        </p:nvSpPr>
        <p:spPr>
          <a:xfrm>
            <a:off x="408709" y="2246513"/>
            <a:ext cx="5483555" cy="4524315"/>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A31515"/>
                </a:solidFill>
                <a:effectLst/>
                <a:uLnTx/>
                <a:uFillTx/>
                <a:latin typeface="Consolas"/>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omp.h</a:t>
            </a:r>
            <a:r>
              <a:rPr kumimoji="0" lang="en-US" sz="1200" b="1" i="0" u="none" strike="noStrike" kern="1200" cap="none" spc="0" normalizeH="0" baseline="0" noProof="0" dirty="0">
                <a:ln>
                  <a:noFill/>
                </a:ln>
                <a:solidFill>
                  <a:srgbClr val="A31515"/>
                </a:solidFill>
                <a:effectLst/>
                <a:uLnTx/>
                <a:uFillTx/>
                <a:latin typeface="Consolas"/>
                <a:ea typeface="+mn-ea"/>
                <a:cs typeface="+mn-cs"/>
              </a:rPr>
              <a:t>&gt; </a:t>
            </a: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A31515"/>
                </a:solidFill>
                <a:effectLst/>
                <a:uLnTx/>
                <a:uFillTx/>
                <a:latin typeface="Consolas"/>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cstdlib</a:t>
            </a:r>
            <a:r>
              <a:rPr kumimoji="0" lang="en-US" sz="1200" b="1" i="0" u="none" strike="noStrike" kern="1200" cap="none" spc="0" normalizeH="0" baseline="0" noProof="0" dirty="0">
                <a:ln>
                  <a:noFill/>
                </a:ln>
                <a:solidFill>
                  <a:srgbClr val="A31515"/>
                </a:solidFill>
                <a:effectLst/>
                <a:uLnTx/>
                <a:uFillTx/>
                <a:latin typeface="Consolas"/>
                <a:ea typeface="+mn-ea"/>
                <a:cs typeface="+mn-cs"/>
              </a:rPr>
              <a:t>&gt;</a:t>
            </a:r>
            <a:endParaRPr kumimoji="0" lang="en-US" sz="1200" b="1"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A31515"/>
                </a:solidFill>
                <a:effectLst/>
                <a:uLnTx/>
                <a:uFillTx/>
                <a:latin typeface="Consolas"/>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200" b="1" i="0" u="none" strike="noStrike" kern="1200" cap="none" spc="0" normalizeH="0" baseline="0" noProof="0" dirty="0">
                <a:ln>
                  <a:noFill/>
                </a:ln>
                <a:solidFill>
                  <a:srgbClr val="A31515"/>
                </a:solidFill>
                <a:effectLst/>
                <a:uLnTx/>
                <a:uFillTx/>
                <a:latin typeface="Consolas"/>
                <a:ea typeface="+mn-ea"/>
                <a:cs typeface="+mn-cs"/>
              </a:rPr>
              <a:t>&gt;</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a:ea typeface="+mn-ea"/>
                <a:cs typeface="+mn-cs"/>
              </a:rPr>
              <a:t>#include </a:t>
            </a:r>
            <a:r>
              <a:rPr kumimoji="0" lang="en-US" sz="1200" b="1" i="0" u="none" strike="noStrike" kern="1200" cap="none" spc="0" normalizeH="0" baseline="0" noProof="0" dirty="0">
                <a:ln>
                  <a:noFill/>
                </a:ln>
                <a:solidFill>
                  <a:srgbClr val="A31515"/>
                </a:solidFill>
                <a:effectLst/>
                <a:uLnTx/>
                <a:uFillTx/>
                <a:latin typeface="Consolas"/>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cmath</a:t>
            </a:r>
            <a:r>
              <a:rPr kumimoji="0" lang="en-US" sz="1200" b="1" i="0" u="none" strike="noStrike" kern="1200" cap="none" spc="0" normalizeH="0" baseline="0" noProof="0" dirty="0">
                <a:ln>
                  <a:noFill/>
                </a:ln>
                <a:solidFill>
                  <a:srgbClr val="A31515"/>
                </a:solidFill>
                <a:effectLst/>
                <a:uLnTx/>
                <a:uFillTx/>
                <a:latin typeface="Consolas"/>
                <a:ea typeface="+mn-ea"/>
                <a:cs typeface="+mn-cs"/>
              </a:rPr>
              <a:t>&gt;</a:t>
            </a:r>
            <a:endParaRPr kumimoji="0" lang="en-US" sz="1200" b="1"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a:ea typeface="+mn-ea"/>
                <a:cs typeface="+mn-cs"/>
              </a:rPr>
              <a:t>int</a:t>
            </a:r>
            <a:r>
              <a:rPr kumimoji="0" lang="en-US" sz="1200" b="1" i="0" u="none" strike="noStrike" kern="1200" cap="none" spc="0" normalizeH="0" baseline="0" noProof="0" dirty="0">
                <a:ln>
                  <a:noFill/>
                </a:ln>
                <a:solidFill>
                  <a:srgbClr val="000000"/>
                </a:solidFill>
                <a:effectLst/>
                <a:uLnTx/>
                <a:uFillTx/>
                <a:latin typeface="Consolas"/>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0000FF"/>
                </a:solidFill>
                <a:effectLst/>
                <a:uLnTx/>
                <a:uFillTx/>
                <a:latin typeface="Consolas"/>
                <a:ea typeface="+mn-ea"/>
                <a:cs typeface="+mn-cs"/>
              </a:rPr>
              <a:t>int</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0000FF"/>
                </a:solidFill>
                <a:effectLst/>
                <a:uLnTx/>
                <a:uFillTx/>
                <a:latin typeface="Consolas"/>
                <a:ea typeface="+mn-ea"/>
                <a:cs typeface="+mn-cs"/>
              </a:rPr>
              <a:t>const</a:t>
            </a:r>
            <a:r>
              <a:rPr kumimoji="0" lang="en-US" sz="1200" b="1" i="0" u="none" strike="noStrike" kern="1200" cap="none" spc="0" normalizeH="0" baseline="0" noProof="0" dirty="0">
                <a:ln>
                  <a:noFill/>
                </a:ln>
                <a:solidFill>
                  <a:srgbClr val="000000"/>
                </a:solidFill>
                <a:effectLst/>
                <a:uLnTx/>
                <a:uFillTx/>
                <a:latin typeface="Consolas"/>
                <a:ea typeface="+mn-ea"/>
                <a:cs typeface="+mn-cs"/>
              </a:rPr>
              <a:t> N = </a:t>
            </a:r>
            <a:r>
              <a:rPr kumimoji="0" lang="en-US" sz="1200" b="1" i="0" u="none" strike="noStrike" kern="1200" cap="none" spc="0" normalizeH="0" baseline="0" noProof="0" dirty="0">
                <a:ln>
                  <a:noFill/>
                </a:ln>
                <a:solidFill>
                  <a:srgbClr val="7030A0"/>
                </a:solidFill>
                <a:effectLst/>
                <a:uLnTx/>
                <a:uFillTx/>
                <a:latin typeface="Consolas"/>
                <a:ea typeface="+mn-ea"/>
                <a:cs typeface="+mn-cs"/>
              </a:rPr>
              <a:t>100000</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dummy[N];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start =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omp_get_wtime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1" i="0" u="none" strike="noStrike" kern="1200" cap="none" spc="0" normalizeH="0" baseline="0" noProof="0" dirty="0">
                <a:ln>
                  <a:noFill/>
                </a:ln>
                <a:solidFill>
                  <a:srgbClr val="000000"/>
                </a:solidFill>
                <a:effectLst/>
                <a:uLnTx/>
                <a:uFillTx/>
                <a:latin typeface="Consolas"/>
                <a:ea typeface="+mn-ea"/>
                <a:cs typeface="+mn-cs"/>
              </a:rPr>
              <a:t>    </a:t>
            </a:r>
            <a:r>
              <a:rPr kumimoji="0" lang="nn-NO" sz="1200" b="1" i="0" u="none" strike="noStrike" kern="1200" cap="none" spc="0" normalizeH="0" baseline="0" noProof="0" dirty="0">
                <a:ln>
                  <a:noFill/>
                </a:ln>
                <a:solidFill>
                  <a:srgbClr val="0000FF"/>
                </a:solidFill>
                <a:effectLst/>
                <a:uLnTx/>
                <a:uFillTx/>
                <a:latin typeface="Consolas"/>
                <a:ea typeface="+mn-ea"/>
                <a:cs typeface="+mn-cs"/>
              </a:rPr>
              <a:t>for</a:t>
            </a:r>
            <a:r>
              <a:rPr kumimoji="0" lang="nn-NO" sz="1200" b="1" i="0" u="none" strike="noStrike" kern="1200" cap="none" spc="0" normalizeH="0" baseline="0" noProof="0" dirty="0">
                <a:ln>
                  <a:noFill/>
                </a:ln>
                <a:solidFill>
                  <a:srgbClr val="000000"/>
                </a:solidFill>
                <a:effectLst/>
                <a:uLnTx/>
                <a:uFillTx/>
                <a:latin typeface="Consolas"/>
                <a:ea typeface="+mn-ea"/>
                <a:cs typeface="+mn-cs"/>
              </a:rPr>
              <a:t> (</a:t>
            </a:r>
            <a:r>
              <a:rPr kumimoji="0" lang="nn-NO" sz="1200" b="1" i="0" u="none" strike="noStrike" kern="1200" cap="none" spc="0" normalizeH="0" baseline="0" noProof="0" dirty="0">
                <a:ln>
                  <a:noFill/>
                </a:ln>
                <a:solidFill>
                  <a:srgbClr val="0000FF"/>
                </a:solidFill>
                <a:effectLst/>
                <a:uLnTx/>
                <a:uFillTx/>
                <a:latin typeface="Consolas"/>
                <a:ea typeface="+mn-ea"/>
                <a:cs typeface="+mn-cs"/>
              </a:rPr>
              <a:t>int</a:t>
            </a:r>
            <a:r>
              <a:rPr kumimoji="0" lang="nn-NO" sz="1200" b="1" i="0" u="none" strike="noStrike" kern="1200" cap="none" spc="0" normalizeH="0" baseline="0" noProof="0" dirty="0">
                <a:ln>
                  <a:noFill/>
                </a:ln>
                <a:solidFill>
                  <a:srgbClr val="000000"/>
                </a:solidFill>
                <a:effectLst/>
                <a:uLnTx/>
                <a:uFillTx/>
                <a:latin typeface="Consolas"/>
                <a:ea typeface="+mn-ea"/>
                <a:cs typeface="+mn-cs"/>
              </a:rPr>
              <a:t> i = </a:t>
            </a:r>
            <a:r>
              <a:rPr kumimoji="0" lang="nn-NO" sz="1200" b="1" i="0" u="none" strike="noStrike" kern="1200" cap="none" spc="0" normalizeH="0" baseline="0" noProof="0" dirty="0">
                <a:ln>
                  <a:noFill/>
                </a:ln>
                <a:solidFill>
                  <a:srgbClr val="7030A0"/>
                </a:solidFill>
                <a:effectLst/>
                <a:uLnTx/>
                <a:uFillTx/>
                <a:latin typeface="Consolas"/>
                <a:ea typeface="+mn-ea"/>
                <a:cs typeface="+mn-cs"/>
              </a:rPr>
              <a:t>0</a:t>
            </a:r>
            <a:r>
              <a:rPr kumimoji="0" lang="nn-NO" sz="1200" b="1" i="0" u="none" strike="noStrike" kern="1200" cap="none" spc="0" normalizeH="0" baseline="0" noProof="0" dirty="0">
                <a:ln>
                  <a:noFill/>
                </a:ln>
                <a:solidFill>
                  <a:srgbClr val="000000"/>
                </a:solidFill>
                <a:effectLst/>
                <a:uLnTx/>
                <a:uFillTx/>
                <a:latin typeface="Consolas"/>
                <a:ea typeface="+mn-ea"/>
                <a:cs typeface="+mn-cs"/>
              </a:rPr>
              <a:t>; i &lt; N; i++) </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0000FF"/>
                </a:solidFill>
                <a:effectLst/>
                <a:uLnTx/>
                <a:uFillTx/>
                <a:latin typeface="Consolas"/>
                <a:ea typeface="+mn-ea"/>
                <a:cs typeface="+mn-cs"/>
              </a:rPr>
              <a:t>int</a:t>
            </a:r>
            <a:r>
              <a:rPr kumimoji="0" lang="en-US" sz="1200" b="1" i="0" u="none" strike="noStrike" kern="1200" cap="none" spc="0" normalizeH="0" baseline="0" noProof="0" dirty="0">
                <a:ln>
                  <a:noFill/>
                </a:ln>
                <a:solidFill>
                  <a:srgbClr val="000000"/>
                </a:solidFill>
                <a:effectLst/>
                <a:uLnTx/>
                <a:uFillTx/>
                <a:latin typeface="Consolas"/>
                <a:ea typeface="+mn-ea"/>
                <a:cs typeface="+mn-cs"/>
              </a:rPr>
              <a:t> temp = std::rand();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1" i="0" u="none" strike="noStrike" kern="1200" cap="none" spc="0" normalizeH="0" baseline="0" noProof="0" dirty="0">
                <a:ln>
                  <a:noFill/>
                </a:ln>
                <a:solidFill>
                  <a:srgbClr val="000000"/>
                </a:solidFill>
                <a:effectLst/>
                <a:uLnTx/>
                <a:uFillTx/>
                <a:latin typeface="Consolas"/>
                <a:ea typeface="+mn-ea"/>
                <a:cs typeface="+mn-cs"/>
              </a:rPr>
              <a:t>        </a:t>
            </a:r>
            <a:r>
              <a:rPr kumimoji="0" lang="pl-PL" sz="1200" b="1" i="0" u="none" strike="noStrike" kern="1200" cap="none" spc="0" normalizeH="0" baseline="0" noProof="0" dirty="0" err="1">
                <a:ln>
                  <a:noFill/>
                </a:ln>
                <a:solidFill>
                  <a:srgbClr val="000000"/>
                </a:solidFill>
                <a:effectLst/>
                <a:uLnTx/>
                <a:uFillTx/>
                <a:latin typeface="Consolas"/>
                <a:ea typeface="+mn-ea"/>
                <a:cs typeface="+mn-cs"/>
              </a:rPr>
              <a:t>dummy</a:t>
            </a:r>
            <a:r>
              <a:rPr kumimoji="0" lang="pl-PL" sz="1200" b="1" i="0" u="none" strike="noStrike" kern="1200" cap="none" spc="0" normalizeH="0" baseline="0" noProof="0" dirty="0">
                <a:ln>
                  <a:noFill/>
                </a:ln>
                <a:solidFill>
                  <a:srgbClr val="000000"/>
                </a:solidFill>
                <a:effectLst/>
                <a:uLnTx/>
                <a:uFillTx/>
                <a:latin typeface="Consolas"/>
                <a:ea typeface="+mn-ea"/>
                <a:cs typeface="+mn-cs"/>
              </a:rPr>
              <a:t>[i] = </a:t>
            </a:r>
            <a:r>
              <a:rPr kumimoji="0" lang="pl-PL" sz="1200" b="1" i="0" u="none" strike="noStrike" kern="1200" cap="none" spc="0" normalizeH="0" baseline="0" noProof="0" dirty="0">
                <a:ln>
                  <a:noFill/>
                </a:ln>
                <a:solidFill>
                  <a:srgbClr val="7030A0"/>
                </a:solidFill>
                <a:effectLst/>
                <a:uLnTx/>
                <a:uFillTx/>
                <a:latin typeface="Consolas"/>
                <a:ea typeface="+mn-ea"/>
                <a:cs typeface="+mn-cs"/>
              </a:rPr>
              <a:t>2.</a:t>
            </a:r>
            <a:r>
              <a:rPr kumimoji="0" lang="pl-PL" sz="1200" b="1" i="0" u="none" strike="noStrike" kern="1200" cap="none" spc="0" normalizeH="0" baseline="0" noProof="0" dirty="0">
                <a:ln>
                  <a:noFill/>
                </a:ln>
                <a:solidFill>
                  <a:srgbClr val="000000"/>
                </a:solidFill>
                <a:effectLst/>
                <a:uLnTx/>
                <a:uFillTx/>
                <a:latin typeface="Consolas"/>
                <a:ea typeface="+mn-ea"/>
                <a:cs typeface="+mn-cs"/>
              </a:rPr>
              <a:t>*temp / (</a:t>
            </a:r>
            <a:r>
              <a:rPr kumimoji="0" lang="pl-PL" sz="1200" b="1" i="0" u="none" strike="noStrike" kern="1200" cap="none" spc="0" normalizeH="0" baseline="0" noProof="0" dirty="0" err="1">
                <a:ln>
                  <a:noFill/>
                </a:ln>
                <a:solidFill>
                  <a:srgbClr val="000000"/>
                </a:solidFill>
                <a:effectLst/>
                <a:uLnTx/>
                <a:uFillTx/>
                <a:latin typeface="Consolas"/>
                <a:ea typeface="+mn-ea"/>
                <a:cs typeface="+mn-cs"/>
              </a:rPr>
              <a:t>std</a:t>
            </a:r>
            <a:r>
              <a:rPr kumimoji="0" lang="pl-PL" sz="1200" b="1" i="0" u="none" strike="noStrike" kern="1200" cap="none" spc="0" normalizeH="0" baseline="0" noProof="0" dirty="0">
                <a:ln>
                  <a:noFill/>
                </a:ln>
                <a:solidFill>
                  <a:srgbClr val="000000"/>
                </a:solidFill>
                <a:effectLst/>
                <a:uLnTx/>
                <a:uFillTx/>
                <a:latin typeface="Consolas"/>
                <a:ea typeface="+mn-ea"/>
                <a:cs typeface="+mn-cs"/>
              </a:rPr>
              <a:t>::</a:t>
            </a:r>
            <a:r>
              <a:rPr kumimoji="0" lang="pl-PL" sz="1200" b="1" i="0" u="none" strike="noStrike" kern="1200" cap="none" spc="0" normalizeH="0" baseline="0" noProof="0" dirty="0" err="1">
                <a:ln>
                  <a:noFill/>
                </a:ln>
                <a:solidFill>
                  <a:srgbClr val="000000"/>
                </a:solidFill>
                <a:effectLst/>
                <a:uLnTx/>
                <a:uFillTx/>
                <a:latin typeface="Consolas"/>
                <a:ea typeface="+mn-ea"/>
                <a:cs typeface="+mn-cs"/>
              </a:rPr>
              <a:t>pow</a:t>
            </a:r>
            <a:r>
              <a:rPr kumimoji="0" lang="pl-PL" sz="1200" b="1" i="0" u="none" strike="noStrike" kern="1200" cap="none" spc="0" normalizeH="0" baseline="0" noProof="0" dirty="0">
                <a:ln>
                  <a:noFill/>
                </a:ln>
                <a:solidFill>
                  <a:srgbClr val="000000"/>
                </a:solidFill>
                <a:effectLst/>
                <a:uLnTx/>
                <a:uFillTx/>
                <a:latin typeface="Consolas"/>
                <a:ea typeface="+mn-ea"/>
                <a:cs typeface="+mn-cs"/>
              </a:rPr>
              <a:t>(temp*temp, </a:t>
            </a:r>
            <a:r>
              <a:rPr kumimoji="0" lang="pl-PL" sz="1200" b="1" i="0" u="none" strike="noStrike" kern="1200" cap="none" spc="0" normalizeH="0" baseline="0" noProof="0" dirty="0">
                <a:ln>
                  <a:noFill/>
                </a:ln>
                <a:solidFill>
                  <a:srgbClr val="7030A0"/>
                </a:solidFill>
                <a:effectLst/>
                <a:uLnTx/>
                <a:uFillTx/>
                <a:latin typeface="Consolas"/>
                <a:ea typeface="+mn-ea"/>
                <a:cs typeface="+mn-cs"/>
              </a:rPr>
              <a:t>1.5</a:t>
            </a:r>
            <a:r>
              <a:rPr kumimoji="0" lang="pl-PL" sz="1200" b="1" i="0" u="none" strike="noStrike" kern="1200" cap="none" spc="0" normalizeH="0" baseline="0" noProof="0" dirty="0">
                <a:ln>
                  <a:noFill/>
                </a:ln>
                <a:solidFill>
                  <a:srgbClr val="000000"/>
                </a:solidFill>
                <a:effectLst/>
                <a:uLnTx/>
                <a:uFillTx/>
                <a:latin typeface="Consolas"/>
                <a:ea typeface="+mn-ea"/>
                <a:cs typeface="+mn-cs"/>
              </a:rPr>
              <a:t>) + </a:t>
            </a:r>
            <a:r>
              <a:rPr kumimoji="0" lang="pl-PL" sz="1200" b="1" i="0" u="none" strike="noStrike" kern="1200" cap="none" spc="0" normalizeH="0" baseline="0" noProof="0" dirty="0">
                <a:ln>
                  <a:noFill/>
                </a:ln>
                <a:solidFill>
                  <a:srgbClr val="7030A0"/>
                </a:solidFill>
                <a:effectLst/>
                <a:uLnTx/>
                <a:uFillTx/>
                <a:latin typeface="Consolas"/>
                <a:ea typeface="+mn-ea"/>
                <a:cs typeface="+mn-cs"/>
              </a:rPr>
              <a:t>0.2</a:t>
            </a:r>
            <a:r>
              <a:rPr kumimoji="0" lang="pl-PL" sz="12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end =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omp_get_wtime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std::</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r>
              <a:rPr kumimoji="0" lang="en-US" sz="1200" b="1" i="0" u="none" strike="noStrike" kern="1200" cap="none" spc="0" normalizeH="0" baseline="0" noProof="0" dirty="0">
                <a:ln>
                  <a:noFill/>
                </a:ln>
                <a:solidFill>
                  <a:srgbClr val="A31515"/>
                </a:solidFill>
                <a:effectLst/>
                <a:uLnTx/>
                <a:uFillTx/>
                <a:latin typeface="Consolas"/>
                <a:ea typeface="+mn-ea"/>
                <a:cs typeface="+mn-cs"/>
              </a:rPr>
              <a:t>"start = %.16g\n"</a:t>
            </a:r>
            <a:r>
              <a:rPr kumimoji="0" lang="en-US" sz="1200" b="1" i="0" u="none" strike="noStrike" kern="1200" cap="none" spc="0" normalizeH="0" baseline="0" noProof="0" dirty="0">
                <a:ln>
                  <a:noFill/>
                </a:ln>
                <a:solidFill>
                  <a:srgbClr val="000000"/>
                </a:solidFill>
                <a:effectLst/>
                <a:uLnTx/>
                <a:uFillTx/>
                <a:latin typeface="Consolas"/>
                <a:ea typeface="+mn-ea"/>
                <a:cs typeface="+mn-cs"/>
              </a:rPr>
              <a:t>,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std::</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r>
              <a:rPr kumimoji="0" lang="en-US" sz="1200" b="1" i="0" u="none" strike="noStrike" kern="1200" cap="none" spc="0" normalizeH="0" baseline="0" noProof="0" dirty="0">
                <a:ln>
                  <a:noFill/>
                </a:ln>
                <a:solidFill>
                  <a:srgbClr val="A31515"/>
                </a:solidFill>
                <a:effectLst/>
                <a:uLnTx/>
                <a:uFillTx/>
                <a:latin typeface="Consolas"/>
                <a:ea typeface="+mn-ea"/>
                <a:cs typeface="+mn-cs"/>
              </a:rPr>
              <a:t>"end   = %.16g\n"</a:t>
            </a:r>
            <a:r>
              <a:rPr kumimoji="0" lang="en-US" sz="1200" b="1" i="0" u="none" strike="noStrike" kern="1200" cap="none" spc="0" normalizeH="0" baseline="0" noProof="0" dirty="0">
                <a:ln>
                  <a:noFill/>
                </a:ln>
                <a:solidFill>
                  <a:srgbClr val="000000"/>
                </a:solidFill>
                <a:effectLst/>
                <a:uLnTx/>
                <a:uFillTx/>
                <a:latin typeface="Consolas"/>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std::</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r>
              <a:rPr kumimoji="0" lang="en-US" sz="1200" b="1" i="0" u="none" strike="noStrike" kern="1200" cap="none" spc="0" normalizeH="0" baseline="0" noProof="0" dirty="0">
                <a:ln>
                  <a:noFill/>
                </a:ln>
                <a:solidFill>
                  <a:srgbClr val="A31515"/>
                </a:solidFill>
                <a:effectLst/>
                <a:uLnTx/>
                <a:uFillTx/>
                <a:latin typeface="Consolas"/>
                <a:ea typeface="+mn-ea"/>
                <a:cs typeface="+mn-cs"/>
              </a:rPr>
              <a:t>"diff  = %.16g\n"</a:t>
            </a:r>
            <a:r>
              <a:rPr kumimoji="0" lang="en-US" sz="1200" b="1" i="0" u="none" strike="noStrike" kern="1200" cap="none" spc="0" normalizeH="0" baseline="0" noProof="0" dirty="0">
                <a:ln>
                  <a:noFill/>
                </a:ln>
                <a:solidFill>
                  <a:srgbClr val="000000"/>
                </a:solidFill>
                <a:effectLst/>
                <a:uLnTx/>
                <a:uFillTx/>
                <a:latin typeface="Consolas"/>
                <a:ea typeface="+mn-ea"/>
                <a:cs typeface="+mn-cs"/>
              </a:rPr>
              <a:t>, end -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wtick</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omp_get_wtick</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std::</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r>
              <a:rPr kumimoji="0" lang="en-US" sz="1200" b="1" i="0" u="none" strike="noStrike" kern="1200" cap="none" spc="0" normalizeH="0" baseline="0" noProof="0" dirty="0">
                <a:ln>
                  <a:noFill/>
                </a:ln>
                <a:solidFill>
                  <a:srgbClr val="A31515"/>
                </a:solidFill>
                <a:effectLst/>
                <a:uLnTx/>
                <a:uFillTx/>
                <a:latin typeface="Consolas"/>
                <a:ea typeface="+mn-ea"/>
                <a:cs typeface="+mn-cs"/>
              </a:rPr>
              <a:t>"</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wtick</a:t>
            </a:r>
            <a:r>
              <a:rPr kumimoji="0" lang="en-US" sz="1200" b="1" i="0" u="none" strike="noStrike" kern="1200" cap="none" spc="0" normalizeH="0" baseline="0" noProof="0" dirty="0">
                <a:ln>
                  <a:noFill/>
                </a:ln>
                <a:solidFill>
                  <a:srgbClr val="A31515"/>
                </a:solidFill>
                <a:effectLst/>
                <a:uLnTx/>
                <a:uFillTx/>
                <a:latin typeface="Consolas"/>
                <a:ea typeface="+mn-ea"/>
                <a:cs typeface="+mn-cs"/>
              </a:rPr>
              <a:t>   = %.16g\n"</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wtick</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    std::</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r>
              <a:rPr kumimoji="0" lang="en-US" sz="1200" b="1" i="0" u="none" strike="noStrike" kern="1200" cap="none" spc="0" normalizeH="0" baseline="0" noProof="0" dirty="0">
                <a:ln>
                  <a:noFill/>
                </a:ln>
                <a:solidFill>
                  <a:srgbClr val="A31515"/>
                </a:solidFill>
                <a:effectLst/>
                <a:uLnTx/>
                <a:uFillTx/>
                <a:latin typeface="Consolas"/>
                <a:ea typeface="+mn-ea"/>
                <a:cs typeface="+mn-cs"/>
              </a:rPr>
              <a:t>"1/</a:t>
            </a:r>
            <a:r>
              <a:rPr kumimoji="0" lang="en-US" sz="1200" b="1" i="0" u="none" strike="noStrike" kern="1200" cap="none" spc="0" normalizeH="0" baseline="0" noProof="0" dirty="0" err="1">
                <a:ln>
                  <a:noFill/>
                </a:ln>
                <a:solidFill>
                  <a:srgbClr val="A31515"/>
                </a:solidFill>
                <a:effectLst/>
                <a:uLnTx/>
                <a:uFillTx/>
                <a:latin typeface="Consolas"/>
                <a:ea typeface="+mn-ea"/>
                <a:cs typeface="+mn-cs"/>
              </a:rPr>
              <a:t>wtick</a:t>
            </a:r>
            <a:r>
              <a:rPr kumimoji="0" lang="en-US" sz="1200" b="1" i="0" u="none" strike="noStrike" kern="1200" cap="none" spc="0" normalizeH="0" baseline="0" noProof="0" dirty="0">
                <a:ln>
                  <a:noFill/>
                </a:ln>
                <a:solidFill>
                  <a:srgbClr val="A31515"/>
                </a:solidFill>
                <a:effectLst/>
                <a:uLnTx/>
                <a:uFillTx/>
                <a:latin typeface="Consolas"/>
                <a:ea typeface="+mn-ea"/>
                <a:cs typeface="+mn-cs"/>
              </a:rPr>
              <a:t> = %.16g\n"</a:t>
            </a:r>
            <a:r>
              <a:rPr kumimoji="0" lang="en-US" sz="1200" b="1" i="0" u="none" strike="noStrike" kern="1200" cap="none" spc="0" normalizeH="0" baseline="0" noProof="0" dirty="0">
                <a:ln>
                  <a:noFill/>
                </a:ln>
                <a:solidFill>
                  <a:srgbClr val="000000"/>
                </a:solidFill>
                <a:effectLst/>
                <a:uLnTx/>
                <a:uFillTx/>
                <a:latin typeface="Consolas"/>
                <a:ea typeface="+mn-ea"/>
                <a:cs typeface="+mn-cs"/>
              </a:rPr>
              <a:t>, </a:t>
            </a:r>
            <a:r>
              <a:rPr kumimoji="0" lang="en-US" sz="1200" b="1" i="0" u="none" strike="noStrike" kern="1200" cap="none" spc="0" normalizeH="0" baseline="0" noProof="0" dirty="0">
                <a:ln>
                  <a:noFill/>
                </a:ln>
                <a:solidFill>
                  <a:srgbClr val="7030A0"/>
                </a:solidFill>
                <a:effectLst/>
                <a:uLnTx/>
                <a:uFillTx/>
                <a:latin typeface="Consolas"/>
                <a:ea typeface="+mn-ea"/>
                <a:cs typeface="+mn-cs"/>
              </a:rPr>
              <a:t>1.0</a:t>
            </a:r>
            <a:r>
              <a:rPr kumimoji="0" lang="en-US" sz="1200" b="1" i="0" u="none" strike="noStrike" kern="1200" cap="none" spc="0" normalizeH="0" baseline="0" noProof="0" dirty="0">
                <a:ln>
                  <a:noFill/>
                </a:ln>
                <a:solidFill>
                  <a:srgbClr val="000000"/>
                </a:solidFill>
                <a:effectLst/>
                <a:uLnTx/>
                <a:uFillTx/>
                <a:latin typeface="Consolas"/>
                <a:ea typeface="+mn-ea"/>
                <a:cs typeface="+mn-cs"/>
              </a:rPr>
              <a:t> / </a:t>
            </a:r>
            <a:r>
              <a:rPr kumimoji="0" lang="en-US" sz="1200" b="1" i="0" u="none" strike="noStrike" kern="1200" cap="none" spc="0" normalizeH="0" baseline="0" noProof="0" dirty="0" err="1">
                <a:ln>
                  <a:noFill/>
                </a:ln>
                <a:solidFill>
                  <a:srgbClr val="000000"/>
                </a:solidFill>
                <a:effectLst/>
                <a:uLnTx/>
                <a:uFillTx/>
                <a:latin typeface="Consolas"/>
                <a:ea typeface="+mn-ea"/>
                <a:cs typeface="+mn-cs"/>
              </a:rPr>
              <a:t>wtick</a:t>
            </a:r>
            <a:r>
              <a:rPr kumimoji="0" lang="en-US" sz="1200" b="1"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3311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Nested Parallelism: What Happens &amp; How to Control</a:t>
            </a:r>
          </a:p>
        </p:txBody>
      </p:sp>
      <p:sp>
        <p:nvSpPr>
          <p:cNvPr id="3" name="Content Placeholder 2"/>
          <p:cNvSpPr>
            <a:spLocks noGrp="1"/>
          </p:cNvSpPr>
          <p:nvPr>
            <p:ph idx="1"/>
          </p:nvPr>
        </p:nvSpPr>
        <p:spPr>
          <a:xfrm>
            <a:off x="147344" y="1155032"/>
            <a:ext cx="11960872" cy="5273239"/>
          </a:xfrm>
        </p:spPr>
        <p:txBody>
          <a:bodyPr>
            <a:normAutofit lnSpcReduction="10000"/>
          </a:bodyPr>
          <a:lstStyle/>
          <a:p>
            <a:r>
              <a:rPr lang="en-US" sz="2000" dirty="0"/>
              <a:t>When a thread, call it Joe, on a team of threads hits a parallel region, it spawns a collection of threads of which Joe is the master</a:t>
            </a:r>
          </a:p>
          <a:p>
            <a:pPr lvl="1"/>
            <a:endParaRPr lang="en-US" sz="1800" dirty="0"/>
          </a:p>
          <a:p>
            <a:r>
              <a:rPr lang="en-US" sz="2000" dirty="0"/>
              <a:t>If you prohibit the existence of nested parallel regions in your code, a parallel thread encountering a new parallel region will not be able to spawn new parallel threads</a:t>
            </a:r>
          </a:p>
          <a:p>
            <a:pPr lvl="1"/>
            <a:r>
              <a:rPr lang="en-US" sz="1800" dirty="0"/>
              <a:t>That embedded parallel region newly encountered will be executed by thread “Joe” only</a:t>
            </a:r>
          </a:p>
          <a:p>
            <a:endParaRPr lang="en-US" sz="2600" dirty="0"/>
          </a:p>
          <a:p>
            <a:endParaRPr lang="en-US" sz="2600" dirty="0"/>
          </a:p>
          <a:p>
            <a:r>
              <a:rPr lang="en-US" sz="2100" dirty="0"/>
              <a:t>API to control nested parallelism behavior</a:t>
            </a:r>
          </a:p>
          <a:p>
            <a:pPr lvl="1"/>
            <a:r>
              <a:rPr lang="en-US" sz="1800" dirty="0"/>
              <a:t>Invoke library  routine </a:t>
            </a:r>
            <a:r>
              <a:rPr lang="en-US" sz="1800" dirty="0" err="1">
                <a:solidFill>
                  <a:srgbClr val="0070C0"/>
                </a:solidFill>
                <a:latin typeface="Consolas" panose="020B0609020204030204" pitchFamily="49" charset="0"/>
              </a:rPr>
              <a:t>omp_set_nested</a:t>
            </a:r>
            <a:r>
              <a:rPr lang="en-US" sz="1800" dirty="0">
                <a:solidFill>
                  <a:srgbClr val="0070C0"/>
                </a:solidFill>
                <a:latin typeface="Consolas" panose="020B0609020204030204" pitchFamily="49" charset="0"/>
              </a:rPr>
              <a:t>()</a:t>
            </a:r>
          </a:p>
          <a:p>
            <a:pPr lvl="1"/>
            <a:r>
              <a:rPr lang="en-US" sz="1800" dirty="0"/>
              <a:t>OMP_NESTED environment variable</a:t>
            </a:r>
          </a:p>
          <a:p>
            <a:pPr marL="0" indent="0">
              <a:buNone/>
            </a:pPr>
            <a:endParaRPr lang="en-US" sz="2100" dirty="0"/>
          </a:p>
          <a:p>
            <a:r>
              <a:rPr lang="en-US" sz="2100" dirty="0"/>
              <a:t>Function call provides fine level of control</a:t>
            </a:r>
          </a:p>
          <a:p>
            <a:pPr lvl="1"/>
            <a:r>
              <a:rPr lang="en-US" sz="1800" dirty="0"/>
              <a:t>In some parts of the code nested parallelism is ok</a:t>
            </a:r>
          </a:p>
          <a:p>
            <a:pPr lvl="1"/>
            <a:r>
              <a:rPr lang="en-US" sz="1800" dirty="0"/>
              <a:t>Some other parts are better off without nested parallelism</a:t>
            </a:r>
          </a:p>
          <a:p>
            <a:pPr lvl="2"/>
            <a:endParaRPr lang="en-US" sz="1900" dirty="0"/>
          </a:p>
          <a:p>
            <a:pPr lvl="3"/>
            <a:endParaRPr lang="en-US" sz="1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406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Relevant Actors, Nested Parallelism</a:t>
            </a:r>
          </a:p>
        </p:txBody>
      </p:sp>
      <p:sp>
        <p:nvSpPr>
          <p:cNvPr id="6" name="Content Placeholder 5"/>
          <p:cNvSpPr>
            <a:spLocks noGrp="1"/>
          </p:cNvSpPr>
          <p:nvPr>
            <p:ph idx="1"/>
          </p:nvPr>
        </p:nvSpPr>
        <p:spPr/>
        <p:txBody>
          <a:bodyPr/>
          <a:lstStyle/>
          <a:p>
            <a:endParaRPr lang="en-US" sz="2000" dirty="0"/>
          </a:p>
          <a:p>
            <a:endParaRPr lang="en-US" sz="2000" dirty="0"/>
          </a:p>
          <a:p>
            <a:r>
              <a:rPr lang="en-US" sz="2000" dirty="0"/>
              <a:t>Relevant API elements</a:t>
            </a:r>
          </a:p>
          <a:p>
            <a:pPr lvl="1"/>
            <a:r>
              <a:rPr lang="en-US" sz="1800" dirty="0" err="1">
                <a:latin typeface="Courier New" panose="02070309020205020404" pitchFamily="49" charset="0"/>
                <a:cs typeface="Courier New" panose="02070309020205020404" pitchFamily="49" charset="0"/>
              </a:rPr>
              <a:t>omp_set_dynamic</a:t>
            </a:r>
            <a:r>
              <a:rPr lang="en-US" sz="1800" dirty="0">
                <a:latin typeface="Courier New" panose="02070309020205020404" pitchFamily="49" charset="0"/>
                <a:cs typeface="Courier New" panose="02070309020205020404" pitchFamily="49" charset="0"/>
              </a:rPr>
              <a:t>(…)</a:t>
            </a:r>
            <a:r>
              <a:rPr lang="en-US" sz="1800" dirty="0"/>
              <a:t>  </a:t>
            </a:r>
          </a:p>
          <a:p>
            <a:pPr lvl="1"/>
            <a:r>
              <a:rPr lang="en-US" sz="1800" dirty="0" err="1">
                <a:latin typeface="Courier New" panose="02070309020205020404" pitchFamily="49" charset="0"/>
                <a:cs typeface="Courier New" panose="02070309020205020404" pitchFamily="49" charset="0"/>
              </a:rPr>
              <a:t>omp_get_dynamic</a:t>
            </a:r>
            <a:r>
              <a:rPr lang="en-US" sz="1800" dirty="0">
                <a:latin typeface="Courier New" panose="02070309020205020404" pitchFamily="49" charset="0"/>
                <a:cs typeface="Courier New" panose="02070309020205020404" pitchFamily="49" charset="0"/>
              </a:rPr>
              <a:t>(…)  </a:t>
            </a:r>
          </a:p>
          <a:p>
            <a:pPr lvl="1"/>
            <a:r>
              <a:rPr lang="en-US" sz="1800" dirty="0" err="1">
                <a:latin typeface="Courier New" panose="02070309020205020404" pitchFamily="49" charset="0"/>
                <a:cs typeface="Courier New" panose="02070309020205020404" pitchFamily="49" charset="0"/>
              </a:rPr>
              <a:t>omp_set_nested</a:t>
            </a:r>
            <a:r>
              <a:rPr lang="en-US" sz="1800" dirty="0">
                <a:latin typeface="Courier New" panose="02070309020205020404" pitchFamily="49" charset="0"/>
                <a:cs typeface="Courier New" panose="02070309020205020404" pitchFamily="49" charset="0"/>
              </a:rPr>
              <a:t>(…)  </a:t>
            </a:r>
          </a:p>
          <a:p>
            <a:pPr lvl="1"/>
            <a:r>
              <a:rPr lang="en-US" sz="1800" dirty="0" err="1">
                <a:latin typeface="Courier New" panose="02070309020205020404" pitchFamily="49" charset="0"/>
                <a:cs typeface="Courier New" panose="02070309020205020404" pitchFamily="49" charset="0"/>
              </a:rPr>
              <a:t>omp_get_nested</a:t>
            </a:r>
            <a:r>
              <a:rPr lang="en-US" sz="1800" dirty="0">
                <a:latin typeface="Courier New" panose="02070309020205020404" pitchFamily="49" charset="0"/>
                <a:cs typeface="Courier New" panose="02070309020205020404" pitchFamily="49" charset="0"/>
              </a:rPr>
              <a:t>(…)</a:t>
            </a:r>
          </a:p>
          <a:p>
            <a:pPr lvl="1"/>
            <a:endParaRPr lang="en-US" sz="1800" dirty="0"/>
          </a:p>
          <a:p>
            <a:pPr lvl="1"/>
            <a:endParaRPr lang="en-US" sz="1800" dirty="0"/>
          </a:p>
          <a:p>
            <a:endParaRPr lang="en-US" sz="2200" dirty="0"/>
          </a:p>
          <a:p>
            <a:pPr lvl="1"/>
            <a:endParaRPr lang="en-US" sz="1800" dirty="0"/>
          </a:p>
          <a:p>
            <a:r>
              <a:rPr lang="en-US" sz="2000" dirty="0"/>
              <a:t>Note: There are equivalent environment variables that accomplish the same thing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5453743" y="2867523"/>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mechanism to control whether the number of threads available in subsequent parallel region can be adjusted at run time. If  argument is nonzero, the runtime library can adjust the number of threads. If argument is zero, the runtime library cannot dynamically adjust the number of threads.</a:t>
            </a:r>
          </a:p>
        </p:txBody>
      </p:sp>
      <p:cxnSp>
        <p:nvCxnSpPr>
          <p:cNvPr id="7" name="Straight Arrow Connector 6"/>
          <p:cNvCxnSpPr/>
          <p:nvPr/>
        </p:nvCxnSpPr>
        <p:spPr>
          <a:xfrm>
            <a:off x="3429000" y="2803071"/>
            <a:ext cx="1905000" cy="25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BA7971-5F35-399F-632A-11386298508C}"/>
              </a:ext>
            </a:extLst>
          </p:cNvPr>
          <p:cNvSpPr txBox="1"/>
          <p:nvPr/>
        </p:nvSpPr>
        <p:spPr>
          <a:xfrm>
            <a:off x="4957450" y="4558912"/>
            <a:ext cx="61905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Enables nested parallelism.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7826066-8422-D5FD-0CE8-8E94B8E73271}"/>
              </a:ext>
            </a:extLst>
          </p:cNvPr>
          <p:cNvCxnSpPr>
            <a:cxnSpLocks/>
          </p:cNvCxnSpPr>
          <p:nvPr/>
        </p:nvCxnSpPr>
        <p:spPr>
          <a:xfrm>
            <a:off x="3234327" y="3483558"/>
            <a:ext cx="1769800" cy="115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2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OMP </a:t>
            </a:r>
            <a:r>
              <a:rPr lang="en-US" dirty="0">
                <a:solidFill>
                  <a:srgbClr val="FFC000"/>
                </a:solidFill>
                <a:latin typeface="Consolas" panose="020B0609020204030204" pitchFamily="49" charset="0"/>
              </a:rPr>
              <a:t>single</a:t>
            </a:r>
            <a:r>
              <a:rPr lang="en-US" dirty="0"/>
              <a:t> directive</a:t>
            </a:r>
          </a:p>
        </p:txBody>
      </p:sp>
      <p:sp>
        <p:nvSpPr>
          <p:cNvPr id="3" name="Content Placeholder 2"/>
          <p:cNvSpPr>
            <a:spLocks noGrp="1"/>
          </p:cNvSpPr>
          <p:nvPr>
            <p:ph idx="1"/>
          </p:nvPr>
        </p:nvSpPr>
        <p:spPr/>
        <p:txBody>
          <a:bodyPr>
            <a:normAutofit/>
          </a:bodyPr>
          <a:lstStyle/>
          <a:p>
            <a:endParaRPr lang="en-US" dirty="0"/>
          </a:p>
          <a:p>
            <a:r>
              <a:rPr lang="en-US" dirty="0">
                <a:solidFill>
                  <a:srgbClr val="0070C0"/>
                </a:solidFill>
                <a:latin typeface="Consolas" panose="020B0609020204030204" pitchFamily="49" charset="0"/>
              </a:rPr>
              <a:t>single</a:t>
            </a:r>
            <a:r>
              <a:rPr lang="en-US" dirty="0"/>
              <a:t> directive identifies in a parallel region a section of code that must be run by a single thread</a:t>
            </a:r>
          </a:p>
          <a:p>
            <a:pPr lvl="1"/>
            <a:r>
              <a:rPr lang="en-US" dirty="0"/>
              <a:t>Quick remarks, comparison w/ </a:t>
            </a:r>
            <a:r>
              <a:rPr lang="en-US" dirty="0">
                <a:solidFill>
                  <a:srgbClr val="0070C0"/>
                </a:solidFill>
                <a:latin typeface="Consolas" panose="020B0609020204030204" pitchFamily="49" charset="0"/>
              </a:rPr>
              <a:t>master</a:t>
            </a:r>
            <a:r>
              <a:rPr lang="en-US" dirty="0"/>
              <a:t>:</a:t>
            </a:r>
          </a:p>
          <a:p>
            <a:pPr lvl="2"/>
            <a:r>
              <a:rPr lang="en-US" dirty="0"/>
              <a:t>Similar to </a:t>
            </a:r>
            <a:r>
              <a:rPr lang="en-US" dirty="0">
                <a:solidFill>
                  <a:srgbClr val="0070C0"/>
                </a:solidFill>
                <a:latin typeface="Consolas" panose="020B0609020204030204" pitchFamily="49" charset="0"/>
              </a:rPr>
              <a:t>master</a:t>
            </a:r>
            <a:r>
              <a:rPr lang="en-US" dirty="0"/>
              <a:t>, except that w/ </a:t>
            </a:r>
            <a:r>
              <a:rPr lang="en-US" dirty="0">
                <a:solidFill>
                  <a:srgbClr val="0070C0"/>
                </a:solidFill>
                <a:latin typeface="Consolas" panose="020B0609020204030204" pitchFamily="49" charset="0"/>
              </a:rPr>
              <a:t>single</a:t>
            </a:r>
            <a:r>
              <a:rPr lang="en-US" dirty="0"/>
              <a:t> the code can be executed by </a:t>
            </a:r>
            <a:r>
              <a:rPr lang="en-US" dirty="0">
                <a:solidFill>
                  <a:srgbClr val="C00000"/>
                </a:solidFill>
              </a:rPr>
              <a:t>whichever thread reaches the region first</a:t>
            </a:r>
          </a:p>
          <a:p>
            <a:pPr lvl="2"/>
            <a:r>
              <a:rPr lang="en-US" dirty="0">
                <a:solidFill>
                  <a:srgbClr val="0070C0"/>
                </a:solidFill>
                <a:latin typeface="Consolas" panose="020B0609020204030204" pitchFamily="49" charset="0"/>
              </a:rPr>
              <a:t>single</a:t>
            </a:r>
            <a:r>
              <a:rPr lang="en-US" dirty="0"/>
              <a:t> has an </a:t>
            </a:r>
            <a:r>
              <a:rPr lang="en-US" dirty="0">
                <a:solidFill>
                  <a:srgbClr val="C00000"/>
                </a:solidFill>
              </a:rPr>
              <a:t>implicit barrier </a:t>
            </a:r>
            <a:r>
              <a:rPr lang="en-US" dirty="0"/>
              <a:t>upon completion of the region, where all threads wait for synchronization, while the </a:t>
            </a:r>
            <a:r>
              <a:rPr lang="en-US" dirty="0">
                <a:solidFill>
                  <a:srgbClr val="0070C0"/>
                </a:solidFill>
                <a:latin typeface="Consolas" panose="020B0609020204030204" pitchFamily="49" charset="0"/>
              </a:rPr>
              <a:t>master</a:t>
            </a:r>
            <a:r>
              <a:rPr lang="en-US" dirty="0"/>
              <a:t> directive </a:t>
            </a:r>
            <a:r>
              <a:rPr lang="en-US" dirty="0">
                <a:solidFill>
                  <a:srgbClr val="C00000"/>
                </a:solidFill>
              </a:rPr>
              <a:t>doesn't have the barrier</a:t>
            </a:r>
          </a:p>
          <a:p>
            <a:endParaRPr lang="en-US" dirty="0"/>
          </a:p>
          <a:p>
            <a:r>
              <a:rPr lang="en-US" dirty="0"/>
              <a:t>Example: on next slide highlights several </a:t>
            </a:r>
            <a:r>
              <a:rPr lang="en-US" dirty="0" err="1"/>
              <a:t>omp</a:t>
            </a:r>
            <a:r>
              <a:rPr lang="en-US" dirty="0"/>
              <a:t> features</a:t>
            </a:r>
          </a:p>
          <a:p>
            <a:pPr lvl="2"/>
            <a:r>
              <a:rPr lang="en-US" dirty="0">
                <a:latin typeface="Consolas" panose="020B0609020204030204" pitchFamily="49" charset="0"/>
              </a:rPr>
              <a:t>single</a:t>
            </a:r>
            <a:r>
              <a:rPr lang="en-US" dirty="0"/>
              <a:t> directive</a:t>
            </a:r>
          </a:p>
          <a:p>
            <a:pPr lvl="2"/>
            <a:r>
              <a:rPr lang="en-US" dirty="0" err="1">
                <a:latin typeface="Consolas" panose="020B0609020204030204" pitchFamily="49" charset="0"/>
              </a:rPr>
              <a:t>omp_set_dynamic</a:t>
            </a:r>
            <a:r>
              <a:rPr lang="en-US" dirty="0">
                <a:latin typeface="Consolas" panose="020B0609020204030204" pitchFamily="49" charset="0"/>
              </a:rPr>
              <a:t>(…)</a:t>
            </a:r>
          </a:p>
          <a:p>
            <a:pPr lvl="2"/>
            <a:r>
              <a:rPr lang="en-US" dirty="0" err="1">
                <a:latin typeface="Consolas" panose="020B0609020204030204" pitchFamily="49" charset="0"/>
              </a:rPr>
              <a:t>omp_set_nested</a:t>
            </a:r>
            <a:r>
              <a:rPr lang="en-US" dirty="0">
                <a:latin typeface="Consolas" panose="020B0609020204030204" pitchFamily="49" charset="0"/>
              </a:rPr>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6432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1800" dirty="0"/>
              <a:t>[wicked, think about what happens in the code below]</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458685" y="1008416"/>
            <a:ext cx="8784771" cy="5447645"/>
          </a:xfrm>
          <a:prstGeom prst="rect">
            <a:avLst/>
          </a:prstGeom>
          <a:solidFill>
            <a:schemeClr val="bg1">
              <a:lumMod val="95000"/>
            </a:schemeClr>
          </a:solidFill>
          <a:ln>
            <a:solidFill>
              <a:srgbClr val="FFC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2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1"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stdio.h</a:t>
            </a:r>
            <a:r>
              <a:rPr kumimoji="0" lang="en-US" sz="12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report_num_threads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whichLevel</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"Level %d: number of threads in the team - %d\n"</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whichLevel</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omp_set_dynamic</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omp_set_nested</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report_num_threads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report_num_threads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report_num_threads</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7255330" y="3769028"/>
            <a:ext cx="4631055" cy="2704148"/>
          </a:xfrm>
          <a:prstGeom prst="rect">
            <a:avLst/>
          </a:prstGeom>
        </p:spPr>
      </p:pic>
      <p:sp>
        <p:nvSpPr>
          <p:cNvPr id="3" name="Rectangle 2"/>
          <p:cNvSpPr/>
          <p:nvPr/>
        </p:nvSpPr>
        <p:spPr>
          <a:xfrm>
            <a:off x="5567564" y="1487190"/>
            <a:ext cx="3912466" cy="523220"/>
          </a:xfrm>
          <a:prstGeom prst="rect">
            <a:avLst/>
          </a:prstGeom>
          <a:solidFill>
            <a:schemeClr val="bg1"/>
          </a:solidFill>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Times New Roman" panose="02020603050405020304" pitchFamily="18" charset="0"/>
              </a:rPr>
              <a:t>Please reflect on this: thread maintains context even when alone inside of function call</a:t>
            </a:r>
          </a:p>
        </p:txBody>
      </p:sp>
      <p:cxnSp>
        <p:nvCxnSpPr>
          <p:cNvPr id="8" name="Straight Arrow Connector 7"/>
          <p:cNvCxnSpPr>
            <a:stCxn id="3" idx="1"/>
          </p:cNvCxnSpPr>
          <p:nvPr/>
        </p:nvCxnSpPr>
        <p:spPr>
          <a:xfrm flipH="1">
            <a:off x="3084398" y="1748800"/>
            <a:ext cx="2483166" cy="2813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50997" y="1950642"/>
            <a:ext cx="533400" cy="213519"/>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1E164C2-EAF5-E18F-2EC2-35D5A3C616A3}"/>
              </a:ext>
            </a:extLst>
          </p:cNvPr>
          <p:cNvPicPr>
            <a:picLocks noChangeAspect="1"/>
          </p:cNvPicPr>
          <p:nvPr/>
        </p:nvPicPr>
        <p:blipFill>
          <a:blip r:embed="rId3"/>
          <a:stretch>
            <a:fillRect/>
          </a:stretch>
        </p:blipFill>
        <p:spPr>
          <a:xfrm>
            <a:off x="4849376" y="2705502"/>
            <a:ext cx="3027504" cy="967265"/>
          </a:xfrm>
          <a:prstGeom prst="rect">
            <a:avLst/>
          </a:prstGeom>
        </p:spPr>
      </p:pic>
      <p:sp>
        <p:nvSpPr>
          <p:cNvPr id="9" name="TextBox 8">
            <a:extLst>
              <a:ext uri="{FF2B5EF4-FFF2-40B4-BE49-F238E27FC236}">
                <a16:creationId xmlns:a16="http://schemas.microsoft.com/office/drawing/2014/main" id="{AA4FF7C7-FF3F-3E5E-64C8-926556B27DCF}"/>
              </a:ext>
            </a:extLst>
          </p:cNvPr>
          <p:cNvSpPr txBox="1"/>
          <p:nvPr/>
        </p:nvSpPr>
        <p:spPr>
          <a:xfrm>
            <a:off x="7830896" y="2727469"/>
            <a:ext cx="3912466" cy="923330"/>
          </a:xfrm>
          <a:prstGeom prst="rect">
            <a:avLst/>
          </a:prstGeom>
          <a:noFill/>
        </p:spPr>
        <p:txBody>
          <a:bodyPr wrap="square" rtlCol="0">
            <a:spAutoFit/>
          </a:bodyPr>
          <a:lstStyle/>
          <a:p>
            <a:r>
              <a:rPr lang="en-US" dirty="0">
                <a:solidFill>
                  <a:srgbClr val="C00000"/>
                </a:solidFill>
              </a:rPr>
              <a:t># of level 1 = 1 (2 threads / level)</a:t>
            </a:r>
          </a:p>
          <a:p>
            <a:r>
              <a:rPr lang="en-US" dirty="0">
                <a:solidFill>
                  <a:srgbClr val="FFC000"/>
                </a:solidFill>
              </a:rPr>
              <a:t># of level 1 = 2 (3 threads / level)</a:t>
            </a:r>
          </a:p>
          <a:p>
            <a:r>
              <a:rPr lang="en-US" dirty="0">
                <a:solidFill>
                  <a:srgbClr val="0070C0"/>
                </a:solidFill>
              </a:rPr>
              <a:t># of level 1 = 6 (4 threads / level)</a:t>
            </a:r>
          </a:p>
        </p:txBody>
      </p:sp>
    </p:spTree>
    <p:extLst>
      <p:ext uri="{BB962C8B-B14F-4D97-AF65-F5344CB8AC3E}">
        <p14:creationId xmlns:p14="http://schemas.microsoft.com/office/powerpoint/2010/main" val="799016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“setting” and “getting”: their scope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5"/>
          <p:cNvSpPr>
            <a:spLocks noGrp="1"/>
          </p:cNvSpPr>
          <p:nvPr>
            <p:ph idx="4294967295"/>
          </p:nvPr>
        </p:nvSpPr>
        <p:spPr>
          <a:xfrm>
            <a:off x="4624" y="1422971"/>
            <a:ext cx="12187376" cy="4759325"/>
          </a:xfrm>
        </p:spPr>
        <p:txBody>
          <a:bodyPr/>
          <a:lstStyle/>
          <a:p>
            <a:pPr lvl="1"/>
            <a:endParaRPr lang="en-US" sz="2400" dirty="0">
              <a:solidFill>
                <a:srgbClr val="0070C0"/>
              </a:solidFill>
              <a:latin typeface="Consolas" panose="020B0609020204030204" pitchFamily="49" charset="0"/>
            </a:endParaRPr>
          </a:p>
          <a:p>
            <a:pPr lvl="1"/>
            <a:endParaRPr lang="en-US" sz="2400" dirty="0">
              <a:solidFill>
                <a:srgbClr val="0070C0"/>
              </a:solidFill>
              <a:latin typeface="Consolas" panose="020B0609020204030204" pitchFamily="49" charset="0"/>
            </a:endParaRPr>
          </a:p>
          <a:p>
            <a:pPr lvl="1"/>
            <a:r>
              <a:rPr lang="en-US" sz="2400" dirty="0">
                <a:solidFill>
                  <a:srgbClr val="0070C0"/>
                </a:solidFill>
                <a:latin typeface="Consolas" panose="020B0609020204030204" pitchFamily="49" charset="0"/>
              </a:rPr>
              <a:t>set</a:t>
            </a:r>
            <a:r>
              <a:rPr lang="en-US" sz="2400" dirty="0"/>
              <a:t> methods affect only parallel regions at </a:t>
            </a:r>
            <a:r>
              <a:rPr lang="en-US" sz="2400" dirty="0">
                <a:solidFill>
                  <a:srgbClr val="CC0000"/>
                </a:solidFill>
              </a:rPr>
              <a:t>same or inner nesting levels</a:t>
            </a:r>
            <a:r>
              <a:rPr lang="en-US" sz="2400" dirty="0"/>
              <a:t> encountered by the </a:t>
            </a:r>
            <a:r>
              <a:rPr lang="en-US" sz="2400" dirty="0">
                <a:solidFill>
                  <a:srgbClr val="CC0000"/>
                </a:solidFill>
              </a:rPr>
              <a:t>calling thread</a:t>
            </a:r>
          </a:p>
          <a:p>
            <a:pPr lvl="2"/>
            <a:r>
              <a:rPr lang="en-US" sz="2000" dirty="0"/>
              <a:t>The mechanics: Upon creation of a team of  threads, slave threads inherit values from master thread</a:t>
            </a:r>
          </a:p>
          <a:p>
            <a:pPr lvl="1"/>
            <a:endParaRPr lang="en-US" dirty="0"/>
          </a:p>
          <a:p>
            <a:pPr lvl="1"/>
            <a:endParaRPr lang="en-US" sz="2400" dirty="0">
              <a:solidFill>
                <a:srgbClr val="0070C0"/>
              </a:solidFill>
              <a:latin typeface="Consolas" panose="020B0609020204030204" pitchFamily="49" charset="0"/>
            </a:endParaRPr>
          </a:p>
          <a:p>
            <a:pPr lvl="1"/>
            <a:r>
              <a:rPr lang="en-US" sz="2400" dirty="0">
                <a:solidFill>
                  <a:srgbClr val="0070C0"/>
                </a:solidFill>
                <a:latin typeface="Consolas" panose="020B0609020204030204" pitchFamily="49" charset="0"/>
              </a:rPr>
              <a:t>get</a:t>
            </a:r>
            <a:r>
              <a:rPr lang="en-US" sz="2400" dirty="0"/>
              <a:t> methods return values associated with the </a:t>
            </a:r>
            <a:r>
              <a:rPr lang="en-US" sz="2400" dirty="0">
                <a:solidFill>
                  <a:srgbClr val="CC0000"/>
                </a:solidFill>
              </a:rPr>
              <a:t>calling thread</a:t>
            </a:r>
          </a:p>
          <a:p>
            <a:endParaRPr lang="en-US" sz="2800" dirty="0"/>
          </a:p>
        </p:txBody>
      </p:sp>
    </p:spTree>
    <p:extLst>
      <p:ext uri="{BB962C8B-B14F-4D97-AF65-F5344CB8AC3E}">
        <p14:creationId xmlns:p14="http://schemas.microsoft.com/office/powerpoint/2010/main" val="34434913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Departing Thoughts</a:t>
            </a:r>
          </a:p>
        </p:txBody>
      </p:sp>
      <p:sp>
        <p:nvSpPr>
          <p:cNvPr id="3" name="Content Placeholder 2"/>
          <p:cNvSpPr>
            <a:spLocks noGrp="1"/>
          </p:cNvSpPr>
          <p:nvPr>
            <p:ph idx="1"/>
          </p:nvPr>
        </p:nvSpPr>
        <p:spPr/>
        <p:txBody>
          <a:bodyPr>
            <a:normAutofit fontScale="92500" lnSpcReduction="10000"/>
          </a:bodyPr>
          <a:lstStyle/>
          <a:p>
            <a:r>
              <a:rPr lang="en-US" dirty="0"/>
              <a:t>Nested parallel regions: an </a:t>
            </a:r>
            <a:r>
              <a:rPr lang="en-US" dirty="0">
                <a:solidFill>
                  <a:srgbClr val="0070C0"/>
                </a:solidFill>
              </a:rPr>
              <a:t>immediate way </a:t>
            </a:r>
            <a:r>
              <a:rPr lang="en-US" dirty="0"/>
              <a:t>to engage more threads in a computation</a:t>
            </a:r>
          </a:p>
          <a:p>
            <a:endParaRPr lang="en-US" dirty="0"/>
          </a:p>
          <a:p>
            <a:r>
              <a:rPr lang="en-US" dirty="0"/>
              <a:t>Nesting parallel regions prone to create large number of threads </a:t>
            </a:r>
          </a:p>
          <a:p>
            <a:pPr lvl="1"/>
            <a:r>
              <a:rPr lang="en-US" sz="1800" dirty="0"/>
              <a:t>Number of threads created: the product of the number of threads forked at each level of  nested parallelism</a:t>
            </a:r>
          </a:p>
          <a:p>
            <a:pPr lvl="2"/>
            <a:r>
              <a:rPr lang="en-US" sz="1600" dirty="0"/>
              <a:t>Example: N threads at outer level, each creating M threads at inner level – N*M threads </a:t>
            </a:r>
          </a:p>
          <a:p>
            <a:endParaRPr lang="en-US" dirty="0"/>
          </a:p>
          <a:p>
            <a:r>
              <a:rPr lang="en-US" dirty="0">
                <a:solidFill>
                  <a:srgbClr val="C00000"/>
                </a:solidFill>
              </a:rPr>
              <a:t>Looming danger: oversubscribe the system. </a:t>
            </a:r>
            <a:r>
              <a:rPr lang="en-US" dirty="0"/>
              <a:t>Might slow you down…</a:t>
            </a:r>
          </a:p>
          <a:p>
            <a:pPr lvl="1"/>
            <a:r>
              <a:rPr lang="en-US" sz="1800" dirty="0"/>
              <a:t>Function calls and environment variables available to manage tightly the spawning of threads</a:t>
            </a:r>
          </a:p>
          <a:p>
            <a:endParaRPr lang="en-US" dirty="0"/>
          </a:p>
          <a:p>
            <a:r>
              <a:rPr lang="en-US" dirty="0"/>
              <a:t>Examples of good reasons to employ nested parallelism</a:t>
            </a:r>
            <a:endParaRPr lang="en-US" sz="1800" dirty="0"/>
          </a:p>
          <a:p>
            <a:pPr lvl="1"/>
            <a:r>
              <a:rPr lang="en-US" sz="1800" dirty="0"/>
              <a:t>Insufficient parallelism at outer level</a:t>
            </a:r>
          </a:p>
          <a:p>
            <a:pPr lvl="2"/>
            <a:r>
              <a:rPr lang="en-US" sz="1400" dirty="0"/>
              <a:t>Many-core processors today can handle many threads</a:t>
            </a:r>
          </a:p>
          <a:p>
            <a:pPr lvl="3"/>
            <a:r>
              <a:rPr lang="en-US" sz="1200" dirty="0"/>
              <a:t>IBM POWER9 chip: handles 96 threads</a:t>
            </a:r>
          </a:p>
          <a:p>
            <a:pPr lvl="2"/>
            <a:r>
              <a:rPr lang="en-US" sz="1600" dirty="0"/>
              <a:t>Example: have outer loop w/ 10 trips on a 64 core workstation</a:t>
            </a:r>
            <a:endParaRPr lang="en-US" sz="1400" dirty="0"/>
          </a:p>
          <a:p>
            <a:pPr lvl="1"/>
            <a:r>
              <a:rPr lang="en-US" sz="1800" dirty="0"/>
              <a:t>Load balance problems: more threads in flight can help balance the load</a:t>
            </a:r>
          </a:p>
        </p:txBody>
      </p:sp>
      <p:sp>
        <p:nvSpPr>
          <p:cNvPr id="4" name="Rectangle 3"/>
          <p:cNvSpPr/>
          <p:nvPr/>
        </p:nvSpPr>
        <p:spPr>
          <a:xfrm>
            <a:off x="92529" y="6561178"/>
            <a:ext cx="143180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[Argonne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Natnl</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Lab]→</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79590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en-US" dirty="0"/>
              <a:t>Work Plan, OpenMP</a:t>
            </a:r>
          </a:p>
        </p:txBody>
      </p:sp>
      <p:sp>
        <p:nvSpPr>
          <p:cNvPr id="516099" name="Rectangle 3"/>
          <p:cNvSpPr>
            <a:spLocks noGrp="1" noChangeArrowheads="1"/>
          </p:cNvSpPr>
          <p:nvPr>
            <p:ph idx="1"/>
          </p:nvPr>
        </p:nvSpPr>
        <p:spPr/>
        <p:txBody>
          <a:bodyPr/>
          <a:lstStyle/>
          <a:p>
            <a:endParaRPr lang="en-US" sz="2800" dirty="0">
              <a:solidFill>
                <a:schemeClr val="bg1">
                  <a:lumMod val="85000"/>
                </a:schemeClr>
              </a:solidFill>
            </a:endParaRPr>
          </a:p>
          <a:p>
            <a:r>
              <a:rPr lang="en-US" sz="2800" dirty="0"/>
              <a:t>What is OpenMP?</a:t>
            </a:r>
          </a:p>
          <a:p>
            <a:pPr lvl="1">
              <a:lnSpc>
                <a:spcPct val="94000"/>
              </a:lnSpc>
              <a:buFont typeface="Wingdings" pitchFamily="2" charset="2"/>
              <a:buNone/>
            </a:pPr>
            <a:r>
              <a:rPr lang="en-US" sz="2400" dirty="0"/>
              <a:t>Parallel regions</a:t>
            </a:r>
          </a:p>
          <a:p>
            <a:pPr lvl="1">
              <a:lnSpc>
                <a:spcPct val="94000"/>
              </a:lnSpc>
              <a:buFont typeface="Wingdings" pitchFamily="2" charset="2"/>
              <a:buNone/>
            </a:pPr>
            <a:r>
              <a:rPr lang="en-US" sz="2400" dirty="0"/>
              <a:t>Work sharing</a:t>
            </a:r>
          </a:p>
          <a:p>
            <a:pPr lvl="1">
              <a:lnSpc>
                <a:spcPct val="94000"/>
              </a:lnSpc>
              <a:buFont typeface="Wingdings" pitchFamily="2" charset="2"/>
              <a:buNone/>
            </a:pPr>
            <a:r>
              <a:rPr lang="en-US" sz="2400" dirty="0"/>
              <a:t>Variable Scoping Issues </a:t>
            </a:r>
          </a:p>
          <a:p>
            <a:pPr lvl="1">
              <a:lnSpc>
                <a:spcPct val="94000"/>
              </a:lnSpc>
              <a:buFont typeface="Wingdings" pitchFamily="2" charset="2"/>
              <a:buNone/>
            </a:pPr>
            <a:r>
              <a:rPr lang="en-US" sz="2400" dirty="0"/>
              <a:t>Synchronization</a:t>
            </a:r>
          </a:p>
          <a:p>
            <a:pPr lvl="1">
              <a:lnSpc>
                <a:spcPct val="94000"/>
              </a:lnSpc>
              <a:buFont typeface="Wingdings" pitchFamily="2" charset="2"/>
              <a:buNone/>
            </a:pPr>
            <a:r>
              <a:rPr lang="en-US" sz="2400" dirty="0"/>
              <a:t>Performance issues</a:t>
            </a:r>
          </a:p>
          <a:p>
            <a:r>
              <a:rPr lang="en-US" sz="2800" dirty="0"/>
              <a:t>Loose ends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5288518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dirty="0"/>
              <a:t>Work Sharing, an alternative to GPU-style parallel computing</a:t>
            </a:r>
          </a:p>
        </p:txBody>
      </p:sp>
      <p:sp>
        <p:nvSpPr>
          <p:cNvPr id="524291" name="Rectangle 3"/>
          <p:cNvSpPr>
            <a:spLocks noGrp="1" noChangeArrowheads="1"/>
          </p:cNvSpPr>
          <p:nvPr>
            <p:ph idx="1"/>
          </p:nvPr>
        </p:nvSpPr>
        <p:spPr/>
        <p:txBody>
          <a:bodyPr/>
          <a:lstStyle/>
          <a:p>
            <a:pPr>
              <a:lnSpc>
                <a:spcPct val="94000"/>
              </a:lnSpc>
            </a:pPr>
            <a:endParaRPr lang="en-US" b="1" dirty="0">
              <a:solidFill>
                <a:srgbClr val="C00000"/>
              </a:solidFill>
            </a:endParaRPr>
          </a:p>
          <a:p>
            <a:pPr>
              <a:lnSpc>
                <a:spcPct val="94000"/>
              </a:lnSpc>
            </a:pPr>
            <a:r>
              <a:rPr lang="en-US" b="1" dirty="0">
                <a:solidFill>
                  <a:srgbClr val="C00000"/>
                </a:solidFill>
              </a:rPr>
              <a:t>Work sharing</a:t>
            </a:r>
            <a:r>
              <a:rPr lang="en-US" dirty="0"/>
              <a:t>: general term used in OpenMP to describe </a:t>
            </a:r>
            <a:r>
              <a:rPr lang="en-US" dirty="0">
                <a:solidFill>
                  <a:srgbClr val="C00000"/>
                </a:solidFill>
              </a:rPr>
              <a:t>distribution of work across threads</a:t>
            </a:r>
          </a:p>
          <a:p>
            <a:pPr>
              <a:lnSpc>
                <a:spcPct val="94000"/>
              </a:lnSpc>
            </a:pPr>
            <a:endParaRPr lang="en-US" dirty="0"/>
          </a:p>
          <a:p>
            <a:r>
              <a:rPr lang="en-US" dirty="0"/>
              <a:t>Three primary avenues for work sharing in OpenMP:</a:t>
            </a:r>
          </a:p>
          <a:p>
            <a:pPr lvl="1"/>
            <a:r>
              <a:rPr lang="en-US" dirty="0" err="1">
                <a:solidFill>
                  <a:srgbClr val="0070C0"/>
                </a:solidFill>
                <a:latin typeface="Consolas" panose="020B0609020204030204" pitchFamily="49" charset="0"/>
              </a:rPr>
              <a:t>omp</a:t>
            </a:r>
            <a:r>
              <a:rPr lang="en-US" dirty="0">
                <a:solidFill>
                  <a:srgbClr val="0070C0"/>
                </a:solidFill>
                <a:latin typeface="Consolas" panose="020B0609020204030204" pitchFamily="49" charset="0"/>
              </a:rPr>
              <a:t> for </a:t>
            </a:r>
            <a:r>
              <a:rPr lang="en-US" dirty="0"/>
              <a:t>construct</a:t>
            </a:r>
          </a:p>
          <a:p>
            <a:pPr lvl="1"/>
            <a:r>
              <a:rPr lang="en-US" dirty="0" err="1">
                <a:solidFill>
                  <a:srgbClr val="0070C0"/>
                </a:solidFill>
                <a:latin typeface="Consolas" panose="020B0609020204030204" pitchFamily="49" charset="0"/>
              </a:rPr>
              <a:t>omp</a:t>
            </a:r>
            <a:r>
              <a:rPr lang="en-US" dirty="0">
                <a:solidFill>
                  <a:srgbClr val="0070C0"/>
                </a:solidFill>
                <a:latin typeface="Consolas" panose="020B0609020204030204" pitchFamily="49" charset="0"/>
              </a:rPr>
              <a:t> sections </a:t>
            </a:r>
            <a:r>
              <a:rPr lang="en-US" dirty="0"/>
              <a:t>construct</a:t>
            </a:r>
          </a:p>
          <a:p>
            <a:pPr lvl="1"/>
            <a:r>
              <a:rPr lang="en-US" dirty="0" err="1">
                <a:solidFill>
                  <a:srgbClr val="0070C0"/>
                </a:solidFill>
                <a:latin typeface="Consolas" panose="020B0609020204030204" pitchFamily="49" charset="0"/>
              </a:rPr>
              <a:t>omp</a:t>
            </a:r>
            <a:r>
              <a:rPr lang="en-US" dirty="0">
                <a:solidFill>
                  <a:srgbClr val="0070C0"/>
                </a:solidFill>
                <a:latin typeface="Consolas" panose="020B0609020204030204" pitchFamily="49" charset="0"/>
              </a:rPr>
              <a:t> task </a:t>
            </a:r>
            <a:r>
              <a:rPr lang="en-US" dirty="0"/>
              <a:t>construct</a:t>
            </a:r>
          </a:p>
          <a:p>
            <a:endParaRPr lang="en-US"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463</a:t>
            </a:fld>
            <a:endParaRPr lang="en-US" altLang="en-US"/>
          </a:p>
        </p:txBody>
      </p:sp>
      <p:sp>
        <p:nvSpPr>
          <p:cNvPr id="524292" name="Text Box 4"/>
          <p:cNvSpPr txBox="1">
            <a:spLocks noChangeArrowheads="1"/>
          </p:cNvSpPr>
          <p:nvPr/>
        </p:nvSpPr>
        <p:spPr bwMode="auto">
          <a:xfrm>
            <a:off x="2378529" y="5437416"/>
            <a:ext cx="7434942" cy="461665"/>
          </a:xfrm>
          <a:prstGeom prst="rect">
            <a:avLst/>
          </a:prstGeom>
          <a:noFill/>
          <a:ln>
            <a:solidFill>
              <a:schemeClr val="tx1"/>
            </a:solidFill>
          </a:ln>
          <a:effectLst/>
          <a:extLs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p>
            <a:pPr algn="ctr" eaLnBrk="0" hangingPunct="0">
              <a:spcBef>
                <a:spcPct val="50000"/>
              </a:spcBef>
            </a:pPr>
            <a:r>
              <a:rPr lang="en-US" sz="2400" dirty="0"/>
              <a:t>Each of them </a:t>
            </a:r>
            <a:r>
              <a:rPr lang="en-US" sz="2400" dirty="0">
                <a:solidFill>
                  <a:srgbClr val="C00000"/>
                </a:solidFill>
              </a:rPr>
              <a:t>automatically</a:t>
            </a:r>
            <a:r>
              <a:rPr lang="en-US" sz="2400" dirty="0"/>
              <a:t> divides work among threads</a:t>
            </a:r>
          </a:p>
        </p:txBody>
      </p:sp>
    </p:spTree>
    <p:custDataLst>
      <p:tags r:id="rId1"/>
    </p:custDataLst>
    <p:extLst>
      <p:ext uri="{BB962C8B-B14F-4D97-AF65-F5344CB8AC3E}">
        <p14:creationId xmlns:p14="http://schemas.microsoft.com/office/powerpoint/2010/main" val="42268866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a:xfrm>
            <a:off x="0" y="-1"/>
            <a:ext cx="12192000" cy="892177"/>
          </a:xfrm>
          <a:solidFill>
            <a:schemeClr val="accent1">
              <a:lumMod val="50000"/>
            </a:schemeClr>
          </a:solidFill>
          <a:extLst>
            <a:ext uri="{AF507438-7753-43e0-B8FC-AC1667EBCBE1}">
              <a14:hiddenEffects xmlns="" xmlns:a14="http://schemas.microsoft.com/office/drawing/2010/main">
                <a:effectLst>
                  <a:outerShdw dist="25400" dir="5400000" algn="ctr" rotWithShape="0">
                    <a:schemeClr val="bg2"/>
                  </a:outerShdw>
                </a:effectLst>
              </a14:hiddenEffects>
            </a:ext>
          </a:extLst>
        </p:spPr>
        <p:txBody>
          <a:bodyPr vert="horz" lIns="91440" tIns="45720" rIns="91440" bIns="45720" rtlCol="0" anchor="ctr">
            <a:normAutofit/>
          </a:bodyPr>
          <a:lstStyle/>
          <a:p>
            <a:r>
              <a:rPr lang="en-US" dirty="0"/>
              <a:t>The </a:t>
            </a:r>
            <a:r>
              <a:rPr lang="en-US" dirty="0" err="1">
                <a:solidFill>
                  <a:srgbClr val="FFC000"/>
                </a:solidFill>
                <a:latin typeface="Consolas" panose="020B0609020204030204" pitchFamily="49" charset="0"/>
              </a:rPr>
              <a:t>omp</a:t>
            </a:r>
            <a:r>
              <a:rPr lang="en-US" dirty="0">
                <a:solidFill>
                  <a:srgbClr val="FFC000"/>
                </a:solidFill>
                <a:latin typeface="Consolas" panose="020B0609020204030204" pitchFamily="49" charset="0"/>
              </a:rPr>
              <a:t> for</a:t>
            </a:r>
            <a:r>
              <a:rPr lang="en-US" dirty="0"/>
              <a:t> Directive</a:t>
            </a:r>
          </a:p>
        </p:txBody>
      </p:sp>
      <p:sp>
        <p:nvSpPr>
          <p:cNvPr id="526339" name="Rectangle 3"/>
          <p:cNvSpPr>
            <a:spLocks noGrp="1" noChangeArrowheads="1"/>
          </p:cNvSpPr>
          <p:nvPr>
            <p:ph sz="half" idx="1"/>
          </p:nvPr>
        </p:nvSpPr>
        <p:spPr>
          <a:noFill/>
          <a:ln/>
          <a:extLst>
            <a:ext uri="{AF507438-7753-43e0-B8FC-AC1667EBCBE1}">
              <a14:hiddenEffects xmlns="" xmlns:a14="http://schemas.microsoft.com/office/drawing/2010/main">
                <a:effectLst>
                  <a:outerShdw dist="25400" dir="5400000" algn="ctr" rotWithShape="0">
                    <a:schemeClr val="bg2"/>
                  </a:outerShdw>
                </a:effectLst>
              </a14:hiddenEffects>
            </a:ext>
          </a:extLst>
        </p:spPr>
        <p:txBody>
          <a:bodyPr vert="horz" lIns="90488" tIns="44450" rIns="90488" bIns="44450" rtlCol="0">
            <a:normAutofit/>
          </a:bodyPr>
          <a:lstStyle/>
          <a:p>
            <a:pPr>
              <a:lnSpc>
                <a:spcPct val="85000"/>
              </a:lnSpc>
            </a:pPr>
            <a:endParaRPr lang="en-US" dirty="0"/>
          </a:p>
          <a:p>
            <a:pPr>
              <a:lnSpc>
                <a:spcPct val="85000"/>
              </a:lnSpc>
            </a:pPr>
            <a:endParaRPr lang="en-US" dirty="0"/>
          </a:p>
          <a:p>
            <a:pPr>
              <a:lnSpc>
                <a:spcPct val="85000"/>
              </a:lnSpc>
            </a:pPr>
            <a:endParaRPr lang="en-US" dirty="0"/>
          </a:p>
          <a:p>
            <a:pPr>
              <a:lnSpc>
                <a:spcPct val="85000"/>
              </a:lnSpc>
            </a:pPr>
            <a:endParaRPr lang="en-US" dirty="0"/>
          </a:p>
          <a:p>
            <a:pPr>
              <a:lnSpc>
                <a:spcPct val="85000"/>
              </a:lnSpc>
            </a:pPr>
            <a:endParaRPr lang="en-US" dirty="0"/>
          </a:p>
          <a:p>
            <a:pPr>
              <a:lnSpc>
                <a:spcPct val="85000"/>
              </a:lnSpc>
            </a:pPr>
            <a:endParaRPr lang="en-US" dirty="0"/>
          </a:p>
          <a:p>
            <a:pPr>
              <a:lnSpc>
                <a:spcPct val="85000"/>
              </a:lnSpc>
            </a:pPr>
            <a:r>
              <a:rPr lang="en-US" dirty="0"/>
              <a:t>Threads are assigned an independent set of iterations</a:t>
            </a:r>
          </a:p>
          <a:p>
            <a:pPr>
              <a:lnSpc>
                <a:spcPct val="85000"/>
              </a:lnSpc>
            </a:pPr>
            <a:endParaRPr lang="en-US" dirty="0"/>
          </a:p>
          <a:p>
            <a:pPr>
              <a:lnSpc>
                <a:spcPct val="85000"/>
              </a:lnSpc>
            </a:pPr>
            <a:r>
              <a:rPr lang="en-US" dirty="0"/>
              <a:t>Threads must wait at the end of work-sharing construct</a:t>
            </a:r>
          </a:p>
          <a:p>
            <a:pPr>
              <a:lnSpc>
                <a:spcPct val="85000"/>
              </a:lnSpc>
            </a:pPr>
            <a:endParaRPr lang="en-US" dirty="0"/>
          </a:p>
          <a:p>
            <a:pPr marL="0" indent="0">
              <a:lnSpc>
                <a:spcPct val="85000"/>
              </a:lnSpc>
              <a:buNone/>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26340" name="Group 4"/>
          <p:cNvGrpSpPr>
            <a:grpSpLocks/>
          </p:cNvGrpSpPr>
          <p:nvPr/>
        </p:nvGrpSpPr>
        <p:grpSpPr bwMode="auto">
          <a:xfrm>
            <a:off x="7124700" y="1143001"/>
            <a:ext cx="3124200" cy="5045075"/>
            <a:chOff x="3696" y="912"/>
            <a:chExt cx="1968" cy="3178"/>
          </a:xfrm>
        </p:grpSpPr>
        <p:sp>
          <p:nvSpPr>
            <p:cNvPr id="526341" name="Line 5"/>
            <p:cNvSpPr>
              <a:spLocks noChangeShapeType="1"/>
            </p:cNvSpPr>
            <p:nvPr/>
          </p:nvSpPr>
          <p:spPr bwMode="auto">
            <a:xfrm>
              <a:off x="5376" y="1920"/>
              <a:ext cx="0" cy="288"/>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2" name="Line 6"/>
            <p:cNvSpPr>
              <a:spLocks noChangeShapeType="1"/>
            </p:cNvSpPr>
            <p:nvPr/>
          </p:nvSpPr>
          <p:spPr bwMode="auto">
            <a:xfrm>
              <a:off x="4656" y="1968"/>
              <a:ext cx="0" cy="192"/>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3" name="Line 7"/>
            <p:cNvSpPr>
              <a:spLocks noChangeShapeType="1"/>
            </p:cNvSpPr>
            <p:nvPr/>
          </p:nvSpPr>
          <p:spPr bwMode="auto">
            <a:xfrm>
              <a:off x="3936" y="1920"/>
              <a:ext cx="0" cy="24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4" name="Line 8"/>
            <p:cNvSpPr>
              <a:spLocks noChangeShapeType="1"/>
            </p:cNvSpPr>
            <p:nvPr/>
          </p:nvSpPr>
          <p:spPr bwMode="auto">
            <a:xfrm flipV="1">
              <a:off x="5376" y="2699"/>
              <a:ext cx="0" cy="288"/>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5" name="Line 9"/>
            <p:cNvSpPr>
              <a:spLocks noChangeShapeType="1"/>
            </p:cNvSpPr>
            <p:nvPr/>
          </p:nvSpPr>
          <p:spPr bwMode="auto">
            <a:xfrm flipV="1">
              <a:off x="4656" y="2747"/>
              <a:ext cx="0" cy="192"/>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6" name="Line 10"/>
            <p:cNvSpPr>
              <a:spLocks noChangeShapeType="1"/>
            </p:cNvSpPr>
            <p:nvPr/>
          </p:nvSpPr>
          <p:spPr bwMode="auto">
            <a:xfrm flipV="1">
              <a:off x="3936" y="2747"/>
              <a:ext cx="0" cy="24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7" name="Freeform 11"/>
            <p:cNvSpPr>
              <a:spLocks/>
            </p:cNvSpPr>
            <p:nvPr/>
          </p:nvSpPr>
          <p:spPr bwMode="auto">
            <a:xfrm>
              <a:off x="4676" y="1458"/>
              <a:ext cx="743" cy="459"/>
            </a:xfrm>
            <a:custGeom>
              <a:avLst/>
              <a:gdLst>
                <a:gd name="T0" fmla="*/ 0 w 805"/>
                <a:gd name="T1" fmla="*/ 21 h 486"/>
                <a:gd name="T2" fmla="*/ 10 w 805"/>
                <a:gd name="T3" fmla="*/ 0 h 486"/>
                <a:gd name="T4" fmla="*/ 805 w 805"/>
                <a:gd name="T5" fmla="*/ 464 h 486"/>
                <a:gd name="T6" fmla="*/ 794 w 805"/>
                <a:gd name="T7" fmla="*/ 486 h 486"/>
                <a:gd name="T8" fmla="*/ 0 w 805"/>
                <a:gd name="T9" fmla="*/ 21 h 486"/>
              </a:gdLst>
              <a:ahLst/>
              <a:cxnLst>
                <a:cxn ang="0">
                  <a:pos x="T0" y="T1"/>
                </a:cxn>
                <a:cxn ang="0">
                  <a:pos x="T2" y="T3"/>
                </a:cxn>
                <a:cxn ang="0">
                  <a:pos x="T4" y="T5"/>
                </a:cxn>
                <a:cxn ang="0">
                  <a:pos x="T6" y="T7"/>
                </a:cxn>
                <a:cxn ang="0">
                  <a:pos x="T8" y="T9"/>
                </a:cxn>
              </a:cxnLst>
              <a:rect l="0" t="0" r="r" b="b"/>
              <a:pathLst>
                <a:path w="805" h="486">
                  <a:moveTo>
                    <a:pt x="0" y="21"/>
                  </a:moveTo>
                  <a:lnTo>
                    <a:pt x="10" y="0"/>
                  </a:lnTo>
                  <a:lnTo>
                    <a:pt x="805" y="464"/>
                  </a:lnTo>
                  <a:lnTo>
                    <a:pt x="794" y="486"/>
                  </a:lnTo>
                  <a:lnTo>
                    <a:pt x="0" y="2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8" name="Freeform 12"/>
            <p:cNvSpPr>
              <a:spLocks/>
            </p:cNvSpPr>
            <p:nvPr/>
          </p:nvSpPr>
          <p:spPr bwMode="auto">
            <a:xfrm>
              <a:off x="4676" y="3070"/>
              <a:ext cx="743" cy="396"/>
            </a:xfrm>
            <a:custGeom>
              <a:avLst/>
              <a:gdLst>
                <a:gd name="T0" fmla="*/ 805 w 805"/>
                <a:gd name="T1" fmla="*/ 21 h 419"/>
                <a:gd name="T2" fmla="*/ 794 w 805"/>
                <a:gd name="T3" fmla="*/ 0 h 419"/>
                <a:gd name="T4" fmla="*/ 0 w 805"/>
                <a:gd name="T5" fmla="*/ 398 h 419"/>
                <a:gd name="T6" fmla="*/ 10 w 805"/>
                <a:gd name="T7" fmla="*/ 419 h 419"/>
                <a:gd name="T8" fmla="*/ 805 w 805"/>
                <a:gd name="T9" fmla="*/ 21 h 419"/>
              </a:gdLst>
              <a:ahLst/>
              <a:cxnLst>
                <a:cxn ang="0">
                  <a:pos x="T0" y="T1"/>
                </a:cxn>
                <a:cxn ang="0">
                  <a:pos x="T2" y="T3"/>
                </a:cxn>
                <a:cxn ang="0">
                  <a:pos x="T4" y="T5"/>
                </a:cxn>
                <a:cxn ang="0">
                  <a:pos x="T6" y="T7"/>
                </a:cxn>
                <a:cxn ang="0">
                  <a:pos x="T8" y="T9"/>
                </a:cxn>
              </a:cxnLst>
              <a:rect l="0" t="0" r="r" b="b"/>
              <a:pathLst>
                <a:path w="805" h="419">
                  <a:moveTo>
                    <a:pt x="805" y="21"/>
                  </a:moveTo>
                  <a:lnTo>
                    <a:pt x="794" y="0"/>
                  </a:lnTo>
                  <a:lnTo>
                    <a:pt x="0" y="398"/>
                  </a:lnTo>
                  <a:lnTo>
                    <a:pt x="10" y="419"/>
                  </a:lnTo>
                  <a:lnTo>
                    <a:pt x="805" y="2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49" name="Rectangle 13"/>
            <p:cNvSpPr>
              <a:spLocks noChangeArrowheads="1"/>
            </p:cNvSpPr>
            <p:nvPr/>
          </p:nvSpPr>
          <p:spPr bwMode="auto">
            <a:xfrm>
              <a:off x="4670" y="3080"/>
              <a:ext cx="22" cy="251"/>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0" name="Freeform 14"/>
            <p:cNvSpPr>
              <a:spLocks/>
            </p:cNvSpPr>
            <p:nvPr/>
          </p:nvSpPr>
          <p:spPr bwMode="auto">
            <a:xfrm>
              <a:off x="3942" y="3070"/>
              <a:ext cx="743" cy="396"/>
            </a:xfrm>
            <a:custGeom>
              <a:avLst/>
              <a:gdLst>
                <a:gd name="T0" fmla="*/ 0 w 805"/>
                <a:gd name="T1" fmla="*/ 21 h 419"/>
                <a:gd name="T2" fmla="*/ 11 w 805"/>
                <a:gd name="T3" fmla="*/ 0 h 419"/>
                <a:gd name="T4" fmla="*/ 805 w 805"/>
                <a:gd name="T5" fmla="*/ 398 h 419"/>
                <a:gd name="T6" fmla="*/ 795 w 805"/>
                <a:gd name="T7" fmla="*/ 419 h 419"/>
                <a:gd name="T8" fmla="*/ 0 w 805"/>
                <a:gd name="T9" fmla="*/ 21 h 419"/>
              </a:gdLst>
              <a:ahLst/>
              <a:cxnLst>
                <a:cxn ang="0">
                  <a:pos x="T0" y="T1"/>
                </a:cxn>
                <a:cxn ang="0">
                  <a:pos x="T2" y="T3"/>
                </a:cxn>
                <a:cxn ang="0">
                  <a:pos x="T4" y="T5"/>
                </a:cxn>
                <a:cxn ang="0">
                  <a:pos x="T6" y="T7"/>
                </a:cxn>
                <a:cxn ang="0">
                  <a:pos x="T8" y="T9"/>
                </a:cxn>
              </a:cxnLst>
              <a:rect l="0" t="0" r="r" b="b"/>
              <a:pathLst>
                <a:path w="805" h="419">
                  <a:moveTo>
                    <a:pt x="0" y="21"/>
                  </a:moveTo>
                  <a:lnTo>
                    <a:pt x="11" y="0"/>
                  </a:lnTo>
                  <a:lnTo>
                    <a:pt x="805" y="398"/>
                  </a:lnTo>
                  <a:lnTo>
                    <a:pt x="795" y="419"/>
                  </a:lnTo>
                  <a:lnTo>
                    <a:pt x="0" y="21"/>
                  </a:lnTo>
                  <a:close/>
                </a:path>
              </a:pathLst>
            </a:custGeom>
            <a:solidFill>
              <a:schemeClr val="tx1"/>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1" name="Rectangle 15"/>
            <p:cNvSpPr>
              <a:spLocks noChangeArrowheads="1"/>
            </p:cNvSpPr>
            <p:nvPr/>
          </p:nvSpPr>
          <p:spPr bwMode="auto">
            <a:xfrm>
              <a:off x="4670" y="1531"/>
              <a:ext cx="22" cy="37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2" name="Freeform 16"/>
            <p:cNvSpPr>
              <a:spLocks/>
            </p:cNvSpPr>
            <p:nvPr/>
          </p:nvSpPr>
          <p:spPr bwMode="auto">
            <a:xfrm>
              <a:off x="3942" y="1521"/>
              <a:ext cx="743" cy="396"/>
            </a:xfrm>
            <a:custGeom>
              <a:avLst/>
              <a:gdLst>
                <a:gd name="T0" fmla="*/ 805 w 805"/>
                <a:gd name="T1" fmla="*/ 21 h 419"/>
                <a:gd name="T2" fmla="*/ 795 w 805"/>
                <a:gd name="T3" fmla="*/ 0 h 419"/>
                <a:gd name="T4" fmla="*/ 0 w 805"/>
                <a:gd name="T5" fmla="*/ 397 h 419"/>
                <a:gd name="T6" fmla="*/ 11 w 805"/>
                <a:gd name="T7" fmla="*/ 419 h 419"/>
                <a:gd name="T8" fmla="*/ 805 w 805"/>
                <a:gd name="T9" fmla="*/ 21 h 419"/>
              </a:gdLst>
              <a:ahLst/>
              <a:cxnLst>
                <a:cxn ang="0">
                  <a:pos x="T0" y="T1"/>
                </a:cxn>
                <a:cxn ang="0">
                  <a:pos x="T2" y="T3"/>
                </a:cxn>
                <a:cxn ang="0">
                  <a:pos x="T4" y="T5"/>
                </a:cxn>
                <a:cxn ang="0">
                  <a:pos x="T6" y="T7"/>
                </a:cxn>
                <a:cxn ang="0">
                  <a:pos x="T8" y="T9"/>
                </a:cxn>
              </a:cxnLst>
              <a:rect l="0" t="0" r="r" b="b"/>
              <a:pathLst>
                <a:path w="805" h="419">
                  <a:moveTo>
                    <a:pt x="805" y="21"/>
                  </a:moveTo>
                  <a:lnTo>
                    <a:pt x="795" y="0"/>
                  </a:lnTo>
                  <a:lnTo>
                    <a:pt x="0" y="397"/>
                  </a:lnTo>
                  <a:lnTo>
                    <a:pt x="11" y="419"/>
                  </a:lnTo>
                  <a:lnTo>
                    <a:pt x="805" y="2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3" name="AutoShape 17"/>
            <p:cNvSpPr>
              <a:spLocks noChangeArrowheads="1"/>
            </p:cNvSpPr>
            <p:nvPr/>
          </p:nvSpPr>
          <p:spPr bwMode="auto">
            <a:xfrm>
              <a:off x="4436" y="2160"/>
              <a:ext cx="489" cy="672"/>
            </a:xfrm>
            <a:prstGeom prst="roundRect">
              <a:avLst>
                <a:gd name="adj" fmla="val 24671"/>
              </a:avLst>
            </a:prstGeom>
            <a:solidFill>
              <a:srgbClr val="FFFF66"/>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mn-cs"/>
              </a:endParaRPr>
            </a:p>
          </p:txBody>
        </p:sp>
        <p:sp>
          <p:nvSpPr>
            <p:cNvPr id="526354" name="AutoShape 18"/>
            <p:cNvSpPr>
              <a:spLocks noChangeArrowheads="1"/>
            </p:cNvSpPr>
            <p:nvPr/>
          </p:nvSpPr>
          <p:spPr bwMode="auto">
            <a:xfrm>
              <a:off x="3696" y="2160"/>
              <a:ext cx="490" cy="672"/>
            </a:xfrm>
            <a:prstGeom prst="roundRect">
              <a:avLst>
                <a:gd name="adj" fmla="val 24671"/>
              </a:avLst>
            </a:prstGeom>
            <a:solidFill>
              <a:srgbClr val="FFCCCC"/>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5" name="AutoShape 19"/>
            <p:cNvSpPr>
              <a:spLocks noChangeArrowheads="1"/>
            </p:cNvSpPr>
            <p:nvPr/>
          </p:nvSpPr>
          <p:spPr bwMode="auto">
            <a:xfrm>
              <a:off x="5162" y="2160"/>
              <a:ext cx="490" cy="672"/>
            </a:xfrm>
            <a:prstGeom prst="roundRect">
              <a:avLst>
                <a:gd name="adj" fmla="val 24671"/>
              </a:avLst>
            </a:prstGeom>
            <a:solidFill>
              <a:srgbClr val="99FF99"/>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6" name="Oval 20"/>
            <p:cNvSpPr>
              <a:spLocks noChangeArrowheads="1"/>
            </p:cNvSpPr>
            <p:nvPr/>
          </p:nvSpPr>
          <p:spPr bwMode="auto">
            <a:xfrm>
              <a:off x="3702" y="1406"/>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7" name="Rectangle 21"/>
            <p:cNvSpPr>
              <a:spLocks noChangeArrowheads="1"/>
            </p:cNvSpPr>
            <p:nvPr/>
          </p:nvSpPr>
          <p:spPr bwMode="auto">
            <a:xfrm>
              <a:off x="3982" y="1451"/>
              <a:ext cx="1540" cy="154"/>
            </a:xfrm>
            <a:prstGeom prst="rect">
              <a:avLst/>
            </a:prstGeom>
            <a:noFill/>
            <a:ln>
              <a:noFill/>
            </a:ln>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pitchFamily="49" charset="0"/>
                  <a:ea typeface="+mn-ea"/>
                  <a:cs typeface="+mn-cs"/>
                </a:rPr>
                <a:t>#pragma </a:t>
              </a:r>
              <a:r>
                <a:rPr kumimoji="0" lang="en-US" sz="1600" b="1" i="0" u="none" strike="noStrike" kern="1200" cap="none" spc="0" normalizeH="0" baseline="0" noProof="0" dirty="0" err="1">
                  <a:ln>
                    <a:noFill/>
                  </a:ln>
                  <a:solidFill>
                    <a:srgbClr val="0000FF"/>
                  </a:solidFill>
                  <a:effectLst/>
                  <a:uLnTx/>
                  <a:uFillTx/>
                  <a:latin typeface="Courier New" pitchFamily="49" charset="0"/>
                  <a:ea typeface="+mn-ea"/>
                  <a:cs typeface="+mn-cs"/>
                </a:rPr>
                <a:t>omp</a:t>
              </a:r>
              <a:r>
                <a:rPr kumimoji="0" lang="en-US" sz="1600" b="1" i="0" u="none" strike="noStrike" kern="1200" cap="none" spc="0" normalizeH="0" baseline="0" noProof="0" dirty="0">
                  <a:ln>
                    <a:noFill/>
                  </a:ln>
                  <a:solidFill>
                    <a:srgbClr val="0000FF"/>
                  </a:solidFill>
                  <a:effectLst/>
                  <a:uLnTx/>
                  <a:uFillTx/>
                  <a:latin typeface="Courier New" pitchFamily="49" charset="0"/>
                  <a:ea typeface="+mn-ea"/>
                  <a:cs typeface="+mn-cs"/>
                </a:rPr>
                <a:t> parallel</a:t>
              </a:r>
              <a:endParaRPr kumimoji="0" lang="en-US" sz="1600" b="0" i="0" u="none" strike="noStrike" kern="1200" cap="none" spc="0" normalizeH="0" baseline="0" noProof="0" dirty="0">
                <a:ln>
                  <a:noFill/>
                </a:ln>
                <a:solidFill>
                  <a:srgbClr val="0000FF"/>
                </a:solidFill>
                <a:effectLst/>
                <a:uLnTx/>
                <a:uFillTx/>
                <a:latin typeface="Courier New" pitchFamily="49" charset="0"/>
                <a:ea typeface="+mn-ea"/>
                <a:cs typeface="+mn-cs"/>
              </a:endParaRPr>
            </a:p>
          </p:txBody>
        </p:sp>
        <p:sp>
          <p:nvSpPr>
            <p:cNvPr id="526358" name="Rectangle 22"/>
            <p:cNvSpPr>
              <a:spLocks noChangeArrowheads="1"/>
            </p:cNvSpPr>
            <p:nvPr/>
          </p:nvSpPr>
          <p:spPr bwMode="auto">
            <a:xfrm>
              <a:off x="4670" y="912"/>
              <a:ext cx="22" cy="34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59" name="Freeform 23"/>
            <p:cNvSpPr>
              <a:spLocks/>
            </p:cNvSpPr>
            <p:nvPr/>
          </p:nvSpPr>
          <p:spPr bwMode="auto">
            <a:xfrm>
              <a:off x="4617" y="1257"/>
              <a:ext cx="127" cy="149"/>
            </a:xfrm>
            <a:custGeom>
              <a:avLst/>
              <a:gdLst>
                <a:gd name="T0" fmla="*/ 69 w 138"/>
                <a:gd name="T1" fmla="*/ 0 h 157"/>
                <a:gd name="T2" fmla="*/ 0 w 138"/>
                <a:gd name="T3" fmla="*/ 0 h 157"/>
                <a:gd name="T4" fmla="*/ 69 w 138"/>
                <a:gd name="T5" fmla="*/ 157 h 157"/>
                <a:gd name="T6" fmla="*/ 138 w 138"/>
                <a:gd name="T7" fmla="*/ 0 h 157"/>
                <a:gd name="T8" fmla="*/ 69 w 138"/>
                <a:gd name="T9" fmla="*/ 0 h 157"/>
              </a:gdLst>
              <a:ahLst/>
              <a:cxnLst>
                <a:cxn ang="0">
                  <a:pos x="T0" y="T1"/>
                </a:cxn>
                <a:cxn ang="0">
                  <a:pos x="T2" y="T3"/>
                </a:cxn>
                <a:cxn ang="0">
                  <a:pos x="T4" y="T5"/>
                </a:cxn>
                <a:cxn ang="0">
                  <a:pos x="T6" y="T7"/>
                </a:cxn>
                <a:cxn ang="0">
                  <a:pos x="T8" y="T9"/>
                </a:cxn>
              </a:cxnLst>
              <a:rect l="0" t="0" r="r" b="b"/>
              <a:pathLst>
                <a:path w="138" h="157">
                  <a:moveTo>
                    <a:pt x="69" y="0"/>
                  </a:moveTo>
                  <a:lnTo>
                    <a:pt x="0" y="0"/>
                  </a:lnTo>
                  <a:lnTo>
                    <a:pt x="69" y="157"/>
                  </a:lnTo>
                  <a:lnTo>
                    <a:pt x="138" y="0"/>
                  </a:lnTo>
                  <a:lnTo>
                    <a:pt x="69"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0" name="Rectangle 24"/>
            <p:cNvSpPr>
              <a:spLocks noChangeArrowheads="1"/>
            </p:cNvSpPr>
            <p:nvPr/>
          </p:nvSpPr>
          <p:spPr bwMode="auto">
            <a:xfrm>
              <a:off x="4670" y="3581"/>
              <a:ext cx="22" cy="361"/>
            </a:xfrm>
            <a:prstGeom prst="rect">
              <a:avLst/>
            </a:prstGeom>
            <a:solidFill>
              <a:schemeClr val="tx1"/>
            </a:solidFill>
            <a:ln w="9525">
              <a:solidFill>
                <a:schemeClr val="tx1"/>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1" name="Freeform 25"/>
            <p:cNvSpPr>
              <a:spLocks/>
            </p:cNvSpPr>
            <p:nvPr/>
          </p:nvSpPr>
          <p:spPr bwMode="auto">
            <a:xfrm>
              <a:off x="4617" y="3942"/>
              <a:ext cx="127" cy="148"/>
            </a:xfrm>
            <a:custGeom>
              <a:avLst/>
              <a:gdLst>
                <a:gd name="T0" fmla="*/ 69 w 138"/>
                <a:gd name="T1" fmla="*/ 0 h 157"/>
                <a:gd name="T2" fmla="*/ 0 w 138"/>
                <a:gd name="T3" fmla="*/ 0 h 157"/>
                <a:gd name="T4" fmla="*/ 69 w 138"/>
                <a:gd name="T5" fmla="*/ 157 h 157"/>
                <a:gd name="T6" fmla="*/ 138 w 138"/>
                <a:gd name="T7" fmla="*/ 0 h 157"/>
                <a:gd name="T8" fmla="*/ 69 w 138"/>
                <a:gd name="T9" fmla="*/ 0 h 157"/>
              </a:gdLst>
              <a:ahLst/>
              <a:cxnLst>
                <a:cxn ang="0">
                  <a:pos x="T0" y="T1"/>
                </a:cxn>
                <a:cxn ang="0">
                  <a:pos x="T2" y="T3"/>
                </a:cxn>
                <a:cxn ang="0">
                  <a:pos x="T4" y="T5"/>
                </a:cxn>
                <a:cxn ang="0">
                  <a:pos x="T6" y="T7"/>
                </a:cxn>
                <a:cxn ang="0">
                  <a:pos x="T8" y="T9"/>
                </a:cxn>
              </a:cxnLst>
              <a:rect l="0" t="0" r="r" b="b"/>
              <a:pathLst>
                <a:path w="138" h="157">
                  <a:moveTo>
                    <a:pt x="69" y="0"/>
                  </a:moveTo>
                  <a:lnTo>
                    <a:pt x="0" y="0"/>
                  </a:lnTo>
                  <a:lnTo>
                    <a:pt x="69" y="157"/>
                  </a:lnTo>
                  <a:lnTo>
                    <a:pt x="138" y="0"/>
                  </a:lnTo>
                  <a:lnTo>
                    <a:pt x="69"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2" name="Oval 26"/>
            <p:cNvSpPr>
              <a:spLocks noChangeArrowheads="1"/>
            </p:cNvSpPr>
            <p:nvPr/>
          </p:nvSpPr>
          <p:spPr bwMode="auto">
            <a:xfrm>
              <a:off x="4608" y="3312"/>
              <a:ext cx="144" cy="288"/>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3" name="Oval 27"/>
            <p:cNvSpPr>
              <a:spLocks noChangeArrowheads="1"/>
            </p:cNvSpPr>
            <p:nvPr/>
          </p:nvSpPr>
          <p:spPr bwMode="auto">
            <a:xfrm>
              <a:off x="3696" y="1728"/>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4" name="Rectangle 28"/>
            <p:cNvSpPr>
              <a:spLocks noChangeArrowheads="1"/>
            </p:cNvSpPr>
            <p:nvPr/>
          </p:nvSpPr>
          <p:spPr bwMode="auto">
            <a:xfrm>
              <a:off x="4080" y="1776"/>
              <a:ext cx="1155" cy="154"/>
            </a:xfrm>
            <a:prstGeom prst="rect">
              <a:avLst/>
            </a:prstGeom>
            <a:noFill/>
            <a:ln>
              <a:noFill/>
            </a:ln>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pitchFamily="49" charset="0"/>
                  <a:ea typeface="+mn-ea"/>
                  <a:cs typeface="+mn-cs"/>
                </a:rPr>
                <a:t>#pragma </a:t>
              </a:r>
              <a:r>
                <a:rPr kumimoji="0" lang="en-US" sz="1600" b="1" i="0" u="none" strike="noStrike" kern="1200" cap="none" spc="0" normalizeH="0" baseline="0" noProof="0" dirty="0" err="1">
                  <a:ln>
                    <a:noFill/>
                  </a:ln>
                  <a:solidFill>
                    <a:srgbClr val="0000FF"/>
                  </a:solidFill>
                  <a:effectLst/>
                  <a:uLnTx/>
                  <a:uFillTx/>
                  <a:latin typeface="Courier New" pitchFamily="49" charset="0"/>
                  <a:ea typeface="+mn-ea"/>
                  <a:cs typeface="+mn-cs"/>
                </a:rPr>
                <a:t>omp</a:t>
              </a:r>
              <a:r>
                <a:rPr kumimoji="0" lang="en-US" sz="1600" b="1" i="0" u="none" strike="noStrike" kern="1200" cap="none" spc="0" normalizeH="0" baseline="0" noProof="0" dirty="0">
                  <a:ln>
                    <a:noFill/>
                  </a:ln>
                  <a:solidFill>
                    <a:srgbClr val="0000FF"/>
                  </a:solidFill>
                  <a:effectLst/>
                  <a:uLnTx/>
                  <a:uFillTx/>
                  <a:latin typeface="Courier New" pitchFamily="49" charset="0"/>
                  <a:ea typeface="+mn-ea"/>
                  <a:cs typeface="+mn-cs"/>
                </a:rPr>
                <a:t> for</a:t>
              </a:r>
              <a:endParaRPr kumimoji="0" lang="en-US" sz="1600" b="0" i="0" u="none" strike="noStrike" kern="1200" cap="none" spc="0" normalizeH="0" baseline="0" noProof="0" dirty="0">
                <a:ln>
                  <a:noFill/>
                </a:ln>
                <a:solidFill>
                  <a:srgbClr val="0000FF"/>
                </a:solidFill>
                <a:effectLst/>
                <a:uLnTx/>
                <a:uFillTx/>
                <a:latin typeface="Courier New" pitchFamily="49" charset="0"/>
                <a:ea typeface="+mn-ea"/>
                <a:cs typeface="+mn-cs"/>
              </a:endParaRPr>
            </a:p>
          </p:txBody>
        </p:sp>
        <p:sp>
          <p:nvSpPr>
            <p:cNvPr id="526365" name="Oval 29"/>
            <p:cNvSpPr>
              <a:spLocks noChangeArrowheads="1"/>
            </p:cNvSpPr>
            <p:nvPr/>
          </p:nvSpPr>
          <p:spPr bwMode="auto">
            <a:xfrm flipV="1">
              <a:off x="3696" y="2928"/>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6366" name="Rectangle 30"/>
            <p:cNvSpPr>
              <a:spLocks noChangeArrowheads="1"/>
            </p:cNvSpPr>
            <p:nvPr/>
          </p:nvSpPr>
          <p:spPr bwMode="auto">
            <a:xfrm>
              <a:off x="4320" y="3006"/>
              <a:ext cx="674" cy="116"/>
            </a:xfrm>
            <a:prstGeom prst="rect">
              <a:avLst/>
            </a:prstGeom>
            <a:noFill/>
            <a:ln>
              <a:noFill/>
            </a:ln>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Implicit barrier</a:t>
              </a:r>
              <a:endParaRPr kumimoji="0" 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endParaRPr>
            </a:p>
          </p:txBody>
        </p:sp>
        <p:sp>
          <p:nvSpPr>
            <p:cNvPr id="526367" name="Text Box 31"/>
            <p:cNvSpPr txBox="1">
              <a:spLocks noChangeArrowheads="1"/>
            </p:cNvSpPr>
            <p:nvPr/>
          </p:nvSpPr>
          <p:spPr bwMode="auto">
            <a:xfrm>
              <a:off x="3696" y="2160"/>
              <a:ext cx="528" cy="69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0</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1</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2</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3</a:t>
              </a:r>
            </a:p>
          </p:txBody>
        </p:sp>
        <p:sp>
          <p:nvSpPr>
            <p:cNvPr id="526368" name="Text Box 32"/>
            <p:cNvSpPr txBox="1">
              <a:spLocks noChangeArrowheads="1"/>
            </p:cNvSpPr>
            <p:nvPr/>
          </p:nvSpPr>
          <p:spPr bwMode="auto">
            <a:xfrm>
              <a:off x="4416" y="2160"/>
              <a:ext cx="528" cy="69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4</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5</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6</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7</a:t>
              </a:r>
            </a:p>
          </p:txBody>
        </p:sp>
        <p:sp>
          <p:nvSpPr>
            <p:cNvPr id="526369" name="Text Box 33"/>
            <p:cNvSpPr txBox="1">
              <a:spLocks noChangeArrowheads="1"/>
            </p:cNvSpPr>
            <p:nvPr/>
          </p:nvSpPr>
          <p:spPr bwMode="auto">
            <a:xfrm>
              <a:off x="5136" y="2160"/>
              <a:ext cx="528" cy="69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lgn="ctr">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8</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9</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10</a:t>
              </a:r>
            </a:p>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ahoma" pitchFamily="34" charset="0"/>
                  <a:ea typeface="+mn-ea"/>
                  <a:cs typeface="+mn-cs"/>
                </a:rPr>
                <a:t>i = 11</a:t>
              </a:r>
            </a:p>
          </p:txBody>
        </p:sp>
      </p:grpSp>
      <p:sp>
        <p:nvSpPr>
          <p:cNvPr id="2" name="Rectangle 1"/>
          <p:cNvSpPr/>
          <p:nvPr/>
        </p:nvSpPr>
        <p:spPr>
          <a:xfrm>
            <a:off x="723900" y="1699737"/>
            <a:ext cx="4572000" cy="1477328"/>
          </a:xfrm>
          <a:prstGeom prst="rect">
            <a:avLst/>
          </a:prstGeom>
          <a:solidFill>
            <a:schemeClr val="bg1">
              <a:lumMod val="95000"/>
            </a:schemeClr>
          </a:solidFill>
          <a:ln>
            <a:solidFill>
              <a:schemeClr val="tx1"/>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assume N=12 &lt;--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0; i &lt; 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c[i] = a[i] + b[i];</a:t>
            </a:r>
          </a:p>
        </p:txBody>
      </p:sp>
      <p:sp>
        <p:nvSpPr>
          <p:cNvPr id="38" name="Rectangle 37"/>
          <p:cNvSpPr/>
          <p:nvPr/>
        </p:nvSpPr>
        <p:spPr>
          <a:xfrm>
            <a:off x="1548160" y="6553202"/>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cxnSp>
        <p:nvCxnSpPr>
          <p:cNvPr id="5" name="Straight Arrow Connector 4"/>
          <p:cNvCxnSpPr>
            <a:stCxn id="526339" idx="3"/>
          </p:cNvCxnSpPr>
          <p:nvPr/>
        </p:nvCxnSpPr>
        <p:spPr>
          <a:xfrm flipV="1">
            <a:off x="6553202" y="4651377"/>
            <a:ext cx="1409699" cy="27304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304315" y="6188275"/>
            <a:ext cx="468575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[pic above assumes </a:t>
            </a:r>
            <a:r>
              <a:rPr kumimoji="0" lang="en-US" sz="1400" b="1" i="0" u="none" strike="noStrike" kern="1200" cap="none" spc="0" normalizeH="0" baseline="0" noProof="0" dirty="0">
                <a:ln>
                  <a:noFill/>
                </a:ln>
                <a:solidFill>
                  <a:srgbClr val="C00000"/>
                </a:solidFill>
                <a:effectLst/>
                <a:uLnTx/>
                <a:uFillTx/>
                <a:latin typeface="Calibri" panose="020F0502020204030204"/>
                <a:ea typeface="+mn-ea"/>
                <a:cs typeface="Times New Roman" panose="02020603050405020304" pitchFamily="18" charset="0"/>
              </a:rPr>
              <a:t>three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threads are in the thread team]</a:t>
            </a:r>
          </a:p>
        </p:txBody>
      </p:sp>
      <p:cxnSp>
        <p:nvCxnSpPr>
          <p:cNvPr id="39" name="Straight Arrow Connector 38"/>
          <p:cNvCxnSpPr/>
          <p:nvPr/>
        </p:nvCxnSpPr>
        <p:spPr>
          <a:xfrm flipV="1">
            <a:off x="9075737" y="6415208"/>
            <a:ext cx="1" cy="37560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9143042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ChangeArrowheads="1"/>
          </p:cNvSpPr>
          <p:nvPr/>
        </p:nvSpPr>
        <p:spPr bwMode="auto">
          <a:xfrm>
            <a:off x="6096001" y="2057401"/>
            <a:ext cx="3967163" cy="4284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lstStyle/>
          <a:p>
            <a:pPr marL="342900" marR="0" lvl="0" indent="-342900" algn="l" defTabSz="914400" rtl="0" eaLnBrk="1" fontAlgn="auto" latinLnBrk="0" hangingPunct="1">
              <a:lnSpc>
                <a:spcPct val="8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8387" name="Rectangle 3"/>
          <p:cNvSpPr>
            <a:spLocks noGrp="1" noChangeArrowheads="1"/>
          </p:cNvSpPr>
          <p:nvPr>
            <p:ph type="title"/>
          </p:nvPr>
        </p:nvSpPr>
        <p:spPr/>
        <p:txBody>
          <a:bodyPr/>
          <a:lstStyle/>
          <a:p>
            <a:r>
              <a:rPr lang="en-US" dirty="0"/>
              <a:t>Combining Constructs</a:t>
            </a:r>
          </a:p>
        </p:txBody>
      </p:sp>
      <p:sp>
        <p:nvSpPr>
          <p:cNvPr id="528388" name="Rectangle 4"/>
          <p:cNvSpPr>
            <a:spLocks noGrp="1" noChangeArrowheads="1"/>
          </p:cNvSpPr>
          <p:nvPr>
            <p:ph idx="1"/>
          </p:nvPr>
        </p:nvSpPr>
        <p:spPr/>
        <p:txBody>
          <a:bodyPr/>
          <a:lstStyle/>
          <a:p>
            <a:r>
              <a:rPr lang="en-US" dirty="0"/>
              <a:t>These two code segments are equivalent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752600" y="2568477"/>
            <a:ext cx="4267200" cy="2031325"/>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i=0;i&lt; MAX; i++) {	 res[i] = huge();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4" name="Rectangle 3"/>
          <p:cNvSpPr/>
          <p:nvPr/>
        </p:nvSpPr>
        <p:spPr>
          <a:xfrm>
            <a:off x="6248401" y="2568477"/>
            <a:ext cx="4112419" cy="1200329"/>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i=0;i&lt; MAX;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res[i] = huge();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9" name="Rectangle 8"/>
          <p:cNvSpPr/>
          <p:nvPr/>
        </p:nvSpPr>
        <p:spPr>
          <a:xfrm>
            <a:off x="1548160" y="6553202"/>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cxnSp>
        <p:nvCxnSpPr>
          <p:cNvPr id="10" name="Straight Arrow Connector 9"/>
          <p:cNvCxnSpPr>
            <a:stCxn id="11" idx="1"/>
          </p:cNvCxnSpPr>
          <p:nvPr/>
        </p:nvCxnSpPr>
        <p:spPr>
          <a:xfrm flipH="1" flipV="1">
            <a:off x="1981200" y="4495801"/>
            <a:ext cx="716676" cy="1300669"/>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7876" y="5380971"/>
            <a:ext cx="3175000" cy="830997"/>
          </a:xfrm>
          <a:prstGeom prst="rect">
            <a:avLst/>
          </a:prstGeom>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There is an implicit barrier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the end of the parallel region, that is)</a:t>
            </a:r>
          </a:p>
        </p:txBody>
      </p:sp>
      <p:cxnSp>
        <p:nvCxnSpPr>
          <p:cNvPr id="12" name="Straight Arrow Connector 11"/>
          <p:cNvCxnSpPr>
            <a:stCxn id="11" idx="3"/>
          </p:cNvCxnSpPr>
          <p:nvPr/>
        </p:nvCxnSpPr>
        <p:spPr>
          <a:xfrm flipV="1">
            <a:off x="5872876" y="3733801"/>
            <a:ext cx="995362" cy="2062669"/>
          </a:xfrm>
          <a:prstGeom prst="straightConnector1">
            <a:avLst/>
          </a:prstGeom>
          <a:ln w="3492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37106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default partitioning</a:t>
            </a:r>
          </a:p>
        </p:txBody>
      </p:sp>
      <p:sp>
        <p:nvSpPr>
          <p:cNvPr id="3" name="Content Placeholder 2"/>
          <p:cNvSpPr>
            <a:spLocks noGrp="1"/>
          </p:cNvSpPr>
          <p:nvPr>
            <p:ph idx="1"/>
          </p:nvPr>
        </p:nvSpPr>
        <p:spPr/>
        <p:txBody>
          <a:bodyPr/>
          <a:lstStyle/>
          <a:p>
            <a:r>
              <a:rPr lang="en-US" sz="2000" dirty="0"/>
              <a:t>Most </a:t>
            </a:r>
            <a:r>
              <a:rPr lang="en-US" sz="2000" dirty="0" err="1"/>
              <a:t>OpenMP</a:t>
            </a:r>
            <a:r>
              <a:rPr lang="en-US" sz="2000" dirty="0"/>
              <a:t> implementations use as default block partitioning</a:t>
            </a:r>
          </a:p>
          <a:p>
            <a:pPr lvl="1"/>
            <a:r>
              <a:rPr lang="en-US" dirty="0"/>
              <a:t>Each thread is assigned roughly </a:t>
            </a:r>
            <a:r>
              <a:rPr lang="en-US" dirty="0">
                <a:latin typeface="Consolas" panose="020B0609020204030204" pitchFamily="49" charset="0"/>
              </a:rPr>
              <a:t>n/</a:t>
            </a:r>
            <a:r>
              <a:rPr lang="en-US" dirty="0" err="1">
                <a:latin typeface="Consolas" panose="020B0609020204030204" pitchFamily="49" charset="0"/>
              </a:rPr>
              <a:t>thread_count</a:t>
            </a:r>
            <a:r>
              <a:rPr lang="en-US" dirty="0"/>
              <a:t> iterations</a:t>
            </a:r>
            <a:br>
              <a:rPr lang="en-US" dirty="0"/>
            </a:br>
            <a:endParaRPr lang="en-US" dirty="0"/>
          </a:p>
          <a:p>
            <a:r>
              <a:rPr lang="en-US" sz="2000" dirty="0"/>
              <a:t>This may lead to load imbalance when the work per iteration varies</a:t>
            </a:r>
            <a:br>
              <a:rPr lang="en-US" sz="2000" dirty="0"/>
            </a:br>
            <a:br>
              <a:rPr lang="en-US" sz="2000" dirty="0"/>
            </a:br>
            <a:br>
              <a:rPr lang="en-US" sz="2000" dirty="0"/>
            </a:br>
            <a:br>
              <a:rPr lang="en-US" sz="2000" dirty="0"/>
            </a:br>
            <a:br>
              <a:rPr lang="en-US" sz="2000" dirty="0"/>
            </a:br>
            <a:endParaRPr lang="en-US" sz="2000" dirty="0"/>
          </a:p>
          <a:p>
            <a:endParaRPr lang="en-US" sz="2000" dirty="0"/>
          </a:p>
          <a:p>
            <a:r>
              <a:rPr lang="en-US" sz="2000" dirty="0"/>
              <a:t>(assume the time required by a call to </a:t>
            </a:r>
            <a:r>
              <a:rPr lang="en-US" sz="2000" dirty="0">
                <a:latin typeface="Consolas" panose="020B0609020204030204" pitchFamily="49" charset="0"/>
              </a:rPr>
              <a:t>f(i)</a:t>
            </a:r>
            <a:r>
              <a:rPr lang="en-US" sz="2000" dirty="0"/>
              <a:t> is </a:t>
            </a:r>
            <a:r>
              <a:rPr lang="en-US" sz="2000" dirty="0">
                <a:solidFill>
                  <a:srgbClr val="C00000"/>
                </a:solidFill>
              </a:rPr>
              <a:t>proportional</a:t>
            </a:r>
            <a:r>
              <a:rPr lang="en-US" sz="2000" dirty="0"/>
              <a:t> to </a:t>
            </a:r>
            <a:r>
              <a:rPr lang="en-US" sz="2000" dirty="0">
                <a:latin typeface="Consolas" panose="020B0609020204030204" pitchFamily="49" charset="0"/>
              </a:rPr>
              <a:t>i</a:t>
            </a:r>
            <a:r>
              <a:rPr lang="en-US" sz="20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2658534" y="3174537"/>
            <a:ext cx="6324600" cy="646331"/>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x[i] = f(i);</a:t>
            </a:r>
          </a:p>
        </p:txBody>
      </p:sp>
    </p:spTree>
    <p:extLst>
      <p:ext uri="{BB962C8B-B14F-4D97-AF65-F5344CB8AC3E}">
        <p14:creationId xmlns:p14="http://schemas.microsoft.com/office/powerpoint/2010/main" val="182510745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4533" name="Rectangle 5"/>
          <p:cNvSpPr>
            <a:spLocks noGrp="1" noChangeArrowheads="1"/>
          </p:cNvSpPr>
          <p:nvPr>
            <p:ph type="title"/>
          </p:nvPr>
        </p:nvSpPr>
        <p:spPr/>
        <p:txBody>
          <a:bodyPr/>
          <a:lstStyle/>
          <a:p>
            <a:r>
              <a:rPr lang="en-US" dirty="0"/>
              <a:t>The </a:t>
            </a:r>
            <a:r>
              <a:rPr lang="en-US" dirty="0">
                <a:solidFill>
                  <a:srgbClr val="FFC000"/>
                </a:solidFill>
                <a:latin typeface="Consolas" pitchFamily="49" charset="0"/>
                <a:cs typeface="Consolas" pitchFamily="49" charset="0"/>
              </a:rPr>
              <a:t>schedule</a:t>
            </a:r>
            <a:r>
              <a:rPr lang="en-US" dirty="0"/>
              <a:t> Clause</a:t>
            </a:r>
          </a:p>
        </p:txBody>
      </p:sp>
      <p:sp>
        <p:nvSpPr>
          <p:cNvPr id="534534" name="Rectangle 6"/>
          <p:cNvSpPr>
            <a:spLocks noGrp="1" noChangeArrowheads="1"/>
          </p:cNvSpPr>
          <p:nvPr>
            <p:ph idx="1"/>
          </p:nvPr>
        </p:nvSpPr>
        <p:spPr/>
        <p:txBody>
          <a:bodyPr/>
          <a:lstStyle/>
          <a:p>
            <a:pPr>
              <a:lnSpc>
                <a:spcPct val="85000"/>
              </a:lnSpc>
            </a:pPr>
            <a:r>
              <a:rPr lang="en-US" sz="2000" dirty="0"/>
              <a:t>The </a:t>
            </a:r>
            <a:r>
              <a:rPr lang="en-US" sz="2000" dirty="0">
                <a:solidFill>
                  <a:srgbClr val="0070C0"/>
                </a:solidFill>
                <a:latin typeface="Consolas" pitchFamily="49" charset="0"/>
                <a:cs typeface="Consolas" pitchFamily="49" charset="0"/>
              </a:rPr>
              <a:t>schedule</a:t>
            </a:r>
            <a:r>
              <a:rPr lang="en-US" sz="2000" dirty="0">
                <a:solidFill>
                  <a:srgbClr val="0000FF"/>
                </a:solidFill>
              </a:rPr>
              <a:t> </a:t>
            </a:r>
            <a:r>
              <a:rPr lang="en-US" sz="2000" dirty="0"/>
              <a:t>clause</a:t>
            </a:r>
            <a:r>
              <a:rPr lang="en-US" sz="2000" dirty="0">
                <a:solidFill>
                  <a:srgbClr val="0000FF"/>
                </a:solidFill>
              </a:rPr>
              <a:t> </a:t>
            </a:r>
            <a:r>
              <a:rPr lang="en-US" sz="2000" dirty="0"/>
              <a:t>affects how loop iterations are mapped onto threads</a:t>
            </a:r>
          </a:p>
          <a:p>
            <a:pPr>
              <a:lnSpc>
                <a:spcPct val="85000"/>
              </a:lnSpc>
            </a:pPr>
            <a:endParaRPr lang="en-US" sz="2000" dirty="0"/>
          </a:p>
          <a:p>
            <a:pPr lvl="1">
              <a:lnSpc>
                <a:spcPct val="85000"/>
              </a:lnSpc>
              <a:buFont typeface="Wingdings" pitchFamily="2" charset="2"/>
              <a:buNone/>
            </a:pPr>
            <a:r>
              <a:rPr lang="en-US" dirty="0">
                <a:solidFill>
                  <a:srgbClr val="0070C0"/>
                </a:solidFill>
                <a:latin typeface="Consolas" pitchFamily="49" charset="0"/>
                <a:cs typeface="Consolas" pitchFamily="49" charset="0"/>
              </a:rPr>
              <a:t>schedule(static [,chunk])</a:t>
            </a:r>
          </a:p>
          <a:p>
            <a:pPr lvl="2">
              <a:lnSpc>
                <a:spcPct val="85000"/>
              </a:lnSpc>
            </a:pPr>
            <a:r>
              <a:rPr lang="en-US" dirty="0"/>
              <a:t>Blocks of iterations of size </a:t>
            </a:r>
            <a:r>
              <a:rPr lang="en-US" dirty="0">
                <a:latin typeface="Courier New" panose="02070309020205020404" pitchFamily="49" charset="0"/>
                <a:cs typeface="Courier New" panose="02070309020205020404" pitchFamily="49" charset="0"/>
              </a:rPr>
              <a:t>chunk</a:t>
            </a:r>
            <a:r>
              <a:rPr lang="en-US" dirty="0"/>
              <a:t> assigned to each thread</a:t>
            </a:r>
          </a:p>
          <a:p>
            <a:pPr lvl="2">
              <a:lnSpc>
                <a:spcPct val="85000"/>
              </a:lnSpc>
            </a:pPr>
            <a:r>
              <a:rPr lang="en-US" dirty="0"/>
              <a:t>Round robin distribution</a:t>
            </a:r>
          </a:p>
          <a:p>
            <a:pPr lvl="2">
              <a:lnSpc>
                <a:spcPct val="85000"/>
              </a:lnSpc>
            </a:pPr>
            <a:r>
              <a:rPr lang="en-US" dirty="0"/>
              <a:t>Low overhead, may cause load imbalance</a:t>
            </a:r>
          </a:p>
          <a:p>
            <a:pPr lvl="2">
              <a:lnSpc>
                <a:spcPct val="85000"/>
              </a:lnSpc>
            </a:pPr>
            <a:endParaRPr lang="en-US" dirty="0"/>
          </a:p>
          <a:p>
            <a:pPr lvl="1">
              <a:lnSpc>
                <a:spcPct val="85000"/>
              </a:lnSpc>
              <a:buFont typeface="Wingdings" pitchFamily="2" charset="2"/>
              <a:buNone/>
            </a:pPr>
            <a:r>
              <a:rPr lang="en-US" dirty="0">
                <a:solidFill>
                  <a:srgbClr val="0070C0"/>
                </a:solidFill>
                <a:latin typeface="Consolas" pitchFamily="49" charset="0"/>
                <a:cs typeface="Consolas" pitchFamily="49" charset="0"/>
              </a:rPr>
              <a:t>schedule(dynamic[,chunk])</a:t>
            </a:r>
          </a:p>
          <a:p>
            <a:pPr lvl="2">
              <a:lnSpc>
                <a:spcPct val="85000"/>
              </a:lnSpc>
            </a:pPr>
            <a:r>
              <a:rPr lang="en-US" dirty="0"/>
              <a:t>Threads grab </a:t>
            </a:r>
            <a:r>
              <a:rPr lang="en-US" dirty="0">
                <a:latin typeface="Courier New" panose="02070309020205020404" pitchFamily="49" charset="0"/>
                <a:cs typeface="Courier New" panose="02070309020205020404" pitchFamily="49" charset="0"/>
              </a:rPr>
              <a:t>chunk</a:t>
            </a:r>
            <a:r>
              <a:rPr lang="en-US" dirty="0"/>
              <a:t> iterations </a:t>
            </a:r>
          </a:p>
          <a:p>
            <a:pPr lvl="2">
              <a:lnSpc>
                <a:spcPct val="85000"/>
              </a:lnSpc>
            </a:pPr>
            <a:r>
              <a:rPr lang="en-US" dirty="0"/>
              <a:t>When done with iterations, thread requests next set of </a:t>
            </a:r>
            <a:r>
              <a:rPr lang="en-US" dirty="0">
                <a:latin typeface="Courier New" panose="02070309020205020404" pitchFamily="49" charset="0"/>
                <a:cs typeface="Courier New" panose="02070309020205020404" pitchFamily="49" charset="0"/>
              </a:rPr>
              <a:t>chunk</a:t>
            </a:r>
            <a:r>
              <a:rPr lang="en-US" dirty="0"/>
              <a:t> iterations </a:t>
            </a:r>
          </a:p>
          <a:p>
            <a:pPr lvl="2">
              <a:lnSpc>
                <a:spcPct val="85000"/>
              </a:lnSpc>
            </a:pPr>
            <a:r>
              <a:rPr lang="en-US" dirty="0"/>
              <a:t>Higher threading overhead, can reduce load imbalance</a:t>
            </a:r>
          </a:p>
          <a:p>
            <a:pPr lvl="2">
              <a:lnSpc>
                <a:spcPct val="85000"/>
              </a:lnSpc>
            </a:pPr>
            <a:endParaRPr lang="en-US" dirty="0"/>
          </a:p>
          <a:p>
            <a:pPr lvl="1">
              <a:lnSpc>
                <a:spcPct val="85000"/>
              </a:lnSpc>
              <a:buFont typeface="Wingdings" pitchFamily="2" charset="2"/>
              <a:buNone/>
            </a:pPr>
            <a:r>
              <a:rPr lang="en-US" dirty="0">
                <a:solidFill>
                  <a:srgbClr val="0070C0"/>
                </a:solidFill>
                <a:latin typeface="Consolas" pitchFamily="49" charset="0"/>
                <a:cs typeface="Consolas" pitchFamily="49" charset="0"/>
              </a:rPr>
              <a:t>schedule(guided[,chunk])</a:t>
            </a:r>
          </a:p>
          <a:p>
            <a:pPr lvl="2">
              <a:lnSpc>
                <a:spcPct val="85000"/>
              </a:lnSpc>
            </a:pPr>
            <a:r>
              <a:rPr lang="en-US" dirty="0"/>
              <a:t>Dynamic schedule starting with large block </a:t>
            </a:r>
          </a:p>
          <a:p>
            <a:pPr lvl="2">
              <a:lnSpc>
                <a:spcPct val="85000"/>
              </a:lnSpc>
            </a:pPr>
            <a:r>
              <a:rPr lang="en-US" dirty="0"/>
              <a:t>Size of the blocks shrinks; no smaller than </a:t>
            </a:r>
            <a:r>
              <a:rPr lang="en-US" dirty="0">
                <a:latin typeface="Courier New" panose="02070309020205020404" pitchFamily="49" charset="0"/>
                <a:cs typeface="Courier New" panose="02070309020205020404" pitchFamily="49" charset="0"/>
              </a:rPr>
              <a:t>chunk</a:t>
            </a:r>
            <a:r>
              <a:rPr lang="en-US" dirty="0"/>
              <a:t> though</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581001"/>
            <a:ext cx="9664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190647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rPr>
              <a:t>schedule</a:t>
            </a:r>
            <a:r>
              <a:rPr lang="en-US" dirty="0"/>
              <a:t> Clause Example</a:t>
            </a:r>
          </a:p>
        </p:txBody>
      </p:sp>
      <p:sp>
        <p:nvSpPr>
          <p:cNvPr id="3" name="Content Placeholder 2"/>
          <p:cNvSpPr>
            <a:spLocks noGrp="1"/>
          </p:cNvSpPr>
          <p:nvPr>
            <p:ph idx="1"/>
          </p:nvPr>
        </p:nvSpPr>
        <p:spPr/>
        <p:txBody>
          <a:bodyPr/>
          <a:lstStyle/>
          <a:p>
            <a:endParaRPr lang="en-US" sz="2800" dirty="0"/>
          </a:p>
          <a:p>
            <a:endParaRPr lang="en-US" sz="2800" dirty="0"/>
          </a:p>
          <a:p>
            <a:endParaRPr lang="en-US" sz="2800" dirty="0"/>
          </a:p>
          <a:p>
            <a:endParaRPr lang="en-US" sz="2800" dirty="0"/>
          </a:p>
          <a:p>
            <a:endParaRPr lang="en-US" sz="2800" dirty="0"/>
          </a:p>
          <a:p>
            <a:r>
              <a:rPr lang="en-US" sz="2800" dirty="0"/>
              <a:t>Iterations are divided into chunks of 8 </a:t>
            </a:r>
          </a:p>
          <a:p>
            <a:endParaRPr lang="en-US" sz="2800" dirty="0"/>
          </a:p>
          <a:p>
            <a:r>
              <a:rPr lang="en-US" sz="2800" dirty="0"/>
              <a:t>If start = 3, then first chunk is</a:t>
            </a:r>
          </a:p>
          <a:p>
            <a:pPr lvl="2">
              <a:lnSpc>
                <a:spcPct val="85000"/>
              </a:lnSpc>
              <a:buClr>
                <a:srgbClr val="808080"/>
              </a:buClr>
              <a:buSzPct val="65000"/>
              <a:buNone/>
            </a:pPr>
            <a:r>
              <a:rPr lang="en-US" dirty="0"/>
              <a:t>		</a:t>
            </a:r>
            <a:r>
              <a:rPr lang="en-US" sz="2400" dirty="0">
                <a:solidFill>
                  <a:srgbClr val="000000"/>
                </a:solidFill>
                <a:latin typeface="Consolas" panose="020B0609020204030204" pitchFamily="49" charset="0"/>
              </a:rPr>
              <a:t>i={3,5,7,9,11,13,15,17}</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2612770" y="1495221"/>
            <a:ext cx="6324600" cy="1477328"/>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for schedule(static,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start; i &lt;= end; i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TestForPrime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gPrimesFound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8" name="Rectangle 7"/>
          <p:cNvSpPr/>
          <p:nvPr/>
        </p:nvSpPr>
        <p:spPr>
          <a:xfrm>
            <a:off x="0" y="6581001"/>
            <a:ext cx="9664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extLst>
      <p:ext uri="{BB962C8B-B14F-4D97-AF65-F5344CB8AC3E}">
        <p14:creationId xmlns:p14="http://schemas.microsoft.com/office/powerpoint/2010/main" val="23718101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Scheduling (Assume 3 Threads)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5" name="Group 24"/>
          <p:cNvGrpSpPr/>
          <p:nvPr/>
        </p:nvGrpSpPr>
        <p:grpSpPr>
          <a:xfrm>
            <a:off x="3255434" y="1394630"/>
            <a:ext cx="228600" cy="4572000"/>
            <a:chOff x="1524000" y="1828800"/>
            <a:chExt cx="228600" cy="4572000"/>
          </a:xfrm>
        </p:grpSpPr>
        <p:sp>
          <p:nvSpPr>
            <p:cNvPr id="4" name="Rectangle 3"/>
            <p:cNvSpPr/>
            <p:nvPr/>
          </p:nvSpPr>
          <p:spPr>
            <a:xfrm>
              <a:off x="1524000" y="1828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1524000" y="2057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524000" y="22860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524000" y="2514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524000" y="2743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524000" y="2971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524000" y="3200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24000" y="34290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1524000" y="36576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1524000" y="38862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1524000" y="41148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524000" y="43434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1524000" y="45720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1524000" y="48006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524000" y="50292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524000" y="52578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1524000" y="54864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1524000" y="5715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1524000" y="5943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524000" y="61722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46"/>
          <p:cNvGrpSpPr/>
          <p:nvPr/>
        </p:nvGrpSpPr>
        <p:grpSpPr>
          <a:xfrm>
            <a:off x="2036234" y="1394630"/>
            <a:ext cx="457200" cy="4588328"/>
            <a:chOff x="990600" y="1404257"/>
            <a:chExt cx="457200" cy="4588328"/>
          </a:xfrm>
        </p:grpSpPr>
        <p:sp>
          <p:nvSpPr>
            <p:cNvPr id="27" name="Rectangle 26"/>
            <p:cNvSpPr/>
            <p:nvPr/>
          </p:nvSpPr>
          <p:spPr>
            <a:xfrm>
              <a:off x="990600" y="14042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28" name="Rectangle 27"/>
            <p:cNvSpPr/>
            <p:nvPr/>
          </p:nvSpPr>
          <p:spPr>
            <a:xfrm>
              <a:off x="990600" y="16328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9" name="Rectangle 28"/>
            <p:cNvSpPr/>
            <p:nvPr/>
          </p:nvSpPr>
          <p:spPr>
            <a:xfrm>
              <a:off x="990600" y="18614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30" name="Rectangle 29"/>
            <p:cNvSpPr/>
            <p:nvPr/>
          </p:nvSpPr>
          <p:spPr>
            <a:xfrm>
              <a:off x="990600" y="20900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31" name="Rectangle 30"/>
            <p:cNvSpPr/>
            <p:nvPr/>
          </p:nvSpPr>
          <p:spPr>
            <a:xfrm>
              <a:off x="990600" y="23186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32" name="Rectangle 31"/>
            <p:cNvSpPr/>
            <p:nvPr/>
          </p:nvSpPr>
          <p:spPr>
            <a:xfrm>
              <a:off x="990600" y="25472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33" name="Rectangle 32"/>
            <p:cNvSpPr/>
            <p:nvPr/>
          </p:nvSpPr>
          <p:spPr>
            <a:xfrm>
              <a:off x="990600" y="27758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34" name="Rectangle 33"/>
            <p:cNvSpPr/>
            <p:nvPr/>
          </p:nvSpPr>
          <p:spPr>
            <a:xfrm>
              <a:off x="990600" y="30044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35" name="Rectangle 34"/>
            <p:cNvSpPr/>
            <p:nvPr/>
          </p:nvSpPr>
          <p:spPr>
            <a:xfrm>
              <a:off x="990600" y="32330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36" name="Rectangle 35"/>
            <p:cNvSpPr/>
            <p:nvPr/>
          </p:nvSpPr>
          <p:spPr>
            <a:xfrm>
              <a:off x="990600" y="34616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sp>
          <p:nvSpPr>
            <p:cNvPr id="37" name="Rectangle 36"/>
            <p:cNvSpPr/>
            <p:nvPr/>
          </p:nvSpPr>
          <p:spPr>
            <a:xfrm>
              <a:off x="990600" y="36902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38" name="Rectangle 37"/>
            <p:cNvSpPr/>
            <p:nvPr/>
          </p:nvSpPr>
          <p:spPr>
            <a:xfrm>
              <a:off x="990600" y="39188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9" name="Rectangle 38"/>
            <p:cNvSpPr/>
            <p:nvPr/>
          </p:nvSpPr>
          <p:spPr>
            <a:xfrm>
              <a:off x="990600" y="41474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40" name="Rectangle 39"/>
            <p:cNvSpPr/>
            <p:nvPr/>
          </p:nvSpPr>
          <p:spPr>
            <a:xfrm>
              <a:off x="990600" y="43760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41" name="Rectangle 40"/>
            <p:cNvSpPr/>
            <p:nvPr/>
          </p:nvSpPr>
          <p:spPr>
            <a:xfrm>
              <a:off x="990600" y="46046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14</a:t>
              </a:r>
            </a:p>
          </p:txBody>
        </p:sp>
        <p:sp>
          <p:nvSpPr>
            <p:cNvPr id="42" name="Rectangle 41"/>
            <p:cNvSpPr/>
            <p:nvPr/>
          </p:nvSpPr>
          <p:spPr>
            <a:xfrm>
              <a:off x="990600" y="48332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43" name="Rectangle 42"/>
            <p:cNvSpPr/>
            <p:nvPr/>
          </p:nvSpPr>
          <p:spPr>
            <a:xfrm>
              <a:off x="990600" y="50618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16</a:t>
              </a:r>
            </a:p>
          </p:txBody>
        </p:sp>
        <p:sp>
          <p:nvSpPr>
            <p:cNvPr id="44" name="Rectangle 43"/>
            <p:cNvSpPr/>
            <p:nvPr/>
          </p:nvSpPr>
          <p:spPr>
            <a:xfrm>
              <a:off x="990600" y="52904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17</a:t>
              </a:r>
            </a:p>
          </p:txBody>
        </p:sp>
        <p:sp>
          <p:nvSpPr>
            <p:cNvPr id="45" name="Rectangle 44"/>
            <p:cNvSpPr/>
            <p:nvPr/>
          </p:nvSpPr>
          <p:spPr>
            <a:xfrm>
              <a:off x="990600" y="55190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46" name="Rectangle 45"/>
            <p:cNvSpPr/>
            <p:nvPr/>
          </p:nvSpPr>
          <p:spPr>
            <a:xfrm>
              <a:off x="990600" y="5747657"/>
              <a:ext cx="457200" cy="2449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grpSp>
      <p:grpSp>
        <p:nvGrpSpPr>
          <p:cNvPr id="48" name="Group 47"/>
          <p:cNvGrpSpPr/>
          <p:nvPr/>
        </p:nvGrpSpPr>
        <p:grpSpPr>
          <a:xfrm>
            <a:off x="4627034" y="1394630"/>
            <a:ext cx="228600" cy="4572000"/>
            <a:chOff x="1524000" y="1828800"/>
            <a:chExt cx="228600" cy="4572000"/>
          </a:xfrm>
        </p:grpSpPr>
        <p:sp>
          <p:nvSpPr>
            <p:cNvPr id="49" name="Rectangle 48"/>
            <p:cNvSpPr/>
            <p:nvPr/>
          </p:nvSpPr>
          <p:spPr>
            <a:xfrm>
              <a:off x="1524000" y="1828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49"/>
            <p:cNvSpPr/>
            <p:nvPr/>
          </p:nvSpPr>
          <p:spPr>
            <a:xfrm>
              <a:off x="1524000" y="2057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524000" y="22860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524000" y="2514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p:cNvSpPr/>
            <p:nvPr/>
          </p:nvSpPr>
          <p:spPr>
            <a:xfrm>
              <a:off x="1524000" y="2743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p:cNvSpPr/>
            <p:nvPr/>
          </p:nvSpPr>
          <p:spPr>
            <a:xfrm>
              <a:off x="1524000" y="2971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p:cNvSpPr/>
            <p:nvPr/>
          </p:nvSpPr>
          <p:spPr>
            <a:xfrm>
              <a:off x="1524000" y="32004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p:cNvSpPr/>
            <p:nvPr/>
          </p:nvSpPr>
          <p:spPr>
            <a:xfrm>
              <a:off x="1524000" y="3429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1524000" y="3657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1524000" y="3886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1524000" y="4114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524000" y="4343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p:cNvSpPr/>
            <p:nvPr/>
          </p:nvSpPr>
          <p:spPr>
            <a:xfrm>
              <a:off x="1524000" y="45720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p:cNvSpPr/>
            <p:nvPr/>
          </p:nvSpPr>
          <p:spPr>
            <a:xfrm>
              <a:off x="1524000" y="4800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1524000" y="50292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p:cNvSpPr/>
            <p:nvPr/>
          </p:nvSpPr>
          <p:spPr>
            <a:xfrm>
              <a:off x="1524000" y="52578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524000" y="54864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524000" y="5715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524000" y="5943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524000" y="6172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p:cNvSpPr/>
            <p:nvPr/>
          </p:nvSpPr>
          <p:spPr>
            <a:xfrm>
              <a:off x="1524000" y="250371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1524000" y="273231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1524000" y="296091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p:cNvSpPr/>
            <p:nvPr/>
          </p:nvSpPr>
          <p:spPr>
            <a:xfrm>
              <a:off x="1524000" y="456111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p:cNvSpPr/>
            <p:nvPr/>
          </p:nvSpPr>
          <p:spPr>
            <a:xfrm>
              <a:off x="1524000" y="478971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9" name="Group 68"/>
          <p:cNvGrpSpPr/>
          <p:nvPr/>
        </p:nvGrpSpPr>
        <p:grpSpPr>
          <a:xfrm>
            <a:off x="5998634" y="1394630"/>
            <a:ext cx="228600" cy="4572000"/>
            <a:chOff x="1524000" y="1828800"/>
            <a:chExt cx="228600" cy="4572000"/>
          </a:xfrm>
        </p:grpSpPr>
        <p:sp>
          <p:nvSpPr>
            <p:cNvPr id="70" name="Rectangle 69"/>
            <p:cNvSpPr/>
            <p:nvPr/>
          </p:nvSpPr>
          <p:spPr>
            <a:xfrm>
              <a:off x="1524000" y="1828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1524000" y="20574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524000" y="2286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1524000" y="2514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p:cNvSpPr/>
            <p:nvPr/>
          </p:nvSpPr>
          <p:spPr>
            <a:xfrm>
              <a:off x="1524000" y="27432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1524000" y="2971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p:cNvSpPr/>
            <p:nvPr/>
          </p:nvSpPr>
          <p:spPr>
            <a:xfrm>
              <a:off x="1524000" y="32004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1524000" y="3429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p:cNvSpPr/>
            <p:nvPr/>
          </p:nvSpPr>
          <p:spPr>
            <a:xfrm>
              <a:off x="1524000" y="36576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p:cNvSpPr/>
            <p:nvPr/>
          </p:nvSpPr>
          <p:spPr>
            <a:xfrm>
              <a:off x="1524000" y="38862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p:cNvSpPr/>
            <p:nvPr/>
          </p:nvSpPr>
          <p:spPr>
            <a:xfrm>
              <a:off x="1524000" y="4114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p:cNvSpPr/>
            <p:nvPr/>
          </p:nvSpPr>
          <p:spPr>
            <a:xfrm>
              <a:off x="1524000" y="43434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p:cNvSpPr/>
            <p:nvPr/>
          </p:nvSpPr>
          <p:spPr>
            <a:xfrm>
              <a:off x="1524000" y="45720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1524000" y="4800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1524000" y="5029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1524000" y="5257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p:cNvSpPr/>
            <p:nvPr/>
          </p:nvSpPr>
          <p:spPr>
            <a:xfrm>
              <a:off x="1524000" y="54864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p:cNvSpPr/>
            <p:nvPr/>
          </p:nvSpPr>
          <p:spPr>
            <a:xfrm>
              <a:off x="1524000" y="5715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p:cNvSpPr/>
            <p:nvPr/>
          </p:nvSpPr>
          <p:spPr>
            <a:xfrm>
              <a:off x="1524000" y="5943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p:cNvSpPr/>
            <p:nvPr/>
          </p:nvSpPr>
          <p:spPr>
            <a:xfrm>
              <a:off x="1524000" y="6172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1" name="Rectangle 90"/>
          <p:cNvSpPr/>
          <p:nvPr/>
        </p:nvSpPr>
        <p:spPr>
          <a:xfrm>
            <a:off x="7370234" y="139463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7370234" y="162323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7370234" y="185183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7370234" y="208043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7370234" y="230903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p:cNvSpPr/>
          <p:nvPr/>
        </p:nvSpPr>
        <p:spPr>
          <a:xfrm>
            <a:off x="7370234" y="253763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p:cNvSpPr/>
          <p:nvPr/>
        </p:nvSpPr>
        <p:spPr>
          <a:xfrm>
            <a:off x="7370234" y="4831413"/>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p:cNvSpPr/>
          <p:nvPr/>
        </p:nvSpPr>
        <p:spPr>
          <a:xfrm>
            <a:off x="7370234" y="5060013"/>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7370234" y="5288613"/>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7370234" y="27728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7370234" y="30014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p:cNvSpPr/>
          <p:nvPr/>
        </p:nvSpPr>
        <p:spPr>
          <a:xfrm>
            <a:off x="7370234" y="32300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p:cNvSpPr/>
          <p:nvPr/>
        </p:nvSpPr>
        <p:spPr>
          <a:xfrm>
            <a:off x="7370234" y="345863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p:cNvSpPr/>
          <p:nvPr/>
        </p:nvSpPr>
        <p:spPr>
          <a:xfrm>
            <a:off x="7370234" y="368723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7370234" y="3915835"/>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7370234" y="41444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p:cNvSpPr/>
          <p:nvPr/>
        </p:nvSpPr>
        <p:spPr>
          <a:xfrm>
            <a:off x="7370234" y="43730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p:cNvSpPr/>
          <p:nvPr/>
        </p:nvSpPr>
        <p:spPr>
          <a:xfrm>
            <a:off x="7370234" y="4601635"/>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p:cNvSpPr/>
          <p:nvPr/>
        </p:nvSpPr>
        <p:spPr>
          <a:xfrm>
            <a:off x="7370234" y="550943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7370234" y="573803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p:cNvGrpSpPr/>
          <p:nvPr/>
        </p:nvGrpSpPr>
        <p:grpSpPr>
          <a:xfrm>
            <a:off x="8741834" y="1410958"/>
            <a:ext cx="228600" cy="4572000"/>
            <a:chOff x="1524000" y="1828800"/>
            <a:chExt cx="228600" cy="4572000"/>
          </a:xfrm>
        </p:grpSpPr>
        <p:sp>
          <p:nvSpPr>
            <p:cNvPr id="112" name="Rectangle 111"/>
            <p:cNvSpPr/>
            <p:nvPr/>
          </p:nvSpPr>
          <p:spPr>
            <a:xfrm>
              <a:off x="1524000" y="1828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1524000" y="2057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1524000" y="22860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1524000" y="25146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1524000" y="2743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p:cNvSpPr/>
            <p:nvPr/>
          </p:nvSpPr>
          <p:spPr>
            <a:xfrm>
              <a:off x="1524000" y="2971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p:cNvSpPr/>
            <p:nvPr/>
          </p:nvSpPr>
          <p:spPr>
            <a:xfrm>
              <a:off x="1524000" y="3200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p:cNvSpPr/>
            <p:nvPr/>
          </p:nvSpPr>
          <p:spPr>
            <a:xfrm>
              <a:off x="1524000" y="34290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524000" y="36576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p:cNvSpPr/>
            <p:nvPr/>
          </p:nvSpPr>
          <p:spPr>
            <a:xfrm>
              <a:off x="1524000" y="38862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p:cNvSpPr/>
            <p:nvPr/>
          </p:nvSpPr>
          <p:spPr>
            <a:xfrm>
              <a:off x="1524000" y="41148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1524000" y="43434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1524000" y="45720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p:cNvSpPr/>
            <p:nvPr/>
          </p:nvSpPr>
          <p:spPr>
            <a:xfrm>
              <a:off x="1524000" y="4800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p:cNvSpPr/>
            <p:nvPr/>
          </p:nvSpPr>
          <p:spPr>
            <a:xfrm>
              <a:off x="1524000" y="50292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p:cNvSpPr/>
            <p:nvPr/>
          </p:nvSpPr>
          <p:spPr>
            <a:xfrm>
              <a:off x="1524000" y="52578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1524000" y="54864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1524000" y="571500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p:cNvSpPr/>
            <p:nvPr/>
          </p:nvSpPr>
          <p:spPr>
            <a:xfrm>
              <a:off x="1524000" y="594360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p:cNvSpPr/>
            <p:nvPr/>
          </p:nvSpPr>
          <p:spPr>
            <a:xfrm>
              <a:off x="1524000" y="617220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8" name="Rectangle 137"/>
          <p:cNvSpPr/>
          <p:nvPr/>
        </p:nvSpPr>
        <p:spPr>
          <a:xfrm>
            <a:off x="9732434" y="2884080"/>
            <a:ext cx="228600" cy="22860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9732434" y="3265080"/>
            <a:ext cx="228600" cy="2286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Rectangle 139"/>
          <p:cNvSpPr/>
          <p:nvPr/>
        </p:nvSpPr>
        <p:spPr>
          <a:xfrm>
            <a:off x="9732434" y="3646080"/>
            <a:ext cx="228600" cy="2286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TextBox 140"/>
          <p:cNvSpPr txBox="1"/>
          <p:nvPr/>
        </p:nvSpPr>
        <p:spPr>
          <a:xfrm>
            <a:off x="9961034" y="2825553"/>
            <a:ext cx="3882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T0</a:t>
            </a:r>
          </a:p>
        </p:txBody>
      </p:sp>
      <p:sp>
        <p:nvSpPr>
          <p:cNvPr id="142" name="TextBox 141"/>
          <p:cNvSpPr txBox="1"/>
          <p:nvPr/>
        </p:nvSpPr>
        <p:spPr>
          <a:xfrm>
            <a:off x="9961034" y="3206553"/>
            <a:ext cx="3882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T1</a:t>
            </a:r>
          </a:p>
        </p:txBody>
      </p:sp>
      <p:sp>
        <p:nvSpPr>
          <p:cNvPr id="143" name="TextBox 142"/>
          <p:cNvSpPr txBox="1"/>
          <p:nvPr/>
        </p:nvSpPr>
        <p:spPr>
          <a:xfrm>
            <a:off x="9961034" y="3587553"/>
            <a:ext cx="3882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T2</a:t>
            </a:r>
          </a:p>
        </p:txBody>
      </p:sp>
      <p:sp>
        <p:nvSpPr>
          <p:cNvPr id="144" name="TextBox 143"/>
          <p:cNvSpPr txBox="1"/>
          <p:nvPr/>
        </p:nvSpPr>
        <p:spPr>
          <a:xfrm>
            <a:off x="3035861" y="6135359"/>
            <a:ext cx="6677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STATIC</a:t>
            </a:r>
          </a:p>
        </p:txBody>
      </p:sp>
      <p:sp>
        <p:nvSpPr>
          <p:cNvPr id="145" name="TextBox 144"/>
          <p:cNvSpPr txBox="1"/>
          <p:nvPr/>
        </p:nvSpPr>
        <p:spPr>
          <a:xfrm>
            <a:off x="4318813" y="6135359"/>
            <a:ext cx="84504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STATIC, 3</a:t>
            </a:r>
          </a:p>
        </p:txBody>
      </p:sp>
      <p:sp>
        <p:nvSpPr>
          <p:cNvPr id="146" name="TextBox 145"/>
          <p:cNvSpPr txBox="1"/>
          <p:nvPr/>
        </p:nvSpPr>
        <p:spPr>
          <a:xfrm>
            <a:off x="5509246" y="6135359"/>
            <a:ext cx="120738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DYNAMIC [,1]</a:t>
            </a:r>
          </a:p>
        </p:txBody>
      </p:sp>
      <p:sp>
        <p:nvSpPr>
          <p:cNvPr id="147" name="TextBox 146"/>
          <p:cNvSpPr txBox="1"/>
          <p:nvPr/>
        </p:nvSpPr>
        <p:spPr>
          <a:xfrm>
            <a:off x="6938874" y="6135359"/>
            <a:ext cx="10913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DYNAMIC, 3</a:t>
            </a:r>
          </a:p>
        </p:txBody>
      </p:sp>
      <p:sp>
        <p:nvSpPr>
          <p:cNvPr id="148" name="TextBox 147"/>
          <p:cNvSpPr txBox="1"/>
          <p:nvPr/>
        </p:nvSpPr>
        <p:spPr>
          <a:xfrm>
            <a:off x="8319771" y="6135359"/>
            <a:ext cx="10727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GUIDED [,1]</a:t>
            </a:r>
          </a:p>
        </p:txBody>
      </p:sp>
      <p:sp>
        <p:nvSpPr>
          <p:cNvPr id="149" name="TextBox 148"/>
          <p:cNvSpPr txBox="1"/>
          <p:nvPr/>
        </p:nvSpPr>
        <p:spPr>
          <a:xfrm>
            <a:off x="1851805" y="1012142"/>
            <a:ext cx="826059" cy="307777"/>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iteration</a:t>
            </a:r>
          </a:p>
        </p:txBody>
      </p:sp>
    </p:spTree>
    <p:extLst>
      <p:ext uri="{BB962C8B-B14F-4D97-AF65-F5344CB8AC3E}">
        <p14:creationId xmlns:p14="http://schemas.microsoft.com/office/powerpoint/2010/main" val="922908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r>
              <a:rPr lang="en-GB" altLang="en-US" dirty="0"/>
              <a:t>Choosing a Schedule</a:t>
            </a:r>
          </a:p>
        </p:txBody>
      </p:sp>
      <p:sp>
        <p:nvSpPr>
          <p:cNvPr id="192515" name="Rectangle 3"/>
          <p:cNvSpPr>
            <a:spLocks noGrp="1" noChangeArrowheads="1"/>
          </p:cNvSpPr>
          <p:nvPr>
            <p:ph type="body" idx="1"/>
          </p:nvPr>
        </p:nvSpPr>
        <p:spPr/>
        <p:txBody>
          <a:bodyPr/>
          <a:lstStyle/>
          <a:p>
            <a:pPr>
              <a:lnSpc>
                <a:spcPct val="90000"/>
              </a:lnSpc>
            </a:pPr>
            <a:endParaRPr lang="en-GB" altLang="en-US" sz="2000" dirty="0"/>
          </a:p>
          <a:p>
            <a:pPr>
              <a:lnSpc>
                <a:spcPct val="90000"/>
              </a:lnSpc>
            </a:pPr>
            <a:r>
              <a:rPr lang="en-GB" altLang="en-US" sz="2000" dirty="0">
                <a:latin typeface="Courier New" panose="02070309020205020404" pitchFamily="49" charset="0"/>
                <a:cs typeface="Courier New" panose="02070309020205020404" pitchFamily="49" charset="0"/>
              </a:rPr>
              <a:t>STATIC</a:t>
            </a:r>
            <a:r>
              <a:rPr lang="en-GB" altLang="en-US" sz="2000" dirty="0"/>
              <a:t> best if you know you have balanced loops – least overhead</a:t>
            </a:r>
          </a:p>
          <a:p>
            <a:pPr>
              <a:lnSpc>
                <a:spcPct val="90000"/>
              </a:lnSpc>
            </a:pPr>
            <a:endParaRPr lang="en-GB" altLang="en-US" sz="2000" dirty="0"/>
          </a:p>
          <a:p>
            <a:pPr>
              <a:lnSpc>
                <a:spcPct val="90000"/>
              </a:lnSpc>
            </a:pPr>
            <a:r>
              <a:rPr lang="en-GB" altLang="en-US" sz="2000" dirty="0" err="1">
                <a:latin typeface="Courier New" panose="02070309020205020404" pitchFamily="49" charset="0"/>
                <a:cs typeface="Courier New" panose="02070309020205020404" pitchFamily="49" charset="0"/>
              </a:rPr>
              <a:t>STATIC,n</a:t>
            </a:r>
            <a:r>
              <a:rPr lang="en-GB" altLang="en-US" sz="2000" dirty="0"/>
              <a:t>  good for loops with mild or smooth load imbalance</a:t>
            </a:r>
          </a:p>
          <a:p>
            <a:pPr lvl="1">
              <a:lnSpc>
                <a:spcPct val="90000"/>
              </a:lnSpc>
            </a:pPr>
            <a:r>
              <a:rPr lang="en-GB" altLang="en-US" sz="1800" dirty="0"/>
              <a:t>Prone to introduce “false sharing” (discussed later)</a:t>
            </a:r>
          </a:p>
          <a:p>
            <a:pPr>
              <a:lnSpc>
                <a:spcPct val="90000"/>
              </a:lnSpc>
            </a:pPr>
            <a:endParaRPr lang="en-GB" altLang="en-US" sz="2000" dirty="0"/>
          </a:p>
          <a:p>
            <a:pPr>
              <a:lnSpc>
                <a:spcPct val="90000"/>
              </a:lnSpc>
            </a:pPr>
            <a:r>
              <a:rPr lang="en-GB" altLang="en-US" sz="2000" dirty="0">
                <a:latin typeface="Courier New" panose="02070309020205020404" pitchFamily="49" charset="0"/>
                <a:cs typeface="Courier New" panose="02070309020205020404" pitchFamily="49" charset="0"/>
              </a:rPr>
              <a:t>DYNAMIC</a:t>
            </a:r>
            <a:r>
              <a:rPr lang="en-GB" altLang="en-US" sz="2000" dirty="0"/>
              <a:t> useful if iterations have widely varying loads</a:t>
            </a:r>
          </a:p>
          <a:p>
            <a:pPr lvl="1">
              <a:lnSpc>
                <a:spcPct val="90000"/>
              </a:lnSpc>
            </a:pPr>
            <a:r>
              <a:rPr lang="en-GB" altLang="en-US" sz="1800" dirty="0"/>
              <a:t>Prone to adversely impact data locality (cache misses)</a:t>
            </a:r>
          </a:p>
          <a:p>
            <a:pPr>
              <a:lnSpc>
                <a:spcPct val="90000"/>
              </a:lnSpc>
            </a:pPr>
            <a:endParaRPr lang="en-GB" altLang="en-US" sz="2000" dirty="0"/>
          </a:p>
          <a:p>
            <a:pPr>
              <a:lnSpc>
                <a:spcPct val="90000"/>
              </a:lnSpc>
            </a:pPr>
            <a:r>
              <a:rPr lang="en-GB" altLang="en-US" sz="2000" dirty="0">
                <a:latin typeface="Courier New" panose="02070309020205020404" pitchFamily="49" charset="0"/>
                <a:cs typeface="Courier New" panose="02070309020205020404" pitchFamily="49" charset="0"/>
              </a:rPr>
              <a:t>GUIDED</a:t>
            </a:r>
            <a:r>
              <a:rPr lang="en-GB" altLang="en-US" sz="2000" dirty="0"/>
              <a:t> often less expensive than DYNAMIC</a:t>
            </a:r>
          </a:p>
          <a:p>
            <a:pPr lvl="1">
              <a:lnSpc>
                <a:spcPct val="90000"/>
              </a:lnSpc>
            </a:pPr>
            <a:r>
              <a:rPr lang="en-GB" altLang="en-US" sz="1800" dirty="0"/>
              <a:t>Beware of loops where first iterations are the most expensive</a:t>
            </a:r>
          </a:p>
        </p:txBody>
      </p:sp>
      <p:sp>
        <p:nvSpPr>
          <p:cNvPr id="4" name="Rectangle 3"/>
          <p:cNvSpPr/>
          <p:nvPr/>
        </p:nvSpPr>
        <p:spPr>
          <a:xfrm>
            <a:off x="190500" y="6529204"/>
            <a:ext cx="125226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Credit: Alan Real</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7723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a:t>
            </a:r>
            <a:r>
              <a:rPr lang="en-US" sz="3200" dirty="0">
                <a:latin typeface="Courier New" panose="02070309020205020404" pitchFamily="49" charset="0"/>
                <a:cs typeface="Courier New" panose="02070309020205020404" pitchFamily="49" charset="0"/>
              </a:rPr>
              <a:t>for</a:t>
            </a:r>
            <a:r>
              <a:rPr lang="en-US" sz="3200" dirty="0"/>
              <a:t> loops can be parallelized?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dirty="0"/>
              <a:t>OpenMP will only parallelize </a:t>
            </a:r>
            <a:r>
              <a:rPr lang="en-US" dirty="0">
                <a:latin typeface="Courier New" panose="02070309020205020404" pitchFamily="49" charset="0"/>
                <a:cs typeface="Courier New" panose="02070309020205020404" pitchFamily="49" charset="0"/>
              </a:rPr>
              <a:t>for</a:t>
            </a:r>
            <a:r>
              <a:rPr lang="en-US" dirty="0"/>
              <a:t> loops that are in </a:t>
            </a:r>
            <a:r>
              <a:rPr lang="en-US" dirty="0">
                <a:solidFill>
                  <a:srgbClr val="0070C0"/>
                </a:solidFill>
              </a:rPr>
              <a:t>canonical form</a:t>
            </a:r>
          </a:p>
          <a:p>
            <a:pPr lvl="1"/>
            <a:r>
              <a:rPr lang="en-US" dirty="0"/>
              <a:t>E.g., cannot have </a:t>
            </a:r>
            <a:r>
              <a:rPr lang="en-US" i="1" dirty="0">
                <a:latin typeface="Cambria" panose="02040503050406030204" pitchFamily="18" charset="0"/>
                <a:ea typeface="Cambria" panose="02040503050406030204" pitchFamily="18" charset="0"/>
              </a:rPr>
              <a:t>end</a:t>
            </a:r>
            <a:r>
              <a:rPr lang="en-US" dirty="0"/>
              <a:t> to be unknown at the beginning of the loop</a:t>
            </a:r>
          </a:p>
        </p:txBody>
      </p:sp>
      <p:sp>
        <p:nvSpPr>
          <p:cNvPr id="5" name="Rectangle 4"/>
          <p:cNvSpPr/>
          <p:nvPr/>
        </p:nvSpPr>
        <p:spPr>
          <a:xfrm>
            <a:off x="0" y="6593422"/>
            <a:ext cx="915640"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[Pacheco]→</a:t>
            </a:r>
          </a:p>
        </p:txBody>
      </p:sp>
      <mc:AlternateContent xmlns:mc="http://schemas.openxmlformats.org/markup-compatibility/2006" xmlns:a14="http://schemas.microsoft.com/office/drawing/2010/main">
        <mc:Choice Requires="a14">
          <p:sp>
            <p:nvSpPr>
              <p:cNvPr id="6" name="TextBox 5"/>
              <p:cNvSpPr txBox="1"/>
              <p:nvPr/>
            </p:nvSpPr>
            <p:spPr>
              <a:xfrm>
                <a:off x="1920433" y="3234267"/>
                <a:ext cx="6718569" cy="23601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𝑓𝑜𝑟</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5"/>
                                    <m:mcJc m:val="center"/>
                                  </m:mcPr>
                                </m:mc>
                              </m:mcs>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𝑠𝑡𝑎𝑟𝑡</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m>
                                  <m:mPr>
                                    <m:mcs>
                                      <m:mc>
                                        <m:mcPr>
                                          <m:count m:val="1"/>
                                          <m:mcJc m:val="center"/>
                                        </m:mcPr>
                                      </m:mc>
                                    </m:mcs>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𝑒𝑛𝑑</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𝑒𝑛𝑑</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𝑒𝑛𝑑</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𝑒𝑛𝑑</m:t>
                                      </m:r>
                                    </m:e>
                                  </m:mr>
                                </m:m>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m>
                                  <m:mPr>
                                    <m:mcs>
                                      <m:mc>
                                        <m:mcPr>
                                          <m:count m:val="1"/>
                                          <m:mcJc m:val="center"/>
                                        </m:mcPr>
                                      </m:mc>
                                    </m:mcs>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𝑖𝑛𝑐𝑟</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𝑖𝑛𝑐𝑟</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𝑖𝑛𝑐𝑟</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𝑖𝑛𝑐𝑟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e>
                                  </m:mr>
                                  <m:m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𝑖𝑛𝑑𝑒𝑥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𝑖𝑛𝑐𝑟</m:t>
                                      </m:r>
                                    </m:e>
                                  </m:mr>
                                </m:m>
                              </m:e>
                            </m:mr>
                          </m:m>
                        </m:e>
                      </m:d>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20433" y="3234267"/>
                <a:ext cx="6718569" cy="2360198"/>
              </a:xfrm>
              <a:prstGeom prst="rect">
                <a:avLst/>
              </a:prstGeom>
              <a:blipFill>
                <a:blip r:embed="rId3"/>
                <a:stretch>
                  <a:fillRect/>
                </a:stretch>
              </a:blipFill>
            </p:spPr>
            <p:txBody>
              <a:bodyPr/>
              <a:lstStyle/>
              <a:p>
                <a:r>
                  <a:rPr lang="en-US">
                    <a:noFill/>
                  </a:rPr>
                  <a:t> </a:t>
                </a:r>
              </a:p>
            </p:txBody>
          </p:sp>
        </mc:Fallback>
      </mc:AlternateContent>
      <p:sp>
        <p:nvSpPr>
          <p:cNvPr id="8" name="Right Arrow 7">
            <a:hlinkClick r:id="" action="ppaction://noaction"/>
          </p:cNvPr>
          <p:cNvSpPr/>
          <p:nvPr/>
        </p:nvSpPr>
        <p:spPr>
          <a:xfrm rot="5400000">
            <a:off x="3390900" y="2647860"/>
            <a:ext cx="304800" cy="2286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9905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31970D-565A-4711-9518-E54EE8AF8C02}"/>
              </a:ext>
            </a:extLst>
          </p:cNvPr>
          <p:cNvSpPr>
            <a:spLocks noGrp="1"/>
          </p:cNvSpPr>
          <p:nvPr>
            <p:ph type="title"/>
          </p:nvPr>
        </p:nvSpPr>
        <p:spPr/>
        <p:txBody>
          <a:bodyPr/>
          <a:lstStyle/>
          <a:p>
            <a:r>
              <a:rPr lang="en-US" dirty="0"/>
              <a:t>The OpenMP </a:t>
            </a:r>
            <a:r>
              <a:rPr lang="en-US" dirty="0">
                <a:solidFill>
                  <a:srgbClr val="FFCC00"/>
                </a:solidFill>
                <a:latin typeface="Consolas" panose="020B0609020204030204" pitchFamily="49" charset="0"/>
              </a:rPr>
              <a:t>collapse</a:t>
            </a:r>
            <a:r>
              <a:rPr lang="en-US" dirty="0"/>
              <a:t> clause</a:t>
            </a:r>
          </a:p>
        </p:txBody>
      </p:sp>
      <p:sp>
        <p:nvSpPr>
          <p:cNvPr id="5" name="Content Placeholder 4">
            <a:extLst>
              <a:ext uri="{FF2B5EF4-FFF2-40B4-BE49-F238E27FC236}">
                <a16:creationId xmlns:a16="http://schemas.microsoft.com/office/drawing/2014/main" id="{24F39338-32CD-458D-8B85-9360CE42E060}"/>
              </a:ext>
            </a:extLst>
          </p:cNvPr>
          <p:cNvSpPr>
            <a:spLocks noGrp="1"/>
          </p:cNvSpPr>
          <p:nvPr>
            <p:ph idx="1"/>
          </p:nvPr>
        </p:nvSpPr>
        <p:spPr/>
        <p:txBody>
          <a:bodyPr/>
          <a:lstStyle/>
          <a:p>
            <a:r>
              <a:rPr lang="en-US" dirty="0"/>
              <a:t>Backdrop: you have two embedded </a:t>
            </a:r>
            <a:r>
              <a:rPr lang="en-US" dirty="0">
                <a:latin typeface="Consolas" panose="020B0609020204030204" pitchFamily="49" charset="0"/>
              </a:rPr>
              <a:t>for</a:t>
            </a:r>
            <a:r>
              <a:rPr lang="en-US" dirty="0"/>
              <a:t> loops</a:t>
            </a:r>
          </a:p>
          <a:p>
            <a:pPr lvl="1"/>
            <a:r>
              <a:rPr lang="en-US" dirty="0"/>
              <a:t>Outer loop, 10 trips</a:t>
            </a:r>
          </a:p>
          <a:p>
            <a:pPr lvl="1"/>
            <a:r>
              <a:rPr lang="en-US" dirty="0"/>
              <a:t>Inner loop, 1,000,000 trips</a:t>
            </a:r>
          </a:p>
          <a:p>
            <a:pPr lvl="1"/>
            <a:r>
              <a:rPr lang="en-US" dirty="0"/>
              <a:t>You have 32 threads</a:t>
            </a:r>
          </a:p>
          <a:p>
            <a:endParaRPr lang="en-US" dirty="0"/>
          </a:p>
          <a:p>
            <a:r>
              <a:rPr lang="en-US" dirty="0"/>
              <a:t>OpenMP </a:t>
            </a:r>
            <a:r>
              <a:rPr lang="en-US" dirty="0">
                <a:solidFill>
                  <a:srgbClr val="C00000"/>
                </a:solidFill>
              </a:rPr>
              <a:t>parallelizing outer loop not a good idea </a:t>
            </a:r>
            <a:r>
              <a:rPr lang="en-US" dirty="0"/>
              <a:t>– only 10 of the 32 threads get to do work</a:t>
            </a:r>
          </a:p>
          <a:p>
            <a:endParaRPr lang="en-US" dirty="0"/>
          </a:p>
          <a:p>
            <a:r>
              <a:rPr lang="en-US" dirty="0"/>
              <a:t>OpenMP </a:t>
            </a:r>
            <a:r>
              <a:rPr lang="en-US" dirty="0">
                <a:solidFill>
                  <a:srgbClr val="C00000"/>
                </a:solidFill>
              </a:rPr>
              <a:t>parallelizing inner loop ok</a:t>
            </a:r>
          </a:p>
          <a:p>
            <a:endParaRPr lang="en-US" dirty="0"/>
          </a:p>
          <a:p>
            <a:r>
              <a:rPr lang="en-US" dirty="0"/>
              <a:t>You can do better if you let OpenMP </a:t>
            </a:r>
            <a:r>
              <a:rPr lang="en-US" dirty="0">
                <a:latin typeface="Consolas" panose="020B0609020204030204" pitchFamily="49" charset="0"/>
              </a:rPr>
              <a:t>collapse</a:t>
            </a:r>
            <a:r>
              <a:rPr lang="en-US" dirty="0"/>
              <a:t> the embedded loops into one uber loop</a:t>
            </a:r>
          </a:p>
        </p:txBody>
      </p:sp>
      <p:sp>
        <p:nvSpPr>
          <p:cNvPr id="3" name="Slide Number Placeholder 2">
            <a:extLst>
              <a:ext uri="{FF2B5EF4-FFF2-40B4-BE49-F238E27FC236}">
                <a16:creationId xmlns:a16="http://schemas.microsoft.com/office/drawing/2014/main" id="{CE54EA84-1922-4137-A7BD-8BCFBEBC6F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4167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31970D-565A-4711-9518-E54EE8AF8C02}"/>
              </a:ext>
            </a:extLst>
          </p:cNvPr>
          <p:cNvSpPr>
            <a:spLocks noGrp="1"/>
          </p:cNvSpPr>
          <p:nvPr>
            <p:ph type="title"/>
          </p:nvPr>
        </p:nvSpPr>
        <p:spPr/>
        <p:txBody>
          <a:bodyPr/>
          <a:lstStyle/>
          <a:p>
            <a:r>
              <a:rPr lang="en-US" dirty="0"/>
              <a:t>OpenMP </a:t>
            </a:r>
            <a:r>
              <a:rPr lang="en-US" dirty="0">
                <a:solidFill>
                  <a:srgbClr val="FFCC00"/>
                </a:solidFill>
                <a:latin typeface="Consolas" panose="020B0609020204030204" pitchFamily="49" charset="0"/>
              </a:rPr>
              <a:t>collapse</a:t>
            </a:r>
            <a:r>
              <a:rPr lang="en-US" dirty="0"/>
              <a:t>: caveats</a:t>
            </a:r>
          </a:p>
        </p:txBody>
      </p:sp>
      <p:sp>
        <p:nvSpPr>
          <p:cNvPr id="5" name="Content Placeholder 4">
            <a:extLst>
              <a:ext uri="{FF2B5EF4-FFF2-40B4-BE49-F238E27FC236}">
                <a16:creationId xmlns:a16="http://schemas.microsoft.com/office/drawing/2014/main" id="{24F39338-32CD-458D-8B85-9360CE42E060}"/>
              </a:ext>
            </a:extLst>
          </p:cNvPr>
          <p:cNvSpPr>
            <a:spLocks noGrp="1"/>
          </p:cNvSpPr>
          <p:nvPr>
            <p:ph sz="half" idx="1"/>
          </p:nvPr>
        </p:nvSpPr>
        <p:spPr/>
        <p:txBody>
          <a:bodyPr>
            <a:normAutofit lnSpcReduction="10000"/>
          </a:bodyPr>
          <a:lstStyle/>
          <a:p>
            <a:endParaRPr lang="en-US" dirty="0"/>
          </a:p>
          <a:p>
            <a:r>
              <a:rPr lang="en-US" dirty="0"/>
              <a:t>The bounds of the collapsed </a:t>
            </a:r>
            <a:r>
              <a:rPr lang="en-US" dirty="0">
                <a:latin typeface="Consolas" panose="020B0609020204030204" pitchFamily="49" charset="0"/>
              </a:rPr>
              <a:t>for</a:t>
            </a:r>
            <a:r>
              <a:rPr lang="en-US" dirty="0"/>
              <a:t> loops should be fixed and available when the execution reaches the embedded loops</a:t>
            </a:r>
          </a:p>
          <a:p>
            <a:endParaRPr lang="en-US" dirty="0"/>
          </a:p>
          <a:p>
            <a:r>
              <a:rPr lang="en-US" dirty="0">
                <a:solidFill>
                  <a:srgbClr val="C00000"/>
                </a:solidFill>
              </a:rPr>
              <a:t>You cannot have cross dependencies between the inner and outer loops</a:t>
            </a:r>
          </a:p>
          <a:p>
            <a:endParaRPr lang="en-US" dirty="0"/>
          </a:p>
          <a:p>
            <a:r>
              <a:rPr lang="en-US" dirty="0"/>
              <a:t>The outer loop can only consist of the inner loop</a:t>
            </a:r>
          </a:p>
          <a:p>
            <a:pPr lvl="1"/>
            <a:r>
              <a:rPr lang="en-US" dirty="0"/>
              <a:t>Any other stuff inside the outer loop ruins the feng shui of it (see example)</a:t>
            </a:r>
          </a:p>
        </p:txBody>
      </p:sp>
      <p:sp>
        <p:nvSpPr>
          <p:cNvPr id="3" name="Slide Number Placeholder 2">
            <a:extLst>
              <a:ext uri="{FF2B5EF4-FFF2-40B4-BE49-F238E27FC236}">
                <a16:creationId xmlns:a16="http://schemas.microsoft.com/office/drawing/2014/main" id="{CE54EA84-1922-4137-A7BD-8BCFBEBC6F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F6DC99D-AF90-4912-921B-6AEDAEF0818C}"/>
              </a:ext>
            </a:extLst>
          </p:cNvPr>
          <p:cNvSpPr/>
          <p:nvPr/>
        </p:nvSpPr>
        <p:spPr>
          <a:xfrm>
            <a:off x="6696432" y="3053745"/>
            <a:ext cx="4922635"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b</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 ruins the feng shui?</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j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b</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A</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j</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x</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j</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FEA0080A-54FF-423C-BF49-2D5EED032408}"/>
              </a:ext>
            </a:extLst>
          </p:cNvPr>
          <p:cNvSpPr/>
          <p:nvPr/>
        </p:nvSpPr>
        <p:spPr>
          <a:xfrm>
            <a:off x="7503491" y="5157276"/>
            <a:ext cx="40110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 How can you make this collapse-able?</a:t>
            </a:r>
          </a:p>
        </p:txBody>
      </p:sp>
    </p:spTree>
    <p:extLst>
      <p:ext uri="{BB962C8B-B14F-4D97-AF65-F5344CB8AC3E}">
        <p14:creationId xmlns:p14="http://schemas.microsoft.com/office/powerpoint/2010/main" val="37221802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81AC-2EE9-4E93-975B-C1D70B811479}"/>
              </a:ext>
            </a:extLst>
          </p:cNvPr>
          <p:cNvSpPr>
            <a:spLocks noGrp="1"/>
          </p:cNvSpPr>
          <p:nvPr>
            <p:ph type="title"/>
          </p:nvPr>
        </p:nvSpPr>
        <p:spPr/>
        <p:txBody>
          <a:bodyPr/>
          <a:lstStyle/>
          <a:p>
            <a:r>
              <a:rPr lang="en-US" dirty="0"/>
              <a:t>Example: benefits of collapsing </a:t>
            </a:r>
          </a:p>
        </p:txBody>
      </p:sp>
      <p:sp>
        <p:nvSpPr>
          <p:cNvPr id="4" name="Slide Number Placeholder 3">
            <a:extLst>
              <a:ext uri="{FF2B5EF4-FFF2-40B4-BE49-F238E27FC236}">
                <a16:creationId xmlns:a16="http://schemas.microsoft.com/office/drawing/2014/main" id="{2C48414D-EB00-4C37-8172-E09DD6C21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C9BCF2B-79E6-4EDE-B9C7-F3365310DC2A}"/>
                  </a:ext>
                </a:extLst>
              </p:cNvPr>
              <p:cNvSpPr>
                <a:spLocks noGrp="1"/>
              </p:cNvSpPr>
              <p:nvPr>
                <p:ph type="body" sz="quarter" idx="13"/>
              </p:nvPr>
            </p:nvSpPr>
            <p:spPr/>
            <p:txBody>
              <a:bodyPr/>
              <a:lstStyle/>
              <a:p>
                <a:r>
                  <a:rPr lang="en-US" dirty="0"/>
                  <a:t>[Lijing Yang]</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7C9BCF2B-79E6-4EDE-B9C7-F3365310DC2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45EB963-7968-4CB7-ADFE-39B2B5AB78CA}"/>
              </a:ext>
            </a:extLst>
          </p:cNvPr>
          <p:cNvSpPr/>
          <p:nvPr/>
        </p:nvSpPr>
        <p:spPr>
          <a:xfrm>
            <a:off x="39016" y="1084921"/>
            <a:ext cx="5141781" cy="330859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77777"/>
                </a:solidFill>
                <a:effectLst/>
                <a:uLnTx/>
                <a:uFillTx/>
                <a:latin typeface="Consolas"/>
                <a:ea typeface="+mn-ea"/>
                <a:cs typeface="+mn-cs"/>
              </a:rPr>
              <a:t>#</a:t>
            </a:r>
            <a:r>
              <a:rPr kumimoji="0" lang="en-US" sz="1100" b="0" i="0" u="none" strike="noStrike" kern="1200" cap="none" spc="0" normalizeH="0" baseline="0" noProof="0" dirty="0">
                <a:ln>
                  <a:noFill/>
                </a:ln>
                <a:solidFill>
                  <a:srgbClr val="4B69C6"/>
                </a:solidFill>
                <a:effectLst/>
                <a:uLnTx/>
                <a:uFillTx/>
                <a:latin typeface="Consolas"/>
                <a:ea typeface="+mn-ea"/>
                <a:cs typeface="+mn-cs"/>
              </a:rPr>
              <a:t>include</a:t>
            </a:r>
            <a:r>
              <a:rPr kumimoji="0" lang="en-US" sz="1100" b="0" i="0" u="none" strike="noStrike" kern="1200" cap="none" spc="0" normalizeH="0" baseline="0" noProof="0" dirty="0">
                <a:ln>
                  <a:noFill/>
                </a:ln>
                <a:solidFill>
                  <a:srgbClr val="333333"/>
                </a:solidFill>
                <a:effectLst/>
                <a:uLnTx/>
                <a:uFillTx/>
                <a:latin typeface="Consolas"/>
                <a:ea typeface="+mn-ea"/>
                <a:cs typeface="+mn-cs"/>
              </a:rPr>
              <a:t> </a:t>
            </a:r>
            <a:r>
              <a:rPr kumimoji="0" lang="en-US" sz="1100" b="0" i="0" u="none" strike="noStrike" kern="1200" cap="none" spc="0" normalizeH="0" baseline="0" noProof="0" dirty="0">
                <a:ln>
                  <a:noFill/>
                </a:ln>
                <a:solidFill>
                  <a:srgbClr val="777777"/>
                </a:solidFill>
                <a:effectLst/>
                <a:uLnTx/>
                <a:uFillTx/>
                <a:latin typeface="Consolas"/>
                <a:ea typeface="+mn-ea"/>
                <a:cs typeface="+mn-cs"/>
              </a:rPr>
              <a:t>&lt;</a:t>
            </a:r>
            <a:r>
              <a:rPr kumimoji="0" lang="en-US" sz="1100" b="0" i="0" u="none" strike="noStrike" kern="1200" cap="none" spc="0" normalizeH="0" baseline="0" noProof="0" dirty="0" err="1">
                <a:ln>
                  <a:noFill/>
                </a:ln>
                <a:solidFill>
                  <a:srgbClr val="448C27"/>
                </a:solidFill>
                <a:effectLst/>
                <a:uLnTx/>
                <a:uFillTx/>
                <a:latin typeface="Consolas"/>
                <a:ea typeface="+mn-ea"/>
                <a:cs typeface="+mn-cs"/>
              </a:rPr>
              <a:t>cstdlib</a:t>
            </a:r>
            <a:r>
              <a:rPr kumimoji="0" lang="en-US" sz="1100" b="0" i="0" u="none" strike="noStrike" kern="1200" cap="none" spc="0" normalizeH="0" baseline="0" noProof="0" dirty="0">
                <a:ln>
                  <a:noFill/>
                </a:ln>
                <a:solidFill>
                  <a:srgbClr val="777777"/>
                </a:solidFill>
                <a:effectLst/>
                <a:uLnTx/>
                <a:uFillTx/>
                <a:latin typeface="Consolas"/>
                <a:ea typeface="+mn-ea"/>
                <a:cs typeface="+mn-cs"/>
              </a:rPr>
              <a:t>&gt;</a:t>
            </a:r>
            <a:endParaRPr kumimoji="0" lang="en-US" sz="11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include</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1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chrono</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&gt;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77777"/>
                </a:solidFill>
                <a:effectLst/>
                <a:uLnTx/>
                <a:uFillTx/>
                <a:latin typeface="Consolas"/>
                <a:ea typeface="+mn-ea"/>
                <a:cs typeface="+mn-cs"/>
              </a:rPr>
              <a:t>#</a:t>
            </a:r>
            <a:r>
              <a:rPr kumimoji="0" lang="en-US" sz="1100" b="0" i="0" u="none" strike="noStrike" kern="1200" cap="none" spc="0" normalizeH="0" baseline="0" noProof="0" dirty="0">
                <a:ln>
                  <a:noFill/>
                </a:ln>
                <a:solidFill>
                  <a:srgbClr val="4B69C6"/>
                </a:solidFill>
                <a:effectLst/>
                <a:uLnTx/>
                <a:uFillTx/>
                <a:latin typeface="Consolas"/>
                <a:ea typeface="+mn-ea"/>
                <a:cs typeface="+mn-cs"/>
              </a:rPr>
              <a:t>include</a:t>
            </a:r>
            <a:r>
              <a:rPr kumimoji="0" lang="en-US" sz="1100" b="0" i="0" u="none" strike="noStrike" kern="1200" cap="none" spc="0" normalizeH="0" baseline="0" noProof="0" dirty="0">
                <a:ln>
                  <a:noFill/>
                </a:ln>
                <a:solidFill>
                  <a:srgbClr val="333333"/>
                </a:solidFill>
                <a:effectLst/>
                <a:uLnTx/>
                <a:uFillTx/>
                <a:latin typeface="Consolas"/>
                <a:ea typeface="+mn-ea"/>
                <a:cs typeface="+mn-cs"/>
              </a:rPr>
              <a:t> </a:t>
            </a:r>
            <a:r>
              <a:rPr kumimoji="0" lang="en-US" sz="1100" b="0" i="0" u="none" strike="noStrike" kern="1200" cap="none" spc="0" normalizeH="0" baseline="0" noProof="0" dirty="0">
                <a:ln>
                  <a:noFill/>
                </a:ln>
                <a:solidFill>
                  <a:srgbClr val="777777"/>
                </a:solidFill>
                <a:effectLst/>
                <a:uLnTx/>
                <a:uFillTx/>
                <a:latin typeface="Consolas"/>
                <a:ea typeface="+mn-ea"/>
                <a:cs typeface="+mn-cs"/>
              </a:rPr>
              <a:t>&lt;</a:t>
            </a:r>
            <a:r>
              <a:rPr kumimoji="0" lang="en-US" sz="1100" b="0" i="0" u="none" strike="noStrike" kern="1200" cap="none" spc="0" normalizeH="0" baseline="0" noProof="0" dirty="0">
                <a:ln>
                  <a:noFill/>
                </a:ln>
                <a:solidFill>
                  <a:srgbClr val="448C27"/>
                </a:solidFill>
                <a:effectLst/>
                <a:uLnTx/>
                <a:uFillTx/>
                <a:latin typeface="Consolas"/>
                <a:ea typeface="+mn-ea"/>
                <a:cs typeface="+mn-cs"/>
              </a:rPr>
              <a:t>iostream</a:t>
            </a:r>
            <a:r>
              <a:rPr kumimoji="0" lang="en-US" sz="1100" b="0" i="0" u="none" strike="noStrike" kern="1200" cap="none" spc="0" normalizeH="0" baseline="0" noProof="0" dirty="0">
                <a:ln>
                  <a:noFill/>
                </a:ln>
                <a:solidFill>
                  <a:srgbClr val="777777"/>
                </a:solidFill>
                <a:effectLst/>
                <a:uLnTx/>
                <a:uFillTx/>
                <a:latin typeface="Consolas"/>
                <a:ea typeface="+mn-ea"/>
                <a:cs typeface="+mn-cs"/>
              </a:rPr>
              <a:t>&gt;</a:t>
            </a:r>
            <a:endParaRPr kumimoji="0" lang="en-US" sz="11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include</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100" b="0" i="0" u="none" strike="noStrike" kern="1200" cap="none" spc="0" normalizeH="0" baseline="0" noProof="0" dirty="0" err="1">
                <a:ln>
                  <a:noFill/>
                </a:ln>
                <a:solidFill>
                  <a:srgbClr val="448C27"/>
                </a:solidFill>
                <a:effectLst/>
                <a:uLnTx/>
                <a:uFillTx/>
                <a:latin typeface="Consolas" panose="020B0609020204030204" pitchFamily="49" charset="0"/>
                <a:ea typeface="+mn-ea"/>
                <a:cs typeface="+mn-cs"/>
              </a:rPr>
              <a:t>omp.h</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&gt;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using</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chrono</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high_resolution_clock</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using</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chrono</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duration</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using</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cout</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float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reduce</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const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float</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arr</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const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m</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const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n</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float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sum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0.0</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pragma</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omp</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parallel for collapse(</a:t>
            </a:r>
            <a:r>
              <a:rPr kumimoji="0" lang="en-US" sz="11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2</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reduction(+:sum)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m</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j</a:t>
            </a:r>
            <a:r>
              <a:rPr kumimoji="0" lang="en-US" sz="1100" b="0" i="0" u="none" strike="noStrike" kern="1200" cap="none" spc="0" normalizeH="0" baseline="0" noProof="0" dirty="0" err="1">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sum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arr</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return</a:t>
            </a:r>
            <a:r>
              <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sum</a:t>
            </a: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1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1FA1E909-B1D6-4A4A-A4AE-90AC13E55236}"/>
              </a:ext>
            </a:extLst>
          </p:cNvPr>
          <p:cNvSpPr/>
          <p:nvPr/>
        </p:nvSpPr>
        <p:spPr>
          <a:xfrm>
            <a:off x="5225143" y="1084921"/>
            <a:ext cx="6926047" cy="501675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main</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int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argc</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char</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argv</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a:ea typeface="+mn-ea"/>
                <a:cs typeface="+mn-cs"/>
              </a:rPr>
              <a:t> m </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std::</a:t>
            </a:r>
            <a:r>
              <a:rPr kumimoji="0" lang="en-US" sz="1000" b="1" i="0" u="none" strike="noStrike" kern="1200" cap="none" spc="0" normalizeH="0" baseline="0" noProof="0" dirty="0" err="1">
                <a:ln>
                  <a:noFill/>
                </a:ln>
                <a:solidFill>
                  <a:srgbClr val="AA3731"/>
                </a:solidFill>
                <a:effectLst/>
                <a:uLnTx/>
                <a:uFillTx/>
                <a:latin typeface="Consolas"/>
                <a:ea typeface="+mn-ea"/>
                <a:cs typeface="+mn-cs"/>
              </a:rPr>
              <a:t>atoi</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argv</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9C5D27"/>
                </a:solidFill>
                <a:effectLst/>
                <a:uLnTx/>
                <a:uFillTx/>
                <a:latin typeface="Consolas"/>
                <a:ea typeface="+mn-ea"/>
                <a:cs typeface="+mn-cs"/>
              </a:rPr>
              <a:t>1</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a:ea typeface="+mn-ea"/>
                <a:cs typeface="+mn-cs"/>
              </a:rPr>
              <a:t> n </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std::</a:t>
            </a:r>
            <a:r>
              <a:rPr kumimoji="0" lang="en-US" sz="1000" b="1" i="0" u="none" strike="noStrike" kern="1200" cap="none" spc="0" normalizeH="0" baseline="0" noProof="0" dirty="0" err="1">
                <a:ln>
                  <a:noFill/>
                </a:ln>
                <a:solidFill>
                  <a:srgbClr val="AA3731"/>
                </a:solidFill>
                <a:effectLst/>
                <a:uLnTx/>
                <a:uFillTx/>
                <a:latin typeface="Consolas"/>
                <a:ea typeface="+mn-ea"/>
                <a:cs typeface="+mn-cs"/>
              </a:rPr>
              <a:t>atoi</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argv</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9C5D27"/>
                </a:solidFill>
                <a:effectLst/>
                <a:uLnTx/>
                <a:uFillTx/>
                <a:latin typeface="Consolas"/>
                <a:ea typeface="+mn-ea"/>
                <a:cs typeface="+mn-cs"/>
              </a:rPr>
              <a:t>2</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a:ea typeface="+mn-ea"/>
                <a:cs typeface="+mn-cs"/>
              </a:rPr>
              <a:t> t </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std::</a:t>
            </a:r>
            <a:r>
              <a:rPr kumimoji="0" lang="en-US" sz="1000" b="1" i="0" u="none" strike="noStrike" kern="1200" cap="none" spc="0" normalizeH="0" baseline="0" noProof="0" dirty="0" err="1">
                <a:ln>
                  <a:noFill/>
                </a:ln>
                <a:solidFill>
                  <a:srgbClr val="AA3731"/>
                </a:solidFill>
                <a:effectLst/>
                <a:uLnTx/>
                <a:uFillTx/>
                <a:latin typeface="Consolas"/>
                <a:ea typeface="+mn-ea"/>
                <a:cs typeface="+mn-cs"/>
              </a:rPr>
              <a:t>atoi</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a:ea typeface="+mn-ea"/>
                <a:cs typeface="+mn-cs"/>
              </a:rPr>
              <a:t>argv</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9C5D27"/>
                </a:solidFill>
                <a:effectLst/>
                <a:uLnTx/>
                <a:uFillTx/>
                <a:latin typeface="Consolas"/>
                <a:ea typeface="+mn-ea"/>
                <a:cs typeface="+mn-cs"/>
              </a:rPr>
              <a:t>3</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a:ln>
                  <a:noFill/>
                </a:ln>
                <a:solidFill>
                  <a:srgbClr val="7030A0"/>
                </a:solidFill>
                <a:effectLst/>
                <a:uLnTx/>
                <a:uFillTx/>
                <a:latin typeface="Consolas"/>
                <a:ea typeface="+mn-ea"/>
                <a:cs typeface="+mn-cs"/>
              </a:rPr>
              <a:t>float </a:t>
            </a:r>
            <a:r>
              <a:rPr kumimoji="0" lang="en-US" sz="1000" b="0" i="0" u="none" strike="noStrike" kern="1200" cap="none" spc="0" normalizeH="0" baseline="0" noProof="0" dirty="0">
                <a:ln>
                  <a:noFill/>
                </a:ln>
                <a:solidFill>
                  <a:prstClr val="white">
                    <a:lumMod val="50000"/>
                  </a:prstClr>
                </a:solidFill>
                <a:effectLst/>
                <a:uLnTx/>
                <a:uFillTx/>
                <a:latin typeface="Consolas"/>
                <a:ea typeface="+mn-ea"/>
                <a:cs typeface="+mn-cs"/>
              </a:rPr>
              <a:t>*</a:t>
            </a:r>
            <a:r>
              <a:rPr kumimoji="0" lang="en-US" sz="1000" b="0" i="0" u="none" strike="noStrike" kern="1200" cap="none" spc="0" normalizeH="0" baseline="0" noProof="0" dirty="0" err="1">
                <a:ln>
                  <a:noFill/>
                </a:ln>
                <a:solidFill>
                  <a:srgbClr val="333333"/>
                </a:solidFill>
                <a:effectLst/>
                <a:uLnTx/>
                <a:uFillTx/>
                <a:latin typeface="Consolas"/>
                <a:ea typeface="+mn-ea"/>
                <a:cs typeface="+mn-cs"/>
              </a:rPr>
              <a:t>arr</a:t>
            </a:r>
            <a:r>
              <a:rPr kumimoji="0" lang="en-US" sz="1000" b="0" i="0" u="none" strike="noStrike" kern="1200" cap="none" spc="0" normalizeH="0" baseline="0" noProof="0" dirty="0">
                <a:ln>
                  <a:noFill/>
                </a:ln>
                <a:solidFill>
                  <a:srgbClr val="333333"/>
                </a:solidFill>
                <a:effectLst/>
                <a:uLnTx/>
                <a:uFillTx/>
                <a:latin typeface="Consolas"/>
                <a:ea typeface="+mn-ea"/>
                <a:cs typeface="+mn-cs"/>
              </a:rPr>
              <a:t> = </a:t>
            </a:r>
            <a:r>
              <a:rPr kumimoji="0" lang="en-US" sz="1000" b="1" i="0" u="none" strike="noStrike" kern="1200" cap="none" spc="0" normalizeH="0" baseline="0" noProof="0" dirty="0">
                <a:ln>
                  <a:noFill/>
                </a:ln>
                <a:solidFill>
                  <a:srgbClr val="9E2424"/>
                </a:solidFill>
                <a:effectLst/>
                <a:uLnTx/>
                <a:uFillTx/>
                <a:latin typeface="Consolas"/>
                <a:ea typeface="+mn-ea"/>
                <a:cs typeface="+mn-cs"/>
              </a:rPr>
              <a:t>new </a:t>
            </a:r>
            <a:r>
              <a:rPr kumimoji="0" lang="en-US" sz="1000" b="0" i="0" u="none" strike="noStrike" kern="1200" cap="none" spc="0" normalizeH="0" baseline="0" noProof="0" dirty="0">
                <a:ln>
                  <a:noFill/>
                </a:ln>
                <a:solidFill>
                  <a:srgbClr val="7030A0"/>
                </a:solidFill>
                <a:effectLst/>
                <a:uLnTx/>
                <a:uFillTx/>
                <a:latin typeface="Consolas"/>
                <a:ea typeface="+mn-ea"/>
                <a:cs typeface="+mn-cs"/>
              </a:rPr>
              <a:t>float</a:t>
            </a:r>
            <a:r>
              <a:rPr kumimoji="0" lang="en-US" sz="1000" b="0" i="0" u="none" strike="noStrike" kern="1200" cap="none" spc="0" normalizeH="0" baseline="0" noProof="0" dirty="0">
                <a:ln>
                  <a:noFill/>
                </a:ln>
                <a:solidFill>
                  <a:prstClr val="white">
                    <a:lumMod val="50000"/>
                  </a:prstClr>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m</a:t>
            </a:r>
            <a:r>
              <a:rPr kumimoji="0" lang="en-US" sz="1000" b="0" i="0" u="none" strike="noStrike" kern="1200" cap="none" spc="0" normalizeH="0" baseline="0" noProof="0" dirty="0">
                <a:ln>
                  <a:noFill/>
                </a:ln>
                <a:solidFill>
                  <a:prstClr val="white">
                    <a:lumMod val="50000"/>
                  </a:prstClr>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n</a:t>
            </a:r>
            <a:r>
              <a:rPr kumimoji="0" lang="en-US" sz="1000" b="0" i="0" u="none" strike="noStrike" kern="1200" cap="none" spc="0" normalizeH="0" baseline="0" noProof="0" dirty="0">
                <a:ln>
                  <a:noFill/>
                </a:ln>
                <a:solidFill>
                  <a:prstClr val="white">
                    <a:lumMod val="50000"/>
                  </a:prstClr>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prstClr val="black"/>
                </a:solidFill>
                <a:effectLst/>
                <a:uLnTx/>
                <a:uFillTx/>
                <a:latin typeface="Consolas"/>
                <a:ea typeface="+mn-ea"/>
                <a:cs typeface="+mn-cs"/>
              </a:rPr>
            </a:b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4B69C6"/>
                </a:solidFill>
                <a:effectLst/>
                <a:uLnTx/>
                <a:uFillTx/>
                <a:latin typeface="Consolas"/>
                <a:ea typeface="+mn-ea"/>
                <a:cs typeface="+mn-cs"/>
              </a:rPr>
              <a:t>pragma</a:t>
            </a: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a:ea typeface="+mn-ea"/>
                <a:cs typeface="+mn-cs"/>
              </a:rPr>
              <a:t>omp</a:t>
            </a:r>
            <a:r>
              <a:rPr kumimoji="0" lang="en-US" sz="1000" b="0" i="0" u="none" strike="noStrike" kern="1200" cap="none" spc="0" normalizeH="0" baseline="0" noProof="0" dirty="0">
                <a:ln>
                  <a:noFill/>
                </a:ln>
                <a:solidFill>
                  <a:srgbClr val="333333"/>
                </a:solidFill>
                <a:effectLst/>
                <a:uLnTx/>
                <a:uFillTx/>
                <a:latin typeface="Consolas"/>
                <a:ea typeface="+mn-ea"/>
                <a:cs typeface="+mn-cs"/>
              </a:rPr>
              <a:t> parallel for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m</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j</a:t>
            </a:r>
            <a:r>
              <a:rPr kumimoji="0" lang="en-US" sz="1000" b="0" i="0" u="none" strike="noStrike" kern="1200" cap="none" spc="0" normalizeH="0" baseline="0" noProof="0" dirty="0" err="1">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arr</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n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j</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1.1</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high_resolution_clock</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time_point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start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high_resolution_clock</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time_point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end</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duration</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milli</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&gt;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duration_sec</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b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float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res</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err="1">
                <a:ln>
                  <a:noFill/>
                </a:ln>
                <a:solidFill>
                  <a:srgbClr val="AA3731"/>
                </a:solidFill>
                <a:effectLst/>
                <a:uLnTx/>
                <a:uFillTx/>
                <a:latin typeface="Consolas" panose="020B0609020204030204" pitchFamily="49" charset="0"/>
                <a:ea typeface="+mn-ea"/>
                <a:cs typeface="+mn-cs"/>
              </a:rPr>
              <a:t>omp_set_num_threads</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start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high_resolution_clock</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now</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size_t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 Run reduce 10 times, to get a good average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res </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1" i="0" u="none" strike="noStrike" kern="1200" cap="none" spc="0" normalizeH="0" baseline="0" noProof="0" dirty="0">
                <a:ln>
                  <a:noFill/>
                </a:ln>
                <a:solidFill>
                  <a:srgbClr val="AA3731"/>
                </a:solidFill>
                <a:effectLst/>
                <a:uLnTx/>
                <a:uFillTx/>
                <a:latin typeface="Consolas"/>
                <a:ea typeface="+mn-ea"/>
                <a:cs typeface="+mn-cs"/>
              </a:rPr>
              <a:t>reduce</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err="1">
                <a:ln>
                  <a:noFill/>
                </a:ln>
                <a:solidFill>
                  <a:srgbClr val="333333"/>
                </a:solidFill>
                <a:effectLst/>
                <a:uLnTx/>
                <a:uFillTx/>
                <a:latin typeface="Consolas"/>
                <a:ea typeface="+mn-ea"/>
                <a:cs typeface="+mn-cs"/>
              </a:rPr>
              <a:t>arr</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m</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n</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end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high_resolution_clock</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now</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duration_sec</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chrono</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err="1">
                <a:ln>
                  <a:noFill/>
                </a:ln>
                <a:solidFill>
                  <a:srgbClr val="AA3731"/>
                </a:solidFill>
                <a:effectLst/>
                <a:uLnTx/>
                <a:uFillTx/>
                <a:latin typeface="Consolas" panose="020B0609020204030204" pitchFamily="49" charset="0"/>
                <a:ea typeface="+mn-ea"/>
                <a:cs typeface="+mn-cs"/>
              </a:rPr>
              <a:t>duration_cast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duration</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double</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std</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milli</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&gt;&gt;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end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start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cout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Result: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res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"\n";</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cout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448C27"/>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7A3E9D"/>
                </a:solidFill>
                <a:effectLst/>
                <a:uLnTx/>
                <a:uFillTx/>
                <a:latin typeface="Consolas" panose="020B0609020204030204" pitchFamily="49" charset="0"/>
                <a:ea typeface="+mn-ea"/>
                <a:cs typeface="+mn-cs"/>
              </a:rPr>
              <a:t>duration_sec</a:t>
            </a:r>
            <a:r>
              <a:rPr kumimoji="0" lang="en-US" sz="1000" b="0" i="0" u="none" strike="noStrike" kern="1200" cap="none" spc="0" normalizeH="0" baseline="0" noProof="0" dirty="0" err="1">
                <a:ln>
                  <a:noFill/>
                </a:ln>
                <a:solidFill>
                  <a:srgbClr val="777777"/>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err="1">
                <a:ln>
                  <a:noFill/>
                </a:ln>
                <a:solidFill>
                  <a:srgbClr val="AA3731"/>
                </a:solidFill>
                <a:effectLst/>
                <a:uLnTx/>
                <a:uFillTx/>
                <a:latin typeface="Consolas" panose="020B0609020204030204" pitchFamily="49" charset="0"/>
                <a:ea typeface="+mn-ea"/>
                <a:cs typeface="+mn-cs"/>
              </a:rPr>
              <a:t>count</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&lt;&lt;</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"\n";</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1" i="0" u="none" strike="noStrike" kern="1200" cap="none" spc="0" normalizeH="0" baseline="0" noProof="0" dirty="0">
                <a:ln>
                  <a:noFill/>
                </a:ln>
                <a:solidFill>
                  <a:srgbClr val="9E2424"/>
                </a:solidFill>
                <a:effectLst/>
                <a:uLnTx/>
                <a:uFillTx/>
                <a:latin typeface="Consolas"/>
                <a:ea typeface="+mn-ea"/>
                <a:cs typeface="+mn-cs"/>
              </a:rPr>
              <a:t>delete[]</a:t>
            </a: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r>
              <a:rPr kumimoji="0" lang="en-US" sz="1000" b="0" i="0" u="none" strike="noStrike" kern="1200" cap="none" spc="0" normalizeH="0" baseline="0" noProof="0" dirty="0" err="1">
                <a:ln>
                  <a:noFill/>
                </a:ln>
                <a:solidFill>
                  <a:srgbClr val="333333"/>
                </a:solidFill>
                <a:effectLst/>
                <a:uLnTx/>
                <a:uFillTx/>
                <a:latin typeface="Consolas"/>
                <a:ea typeface="+mn-ea"/>
                <a:cs typeface="+mn-cs"/>
              </a:rPr>
              <a:t>arr</a:t>
            </a:r>
            <a:r>
              <a:rPr kumimoji="0" lang="en-US" sz="1000" b="0" i="0" u="none" strike="noStrike" kern="1200" cap="none" spc="0" normalizeH="0" baseline="0" noProof="0" dirty="0">
                <a:ln>
                  <a:noFill/>
                </a:ln>
                <a:solidFill>
                  <a:srgbClr val="777777"/>
                </a:solidFill>
                <a:effectLst/>
                <a:uLnTx/>
                <a:uFillTx/>
                <a:latin typeface="Consolas"/>
                <a:ea typeface="+mn-ea"/>
                <a:cs typeface="+mn-cs"/>
              </a:rPr>
              <a:t>;</a:t>
            </a:r>
            <a:r>
              <a:rPr kumimoji="0" lang="en-US" sz="1000" b="0" i="0" u="none" strike="noStrike" kern="1200" cap="none" spc="0" normalizeH="0" baseline="0" noProof="0" dirty="0">
                <a:ln>
                  <a:noFill/>
                </a:ln>
                <a:solidFill>
                  <a:srgbClr val="333333"/>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return</a:t>
            </a:r>
            <a:r>
              <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
        <p:nvSpPr>
          <p:cNvPr id="3" name="Arrow: Right 2">
            <a:extLst>
              <a:ext uri="{FF2B5EF4-FFF2-40B4-BE49-F238E27FC236}">
                <a16:creationId xmlns:a16="http://schemas.microsoft.com/office/drawing/2014/main" id="{5702AC35-9B52-41CF-B25F-52FB860126DB}"/>
              </a:ext>
            </a:extLst>
          </p:cNvPr>
          <p:cNvSpPr/>
          <p:nvPr/>
        </p:nvSpPr>
        <p:spPr>
          <a:xfrm rot="13626917">
            <a:off x="3122935" y="3547771"/>
            <a:ext cx="463731" cy="3200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7D67831-45D3-DFE5-054F-96806D537A6B}"/>
              </a:ext>
            </a:extLst>
          </p:cNvPr>
          <p:cNvPicPr>
            <a:picLocks noChangeAspect="1"/>
          </p:cNvPicPr>
          <p:nvPr/>
        </p:nvPicPr>
        <p:blipFill>
          <a:blip r:embed="rId3"/>
          <a:stretch>
            <a:fillRect/>
          </a:stretch>
        </p:blipFill>
        <p:spPr>
          <a:xfrm>
            <a:off x="1430899" y="3941837"/>
            <a:ext cx="3806496" cy="2916163"/>
          </a:xfrm>
          <a:prstGeom prst="rect">
            <a:avLst/>
          </a:prstGeom>
        </p:spPr>
      </p:pic>
    </p:spTree>
    <p:extLst>
      <p:ext uri="{BB962C8B-B14F-4D97-AF65-F5344CB8AC3E}">
        <p14:creationId xmlns:p14="http://schemas.microsoft.com/office/powerpoint/2010/main" val="2567084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4" name="Rectangle 4"/>
          <p:cNvSpPr>
            <a:spLocks noGrp="1" noChangeArrowheads="1"/>
          </p:cNvSpPr>
          <p:nvPr>
            <p:ph type="title"/>
          </p:nvPr>
        </p:nvSpPr>
        <p:spPr/>
        <p:txBody>
          <a:bodyPr/>
          <a:lstStyle/>
          <a:p>
            <a:r>
              <a:rPr lang="en-US" dirty="0"/>
              <a:t>Function Level Parallelism</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834629" y="2012633"/>
            <a:ext cx="4523581" cy="1477328"/>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"%6.2f\n"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7" name="Rectangle 26"/>
          <p:cNvSpPr/>
          <p:nvPr/>
        </p:nvSpPr>
        <p:spPr>
          <a:xfrm>
            <a:off x="100360" y="6572158"/>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14" name="Group 13"/>
          <p:cNvGrpSpPr/>
          <p:nvPr/>
        </p:nvGrpSpPr>
        <p:grpSpPr>
          <a:xfrm>
            <a:off x="6888957" y="1676401"/>
            <a:ext cx="3496469" cy="2809825"/>
            <a:chOff x="5364956" y="1965030"/>
            <a:chExt cx="3496469" cy="2809825"/>
          </a:xfrm>
        </p:grpSpPr>
        <p:grpSp>
          <p:nvGrpSpPr>
            <p:cNvPr id="4" name="Group 3"/>
            <p:cNvGrpSpPr/>
            <p:nvPr/>
          </p:nvGrpSpPr>
          <p:grpSpPr>
            <a:xfrm>
              <a:off x="5364956" y="1965030"/>
              <a:ext cx="827087" cy="519112"/>
              <a:chOff x="5166123" y="2000476"/>
              <a:chExt cx="827087" cy="519112"/>
            </a:xfrm>
          </p:grpSpPr>
          <p:sp>
            <p:nvSpPr>
              <p:cNvPr id="33" name="Oval 11"/>
              <p:cNvSpPr>
                <a:spLocks noChangeArrowheads="1"/>
              </p:cNvSpPr>
              <p:nvPr/>
            </p:nvSpPr>
            <p:spPr bwMode="auto">
              <a:xfrm>
                <a:off x="5166123" y="2000476"/>
                <a:ext cx="260350" cy="519112"/>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Text Box 12"/>
              <p:cNvSpPr txBox="1">
                <a:spLocks noChangeArrowheads="1"/>
              </p:cNvSpPr>
              <p:nvPr/>
            </p:nvSpPr>
            <p:spPr bwMode="auto">
              <a:xfrm>
                <a:off x="5234385" y="2070326"/>
                <a:ext cx="758825" cy="396875"/>
              </a:xfrm>
              <a:prstGeom prst="rect">
                <a:avLst/>
              </a:prstGeom>
              <a:solidFill>
                <a:srgbClr val="FF99FF"/>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35" name="Group 13"/>
            <p:cNvGrpSpPr>
              <a:grpSpLocks/>
            </p:cNvGrpSpPr>
            <p:nvPr/>
          </p:nvGrpSpPr>
          <p:grpSpPr bwMode="auto">
            <a:xfrm>
              <a:off x="7010400" y="1965030"/>
              <a:ext cx="773113" cy="519112"/>
              <a:chOff x="4173" y="1948"/>
              <a:chExt cx="487" cy="327"/>
            </a:xfrm>
          </p:grpSpPr>
          <p:sp>
            <p:nvSpPr>
              <p:cNvPr id="36" name="Oval 14"/>
              <p:cNvSpPr>
                <a:spLocks noChangeArrowheads="1"/>
              </p:cNvSpPr>
              <p:nvPr/>
            </p:nvSpPr>
            <p:spPr bwMode="auto">
              <a:xfrm>
                <a:off x="4173" y="1948"/>
                <a:ext cx="164" cy="327"/>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Text Box 15"/>
              <p:cNvSpPr txBox="1">
                <a:spLocks noChangeArrowheads="1"/>
              </p:cNvSpPr>
              <p:nvPr/>
            </p:nvSpPr>
            <p:spPr bwMode="auto">
              <a:xfrm>
                <a:off x="4247" y="1983"/>
                <a:ext cx="413" cy="250"/>
              </a:xfrm>
              <a:prstGeom prst="rect">
                <a:avLst/>
              </a:prstGeom>
              <a:solidFill>
                <a:srgbClr val="99FF99"/>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38" name="Group 16"/>
            <p:cNvGrpSpPr>
              <a:grpSpLocks/>
            </p:cNvGrpSpPr>
            <p:nvPr/>
          </p:nvGrpSpPr>
          <p:grpSpPr bwMode="auto">
            <a:xfrm>
              <a:off x="6094412" y="3151239"/>
              <a:ext cx="820737" cy="519113"/>
              <a:chOff x="3594" y="2639"/>
              <a:chExt cx="517" cy="327"/>
            </a:xfrm>
          </p:grpSpPr>
          <p:sp>
            <p:nvSpPr>
              <p:cNvPr id="39" name="Oval 17"/>
              <p:cNvSpPr>
                <a:spLocks noChangeArrowheads="1"/>
              </p:cNvSpPr>
              <p:nvPr/>
            </p:nvSpPr>
            <p:spPr bwMode="auto">
              <a:xfrm>
                <a:off x="3594" y="2639"/>
                <a:ext cx="164" cy="327"/>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Text Box 18"/>
              <p:cNvSpPr txBox="1">
                <a:spLocks noChangeArrowheads="1"/>
              </p:cNvSpPr>
              <p:nvPr/>
            </p:nvSpPr>
            <p:spPr bwMode="auto">
              <a:xfrm>
                <a:off x="3632" y="2676"/>
                <a:ext cx="479" cy="250"/>
              </a:xfrm>
              <a:prstGeom prst="rect">
                <a:avLst/>
              </a:prstGeom>
              <a:solidFill>
                <a:srgbClr val="FFC00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1" name="Group 19"/>
            <p:cNvGrpSpPr>
              <a:grpSpLocks/>
            </p:cNvGrpSpPr>
            <p:nvPr/>
          </p:nvGrpSpPr>
          <p:grpSpPr bwMode="auto">
            <a:xfrm>
              <a:off x="7053261" y="4255742"/>
              <a:ext cx="1120776" cy="519113"/>
              <a:chOff x="4204" y="3275"/>
              <a:chExt cx="706" cy="327"/>
            </a:xfrm>
          </p:grpSpPr>
          <p:sp>
            <p:nvSpPr>
              <p:cNvPr id="42" name="Oval 20"/>
              <p:cNvSpPr>
                <a:spLocks noChangeArrowheads="1"/>
              </p:cNvSpPr>
              <p:nvPr/>
            </p:nvSpPr>
            <p:spPr bwMode="auto">
              <a:xfrm>
                <a:off x="4204" y="3275"/>
                <a:ext cx="164" cy="327"/>
              </a:xfrm>
              <a:prstGeom prst="ellipse">
                <a:avLst/>
              </a:prstGeom>
              <a:solidFill>
                <a:srgbClr val="7030A0"/>
              </a:solidFill>
              <a:ln>
                <a:noFill/>
              </a:ln>
              <a:effectLst/>
              <a:extLst>
                <a:ext uri="{91240B29-F687-4f45-9708-019B960494DF}">
                  <a14:hiddenLine xmlns="" xmlns:a14="http://schemas.microsoft.com/office/drawing/2010/main"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Text Box 21"/>
              <p:cNvSpPr txBox="1">
                <a:spLocks noChangeArrowheads="1"/>
              </p:cNvSpPr>
              <p:nvPr/>
            </p:nvSpPr>
            <p:spPr bwMode="auto">
              <a:xfrm>
                <a:off x="4247" y="3333"/>
                <a:ext cx="663" cy="231"/>
              </a:xfrm>
              <a:prstGeom prst="rect">
                <a:avLst/>
              </a:prstGeom>
              <a:solidFill>
                <a:srgbClr val="7030A0"/>
              </a:solidFill>
              <a:ln>
                <a:noFill/>
              </a:ln>
              <a:effectLst/>
              <a:extLst>
                <a:ext uri="{909E8E84-426E-40dd-AFC4-6F175D3DCCD1}">
                  <a14:hiddenFill xmlns="" xmlns:a14="http://schemas.microsoft.com/office/drawing/2010/main">
                    <a:solidFill>
                      <a:srgbClr val="9966FF"/>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44" name="Group 22"/>
            <p:cNvGrpSpPr>
              <a:grpSpLocks/>
            </p:cNvGrpSpPr>
            <p:nvPr/>
          </p:nvGrpSpPr>
          <p:grpSpPr bwMode="auto">
            <a:xfrm>
              <a:off x="8043862" y="3118643"/>
              <a:ext cx="817563" cy="519113"/>
              <a:chOff x="4173" y="1948"/>
              <a:chExt cx="515" cy="327"/>
            </a:xfrm>
          </p:grpSpPr>
          <p:sp>
            <p:nvSpPr>
              <p:cNvPr id="45" name="Oval 23"/>
              <p:cNvSpPr>
                <a:spLocks noChangeArrowheads="1"/>
              </p:cNvSpPr>
              <p:nvPr/>
            </p:nvSpPr>
            <p:spPr bwMode="auto">
              <a:xfrm>
                <a:off x="4173" y="1948"/>
                <a:ext cx="164" cy="327"/>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Text Box 24"/>
              <p:cNvSpPr txBox="1">
                <a:spLocks noChangeArrowheads="1"/>
              </p:cNvSpPr>
              <p:nvPr/>
            </p:nvSpPr>
            <p:spPr bwMode="auto">
              <a:xfrm>
                <a:off x="4219" y="1983"/>
                <a:ext cx="469" cy="252"/>
              </a:xfrm>
              <a:prstGeom prst="rect">
                <a:avLst/>
              </a:prstGeom>
              <a:solidFill>
                <a:srgbClr val="00B0F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6" name="Straight Arrow Connector 5"/>
            <p:cNvCxnSpPr>
              <a:stCxn id="34" idx="2"/>
              <a:endCxn id="4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2"/>
              <a:endCxn id="4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2"/>
              <a:endCxn id="43"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2"/>
              <a:endCxn id="43"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sp>
        <p:nvSpPr>
          <p:cNvPr id="28" name="Rectangle 3"/>
          <p:cNvSpPr txBox="1">
            <a:spLocks noChangeArrowheads="1"/>
          </p:cNvSpPr>
          <p:nvPr/>
        </p:nvSpPr>
        <p:spPr bwMode="auto">
          <a:xfrm>
            <a:off x="1243410" y="5115879"/>
            <a:ext cx="8229600" cy="10663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err="1">
                <a:ln>
                  <a:noFill/>
                </a:ln>
                <a:solidFill>
                  <a:srgbClr val="0070C0"/>
                </a:solidFill>
                <a:effectLst/>
                <a:uLnTx/>
                <a:uFillTx/>
                <a:latin typeface="Courier New" panose="02070309020205020404" pitchFamily="49" charset="0"/>
                <a:ea typeface="+mn-ea"/>
                <a:cs typeface="Courier New" panose="02070309020205020404" pitchFamily="49" charset="0"/>
              </a:rPr>
              <a:t>alice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bob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0" i="0" u="none" strike="noStrike" kern="1200" cap="none" spc="0" normalizeH="0" baseline="0" noProof="0" dirty="0" err="1">
                <a:ln>
                  <a:noFill/>
                </a:ln>
                <a:solidFill>
                  <a:srgbClr val="0070C0"/>
                </a:solidFill>
                <a:effectLst/>
                <a:uLnTx/>
                <a:uFillTx/>
                <a:latin typeface="Courier New" panose="02070309020205020404" pitchFamily="49" charset="0"/>
                <a:ea typeface="+mn-ea"/>
                <a:cs typeface="Courier New" panose="02070309020205020404" pitchFamily="49" charset="0"/>
              </a:rPr>
              <a:t>kate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can be invoked for execution in parallel</a:t>
            </a:r>
          </a:p>
          <a:p>
            <a:pPr marL="342900" marR="0" lvl="0" indent="-3429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endParaRPr kumimoji="0" lang="en-GB" alt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kumimoji="0" lang="en-GB" altLang="en-US" sz="2000" b="0" i="0" u="none" strike="noStrike" kern="0" cap="none" spc="0" normalizeH="0" baseline="0" noProof="0" dirty="0">
                <a:ln>
                  <a:noFill/>
                </a:ln>
                <a:solidFill>
                  <a:prstClr val="black"/>
                </a:solidFill>
                <a:effectLst/>
                <a:uLnTx/>
                <a:uFillTx/>
                <a:latin typeface="Calibri" panose="020F0502020204030204"/>
                <a:ea typeface="+mn-ea"/>
                <a:cs typeface="+mn-cs"/>
              </a:rPr>
              <a:t>Example above: good illustration of the concept of </a:t>
            </a:r>
            <a:r>
              <a:rPr kumimoji="0" lang="en-GB" altLang="en-US" sz="2000" b="0" i="0" u="none" strike="noStrike" kern="0" cap="none" spc="0" normalizeH="0" baseline="0" noProof="0" dirty="0">
                <a:ln>
                  <a:noFill/>
                </a:ln>
                <a:solidFill>
                  <a:srgbClr val="0070C0"/>
                </a:solidFill>
                <a:effectLst/>
                <a:uLnTx/>
                <a:uFillTx/>
                <a:latin typeface="Calibri" panose="020F0502020204030204"/>
                <a:ea typeface="+mn-ea"/>
                <a:cs typeface="+mn-cs"/>
              </a:rPr>
              <a:t>task parallelism</a:t>
            </a:r>
          </a:p>
        </p:txBody>
      </p:sp>
    </p:spTree>
    <p:custDataLst>
      <p:tags r:id="rId1"/>
    </p:custDataLst>
    <p:extLst>
      <p:ext uri="{BB962C8B-B14F-4D97-AF65-F5344CB8AC3E}">
        <p14:creationId xmlns:p14="http://schemas.microsoft.com/office/powerpoint/2010/main" val="26480598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dirty="0"/>
              <a:t>Parallel </a:t>
            </a:r>
            <a:r>
              <a:rPr lang="en-US" dirty="0" err="1">
                <a:solidFill>
                  <a:srgbClr val="FFC000"/>
                </a:solidFill>
                <a:latin typeface="Consolas" panose="020B0609020204030204" pitchFamily="49" charset="0"/>
              </a:rPr>
              <a:t>omp</a:t>
            </a:r>
            <a:r>
              <a:rPr lang="en-US" dirty="0">
                <a:solidFill>
                  <a:srgbClr val="FFC000"/>
                </a:solidFill>
                <a:latin typeface="Consolas" panose="020B0609020204030204" pitchFamily="49" charset="0"/>
              </a:rPr>
              <a:t> sections</a:t>
            </a:r>
            <a:r>
              <a:rPr lang="en-US" dirty="0">
                <a:latin typeface="Consolas" panose="020B0609020204030204" pitchFamily="49" charset="0"/>
              </a:rPr>
              <a:t> </a:t>
            </a:r>
            <a:r>
              <a:rPr lang="en-US" dirty="0"/>
              <a:t>Directive</a:t>
            </a:r>
          </a:p>
        </p:txBody>
      </p:sp>
      <p:sp>
        <p:nvSpPr>
          <p:cNvPr id="544771" name="Rectangle 3"/>
          <p:cNvSpPr>
            <a:spLocks noGrp="1" noChangeArrowheads="1"/>
          </p:cNvSpPr>
          <p:nvPr>
            <p:ph idx="1"/>
          </p:nvPr>
        </p:nvSpPr>
        <p:spPr/>
        <p:txBody>
          <a:bodyPr/>
          <a:lstStyle/>
          <a:p>
            <a:r>
              <a:rPr lang="en-US" b="1" dirty="0">
                <a:solidFill>
                  <a:srgbClr val="0070C0"/>
                </a:solidFill>
                <a:latin typeface="Consolas" panose="020B0609020204030204" pitchFamily="49" charset="0"/>
              </a:rPr>
              <a:t>#pragma </a:t>
            </a:r>
            <a:r>
              <a:rPr lang="en-US" b="1" dirty="0" err="1">
                <a:solidFill>
                  <a:srgbClr val="0070C0"/>
                </a:solidFill>
                <a:latin typeface="Consolas" panose="020B0609020204030204" pitchFamily="49" charset="0"/>
              </a:rPr>
              <a:t>omp</a:t>
            </a:r>
            <a:r>
              <a:rPr lang="en-US" b="1" dirty="0">
                <a:solidFill>
                  <a:srgbClr val="0070C0"/>
                </a:solidFill>
                <a:latin typeface="Consolas" panose="020B0609020204030204" pitchFamily="49" charset="0"/>
              </a:rPr>
              <a:t> sections</a:t>
            </a:r>
            <a:r>
              <a:rPr lang="en-US" dirty="0">
                <a:solidFill>
                  <a:srgbClr val="0070C0"/>
                </a:solidFill>
                <a:latin typeface="Consolas" panose="020B0609020204030204" pitchFamily="49" charset="0"/>
              </a:rPr>
              <a:t> </a:t>
            </a:r>
          </a:p>
          <a:p>
            <a:r>
              <a:rPr lang="en-US" dirty="0"/>
              <a:t>Must be inside a parallel region</a:t>
            </a:r>
          </a:p>
          <a:p>
            <a:r>
              <a:rPr lang="en-US" dirty="0"/>
              <a:t>Precedes a code block containing </a:t>
            </a:r>
            <a:r>
              <a:rPr lang="en-US" i="1" dirty="0"/>
              <a:t>N</a:t>
            </a:r>
            <a:r>
              <a:rPr lang="en-US" dirty="0"/>
              <a:t> sub-blocks of code that may be executed concurrently by </a:t>
            </a:r>
            <a:r>
              <a:rPr lang="en-US" i="1" dirty="0"/>
              <a:t>N</a:t>
            </a:r>
            <a:r>
              <a:rPr lang="en-US" dirty="0"/>
              <a:t> threads</a:t>
            </a:r>
          </a:p>
          <a:p>
            <a:r>
              <a:rPr lang="en-US" dirty="0"/>
              <a:t>Encompasses all </a:t>
            </a:r>
            <a:r>
              <a:rPr lang="en-US" b="1" dirty="0" err="1">
                <a:solidFill>
                  <a:srgbClr val="0070C0"/>
                </a:solidFill>
                <a:latin typeface="Consolas" panose="020B0609020204030204" pitchFamily="49" charset="0"/>
              </a:rPr>
              <a:t>omp</a:t>
            </a:r>
            <a:r>
              <a:rPr lang="en-US" b="1" dirty="0">
                <a:solidFill>
                  <a:srgbClr val="0070C0"/>
                </a:solidFill>
                <a:latin typeface="Consolas" panose="020B0609020204030204" pitchFamily="49" charset="0"/>
              </a:rPr>
              <a:t> section</a:t>
            </a:r>
            <a:r>
              <a:rPr lang="en-US" dirty="0"/>
              <a:t> blocks, see below</a:t>
            </a:r>
          </a:p>
          <a:p>
            <a:pPr marL="0" indent="0">
              <a:buNone/>
            </a:pPr>
            <a:endParaRPr lang="en-US" dirty="0"/>
          </a:p>
          <a:p>
            <a:r>
              <a:rPr lang="en-US" b="1" dirty="0">
                <a:solidFill>
                  <a:srgbClr val="0070C0"/>
                </a:solidFill>
                <a:latin typeface="Consolas" panose="020B0609020204030204" pitchFamily="49" charset="0"/>
              </a:rPr>
              <a:t>#pragma </a:t>
            </a:r>
            <a:r>
              <a:rPr lang="en-US" b="1" dirty="0" err="1">
                <a:solidFill>
                  <a:srgbClr val="0070C0"/>
                </a:solidFill>
                <a:latin typeface="Consolas" panose="020B0609020204030204" pitchFamily="49" charset="0"/>
              </a:rPr>
              <a:t>omp</a:t>
            </a:r>
            <a:r>
              <a:rPr lang="en-US" b="1" dirty="0">
                <a:solidFill>
                  <a:srgbClr val="0070C0"/>
                </a:solidFill>
                <a:latin typeface="Consolas" panose="020B0609020204030204" pitchFamily="49" charset="0"/>
              </a:rPr>
              <a:t> section</a:t>
            </a:r>
          </a:p>
          <a:p>
            <a:r>
              <a:rPr lang="en-US" dirty="0"/>
              <a:t>Precedes each sub-block of code within the encompassing block described above</a:t>
            </a:r>
          </a:p>
          <a:p>
            <a:r>
              <a:rPr lang="en-US" dirty="0"/>
              <a:t>Enclosed program segments are distributed for parallel execution among available threads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Arrow Connector 3"/>
          <p:cNvCxnSpPr>
            <a:stCxn id="6" idx="1"/>
          </p:cNvCxnSpPr>
          <p:nvPr/>
        </p:nvCxnSpPr>
        <p:spPr>
          <a:xfrm flipH="1">
            <a:off x="3832995" y="1495221"/>
            <a:ext cx="1066800" cy="18466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99796" y="1310555"/>
            <a:ext cx="2019977"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There is an “s” here</a:t>
            </a:r>
          </a:p>
        </p:txBody>
      </p:sp>
      <p:cxnSp>
        <p:nvCxnSpPr>
          <p:cNvPr id="13" name="Straight Arrow Connector 12"/>
          <p:cNvCxnSpPr>
            <a:stCxn id="14" idx="1"/>
          </p:cNvCxnSpPr>
          <p:nvPr/>
        </p:nvCxnSpPr>
        <p:spPr>
          <a:xfrm flipH="1">
            <a:off x="3706244" y="4049699"/>
            <a:ext cx="1193552" cy="2389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99797" y="3865033"/>
            <a:ext cx="2034403"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There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 here</a:t>
            </a:r>
          </a:p>
        </p:txBody>
      </p:sp>
      <p:sp>
        <p:nvSpPr>
          <p:cNvPr id="17" name="Rectangle 16"/>
          <p:cNvSpPr/>
          <p:nvPr/>
        </p:nvSpPr>
        <p:spPr>
          <a:xfrm>
            <a:off x="45326" y="6522143"/>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23948913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normAutofit/>
          </a:bodyPr>
          <a:lstStyle/>
          <a:p>
            <a:r>
              <a:rPr lang="en-US" dirty="0"/>
              <a:t>Functional Level Parallelism Using </a:t>
            </a:r>
            <a:r>
              <a:rPr lang="en-US" dirty="0" err="1">
                <a:solidFill>
                  <a:srgbClr val="FFC000"/>
                </a:solidFill>
                <a:latin typeface="Consolas" panose="020B0609020204030204" pitchFamily="49" charset="0"/>
              </a:rPr>
              <a:t>omp</a:t>
            </a:r>
            <a:r>
              <a:rPr lang="en-US" dirty="0">
                <a:solidFill>
                  <a:srgbClr val="FFC000"/>
                </a:solidFill>
                <a:latin typeface="Consolas" panose="020B0609020204030204" pitchFamily="49" charset="0"/>
              </a:rPr>
              <a:t> sections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621630" y="1981201"/>
            <a:ext cx="5105400" cy="3693319"/>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"%6.2f\n"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25" name="Rectangle 24"/>
          <p:cNvSpPr/>
          <p:nvPr/>
        </p:nvSpPr>
        <p:spPr>
          <a:xfrm>
            <a:off x="50561"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p:nvPr/>
        </p:nvGrpSpPr>
        <p:grpSpPr>
          <a:xfrm>
            <a:off x="6858001" y="2286001"/>
            <a:ext cx="3496469" cy="2809825"/>
            <a:chOff x="5364956" y="1965030"/>
            <a:chExt cx="3496469" cy="2809825"/>
          </a:xfrm>
        </p:grpSpPr>
        <p:grpSp>
          <p:nvGrpSpPr>
            <p:cNvPr id="27" name="Group 26"/>
            <p:cNvGrpSpPr/>
            <p:nvPr/>
          </p:nvGrpSpPr>
          <p:grpSpPr>
            <a:xfrm>
              <a:off x="5364956" y="1965030"/>
              <a:ext cx="827087" cy="519112"/>
              <a:chOff x="5166123" y="2000476"/>
              <a:chExt cx="827087" cy="519112"/>
            </a:xfrm>
          </p:grpSpPr>
          <p:sp>
            <p:nvSpPr>
              <p:cNvPr id="63" name="Oval 11"/>
              <p:cNvSpPr>
                <a:spLocks noChangeArrowheads="1"/>
              </p:cNvSpPr>
              <p:nvPr/>
            </p:nvSpPr>
            <p:spPr bwMode="auto">
              <a:xfrm>
                <a:off x="5166123" y="2000476"/>
                <a:ext cx="260350" cy="519112"/>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758825" cy="396875"/>
              </a:xfrm>
              <a:prstGeom prst="rect">
                <a:avLst/>
              </a:prstGeom>
              <a:solidFill>
                <a:srgbClr val="FF99FF"/>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0" y="1965030"/>
              <a:ext cx="773113" cy="519112"/>
              <a:chOff x="4173" y="1948"/>
              <a:chExt cx="487" cy="327"/>
            </a:xfrm>
          </p:grpSpPr>
          <p:sp>
            <p:nvSpPr>
              <p:cNvPr id="61" name="Oval 14"/>
              <p:cNvSpPr>
                <a:spLocks noChangeArrowheads="1"/>
              </p:cNvSpPr>
              <p:nvPr/>
            </p:nvSpPr>
            <p:spPr bwMode="auto">
              <a:xfrm>
                <a:off x="4173" y="1948"/>
                <a:ext cx="164" cy="327"/>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13" cy="250"/>
              </a:xfrm>
              <a:prstGeom prst="rect">
                <a:avLst/>
              </a:prstGeom>
              <a:solidFill>
                <a:srgbClr val="99FF99"/>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51239"/>
              <a:ext cx="820737" cy="519113"/>
              <a:chOff x="3594" y="2639"/>
              <a:chExt cx="517" cy="327"/>
            </a:xfrm>
          </p:grpSpPr>
          <p:sp>
            <p:nvSpPr>
              <p:cNvPr id="59" name="Oval 17"/>
              <p:cNvSpPr>
                <a:spLocks noChangeArrowheads="1"/>
              </p:cNvSpPr>
              <p:nvPr/>
            </p:nvSpPr>
            <p:spPr bwMode="auto">
              <a:xfrm>
                <a:off x="3594" y="2639"/>
                <a:ext cx="164" cy="327"/>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479" cy="250"/>
              </a:xfrm>
              <a:prstGeom prst="rect">
                <a:avLst/>
              </a:prstGeom>
              <a:solidFill>
                <a:srgbClr val="FFC00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1" y="4255742"/>
              <a:ext cx="1120776" cy="519113"/>
              <a:chOff x="4204" y="3275"/>
              <a:chExt cx="706" cy="327"/>
            </a:xfrm>
          </p:grpSpPr>
          <p:sp>
            <p:nvSpPr>
              <p:cNvPr id="57" name="Oval 20"/>
              <p:cNvSpPr>
                <a:spLocks noChangeArrowheads="1"/>
              </p:cNvSpPr>
              <p:nvPr/>
            </p:nvSpPr>
            <p:spPr bwMode="auto">
              <a:xfrm>
                <a:off x="4204" y="3275"/>
                <a:ext cx="164" cy="327"/>
              </a:xfrm>
              <a:prstGeom prst="ellipse">
                <a:avLst/>
              </a:prstGeom>
              <a:solidFill>
                <a:srgbClr val="7030A0"/>
              </a:solidFill>
              <a:ln>
                <a:noFill/>
              </a:ln>
              <a:effectLst/>
              <a:extLst>
                <a:ext uri="{91240B29-F687-4f45-9708-019B960494DF}">
                  <a14:hiddenLine xmlns="" xmlns:a14="http://schemas.microsoft.com/office/drawing/2010/main"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663" cy="231"/>
              </a:xfrm>
              <a:prstGeom prst="rect">
                <a:avLst/>
              </a:prstGeom>
              <a:solidFill>
                <a:srgbClr val="7030A0"/>
              </a:solidFill>
              <a:ln>
                <a:noFill/>
              </a:ln>
              <a:effectLst/>
              <a:extLst>
                <a:ext uri="{909E8E84-426E-40dd-AFC4-6F175D3DCCD1}">
                  <a14:hiddenFill xmlns="" xmlns:a14="http://schemas.microsoft.com/office/drawing/2010/main">
                    <a:solidFill>
                      <a:srgbClr val="9966FF"/>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2" y="3118643"/>
              <a:ext cx="817563" cy="519113"/>
              <a:chOff x="4173" y="1948"/>
              <a:chExt cx="515" cy="327"/>
            </a:xfrm>
          </p:grpSpPr>
          <p:sp>
            <p:nvSpPr>
              <p:cNvPr id="55" name="Oval 23"/>
              <p:cNvSpPr>
                <a:spLocks noChangeArrowheads="1"/>
              </p:cNvSpPr>
              <p:nvPr/>
            </p:nvSpPr>
            <p:spPr bwMode="auto">
              <a:xfrm>
                <a:off x="4173" y="1948"/>
                <a:ext cx="164" cy="327"/>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469" cy="252"/>
              </a:xfrm>
              <a:prstGeom prst="rect">
                <a:avLst/>
              </a:prstGeom>
              <a:solidFill>
                <a:srgbClr val="00B0F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a:xfrm>
            <a:off x="4746625" y="4233218"/>
            <a:ext cx="3175000" cy="343495"/>
          </a:xfrm>
          <a:prstGeom prst="rect">
            <a:avLst/>
          </a:prstGeom>
          <a:solidFill>
            <a:schemeClr val="bg1"/>
          </a:solidFill>
          <a:ln>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There is an implicit barrier here.</a:t>
            </a:r>
          </a:p>
        </p:txBody>
      </p:sp>
      <p:cxnSp>
        <p:nvCxnSpPr>
          <p:cNvPr id="7" name="Straight Arrow Connector 6"/>
          <p:cNvCxnSpPr>
            <a:stCxn id="66" idx="1"/>
          </p:cNvCxnSpPr>
          <p:nvPr/>
        </p:nvCxnSpPr>
        <p:spPr>
          <a:xfrm flipH="1">
            <a:off x="1981201" y="4404966"/>
            <a:ext cx="2765425" cy="1463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969107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Way to Go at It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Approach on previous slide might be improved if only two OpenMP threads</a:t>
            </a:r>
          </a:p>
          <a:p>
            <a:pPr lvl="1"/>
            <a:r>
              <a:rPr lang="en-US" sz="1600" dirty="0"/>
              <a:t>Also depends how balanced the “</a:t>
            </a:r>
            <a:r>
              <a:rPr lang="en-US" sz="1600" dirty="0" err="1">
                <a:latin typeface="Consolas" panose="020B0609020204030204" pitchFamily="49" charset="0"/>
              </a:rPr>
              <a:t>alice</a:t>
            </a:r>
            <a:r>
              <a:rPr lang="en-US" sz="1600" dirty="0"/>
              <a:t>”, “</a:t>
            </a:r>
            <a:r>
              <a:rPr lang="en-US" sz="1600" dirty="0">
                <a:latin typeface="Consolas" panose="020B0609020204030204" pitchFamily="49" charset="0"/>
              </a:rPr>
              <a:t>bob</a:t>
            </a:r>
            <a:r>
              <a:rPr lang="en-US" sz="1600" dirty="0"/>
              <a:t>” and “</a:t>
            </a:r>
            <a:r>
              <a:rPr lang="en-US" sz="1600" dirty="0" err="1">
                <a:latin typeface="Consolas" panose="020B0609020204030204" pitchFamily="49" charset="0"/>
              </a:rPr>
              <a:t>kate</a:t>
            </a:r>
            <a:r>
              <a:rPr lang="en-US" sz="1600" dirty="0"/>
              <a:t>” jobs are</a:t>
            </a:r>
          </a:p>
          <a:p>
            <a:pPr lvl="1"/>
            <a:endParaRPr lang="en-US" sz="1800" dirty="0"/>
          </a:p>
          <a:p>
            <a:pPr lvl="1"/>
            <a:endParaRPr lang="en-US" sz="1800" dirty="0"/>
          </a:p>
          <a:p>
            <a:r>
              <a:rPr lang="en-US" sz="2000" dirty="0"/>
              <a:t>Assume </a:t>
            </a:r>
            <a:r>
              <a:rPr lang="en-US" sz="2000" b="1" dirty="0"/>
              <a:t>only two threads </a:t>
            </a:r>
            <a:r>
              <a:rPr lang="en-US" sz="2000" dirty="0"/>
              <a:t>available -- Better use of resources </a:t>
            </a:r>
          </a:p>
          <a:p>
            <a:pPr marL="0" indent="0">
              <a:buNone/>
            </a:pPr>
            <a:r>
              <a:rPr lang="en-US" sz="2000" dirty="0"/>
              <a:t>    (</a:t>
            </a:r>
            <a:r>
              <a:rPr lang="en-US" sz="2000" dirty="0">
                <a:solidFill>
                  <a:srgbClr val="C00000"/>
                </a:solidFill>
              </a:rPr>
              <a:t>consequence of </a:t>
            </a:r>
            <a:r>
              <a:rPr lang="en-US" sz="2000" i="1" dirty="0">
                <a:solidFill>
                  <a:srgbClr val="C00000"/>
                </a:solidFill>
              </a:rPr>
              <a:t>implicit synchronization</a:t>
            </a:r>
            <a:r>
              <a:rPr lang="en-US" sz="2000" dirty="0">
                <a:solidFill>
                  <a:srgbClr val="C00000"/>
                </a:solidFill>
              </a:rPr>
              <a:t> at end of parallel block</a:t>
            </a:r>
            <a:r>
              <a:rPr lang="en-US" sz="2000" dirty="0"/>
              <a:t>):</a:t>
            </a:r>
          </a:p>
          <a:p>
            <a:pPr lvl="1"/>
            <a:r>
              <a:rPr lang="en-US" dirty="0"/>
              <a:t>Step 1: use one </a:t>
            </a:r>
            <a:r>
              <a:rPr lang="en-US" dirty="0">
                <a:latin typeface="Courier New" panose="02070309020205020404" pitchFamily="49" charset="0"/>
                <a:cs typeface="Courier New" panose="02070309020205020404" pitchFamily="49" charset="0"/>
              </a:rPr>
              <a:t>sections</a:t>
            </a:r>
            <a:r>
              <a:rPr lang="en-US" dirty="0"/>
              <a:t> to handle </a:t>
            </a:r>
            <a:r>
              <a:rPr lang="en-US" dirty="0" err="1">
                <a:latin typeface="Courier New" panose="02070309020205020404" pitchFamily="49" charset="0"/>
                <a:cs typeface="Courier New" panose="02070309020205020404" pitchFamily="49" charset="0"/>
              </a:rPr>
              <a:t>alice</a:t>
            </a:r>
            <a:r>
              <a:rPr lang="en-US" dirty="0"/>
              <a:t> and </a:t>
            </a:r>
            <a:r>
              <a:rPr lang="en-US" dirty="0">
                <a:latin typeface="Courier New" panose="02070309020205020404" pitchFamily="49" charset="0"/>
                <a:cs typeface="Courier New" panose="02070309020205020404" pitchFamily="49" charset="0"/>
              </a:rPr>
              <a:t>bob</a:t>
            </a:r>
          </a:p>
          <a:p>
            <a:pPr lvl="1"/>
            <a:r>
              <a:rPr lang="en-US" dirty="0"/>
              <a:t>Step 2: use another </a:t>
            </a:r>
            <a:r>
              <a:rPr lang="en-US" dirty="0">
                <a:latin typeface="Courier New" panose="02070309020205020404" pitchFamily="49" charset="0"/>
                <a:cs typeface="Courier New" panose="02070309020205020404" pitchFamily="49" charset="0"/>
              </a:rPr>
              <a:t>sections</a:t>
            </a:r>
            <a:r>
              <a:rPr lang="en-US" dirty="0"/>
              <a:t> to handle </a:t>
            </a:r>
            <a:r>
              <a:rPr lang="en-US" dirty="0" err="1">
                <a:latin typeface="Courier New" panose="02070309020205020404" pitchFamily="49" charset="0"/>
                <a:cs typeface="Courier New" panose="02070309020205020404" pitchFamily="49" charset="0"/>
              </a:rPr>
              <a:t>kate</a:t>
            </a:r>
            <a:r>
              <a:rPr lang="en-US" dirty="0"/>
              <a:t> and </a:t>
            </a:r>
            <a:r>
              <a:rPr lang="en-US" dirty="0">
                <a:latin typeface="Courier New" panose="02070309020205020404" pitchFamily="49" charset="0"/>
                <a:cs typeface="Courier New" panose="02070309020205020404" pitchFamily="49" charset="0"/>
              </a:rPr>
              <a:t>boss</a:t>
            </a:r>
          </a:p>
          <a:p>
            <a:pPr lvl="1"/>
            <a:r>
              <a:rPr lang="en-US" dirty="0"/>
              <a:t>Step 3: </a:t>
            </a:r>
            <a:r>
              <a:rPr lang="en-US" dirty="0" err="1">
                <a:latin typeface="Courier New" panose="02070309020205020404" pitchFamily="49" charset="0"/>
                <a:cs typeface="Courier New" panose="02070309020205020404" pitchFamily="49" charset="0"/>
              </a:rPr>
              <a:t>bigboss</a:t>
            </a:r>
            <a:r>
              <a:rPr lang="en-US" dirty="0"/>
              <a:t> executed by master threads</a:t>
            </a:r>
          </a:p>
          <a:p>
            <a:pPr lvl="1"/>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5" name="Picture 24"/>
          <p:cNvPicPr>
            <a:picLocks noChangeAspect="1"/>
          </p:cNvPicPr>
          <p:nvPr/>
        </p:nvPicPr>
        <p:blipFill>
          <a:blip r:embed="rId2"/>
          <a:stretch>
            <a:fillRect/>
          </a:stretch>
        </p:blipFill>
        <p:spPr>
          <a:xfrm>
            <a:off x="8609177" y="3429000"/>
            <a:ext cx="2279896" cy="1823917"/>
          </a:xfrm>
          <a:prstGeom prst="rect">
            <a:avLst/>
          </a:prstGeom>
        </p:spPr>
      </p:pic>
    </p:spTree>
    <p:extLst>
      <p:ext uri="{BB962C8B-B14F-4D97-AF65-F5344CB8AC3E}">
        <p14:creationId xmlns:p14="http://schemas.microsoft.com/office/powerpoint/2010/main" val="5377632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dirty="0"/>
              <a:t>Advantage of Parallel Sections</a:t>
            </a:r>
            <a:endParaRPr lang="en-US" i="1"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BA5F2-BA81-4598-939D-5BFFBD4009F6}"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48867" name="Rectangle 3"/>
          <p:cNvSpPr>
            <a:spLocks noGrp="1" noChangeArrowheads="1"/>
          </p:cNvSpPr>
          <p:nvPr>
            <p:ph type="body" sz="half" idx="4294967295"/>
          </p:nvPr>
        </p:nvSpPr>
        <p:spPr>
          <a:xfrm>
            <a:off x="348815" y="1893687"/>
            <a:ext cx="5674737" cy="806651"/>
          </a:xfrm>
        </p:spPr>
        <p:txBody>
          <a:bodyPr/>
          <a:lstStyle/>
          <a:p>
            <a:r>
              <a:rPr lang="en-US" dirty="0"/>
              <a:t>Independent sections of code can execute concurrently </a:t>
            </a:r>
            <a:r>
              <a:rPr lang="en-US" dirty="0">
                <a:sym typeface="Symbol"/>
              </a:rPr>
              <a:t></a:t>
            </a:r>
            <a:r>
              <a:rPr lang="en-US" dirty="0"/>
              <a:t> reduces execution time</a:t>
            </a:r>
          </a:p>
        </p:txBody>
      </p:sp>
      <p:sp>
        <p:nvSpPr>
          <p:cNvPr id="548868" name="Rectangle 4"/>
          <p:cNvSpPr>
            <a:spLocks noChangeArrowheads="1"/>
          </p:cNvSpPr>
          <p:nvPr/>
        </p:nvSpPr>
        <p:spPr bwMode="auto">
          <a:xfrm>
            <a:off x="7681913" y="1862138"/>
            <a:ext cx="228600" cy="990600"/>
          </a:xfrm>
          <a:prstGeom prst="rect">
            <a:avLst/>
          </a:prstGeom>
          <a:solidFill>
            <a:srgbClr val="FF99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69" name="Rectangle 5"/>
          <p:cNvSpPr>
            <a:spLocks noChangeArrowheads="1"/>
          </p:cNvSpPr>
          <p:nvPr/>
        </p:nvSpPr>
        <p:spPr bwMode="auto">
          <a:xfrm>
            <a:off x="7681913" y="2852738"/>
            <a:ext cx="228600" cy="762000"/>
          </a:xfrm>
          <a:prstGeom prst="rect">
            <a:avLst/>
          </a:prstGeom>
          <a:solidFill>
            <a:srgbClr val="CCFF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0" name="Rectangle 6"/>
          <p:cNvSpPr>
            <a:spLocks noChangeArrowheads="1"/>
          </p:cNvSpPr>
          <p:nvPr/>
        </p:nvSpPr>
        <p:spPr bwMode="auto">
          <a:xfrm>
            <a:off x="7681913" y="361473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2" name="Rectangle 8"/>
          <p:cNvSpPr>
            <a:spLocks noChangeArrowheads="1"/>
          </p:cNvSpPr>
          <p:nvPr/>
        </p:nvSpPr>
        <p:spPr bwMode="auto">
          <a:xfrm>
            <a:off x="9282113" y="1862138"/>
            <a:ext cx="228600" cy="990600"/>
          </a:xfrm>
          <a:prstGeom prst="rect">
            <a:avLst/>
          </a:prstGeom>
          <a:solidFill>
            <a:srgbClr val="FF99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3" name="Rectangle 9"/>
          <p:cNvSpPr>
            <a:spLocks noChangeArrowheads="1"/>
          </p:cNvSpPr>
          <p:nvPr/>
        </p:nvSpPr>
        <p:spPr bwMode="auto">
          <a:xfrm>
            <a:off x="9510713" y="1862138"/>
            <a:ext cx="228600" cy="762000"/>
          </a:xfrm>
          <a:prstGeom prst="rect">
            <a:avLst/>
          </a:prstGeom>
          <a:solidFill>
            <a:srgbClr val="CCFF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4" name="Rectangle 10"/>
          <p:cNvSpPr>
            <a:spLocks noChangeArrowheads="1"/>
          </p:cNvSpPr>
          <p:nvPr/>
        </p:nvSpPr>
        <p:spPr bwMode="auto">
          <a:xfrm>
            <a:off x="9739313" y="186213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5" name="Line 11"/>
          <p:cNvSpPr>
            <a:spLocks noChangeShapeType="1"/>
          </p:cNvSpPr>
          <p:nvPr/>
        </p:nvSpPr>
        <p:spPr bwMode="auto">
          <a:xfrm>
            <a:off x="9264651" y="1585914"/>
            <a:ext cx="17463" cy="36290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6" name="Line 12"/>
          <p:cNvSpPr>
            <a:spLocks noChangeShapeType="1"/>
          </p:cNvSpPr>
          <p:nvPr/>
        </p:nvSpPr>
        <p:spPr bwMode="auto">
          <a:xfrm>
            <a:off x="9510713" y="1862138"/>
            <a:ext cx="0" cy="12954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7" name="Line 13"/>
          <p:cNvSpPr>
            <a:spLocks noChangeShapeType="1"/>
          </p:cNvSpPr>
          <p:nvPr/>
        </p:nvSpPr>
        <p:spPr bwMode="auto">
          <a:xfrm>
            <a:off x="9739313" y="1862138"/>
            <a:ext cx="0" cy="12954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8" name="Line 14"/>
          <p:cNvSpPr>
            <a:spLocks noChangeShapeType="1"/>
          </p:cNvSpPr>
          <p:nvPr/>
        </p:nvSpPr>
        <p:spPr bwMode="auto">
          <a:xfrm flipH="1">
            <a:off x="9282113" y="3157538"/>
            <a:ext cx="685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79" name="Line 15"/>
          <p:cNvSpPr>
            <a:spLocks noChangeShapeType="1"/>
          </p:cNvSpPr>
          <p:nvPr/>
        </p:nvSpPr>
        <p:spPr bwMode="auto">
          <a:xfrm flipH="1">
            <a:off x="9282113" y="1862138"/>
            <a:ext cx="685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80" name="AutoShape 16"/>
          <p:cNvSpPr>
            <a:spLocks noChangeArrowheads="1"/>
          </p:cNvSpPr>
          <p:nvPr/>
        </p:nvSpPr>
        <p:spPr bwMode="auto">
          <a:xfrm>
            <a:off x="8139113" y="2166938"/>
            <a:ext cx="838200" cy="533400"/>
          </a:xfrm>
          <a:prstGeom prst="rightArrow">
            <a:avLst>
              <a:gd name="adj1" fmla="val 50000"/>
              <a:gd name="adj2" fmla="val 39286"/>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8881" name="Text Box 17"/>
          <p:cNvSpPr txBox="1">
            <a:spLocks noChangeArrowheads="1"/>
          </p:cNvSpPr>
          <p:nvPr/>
        </p:nvSpPr>
        <p:spPr bwMode="auto">
          <a:xfrm>
            <a:off x="7332663" y="5160963"/>
            <a:ext cx="10144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Serial</a:t>
            </a:r>
          </a:p>
        </p:txBody>
      </p:sp>
      <p:sp>
        <p:nvSpPr>
          <p:cNvPr id="548882" name="Text Box 18"/>
          <p:cNvSpPr txBox="1">
            <a:spLocks noChangeArrowheads="1"/>
          </p:cNvSpPr>
          <p:nvPr/>
        </p:nvSpPr>
        <p:spPr bwMode="auto">
          <a:xfrm>
            <a:off x="9083676" y="5160963"/>
            <a:ext cx="12684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Parallel</a:t>
            </a:r>
          </a:p>
        </p:txBody>
      </p:sp>
      <p:sp>
        <p:nvSpPr>
          <p:cNvPr id="22" name="Line 11"/>
          <p:cNvSpPr>
            <a:spLocks noChangeShapeType="1"/>
          </p:cNvSpPr>
          <p:nvPr/>
        </p:nvSpPr>
        <p:spPr bwMode="auto">
          <a:xfrm>
            <a:off x="7677151" y="1547814"/>
            <a:ext cx="17463" cy="36290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Rectangle 20"/>
          <p:cNvSpPr/>
          <p:nvPr/>
        </p:nvSpPr>
        <p:spPr>
          <a:xfrm>
            <a:off x="985573" y="3239031"/>
            <a:ext cx="3973513" cy="258532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phase1();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phase2();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phase3();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5" name="Group 4"/>
          <p:cNvGrpSpPr/>
          <p:nvPr/>
        </p:nvGrpSpPr>
        <p:grpSpPr>
          <a:xfrm>
            <a:off x="6796807" y="2090738"/>
            <a:ext cx="584775" cy="2133600"/>
            <a:chOff x="4753117" y="1752600"/>
            <a:chExt cx="584775" cy="2133600"/>
          </a:xfrm>
        </p:grpSpPr>
        <p:cxnSp>
          <p:nvCxnSpPr>
            <p:cNvPr id="4" name="Straight Arrow Connector 3"/>
            <p:cNvCxnSpPr/>
            <p:nvPr/>
          </p:nvCxnSpPr>
          <p:spPr>
            <a:xfrm>
              <a:off x="5334000" y="1752600"/>
              <a:ext cx="0" cy="2133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17"/>
            <p:cNvSpPr txBox="1">
              <a:spLocks noChangeArrowheads="1"/>
            </p:cNvSpPr>
            <p:nvPr/>
          </p:nvSpPr>
          <p:spPr bwMode="auto">
            <a:xfrm rot="16200000">
              <a:off x="4190142" y="2507864"/>
              <a:ext cx="171072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Time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(Execution Flow)</a:t>
              </a:r>
            </a:p>
          </p:txBody>
        </p:sp>
      </p:grpSp>
      <p:sp>
        <p:nvSpPr>
          <p:cNvPr id="2" name="Rectangle 1"/>
          <p:cNvSpPr/>
          <p:nvPr/>
        </p:nvSpPr>
        <p:spPr>
          <a:xfrm>
            <a:off x="7314143" y="5778493"/>
            <a:ext cx="3819700" cy="923330"/>
          </a:xfrm>
          <a:prstGeom prst="rect">
            <a:avLst/>
          </a:prstGeom>
          <a:ln>
            <a:solidFill>
              <a:srgbClr val="FF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pink and green tasks are executed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no additional time-penalty 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shadow of the blue task</a:t>
            </a:r>
          </a:p>
        </p:txBody>
      </p:sp>
      <p:sp>
        <p:nvSpPr>
          <p:cNvPr id="26" name="Rectangle 25"/>
          <p:cNvSpPr/>
          <p:nvPr/>
        </p:nvSpPr>
        <p:spPr>
          <a:xfrm>
            <a:off x="0"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31369417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a:solidFill>
                  <a:srgbClr val="FFC000"/>
                </a:solidFill>
                <a:latin typeface="Consolas" pitchFamily="49" charset="0"/>
                <a:cs typeface="Consolas" pitchFamily="49" charset="0"/>
              </a:rPr>
              <a:t>sections</a:t>
            </a:r>
            <a:r>
              <a:rPr lang="en-US" dirty="0"/>
              <a:t>: using 2 threads</a:t>
            </a:r>
            <a:endParaRPr lang="en-US" dirty="0">
              <a:solidFill>
                <a:srgbClr val="FFC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322942" y="907839"/>
            <a:ext cx="6932387" cy="5755422"/>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A31515"/>
                </a:solidFill>
                <a:effectLst/>
                <a:uLnTx/>
                <a:uFillTx/>
                <a:latin typeface="Consolas"/>
                <a:ea typeface="+mn-ea"/>
                <a:cs typeface="+mn-cs"/>
              </a:rPr>
              <a:t>&lt;</a:t>
            </a:r>
            <a:r>
              <a:rPr kumimoji="0" lang="en-US" sz="115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15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A31515"/>
                </a:solidFill>
                <a:effectLst/>
                <a:uLnTx/>
                <a:uFillTx/>
                <a:latin typeface="Consolas"/>
                <a:ea typeface="+mn-ea"/>
                <a:cs typeface="+mn-cs"/>
              </a:rPr>
              <a:t>&lt;</a:t>
            </a:r>
            <a:r>
              <a:rPr kumimoji="0" lang="en-US" sz="115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15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using std::</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FF"/>
                </a:solidFill>
                <a:effectLst/>
                <a:uLnTx/>
                <a:uFillTx/>
                <a:latin typeface="Consolas"/>
                <a:ea typeface="+mn-ea"/>
                <a:cs typeface="+mn-cs"/>
              </a:rPr>
              <a:t>void</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duration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while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&lt; </a:t>
            </a:r>
            <a:r>
              <a:rPr kumimoji="0" lang="en-US" sz="1150" b="0" i="0" u="none" strike="noStrike" kern="1200" cap="none" spc="0" normalizeH="0" baseline="0" noProof="0" dirty="0">
                <a:ln>
                  <a:noFill/>
                </a:ln>
                <a:solidFill>
                  <a:srgbClr val="808080"/>
                </a:solidFill>
                <a:effectLst/>
                <a:uLnTx/>
                <a:uFillTx/>
                <a:latin typeface="Consolas"/>
                <a:ea typeface="+mn-ea"/>
                <a:cs typeface="+mn-cs"/>
              </a:rPr>
              <a:t>duration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FF"/>
                </a:solidFill>
                <a:effectLst/>
                <a:uLnTx/>
                <a:uFillTx/>
                <a:latin typeface="Consolas"/>
                <a:ea typeface="+mn-ea"/>
                <a:cs typeface="+mn-cs"/>
              </a:rPr>
              <a:t>int</a:t>
            </a:r>
            <a:r>
              <a:rPr kumimoji="0" lang="en-US" sz="1150" b="0" i="0" u="none" strike="noStrike" kern="1200" cap="none" spc="0" normalizeH="0" baseline="0" noProof="0" dirty="0">
                <a:ln>
                  <a:noFill/>
                </a:ln>
                <a:solidFill>
                  <a:srgbClr val="000000"/>
                </a:solidFill>
                <a:effectLst/>
                <a:uLnTx/>
                <a:uFillTx/>
                <a:latin typeface="Consolas"/>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a:t>
            </a:r>
            <a:r>
              <a:rPr kumimoji="0" lang="en-US" sz="1150" b="0" i="0" u="none" strike="noStrike" kern="1200" cap="none" spc="0" normalizeH="0" baseline="0" noProof="0" err="1">
                <a:ln>
                  <a:noFill/>
                </a:ln>
                <a:solidFill>
                  <a:srgbClr val="A31515"/>
                </a:solidFill>
                <a:effectLst/>
                <a:uLnTx/>
                <a:uFillTx/>
                <a:latin typeface="Consolas"/>
                <a:ea typeface="+mn-ea"/>
                <a:cs typeface="+mn-cs"/>
              </a:rPr>
              <a:t>nUsing</a:t>
            </a:r>
            <a:r>
              <a:rPr kumimoji="0" lang="en-US" sz="1150" b="0" i="0" u="none" strike="noStrike" kern="1200" cap="none" spc="0" normalizeH="0" baseline="0" noProof="0" dirty="0">
                <a:ln>
                  <a:noFill/>
                </a:ln>
                <a:solidFill>
                  <a:srgbClr val="A31515"/>
                </a:solidFill>
                <a:effectLst/>
                <a:uLnTx/>
                <a:uFillTx/>
                <a:latin typeface="Consolas"/>
                <a:ea typeface="+mn-ea"/>
                <a:cs typeface="+mn-cs"/>
              </a:rPr>
              <a:t> 2 threads on 3 sections\n"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parallel</a:t>
            </a:r>
            <a:r>
              <a:rPr kumimoji="0" lang="en-US" sz="1150" b="0" i="0" u="none" strike="noStrike" kern="1200" cap="none" spc="0" normalizeH="0" baseline="0" noProof="0" dirty="0">
                <a:ln>
                  <a:noFill/>
                </a:ln>
                <a:solidFill>
                  <a:srgbClr val="000000"/>
                </a:solidFill>
                <a:effectLst/>
                <a:uLnTx/>
                <a:uFillTx/>
                <a:latin typeface="Consolas"/>
                <a:ea typeface="+mn-ea"/>
                <a:cs typeface="+mn-cs"/>
              </a:rPr>
              <a:t> sections </a:t>
            </a:r>
            <a:r>
              <a:rPr kumimoji="0" lang="en-US" sz="1150" b="0" i="0" u="none" strike="noStrike" kern="1200" cap="none" spc="0" normalizeH="0" baseline="0" noProof="0" err="1">
                <a:ln>
                  <a:noFill/>
                </a:ln>
                <a:solidFill>
                  <a:srgbClr val="000000"/>
                </a:solidFill>
                <a:effectLst/>
                <a:uLnTx/>
                <a:uFillTx/>
                <a:latin typeface="Consolas"/>
                <a:ea typeface="+mn-ea"/>
                <a:cs typeface="+mn-cs"/>
              </a:rPr>
              <a:t>num_threads</a:t>
            </a:r>
            <a:r>
              <a:rPr kumimoji="0" lang="en-US" sz="1150" b="0" i="0" u="none" strike="noStrike" kern="1200" cap="none" spc="0" normalizeH="0" baseline="0" noProof="0" dirty="0">
                <a:ln>
                  <a:noFill/>
                </a:ln>
                <a:solidFill>
                  <a:srgbClr val="000000"/>
                </a:solidFill>
                <a:effectLst/>
                <a:uLnTx/>
                <a:uFillTx/>
                <a:latin typeface="Consolas"/>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1\n"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(2);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1\n"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2\n"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(2);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2\n"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3\n"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(2);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3\n"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"Wall clock time: %.2g\n"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150" b="0" i="0" u="none" strike="noStrike" kern="1200" cap="none" spc="0" normalizeH="0" baseline="0" noProof="0" dirty="0">
                <a:ln>
                  <a:noFill/>
                </a:ln>
                <a:solidFill>
                  <a:srgbClr val="000000"/>
                </a:solidFill>
                <a:effectLst/>
                <a:uLnTx/>
                <a:uFillTx/>
                <a:latin typeface="Consolas"/>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a:t>
            </a:r>
            <a:endParaRPr kumimoji="0" lang="en-US" sz="1150" b="0" i="0" u="none" strike="noStrike" kern="1200" cap="none" spc="0" normalizeH="0" baseline="0" noProof="0">
              <a:ln>
                <a:noFill/>
              </a:ln>
              <a:solidFill>
                <a:srgbClr val="000000"/>
              </a:solidFill>
              <a:effectLst/>
              <a:highlight>
                <a:srgbClr val="FFFFFF"/>
              </a:highlight>
              <a:uLnTx/>
              <a:uFillTx/>
              <a:latin typeface="Consolas"/>
              <a:ea typeface="+mn-ea"/>
              <a:cs typeface="+mn-cs"/>
            </a:endParaRPr>
          </a:p>
        </p:txBody>
      </p:sp>
      <p:pic>
        <p:nvPicPr>
          <p:cNvPr id="5" name="Picture 4"/>
          <p:cNvPicPr>
            <a:picLocks noChangeAspect="1"/>
          </p:cNvPicPr>
          <p:nvPr/>
        </p:nvPicPr>
        <p:blipFill rotWithShape="1">
          <a:blip r:embed="rId3"/>
          <a:srcRect r="31772" b="46296"/>
          <a:stretch/>
        </p:blipFill>
        <p:spPr>
          <a:xfrm>
            <a:off x="7407728" y="2483150"/>
            <a:ext cx="4484115" cy="2666354"/>
          </a:xfrm>
          <a:prstGeom prst="rect">
            <a:avLst/>
          </a:prstGeom>
        </p:spPr>
      </p:pic>
      <p:sp>
        <p:nvSpPr>
          <p:cNvPr id="6" name="Rectangle 5"/>
          <p:cNvSpPr/>
          <p:nvPr/>
        </p:nvSpPr>
        <p:spPr>
          <a:xfrm>
            <a:off x="8692598" y="5350720"/>
            <a:ext cx="33194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The host machine (gauss) has tons of cores. </a:t>
            </a:r>
          </a:p>
        </p:txBody>
      </p:sp>
    </p:spTree>
    <p:extLst>
      <p:ext uri="{BB962C8B-B14F-4D97-AF65-F5344CB8AC3E}">
        <p14:creationId xmlns:p14="http://schemas.microsoft.com/office/powerpoint/2010/main" val="14555569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a:solidFill>
                  <a:srgbClr val="FFC000"/>
                </a:solidFill>
                <a:latin typeface="Consolas" pitchFamily="49" charset="0"/>
                <a:cs typeface="Consolas" pitchFamily="49" charset="0"/>
              </a:rPr>
              <a:t>sections</a:t>
            </a:r>
            <a:r>
              <a:rPr lang="en-US" dirty="0"/>
              <a:t>: using 4 threads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97969" y="922867"/>
            <a:ext cx="7075717" cy="5782734"/>
          </a:xfrm>
          <a:prstGeom prst="rect">
            <a:avLst/>
          </a:prstGeom>
          <a:solidFill>
            <a:schemeClr val="bg1">
              <a:lumMod val="95000"/>
            </a:schemeClr>
          </a:solidFill>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A31515"/>
                </a:solidFill>
                <a:effectLst/>
                <a:uLnTx/>
                <a:uFillTx/>
                <a:latin typeface="Consolas"/>
                <a:ea typeface="+mn-ea"/>
                <a:cs typeface="+mn-cs"/>
              </a:rPr>
              <a:t>&lt;</a:t>
            </a:r>
            <a:r>
              <a:rPr kumimoji="0" lang="en-US" sz="115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15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A31515"/>
                </a:solidFill>
                <a:effectLst/>
                <a:uLnTx/>
                <a:uFillTx/>
                <a:latin typeface="Consolas"/>
                <a:ea typeface="+mn-ea"/>
                <a:cs typeface="+mn-cs"/>
              </a:rPr>
              <a:t>&lt;</a:t>
            </a:r>
            <a:r>
              <a:rPr kumimoji="0" lang="en-US" sz="115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15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using std::</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FF"/>
                </a:solidFill>
                <a:effectLst/>
                <a:uLnTx/>
                <a:uFillTx/>
                <a:latin typeface="Consolas"/>
                <a:ea typeface="+mn-ea"/>
                <a:cs typeface="+mn-cs"/>
              </a:rPr>
              <a:t>void</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duration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while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&lt; </a:t>
            </a:r>
            <a:r>
              <a:rPr kumimoji="0" lang="en-US" sz="1150" b="0" i="0" u="none" strike="noStrike" kern="1200" cap="none" spc="0" normalizeH="0" baseline="0" noProof="0" dirty="0">
                <a:ln>
                  <a:noFill/>
                </a:ln>
                <a:solidFill>
                  <a:srgbClr val="808080"/>
                </a:solidFill>
                <a:effectLst/>
                <a:uLnTx/>
                <a:uFillTx/>
                <a:latin typeface="Consolas"/>
                <a:ea typeface="+mn-ea"/>
                <a:cs typeface="+mn-cs"/>
              </a:rPr>
              <a:t>duration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FF"/>
                </a:solidFill>
                <a:effectLst/>
                <a:uLnTx/>
                <a:uFillTx/>
                <a:latin typeface="Consolas"/>
                <a:ea typeface="+mn-ea"/>
                <a:cs typeface="+mn-cs"/>
              </a:rPr>
              <a:t>int</a:t>
            </a:r>
            <a:r>
              <a:rPr kumimoji="0" lang="en-US" sz="1150" b="0" i="0" u="none" strike="noStrike" kern="1200" cap="none" spc="0" normalizeH="0" baseline="0" noProof="0" dirty="0">
                <a:ln>
                  <a:noFill/>
                </a:ln>
                <a:solidFill>
                  <a:srgbClr val="000000"/>
                </a:solidFill>
                <a:effectLst/>
                <a:uLnTx/>
                <a:uFillTx/>
                <a:latin typeface="Consolas"/>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a:t>
            </a:r>
            <a:r>
              <a:rPr kumimoji="0" lang="en-US" sz="1150" b="0" i="0" u="none" strike="noStrike" kern="1200" cap="none" spc="0" normalizeH="0" baseline="0" noProof="0" dirty="0" err="1">
                <a:ln>
                  <a:noFill/>
                </a:ln>
                <a:solidFill>
                  <a:srgbClr val="A31515"/>
                </a:solidFill>
                <a:effectLst/>
                <a:uLnTx/>
                <a:uFillTx/>
                <a:latin typeface="Consolas"/>
                <a:ea typeface="+mn-ea"/>
                <a:cs typeface="+mn-cs"/>
              </a:rPr>
              <a:t>nUsing</a:t>
            </a:r>
            <a:r>
              <a:rPr kumimoji="0" lang="en-US" sz="1150" b="0" i="0" u="none" strike="noStrike" kern="1200" cap="none" spc="0" normalizeH="0" baseline="0" noProof="0" dirty="0">
                <a:ln>
                  <a:noFill/>
                </a:ln>
                <a:solidFill>
                  <a:srgbClr val="A31515"/>
                </a:solidFill>
                <a:effectLst/>
                <a:uLnTx/>
                <a:uFillTx/>
                <a:latin typeface="Consolas"/>
                <a:ea typeface="+mn-ea"/>
                <a:cs typeface="+mn-cs"/>
              </a:rPr>
              <a:t> 4 threads on 3 sections\n"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parallel</a:t>
            </a:r>
            <a:r>
              <a:rPr kumimoji="0" lang="en-US" sz="1150" b="0" i="0" u="none" strike="noStrike" kern="1200" cap="none" spc="0" normalizeH="0" baseline="0" noProof="0" dirty="0">
                <a:ln>
                  <a:noFill/>
                </a:ln>
                <a:solidFill>
                  <a:srgbClr val="000000"/>
                </a:solidFill>
                <a:effectLst/>
                <a:uLnTx/>
                <a:uFillTx/>
                <a:latin typeface="Consolas"/>
                <a:ea typeface="+mn-ea"/>
                <a:cs typeface="+mn-cs"/>
              </a:rPr>
              <a:t> sections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num_threads</a:t>
            </a:r>
            <a:r>
              <a:rPr kumimoji="0" lang="en-US" sz="1150" b="0" i="0" u="none" strike="noStrike" kern="1200" cap="none" spc="0" normalizeH="0" baseline="0" noProof="0" dirty="0">
                <a:ln>
                  <a:noFill/>
                </a:ln>
                <a:solidFill>
                  <a:srgbClr val="000000"/>
                </a:solidFill>
                <a:effectLst/>
                <a:uLnTx/>
                <a:uFillTx/>
                <a:latin typeface="Consolas"/>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1\n"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(2);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1\n"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2\n"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(6); </a:t>
            </a:r>
            <a:r>
              <a:rPr kumimoji="0" lang="en-US" sz="115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2\n"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808080"/>
                </a:solidFill>
                <a:effectLst/>
                <a:uLnTx/>
                <a:uFillTx/>
                <a:latin typeface="Consolas"/>
                <a:ea typeface="+mn-ea"/>
                <a:cs typeface="+mn-cs"/>
              </a:rPr>
              <a:t>section</a:t>
            </a:r>
            <a:endParaRPr kumimoji="0" lang="en-US" sz="115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"Start work 3\n"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spin_in_place</a:t>
            </a:r>
            <a:r>
              <a:rPr kumimoji="0" lang="en-US" sz="1150" b="0" i="0" u="none" strike="noStrike" kern="1200" cap="none" spc="0" normalizeH="0" baseline="0" noProof="0" dirty="0">
                <a:ln>
                  <a:noFill/>
                </a:ln>
                <a:solidFill>
                  <a:srgbClr val="000000"/>
                </a:solidFill>
                <a:effectLst/>
                <a:uLnTx/>
                <a:uFillTx/>
                <a:latin typeface="Consolas"/>
                <a:ea typeface="+mn-ea"/>
                <a:cs typeface="+mn-cs"/>
              </a:rPr>
              <a:t>(2);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"End work 3\n"</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printf</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r>
              <a:rPr kumimoji="0" lang="en-US" sz="1150" b="0" i="0" u="none" strike="noStrike" kern="1200" cap="none" spc="0" normalizeH="0" baseline="0" noProof="0" dirty="0">
                <a:ln>
                  <a:noFill/>
                </a:ln>
                <a:solidFill>
                  <a:srgbClr val="A31515"/>
                </a:solidFill>
                <a:effectLst/>
                <a:uLnTx/>
                <a:uFillTx/>
                <a:latin typeface="Consolas"/>
                <a:ea typeface="+mn-ea"/>
                <a:cs typeface="+mn-cs"/>
              </a:rPr>
              <a:t>"Wall clock time: %.2g\n"</a:t>
            </a: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err="1">
                <a:ln>
                  <a:noFill/>
                </a:ln>
                <a:solidFill>
                  <a:srgbClr val="000000"/>
                </a:solidFill>
                <a:effectLst/>
                <a:uLnTx/>
                <a:uFillTx/>
                <a:latin typeface="Consolas"/>
                <a:ea typeface="+mn-ea"/>
                <a:cs typeface="+mn-cs"/>
              </a:rPr>
              <a:t>omp_get_wtime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 - </a:t>
            </a:r>
            <a:r>
              <a:rPr kumimoji="0" lang="en-US" sz="1150" b="0" i="0" u="none" strike="noStrike" kern="1200" cap="none" spc="0" normalizeH="0" baseline="0" noProof="0" err="1">
                <a:ln>
                  <a:noFill/>
                </a:ln>
                <a:solidFill>
                  <a:srgbClr val="000000"/>
                </a:solidFill>
                <a:effectLst/>
                <a:uLnTx/>
                <a:uFillTx/>
                <a:latin typeface="Consolas"/>
                <a:ea typeface="+mn-ea"/>
                <a:cs typeface="+mn-cs"/>
              </a:rPr>
              <a:t>start_time</a:t>
            </a:r>
            <a:r>
              <a:rPr kumimoji="0" lang="en-US" sz="115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    </a:t>
            </a:r>
            <a:r>
              <a:rPr kumimoji="0" lang="en-US" sz="115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150" b="0" i="0" u="none" strike="noStrike" kern="1200" cap="none" spc="0" normalizeH="0" baseline="0" noProof="0" dirty="0">
                <a:ln>
                  <a:noFill/>
                </a:ln>
                <a:solidFill>
                  <a:srgbClr val="000000"/>
                </a:solidFill>
                <a:effectLst/>
                <a:uLnTx/>
                <a:uFillTx/>
                <a:latin typeface="Consolas"/>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rgbClr val="000000"/>
                </a:solidFill>
                <a:effectLst/>
                <a:uLnTx/>
                <a:uFillTx/>
                <a:latin typeface="Consolas"/>
                <a:ea typeface="+mn-ea"/>
                <a:cs typeface="+mn-cs"/>
              </a:rPr>
              <a:t>}</a:t>
            </a:r>
            <a:endParaRPr kumimoji="0" lang="en-US" sz="1150" b="0" i="0" u="none" strike="noStrike" kern="1200" cap="none" spc="0" normalizeH="0" baseline="0" noProof="0">
              <a:ln>
                <a:noFill/>
              </a:ln>
              <a:solidFill>
                <a:srgbClr val="000000"/>
              </a:solidFill>
              <a:effectLst/>
              <a:highlight>
                <a:srgbClr val="FFFFFF"/>
              </a:highlight>
              <a:uLnTx/>
              <a:uFillTx/>
              <a:latin typeface="Consolas"/>
              <a:ea typeface="+mn-ea"/>
              <a:cs typeface="+mn-cs"/>
            </a:endParaRPr>
          </a:p>
        </p:txBody>
      </p:sp>
      <p:grpSp>
        <p:nvGrpSpPr>
          <p:cNvPr id="10" name="Group 9"/>
          <p:cNvGrpSpPr/>
          <p:nvPr/>
        </p:nvGrpSpPr>
        <p:grpSpPr>
          <a:xfrm>
            <a:off x="3775907" y="2466530"/>
            <a:ext cx="3200400" cy="838200"/>
            <a:chOff x="4495800" y="2133600"/>
            <a:chExt cx="3200400" cy="838200"/>
          </a:xfrm>
        </p:grpSpPr>
        <p:sp>
          <p:nvSpPr>
            <p:cNvPr id="5" name="Oval 4"/>
            <p:cNvSpPr/>
            <p:nvPr/>
          </p:nvSpPr>
          <p:spPr>
            <a:xfrm>
              <a:off x="7391400" y="2133600"/>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cxnSp>
          <p:nvCxnSpPr>
            <p:cNvPr id="9" name="Straight Arrow Connector 8"/>
            <p:cNvCxnSpPr>
              <a:stCxn id="5" idx="2"/>
            </p:cNvCxnSpPr>
            <p:nvPr/>
          </p:nvCxnSpPr>
          <p:spPr>
            <a:xfrm flipH="1">
              <a:off x="4495800" y="2286000"/>
              <a:ext cx="2895600" cy="685800"/>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 name="Oval 11"/>
          <p:cNvSpPr/>
          <p:nvPr/>
        </p:nvSpPr>
        <p:spPr>
          <a:xfrm>
            <a:off x="7202974" y="5062805"/>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cxnSp>
        <p:nvCxnSpPr>
          <p:cNvPr id="13" name="Straight Arrow Connector 12"/>
          <p:cNvCxnSpPr>
            <a:stCxn id="12" idx="2"/>
          </p:cNvCxnSpPr>
          <p:nvPr/>
        </p:nvCxnSpPr>
        <p:spPr>
          <a:xfrm flipH="1" flipV="1">
            <a:off x="4535974" y="4758005"/>
            <a:ext cx="2667000" cy="457200"/>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srcRect r="31582" b="47759"/>
          <a:stretch/>
        </p:blipFill>
        <p:spPr>
          <a:xfrm>
            <a:off x="7368749" y="1759555"/>
            <a:ext cx="4496602" cy="2593717"/>
          </a:xfrm>
          <a:prstGeom prst="rect">
            <a:avLst/>
          </a:prstGeom>
        </p:spPr>
      </p:pic>
      <p:sp>
        <p:nvSpPr>
          <p:cNvPr id="15" name="Rectangle 14"/>
          <p:cNvSpPr/>
          <p:nvPr/>
        </p:nvSpPr>
        <p:spPr>
          <a:xfrm>
            <a:off x="8692598" y="4532068"/>
            <a:ext cx="33194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The host machine (gauss) has tons of cores. </a:t>
            </a:r>
          </a:p>
        </p:txBody>
      </p:sp>
    </p:spTree>
    <p:extLst>
      <p:ext uri="{BB962C8B-B14F-4D97-AF65-F5344CB8AC3E}">
        <p14:creationId xmlns:p14="http://schemas.microsoft.com/office/powerpoint/2010/main" val="38573146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t>Backdrop, OpenMP tasks</a:t>
            </a:r>
          </a:p>
        </p:txBody>
      </p:sp>
      <p:sp>
        <p:nvSpPr>
          <p:cNvPr id="3" name="Content Placeholder 2"/>
          <p:cNvSpPr>
            <a:spLocks noGrp="1"/>
          </p:cNvSpPr>
          <p:nvPr>
            <p:ph idx="1"/>
          </p:nvPr>
        </p:nvSpPr>
        <p:spPr/>
        <p:txBody>
          <a:bodyPr>
            <a:normAutofit/>
          </a:bodyPr>
          <a:lstStyle/>
          <a:p>
            <a:r>
              <a:rPr lang="en-US" dirty="0"/>
              <a:t>Handwavy idea behind the OpenMP task (in pseudo-code)</a:t>
            </a:r>
          </a:p>
          <a:p>
            <a:pPr lvl="1"/>
            <a:r>
              <a:rPr lang="en-US" sz="1800" dirty="0"/>
              <a:t>Whatever is in curly brackets is packaged as a “task” that needs to be executed at some point by some OpenMP thread</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2"/>
            <a:endParaRPr lang="en-US" sz="1600" dirty="0"/>
          </a:p>
          <a:p>
            <a:pPr lvl="2"/>
            <a:endParaRPr lang="en-US" sz="1600" dirty="0"/>
          </a:p>
          <a:p>
            <a:pPr lvl="1"/>
            <a:r>
              <a:rPr lang="en-US" sz="1800" dirty="0"/>
              <a:t>The lines of code in the block above are often organized as a function call, and the block of code (body of the task) collapses to one line of code: a function call (</a:t>
            </a:r>
            <a:r>
              <a:rPr lang="en-US" sz="1800" dirty="0">
                <a:latin typeface="Consolas" panose="020B0609020204030204" pitchFamily="49" charset="0"/>
              </a:rPr>
              <a:t>foo</a:t>
            </a:r>
            <a:r>
              <a:rPr lang="en-US" sz="1800" dirty="0"/>
              <a:t>, in our example)</a:t>
            </a:r>
            <a:endParaRPr lang="en-US" sz="1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4193177" y="2315936"/>
            <a:ext cx="3626032" cy="175432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#pragma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blahblah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code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smore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blahblah</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0" name="TextBox 9">
            <a:extLst>
              <a:ext uri="{FF2B5EF4-FFF2-40B4-BE49-F238E27FC236}">
                <a16:creationId xmlns:a16="http://schemas.microsoft.com/office/drawing/2014/main" id="{F9C9A809-43B7-4246-A664-A56F542EE8BB}"/>
              </a:ext>
            </a:extLst>
          </p:cNvPr>
          <p:cNvSpPr txBox="1"/>
          <p:nvPr/>
        </p:nvSpPr>
        <p:spPr>
          <a:xfrm>
            <a:off x="83784" y="2900539"/>
            <a:ext cx="3555310"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collection of lines of code in here is identified by OpenMP as a “task”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(usually encountered in a for/while </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loop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Left Brace 10">
            <a:extLst>
              <a:ext uri="{FF2B5EF4-FFF2-40B4-BE49-F238E27FC236}">
                <a16:creationId xmlns:a16="http://schemas.microsoft.com/office/drawing/2014/main" id="{2F8205DD-8A9C-4B97-BE13-602E55362541}"/>
              </a:ext>
            </a:extLst>
          </p:cNvPr>
          <p:cNvSpPr/>
          <p:nvPr/>
        </p:nvSpPr>
        <p:spPr>
          <a:xfrm>
            <a:off x="3652157" y="2769334"/>
            <a:ext cx="254726" cy="1064623"/>
          </a:xfrm>
          <a:prstGeom prst="leftBrace">
            <a:avLst>
              <a:gd name="adj1" fmla="val 33974"/>
              <a:gd name="adj2" fmla="val 3425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9F9D5E29-275F-41FE-A843-AF4EE316EB85}"/>
              </a:ext>
            </a:extLst>
          </p:cNvPr>
          <p:cNvCxnSpPr>
            <a:cxnSpLocks/>
          </p:cNvCxnSpPr>
          <p:nvPr/>
        </p:nvCxnSpPr>
        <p:spPr>
          <a:xfrm flipH="1" flipV="1">
            <a:off x="3899808" y="3876068"/>
            <a:ext cx="150222" cy="836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305B09-947E-4DCD-BBFB-70CF259CE995}"/>
              </a:ext>
            </a:extLst>
          </p:cNvPr>
          <p:cNvSpPr/>
          <p:nvPr/>
        </p:nvSpPr>
        <p:spPr>
          <a:xfrm>
            <a:off x="4161609" y="5183443"/>
            <a:ext cx="3626032" cy="1200329"/>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#pragma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foo(p);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8246850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dirty="0"/>
              <a:t>OpenMP tasks</a:t>
            </a:r>
          </a:p>
        </p:txBody>
      </p:sp>
      <p:sp>
        <p:nvSpPr>
          <p:cNvPr id="552963" name="Rectangle 3"/>
          <p:cNvSpPr>
            <a:spLocks noGrp="1" noChangeArrowheads="1"/>
          </p:cNvSpPr>
          <p:nvPr>
            <p:ph idx="1"/>
          </p:nvPr>
        </p:nvSpPr>
        <p:spPr/>
        <p:txBody>
          <a:bodyPr/>
          <a:lstStyle/>
          <a:p>
            <a:endParaRPr lang="en-US" sz="2000" dirty="0">
              <a:solidFill>
                <a:schemeClr val="tx2"/>
              </a:solidFill>
            </a:endParaRPr>
          </a:p>
          <a:p>
            <a:endParaRPr lang="en-US" sz="2000" dirty="0">
              <a:solidFill>
                <a:schemeClr val="tx2"/>
              </a:solidFill>
            </a:endParaRPr>
          </a:p>
          <a:p>
            <a:r>
              <a:rPr lang="en-US" sz="2000" dirty="0"/>
              <a:t>Pros, OpenMP </a:t>
            </a:r>
            <a:r>
              <a:rPr lang="en-US" sz="2000" dirty="0">
                <a:solidFill>
                  <a:srgbClr val="0070C0"/>
                </a:solidFill>
                <a:latin typeface="Consolas" panose="020B0609020204030204" pitchFamily="49" charset="0"/>
              </a:rPr>
              <a:t>task</a:t>
            </a:r>
            <a:r>
              <a:rPr lang="en-US" sz="2000" dirty="0"/>
              <a:t>s: Allows parallelization of irregular problems</a:t>
            </a:r>
          </a:p>
          <a:p>
            <a:pPr lvl="2"/>
            <a:r>
              <a:rPr lang="en-US" sz="1600" dirty="0"/>
              <a:t>Unbounded loops</a:t>
            </a:r>
          </a:p>
          <a:p>
            <a:pPr lvl="2"/>
            <a:r>
              <a:rPr lang="en-US" sz="1600" dirty="0"/>
              <a:t>Recursive algorithms</a:t>
            </a:r>
          </a:p>
          <a:p>
            <a:pPr lvl="2"/>
            <a:r>
              <a:rPr lang="en-US" sz="1600" dirty="0"/>
              <a:t>Producer/consumer</a:t>
            </a:r>
          </a:p>
          <a:p>
            <a:pPr lvl="2"/>
            <a:endParaRPr lang="en-US" sz="1600" dirty="0"/>
          </a:p>
          <a:p>
            <a:pPr lvl="2"/>
            <a:endParaRPr lang="en-US" sz="1600" dirty="0"/>
          </a:p>
          <a:p>
            <a:pPr lvl="2"/>
            <a:endParaRPr lang="en-US" sz="1600" dirty="0"/>
          </a:p>
          <a:p>
            <a:r>
              <a:rPr lang="en-US" sz="2000" dirty="0"/>
              <a:t>Cons, OpenMP </a:t>
            </a:r>
            <a:r>
              <a:rPr lang="en-US" sz="2000" dirty="0">
                <a:solidFill>
                  <a:srgbClr val="0070C0"/>
                </a:solidFill>
                <a:latin typeface="Consolas" panose="020B0609020204030204" pitchFamily="49" charset="0"/>
              </a:rPr>
              <a:t>task</a:t>
            </a:r>
            <a:r>
              <a:rPr lang="en-US" sz="2000" dirty="0"/>
              <a:t>s : relatively tricky to deal with &amp; introduce some overhead</a:t>
            </a:r>
          </a:p>
          <a:p>
            <a:endParaRPr lang="en-US" sz="2000" dirty="0"/>
          </a:p>
          <a:p>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0" y="6581001"/>
            <a:ext cx="78377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18654034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OpenMP tasks – Motivation [1/3]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23333" y="1932216"/>
            <a:ext cx="11328400" cy="4495800"/>
          </a:xfrm>
        </p:spPr>
        <p:txBody>
          <a:bodyPr/>
          <a:lstStyle/>
          <a:p>
            <a:r>
              <a:rPr lang="en-US" dirty="0"/>
              <a:t>Parallelization of a dynamic list traversal: couldn’t be done in OpenMP for a long time</a:t>
            </a:r>
            <a:br>
              <a:rPr lang="en-US" dirty="0"/>
            </a:br>
            <a:br>
              <a:rPr lang="en-US" dirty="0"/>
            </a:br>
            <a:br>
              <a:rPr lang="en-US" dirty="0"/>
            </a:br>
            <a:br>
              <a:rPr lang="en-US" dirty="0"/>
            </a:br>
            <a:br>
              <a:rPr lang="en-US" dirty="0"/>
            </a:br>
            <a:br>
              <a:rPr lang="en-US" dirty="0"/>
            </a:br>
            <a:endParaRPr lang="en-US" dirty="0"/>
          </a:p>
          <a:p>
            <a:pPr marL="0" indent="0">
              <a:buNone/>
            </a:pPr>
            <a:endParaRPr lang="en-US" dirty="0"/>
          </a:p>
          <a:p>
            <a:pPr marL="0" indent="0">
              <a:buNone/>
            </a:pPr>
            <a:r>
              <a:rPr lang="en-US" dirty="0" err="1"/>
              <a:t>OpenMP</a:t>
            </a:r>
            <a:r>
              <a:rPr lang="en-US" dirty="0"/>
              <a:t> was initially “somewhat tailored for large </a:t>
            </a:r>
            <a:r>
              <a:rPr lang="en-US" dirty="0">
                <a:solidFill>
                  <a:srgbClr val="0070C0"/>
                </a:solidFill>
              </a:rPr>
              <a:t>array-based applications</a:t>
            </a:r>
            <a:r>
              <a:rPr lang="en-US" dirty="0"/>
              <a:t>.”</a:t>
            </a:r>
          </a:p>
          <a:p>
            <a:pPr marL="0" indent="0" algn="r">
              <a:buNone/>
            </a:pPr>
            <a:r>
              <a:rPr lang="en-US" sz="1600" dirty="0" err="1"/>
              <a:t>OpenMP</a:t>
            </a:r>
            <a:r>
              <a:rPr lang="en-US" sz="1600" dirty="0"/>
              <a:t> Application Program Interface, version 2.5 – </a:t>
            </a:r>
            <a:r>
              <a:rPr lang="en-US" sz="1600" dirty="0" err="1"/>
              <a:t>OpenMP</a:t>
            </a:r>
            <a:r>
              <a:rPr lang="en-US" sz="1600" dirty="0"/>
              <a:t> ARB, May 2005</a:t>
            </a:r>
          </a:p>
        </p:txBody>
      </p:sp>
      <p:sp>
        <p:nvSpPr>
          <p:cNvPr id="6" name="Rectangle 5"/>
          <p:cNvSpPr/>
          <p:nvPr/>
        </p:nvSpPr>
        <p:spPr>
          <a:xfrm>
            <a:off x="3325583" y="2706689"/>
            <a:ext cx="4876800" cy="1477328"/>
          </a:xfrm>
          <a:prstGeom prst="rect">
            <a:avLst/>
          </a:prstGeom>
          <a:solidFill>
            <a:schemeClr val="bg1">
              <a:lumMod val="95000"/>
            </a:schemeClr>
          </a:solidFill>
          <a:ln>
            <a:solidFill>
              <a:schemeClr val="tx1"/>
            </a:solidFill>
          </a:ln>
        </p:spPr>
        <p:txBody>
          <a:bodyPr wrap="square">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listhead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process(p);</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next(p);</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9" name="Rectangle 8"/>
          <p:cNvSpPr/>
          <p:nvPr/>
        </p:nvSpPr>
        <p:spPr>
          <a:xfrm>
            <a:off x="76200" y="6552576"/>
            <a:ext cx="266700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[IEEE TPDS 20(3), pp. 404-418, 2009]→</a:t>
            </a:r>
          </a:p>
        </p:txBody>
      </p:sp>
    </p:spTree>
    <p:extLst>
      <p:ext uri="{BB962C8B-B14F-4D97-AF65-F5344CB8AC3E}">
        <p14:creationId xmlns:p14="http://schemas.microsoft.com/office/powerpoint/2010/main" val="35838047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OpenMP tasks – Motivation [2/3]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05856" y="1379538"/>
            <a:ext cx="8229600" cy="4411662"/>
          </a:xfrm>
        </p:spPr>
        <p:txBody>
          <a:bodyPr/>
          <a:lstStyle/>
          <a:p>
            <a:r>
              <a:rPr lang="en-US" dirty="0"/>
              <a:t>Store pointers to list elements in an array called </a:t>
            </a:r>
            <a:r>
              <a:rPr lang="en-US" dirty="0" err="1">
                <a:solidFill>
                  <a:srgbClr val="0070C0"/>
                </a:solidFill>
                <a:latin typeface="Consolas" panose="020B0609020204030204" pitchFamily="49" charset="0"/>
              </a:rPr>
              <a:t>arr</a:t>
            </a:r>
            <a:br>
              <a:rPr lang="en-US" dirty="0"/>
            </a:br>
            <a:br>
              <a:rPr lang="en-US" dirty="0"/>
            </a:br>
            <a:br>
              <a:rPr lang="en-US" dirty="0"/>
            </a:br>
            <a:br>
              <a:rPr lang="en-US" dirty="0"/>
            </a:br>
            <a:br>
              <a:rPr lang="en-US" dirty="0"/>
            </a:br>
            <a:br>
              <a:rPr lang="en-US" dirty="0"/>
            </a:br>
            <a:endParaRPr lang="en-US" dirty="0"/>
          </a:p>
          <a:p>
            <a:endParaRPr lang="en-US" dirty="0"/>
          </a:p>
          <a:p>
            <a:endParaRPr lang="en-US" dirty="0"/>
          </a:p>
          <a:p>
            <a:endParaRPr lang="en-US" dirty="0"/>
          </a:p>
          <a:p>
            <a:r>
              <a:rPr lang="en-US" dirty="0">
                <a:solidFill>
                  <a:srgbClr val="C00000"/>
                </a:solidFill>
              </a:rPr>
              <a:t>Overhead</a:t>
            </a:r>
            <a:r>
              <a:rPr lang="en-US" dirty="0"/>
              <a:t> of array construction (not easy to parallelize)</a:t>
            </a:r>
          </a:p>
        </p:txBody>
      </p:sp>
      <p:sp>
        <p:nvSpPr>
          <p:cNvPr id="6" name="Rectangle 5"/>
          <p:cNvSpPr/>
          <p:nvPr/>
        </p:nvSpPr>
        <p:spPr>
          <a:xfrm>
            <a:off x="3401786" y="1963708"/>
            <a:ext cx="4876800" cy="2862322"/>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listhead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count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listend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next(p);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#pragma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 count;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process(</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a:t>
            </a:r>
          </a:p>
        </p:txBody>
      </p:sp>
      <p:sp>
        <p:nvSpPr>
          <p:cNvPr id="8" name="Rectangle 7"/>
          <p:cNvSpPr/>
          <p:nvPr/>
        </p:nvSpPr>
        <p:spPr>
          <a:xfrm>
            <a:off x="1600200" y="6520190"/>
            <a:ext cx="266700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[IEEE TPDS 20(3), pp. 404-418, 2009]→</a:t>
            </a:r>
          </a:p>
        </p:txBody>
      </p:sp>
    </p:spTree>
    <p:extLst>
      <p:ext uri="{BB962C8B-B14F-4D97-AF65-F5344CB8AC3E}">
        <p14:creationId xmlns:p14="http://schemas.microsoft.com/office/powerpoint/2010/main" val="367122255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t>OpenMP tasks – Motivation [3/3]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 y="1371600"/>
            <a:ext cx="11726333" cy="5181600"/>
          </a:xfrm>
        </p:spPr>
        <p:txBody>
          <a:bodyPr/>
          <a:lstStyle/>
          <a:p>
            <a:r>
              <a:rPr lang="en-US" sz="2000" dirty="0"/>
              <a:t>Use </a:t>
            </a:r>
            <a:r>
              <a:rPr lang="en-US" sz="2000" dirty="0">
                <a:solidFill>
                  <a:srgbClr val="0070C0"/>
                </a:solidFill>
                <a:latin typeface="Courier New" panose="02070309020205020404" pitchFamily="49" charset="0"/>
                <a:cs typeface="Courier New" panose="02070309020205020404" pitchFamily="49" charset="0"/>
              </a:rPr>
              <a:t>single</a:t>
            </a:r>
            <a:r>
              <a:rPr lang="en-US" sz="2000" b="1" dirty="0"/>
              <a:t> </a:t>
            </a:r>
            <a:r>
              <a:rPr lang="en-US" sz="2000" dirty="0" err="1">
                <a:solidFill>
                  <a:srgbClr val="0070C0"/>
                </a:solidFill>
                <a:latin typeface="Courier New" panose="02070309020205020404" pitchFamily="49" charset="0"/>
                <a:cs typeface="Courier New" panose="02070309020205020404" pitchFamily="49" charset="0"/>
              </a:rPr>
              <a:t>nowait</a:t>
            </a:r>
            <a:r>
              <a:rPr lang="en-US" sz="2000" b="1" dirty="0"/>
              <a:t> </a:t>
            </a:r>
            <a:r>
              <a:rPr lang="en-US" sz="2000" dirty="0"/>
              <a:t>inside a </a:t>
            </a:r>
            <a:r>
              <a:rPr lang="en-US" sz="2000" dirty="0">
                <a:solidFill>
                  <a:srgbClr val="0070C0"/>
                </a:solidFill>
                <a:latin typeface="Courier New" panose="02070309020205020404" pitchFamily="49" charset="0"/>
                <a:cs typeface="Courier New" panose="02070309020205020404" pitchFamily="49" charset="0"/>
              </a:rPr>
              <a:t>parallel</a:t>
            </a:r>
            <a:r>
              <a:rPr lang="en-US" sz="2000" dirty="0"/>
              <a:t> region</a:t>
            </a:r>
            <a:br>
              <a:rPr lang="en-US" sz="2000" dirty="0"/>
            </a:br>
            <a:br>
              <a:rPr lang="en-US" sz="2000" dirty="0"/>
            </a:br>
            <a:br>
              <a:rPr lang="en-US" sz="2000" dirty="0"/>
            </a:br>
            <a:br>
              <a:rPr lang="en-US" sz="2000" dirty="0"/>
            </a:br>
            <a:br>
              <a:rPr lang="en-US" sz="2000" dirty="0"/>
            </a:br>
            <a:br>
              <a:rPr lang="en-US" sz="2000" dirty="0"/>
            </a:br>
            <a:endParaRPr lang="en-US" sz="2000" dirty="0"/>
          </a:p>
          <a:p>
            <a:endParaRPr lang="en-US" sz="2000" dirty="0"/>
          </a:p>
          <a:p>
            <a:pPr marL="0" indent="0">
              <a:buNone/>
            </a:pPr>
            <a:r>
              <a:rPr lang="en-US" sz="2000" dirty="0"/>
              <a:t>	</a:t>
            </a:r>
          </a:p>
          <a:p>
            <a:pPr lvl="2"/>
            <a:endParaRPr lang="en-US" sz="1500" dirty="0"/>
          </a:p>
          <a:p>
            <a:r>
              <a:rPr lang="en-US" sz="2000" dirty="0"/>
              <a:t>Why we shouldn’t settle for this:</a:t>
            </a:r>
          </a:p>
          <a:p>
            <a:pPr lvl="1"/>
            <a:r>
              <a:rPr lang="en-US" sz="1800" dirty="0"/>
              <a:t>Relatively</a:t>
            </a:r>
            <a:r>
              <a:rPr lang="en-US" sz="1800" dirty="0">
                <a:solidFill>
                  <a:srgbClr val="C00000"/>
                </a:solidFill>
              </a:rPr>
              <a:t> high cost </a:t>
            </a:r>
            <a:r>
              <a:rPr lang="en-US" sz="1800" dirty="0"/>
              <a:t>of the </a:t>
            </a:r>
            <a:r>
              <a:rPr lang="en-US" sz="1800" dirty="0">
                <a:latin typeface="Courier New" panose="02070309020205020404" pitchFamily="49" charset="0"/>
                <a:cs typeface="Courier New" panose="02070309020205020404" pitchFamily="49" charset="0"/>
              </a:rPr>
              <a:t>single</a:t>
            </a:r>
            <a:r>
              <a:rPr lang="en-US" sz="1800" dirty="0"/>
              <a:t> construct</a:t>
            </a:r>
          </a:p>
          <a:p>
            <a:pPr lvl="1"/>
            <a:r>
              <a:rPr lang="en-US" sz="1800" dirty="0"/>
              <a:t>Each thread needs to traverse the </a:t>
            </a:r>
            <a:r>
              <a:rPr lang="en-US" sz="1800" dirty="0">
                <a:solidFill>
                  <a:srgbClr val="C00000"/>
                </a:solidFill>
              </a:rPr>
              <a:t>entire list </a:t>
            </a:r>
            <a:r>
              <a:rPr lang="en-US" sz="1800" dirty="0"/>
              <a:t>and determine if another thread has already processed that element</a:t>
            </a:r>
          </a:p>
          <a:p>
            <a:pPr lvl="2"/>
            <a:r>
              <a:rPr lang="en-US" sz="1500" dirty="0"/>
              <a:t>Ensuring that no other thread has processed a list element is not trivial at all</a:t>
            </a:r>
          </a:p>
          <a:p>
            <a:pPr lvl="3"/>
            <a:r>
              <a:rPr lang="en-US" sz="1200" dirty="0"/>
              <a:t>The code ensuring this is not shown here and would have to be inside the </a:t>
            </a:r>
            <a:r>
              <a:rPr lang="en-US" sz="1200" dirty="0">
                <a:latin typeface="Courier New" panose="02070309020205020404" pitchFamily="49" charset="0"/>
                <a:cs typeface="Courier New" panose="02070309020205020404" pitchFamily="49" charset="0"/>
              </a:rPr>
              <a:t>process(p)</a:t>
            </a:r>
            <a:r>
              <a:rPr lang="en-US" sz="1200" dirty="0"/>
              <a:t> function call</a:t>
            </a:r>
          </a:p>
        </p:txBody>
      </p:sp>
      <p:sp>
        <p:nvSpPr>
          <p:cNvPr id="6" name="Rectangle 5"/>
          <p:cNvSpPr/>
          <p:nvPr/>
        </p:nvSpPr>
        <p:spPr>
          <a:xfrm>
            <a:off x="3532414" y="1839134"/>
            <a:ext cx="4876800" cy="2308324"/>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#pragma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private(p)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listhead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listend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#pragma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single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nowait</a:t>
            </a:r>
            <a:endPar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process(p);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next(p);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7" name="Rectangle 6"/>
          <p:cNvSpPr/>
          <p:nvPr/>
        </p:nvSpPr>
        <p:spPr>
          <a:xfrm>
            <a:off x="0" y="6596390"/>
            <a:ext cx="266700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[IEEE TPDS 20(3), pp. 404-418, 2009]→</a:t>
            </a:r>
          </a:p>
        </p:txBody>
      </p:sp>
      <p:sp>
        <p:nvSpPr>
          <p:cNvPr id="9" name="Oval 8">
            <a:extLst>
              <a:ext uri="{FF2B5EF4-FFF2-40B4-BE49-F238E27FC236}">
                <a16:creationId xmlns:a16="http://schemas.microsoft.com/office/drawing/2014/main" id="{09BE5105-69CF-4E08-9D1E-E892E4F6A322}"/>
              </a:ext>
            </a:extLst>
          </p:cNvPr>
          <p:cNvSpPr/>
          <p:nvPr/>
        </p:nvSpPr>
        <p:spPr>
          <a:xfrm>
            <a:off x="8469243" y="3842658"/>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129198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solidFill>
                  <a:srgbClr val="FFC000"/>
                </a:solidFill>
                <a:latin typeface="Consolas" panose="020B0609020204030204" pitchFamily="49" charset="0"/>
                <a:cs typeface="Courier New" panose="02070309020205020404" pitchFamily="49" charset="0"/>
              </a:rPr>
              <a:t>task</a:t>
            </a:r>
            <a:r>
              <a:rPr lang="en-US" dirty="0"/>
              <a:t> Concept in OpenMP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74" name="Group 73"/>
          <p:cNvGrpSpPr/>
          <p:nvPr/>
        </p:nvGrpSpPr>
        <p:grpSpPr>
          <a:xfrm>
            <a:off x="3429001" y="1514719"/>
            <a:ext cx="3884563" cy="4766590"/>
            <a:chOff x="688921" y="1454944"/>
            <a:chExt cx="3884563" cy="4766590"/>
          </a:xfrm>
        </p:grpSpPr>
        <p:sp>
          <p:nvSpPr>
            <p:cNvPr id="7" name="Oval 6"/>
            <p:cNvSpPr/>
            <p:nvPr/>
          </p:nvSpPr>
          <p:spPr>
            <a:xfrm>
              <a:off x="2075291" y="1454944"/>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thread</a:t>
              </a:r>
            </a:p>
          </p:txBody>
        </p:sp>
        <p:sp>
          <p:nvSpPr>
            <p:cNvPr id="45" name="Cloud 44"/>
            <p:cNvSpPr/>
            <p:nvPr/>
          </p:nvSpPr>
          <p:spPr>
            <a:xfrm>
              <a:off x="1199668" y="2738439"/>
              <a:ext cx="2371682" cy="1452561"/>
            </a:xfrm>
            <a:prstGeom prst="cloud">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olded Corner 50"/>
            <p:cNvSpPr/>
            <p:nvPr/>
          </p:nvSpPr>
          <p:spPr>
            <a:xfrm>
              <a:off x="1600200" y="3216275"/>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olded Corner 53"/>
            <p:cNvSpPr/>
            <p:nvPr/>
          </p:nvSpPr>
          <p:spPr>
            <a:xfrm>
              <a:off x="2048368" y="3026329"/>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olded Corner 54"/>
            <p:cNvSpPr/>
            <p:nvPr/>
          </p:nvSpPr>
          <p:spPr>
            <a:xfrm>
              <a:off x="2899214" y="3026329"/>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olded Corner 55"/>
            <p:cNvSpPr/>
            <p:nvPr/>
          </p:nvSpPr>
          <p:spPr>
            <a:xfrm>
              <a:off x="2527793" y="3403841"/>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olded Corner 56"/>
            <p:cNvSpPr/>
            <p:nvPr/>
          </p:nvSpPr>
          <p:spPr>
            <a:xfrm>
              <a:off x="2052067" y="3600210"/>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Up Arrow 57"/>
            <p:cNvSpPr/>
            <p:nvPr/>
          </p:nvSpPr>
          <p:spPr>
            <a:xfrm rot="10800000">
              <a:off x="2182265" y="2071688"/>
              <a:ext cx="294115" cy="628650"/>
            </a:xfrm>
            <a:prstGeom prst="up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4" name="Group 63"/>
            <p:cNvGrpSpPr/>
            <p:nvPr/>
          </p:nvGrpSpPr>
          <p:grpSpPr>
            <a:xfrm>
              <a:off x="688921" y="4662914"/>
              <a:ext cx="3393945" cy="894924"/>
              <a:chOff x="688921" y="4662914"/>
              <a:chExt cx="3393945" cy="894924"/>
            </a:xfrm>
          </p:grpSpPr>
          <p:sp>
            <p:nvSpPr>
              <p:cNvPr id="59" name="Oval 58"/>
              <p:cNvSpPr/>
              <p:nvPr/>
            </p:nvSpPr>
            <p:spPr>
              <a:xfrm>
                <a:off x="688921" y="5049773"/>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thread</a:t>
                </a:r>
              </a:p>
            </p:txBody>
          </p:sp>
          <p:sp>
            <p:nvSpPr>
              <p:cNvPr id="60" name="Oval 59"/>
              <p:cNvSpPr/>
              <p:nvPr/>
            </p:nvSpPr>
            <p:spPr>
              <a:xfrm>
                <a:off x="1650881" y="5049772"/>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thread</a:t>
                </a:r>
              </a:p>
            </p:txBody>
          </p:sp>
          <p:sp>
            <p:nvSpPr>
              <p:cNvPr id="62" name="Oval 61"/>
              <p:cNvSpPr/>
              <p:nvPr/>
            </p:nvSpPr>
            <p:spPr>
              <a:xfrm>
                <a:off x="3574801" y="5049770"/>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thread</a:t>
                </a:r>
              </a:p>
            </p:txBody>
          </p:sp>
          <p:sp>
            <p:nvSpPr>
              <p:cNvPr id="63" name="TextBox 62"/>
              <p:cNvSpPr txBox="1"/>
              <p:nvPr/>
            </p:nvSpPr>
            <p:spPr>
              <a:xfrm>
                <a:off x="2466764" y="4662914"/>
                <a:ext cx="60305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grpSp>
        <p:sp>
          <p:nvSpPr>
            <p:cNvPr id="65" name="Up-Down Arrow 64"/>
            <p:cNvSpPr/>
            <p:nvPr/>
          </p:nvSpPr>
          <p:spPr>
            <a:xfrm rot="2289593">
              <a:off x="1165971" y="4318144"/>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Up-Down Arrow 65"/>
            <p:cNvSpPr/>
            <p:nvPr/>
          </p:nvSpPr>
          <p:spPr>
            <a:xfrm rot="878003">
              <a:off x="1919305" y="4339170"/>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Up-Down Arrow 66"/>
            <p:cNvSpPr/>
            <p:nvPr/>
          </p:nvSpPr>
          <p:spPr>
            <a:xfrm rot="19267178">
              <a:off x="3358730" y="4319156"/>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Text Box 16"/>
            <p:cNvSpPr txBox="1">
              <a:spLocks noChangeArrowheads="1"/>
            </p:cNvSpPr>
            <p:nvPr/>
          </p:nvSpPr>
          <p:spPr bwMode="auto">
            <a:xfrm>
              <a:off x="2569216" y="1582541"/>
              <a:ext cx="20042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Task generator</a:t>
              </a:r>
            </a:p>
          </p:txBody>
        </p:sp>
        <p:sp>
          <p:nvSpPr>
            <p:cNvPr id="69" name="Text Box 16"/>
            <p:cNvSpPr txBox="1">
              <a:spLocks noChangeArrowheads="1"/>
            </p:cNvSpPr>
            <p:nvPr/>
          </p:nvSpPr>
          <p:spPr bwMode="auto">
            <a:xfrm>
              <a:off x="1978775" y="5821424"/>
              <a:ext cx="228319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Task “executors”</a:t>
              </a:r>
            </a:p>
          </p:txBody>
        </p:sp>
      </p:grpSp>
      <p:grpSp>
        <p:nvGrpSpPr>
          <p:cNvPr id="73" name="Group 72"/>
          <p:cNvGrpSpPr/>
          <p:nvPr/>
        </p:nvGrpSpPr>
        <p:grpSpPr>
          <a:xfrm>
            <a:off x="7081173" y="1295400"/>
            <a:ext cx="1880644" cy="546970"/>
            <a:chOff x="4091125" y="1424751"/>
            <a:chExt cx="1880644" cy="546970"/>
          </a:xfrm>
        </p:grpSpPr>
        <p:sp>
          <p:nvSpPr>
            <p:cNvPr id="70" name="Text Box 16"/>
            <p:cNvSpPr txBox="1">
              <a:spLocks noChangeArrowheads="1"/>
            </p:cNvSpPr>
            <p:nvPr/>
          </p:nvSpPr>
          <p:spPr bwMode="auto">
            <a:xfrm>
              <a:off x="4091125" y="1424751"/>
              <a:ext cx="188064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Happens fast!</a:t>
              </a:r>
            </a:p>
          </p:txBody>
        </p:sp>
        <p:cxnSp>
          <p:nvCxnSpPr>
            <p:cNvPr id="72" name="Curved Connector 71"/>
            <p:cNvCxnSpPr>
              <a:stCxn id="70" idx="2"/>
              <a:endCxn id="68" idx="3"/>
            </p:cNvCxnSpPr>
            <p:nvPr/>
          </p:nvCxnSpPr>
          <p:spPr>
            <a:xfrm rot="5400000">
              <a:off x="4565951" y="1506225"/>
              <a:ext cx="146860" cy="784132"/>
            </a:xfrm>
            <a:prstGeom prst="curvedConnector2">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6" name="Folded Corner 45"/>
          <p:cNvSpPr/>
          <p:nvPr/>
        </p:nvSpPr>
        <p:spPr>
          <a:xfrm>
            <a:off x="5267872" y="2459937"/>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0" y="6581001"/>
            <a:ext cx="16522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Ruud van der Pas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Right Brace 2">
            <a:extLst>
              <a:ext uri="{FF2B5EF4-FFF2-40B4-BE49-F238E27FC236}">
                <a16:creationId xmlns:a16="http://schemas.microsoft.com/office/drawing/2014/main" id="{1A2AB3A1-1991-42EF-9AF1-5933FA2E9EBF}"/>
              </a:ext>
            </a:extLst>
          </p:cNvPr>
          <p:cNvSpPr/>
          <p:nvPr/>
        </p:nvSpPr>
        <p:spPr>
          <a:xfrm rot="5400000">
            <a:off x="4963408" y="3950288"/>
            <a:ext cx="400110" cy="3585016"/>
          </a:xfrm>
          <a:prstGeom prst="rightBrace">
            <a:avLst>
              <a:gd name="adj1" fmla="val 27922"/>
              <a:gd name="adj2" fmla="val 50000"/>
            </a:avLst>
          </a:prstGeom>
          <a:ln w="12700">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8830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Who Does What and When?</a:t>
            </a:r>
          </a:p>
        </p:txBody>
      </p:sp>
      <p:sp>
        <p:nvSpPr>
          <p:cNvPr id="3" name="Content Placeholder 2"/>
          <p:cNvSpPr>
            <a:spLocks noGrp="1"/>
          </p:cNvSpPr>
          <p:nvPr>
            <p:ph idx="1"/>
          </p:nvPr>
        </p:nvSpPr>
        <p:spPr/>
        <p:txBody>
          <a:bodyPr/>
          <a:lstStyle/>
          <a:p>
            <a:pPr lvl="1"/>
            <a:endParaRPr lang="en-US" sz="1600" dirty="0"/>
          </a:p>
          <a:p>
            <a:endParaRPr lang="en-US" sz="2000" dirty="0"/>
          </a:p>
          <a:p>
            <a:r>
              <a:rPr lang="en-US" sz="2000" dirty="0"/>
              <a:t>The developer (you, that is), does this:</a:t>
            </a:r>
          </a:p>
          <a:p>
            <a:pPr lvl="1"/>
            <a:r>
              <a:rPr lang="en-US" sz="1800" dirty="0"/>
              <a:t>Uses a </a:t>
            </a:r>
            <a:r>
              <a:rPr lang="en-US" sz="1800" dirty="0">
                <a:latin typeface="Courier New" panose="02070309020205020404" pitchFamily="49" charset="0"/>
                <a:cs typeface="Courier New" panose="02070309020205020404" pitchFamily="49" charset="0"/>
              </a:rPr>
              <a:t>pragma</a:t>
            </a:r>
            <a:r>
              <a:rPr lang="en-US" sz="1800" dirty="0"/>
              <a:t> to specify where &amp; what the tasks are</a:t>
            </a:r>
          </a:p>
          <a:p>
            <a:pPr lvl="1"/>
            <a:r>
              <a:rPr lang="en-US" sz="1800" dirty="0"/>
              <a:t>Ensures that there are </a:t>
            </a:r>
            <a:r>
              <a:rPr lang="en-US" sz="1800" dirty="0">
                <a:solidFill>
                  <a:srgbClr val="C00000"/>
                </a:solidFill>
              </a:rPr>
              <a:t>no dependencies </a:t>
            </a:r>
            <a:r>
              <a:rPr lang="en-US" sz="1800" dirty="0"/>
              <a:t>(that is, tasks can be executed independently)</a:t>
            </a:r>
            <a:br>
              <a:rPr lang="en-US" sz="1800" dirty="0"/>
            </a:br>
            <a:endParaRPr lang="en-US" sz="1800" dirty="0"/>
          </a:p>
          <a:p>
            <a:pPr lvl="1"/>
            <a:endParaRPr lang="en-US" sz="1800" dirty="0"/>
          </a:p>
          <a:p>
            <a:pPr lvl="1"/>
            <a:endParaRPr lang="en-US" sz="1800" dirty="0"/>
          </a:p>
          <a:p>
            <a:pPr lvl="1"/>
            <a:endParaRPr lang="en-US" sz="1800" dirty="0"/>
          </a:p>
          <a:p>
            <a:r>
              <a:rPr lang="en-US" sz="2000" dirty="0"/>
              <a:t>The OpenMP runtime system does this:</a:t>
            </a:r>
          </a:p>
          <a:p>
            <a:pPr lvl="1"/>
            <a:r>
              <a:rPr lang="en-US" sz="1800" dirty="0"/>
              <a:t>Generates a new task whenever a thread encounters a </a:t>
            </a:r>
            <a:r>
              <a:rPr lang="en-US" sz="1800" dirty="0">
                <a:latin typeface="Courier New" panose="02070309020205020404" pitchFamily="49" charset="0"/>
                <a:cs typeface="Courier New" panose="02070309020205020404" pitchFamily="49" charset="0"/>
              </a:rPr>
              <a:t>task</a:t>
            </a:r>
            <a:r>
              <a:rPr lang="en-US" sz="1800" dirty="0"/>
              <a:t> construct</a:t>
            </a:r>
          </a:p>
          <a:p>
            <a:pPr lvl="1"/>
            <a:r>
              <a:rPr lang="en-US" sz="1800" dirty="0"/>
              <a:t>Decide the moment of execution (</a:t>
            </a:r>
            <a:r>
              <a:rPr lang="en-US" sz="1800" dirty="0">
                <a:solidFill>
                  <a:srgbClr val="C00000"/>
                </a:solidFill>
              </a:rPr>
              <a:t>can be immediate or delayed</a:t>
            </a:r>
            <a:r>
              <a:rPr lang="en-US" sz="18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0" y="6581001"/>
            <a:ext cx="16522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Ruud van der Pas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7034427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normAutofit/>
          </a:bodyPr>
          <a:lstStyle/>
          <a:p>
            <a:r>
              <a:rPr lang="en-US" dirty="0"/>
              <a:t>What Are Tasks? How Do They Work?</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55011" name="Rectangle 3"/>
          <p:cNvSpPr>
            <a:spLocks noGrp="1" noChangeArrowheads="1"/>
          </p:cNvSpPr>
          <p:nvPr>
            <p:ph type="body" idx="4294967295"/>
          </p:nvPr>
        </p:nvSpPr>
        <p:spPr>
          <a:xfrm>
            <a:off x="384245" y="1356255"/>
            <a:ext cx="7783442" cy="5078412"/>
          </a:xfrm>
        </p:spPr>
        <p:txBody>
          <a:bodyPr>
            <a:normAutofit/>
          </a:bodyPr>
          <a:lstStyle/>
          <a:p>
            <a:r>
              <a:rPr lang="en-US" sz="2000" dirty="0"/>
              <a:t>Tasks are independent units of work</a:t>
            </a:r>
          </a:p>
          <a:p>
            <a:r>
              <a:rPr lang="en-US" sz="2000" dirty="0"/>
              <a:t>One or more threads assigned to generate tasks</a:t>
            </a:r>
          </a:p>
          <a:p>
            <a:r>
              <a:rPr lang="en-US" sz="2000" dirty="0"/>
              <a:t>The OpenMP threads pick up &amp; execute the “posted” tasks</a:t>
            </a:r>
          </a:p>
          <a:p>
            <a:r>
              <a:rPr lang="en-US" sz="2000" dirty="0"/>
              <a:t>Tasks might be executed immediately or might be deferred</a:t>
            </a:r>
          </a:p>
          <a:p>
            <a:pPr lvl="1"/>
            <a:r>
              <a:rPr lang="en-US" sz="1900" dirty="0"/>
              <a:t>The OS &amp; runtime decide which of the above</a:t>
            </a:r>
          </a:p>
          <a:p>
            <a:pPr lvl="2"/>
            <a:r>
              <a:rPr lang="en-US" sz="1700" dirty="0"/>
              <a:t>Decision transparent to the user</a:t>
            </a:r>
          </a:p>
          <a:p>
            <a:endParaRPr lang="en-US" sz="2000" dirty="0"/>
          </a:p>
          <a:p>
            <a:r>
              <a:rPr lang="en-US" sz="2000" dirty="0"/>
              <a:t>Three concepts important in the context of </a:t>
            </a:r>
            <a:r>
              <a:rPr lang="en-US" sz="2000" dirty="0">
                <a:latin typeface="Courier New" panose="02070309020205020404" pitchFamily="49" charset="0"/>
                <a:cs typeface="Courier New" panose="02070309020205020404" pitchFamily="49" charset="0"/>
              </a:rPr>
              <a:t>task</a:t>
            </a:r>
            <a:r>
              <a:rPr lang="en-US" sz="2000" dirty="0"/>
              <a:t>s</a:t>
            </a:r>
          </a:p>
          <a:p>
            <a:pPr lvl="1"/>
            <a:r>
              <a:rPr lang="en-US" sz="1800" dirty="0">
                <a:solidFill>
                  <a:srgbClr val="0070C0"/>
                </a:solidFill>
              </a:rPr>
              <a:t>Code to execute</a:t>
            </a:r>
          </a:p>
          <a:p>
            <a:pPr lvl="2"/>
            <a:r>
              <a:rPr lang="en-US" sz="1500" dirty="0"/>
              <a:t>The literal code in your program enclosed by the task directive</a:t>
            </a:r>
            <a:endParaRPr lang="en-US" sz="700" dirty="0"/>
          </a:p>
          <a:p>
            <a:pPr lvl="1"/>
            <a:r>
              <a:rPr lang="en-US" sz="1800" dirty="0">
                <a:solidFill>
                  <a:srgbClr val="0070C0"/>
                </a:solidFill>
              </a:rPr>
              <a:t>Data environment </a:t>
            </a:r>
          </a:p>
          <a:p>
            <a:pPr lvl="2"/>
            <a:r>
              <a:rPr lang="en-US" sz="1500" dirty="0"/>
              <a:t>The shared &amp; private data manipulated by the task</a:t>
            </a:r>
          </a:p>
          <a:p>
            <a:pPr lvl="1"/>
            <a:r>
              <a:rPr lang="en-US" sz="1800" dirty="0">
                <a:solidFill>
                  <a:srgbClr val="0070C0"/>
                </a:solidFill>
              </a:rPr>
              <a:t>Internal control variables (ICV)</a:t>
            </a:r>
          </a:p>
          <a:p>
            <a:pPr lvl="2"/>
            <a:r>
              <a:rPr lang="en-US" sz="1500" dirty="0"/>
              <a:t>Thread scheduling and environment variables, typically associated with OpenMP</a:t>
            </a:r>
            <a:br>
              <a:rPr lang="en-US" sz="1300" dirty="0"/>
            </a:br>
            <a:endParaRPr lang="en-US" sz="1700" dirty="0"/>
          </a:p>
          <a:p>
            <a:pPr lvl="2"/>
            <a:endParaRPr lang="en-US" sz="1400" dirty="0"/>
          </a:p>
          <a:p>
            <a:endParaRPr lang="en-US" sz="1800" dirty="0"/>
          </a:p>
        </p:txBody>
      </p:sp>
      <p:grpSp>
        <p:nvGrpSpPr>
          <p:cNvPr id="6" name="Group 5"/>
          <p:cNvGrpSpPr/>
          <p:nvPr/>
        </p:nvGrpSpPr>
        <p:grpSpPr>
          <a:xfrm>
            <a:off x="7648575" y="1463442"/>
            <a:ext cx="2902958" cy="4038303"/>
            <a:chOff x="6124575" y="1752600"/>
            <a:chExt cx="2902958" cy="4038303"/>
          </a:xfrm>
        </p:grpSpPr>
        <p:sp>
          <p:nvSpPr>
            <p:cNvPr id="555024" name="Text Box 16"/>
            <p:cNvSpPr txBox="1">
              <a:spLocks noChangeArrowheads="1"/>
            </p:cNvSpPr>
            <p:nvPr/>
          </p:nvSpPr>
          <p:spPr bwMode="auto">
            <a:xfrm>
              <a:off x="6124575" y="5329238"/>
              <a:ext cx="10144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Serial</a:t>
              </a:r>
            </a:p>
          </p:txBody>
        </p:sp>
        <p:sp>
          <p:nvSpPr>
            <p:cNvPr id="555012" name="Rectangle 4"/>
            <p:cNvSpPr>
              <a:spLocks noChangeArrowheads="1"/>
            </p:cNvSpPr>
            <p:nvPr/>
          </p:nvSpPr>
          <p:spPr bwMode="auto">
            <a:xfrm>
              <a:off x="6492875" y="2030413"/>
              <a:ext cx="228600" cy="990600"/>
            </a:xfrm>
            <a:prstGeom prst="rect">
              <a:avLst/>
            </a:prstGeom>
            <a:solidFill>
              <a:srgbClr val="FF99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3" name="Rectangle 5"/>
            <p:cNvSpPr>
              <a:spLocks noChangeArrowheads="1"/>
            </p:cNvSpPr>
            <p:nvPr/>
          </p:nvSpPr>
          <p:spPr bwMode="auto">
            <a:xfrm>
              <a:off x="6492875" y="3021013"/>
              <a:ext cx="228600" cy="762000"/>
            </a:xfrm>
            <a:prstGeom prst="rect">
              <a:avLst/>
            </a:prstGeom>
            <a:solidFill>
              <a:srgbClr val="CCFF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4" name="Rectangle 6"/>
            <p:cNvSpPr>
              <a:spLocks noChangeArrowheads="1"/>
            </p:cNvSpPr>
            <p:nvPr/>
          </p:nvSpPr>
          <p:spPr bwMode="auto">
            <a:xfrm>
              <a:off x="6492875" y="3783013"/>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5" name="Line 7"/>
            <p:cNvSpPr>
              <a:spLocks noChangeShapeType="1"/>
            </p:cNvSpPr>
            <p:nvPr/>
          </p:nvSpPr>
          <p:spPr bwMode="auto">
            <a:xfrm flipH="1">
              <a:off x="6473825" y="1752600"/>
              <a:ext cx="25389" cy="36306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6" name="Rectangle 8"/>
            <p:cNvSpPr>
              <a:spLocks noChangeArrowheads="1"/>
            </p:cNvSpPr>
            <p:nvPr/>
          </p:nvSpPr>
          <p:spPr bwMode="auto">
            <a:xfrm>
              <a:off x="8074025" y="2030413"/>
              <a:ext cx="228600" cy="990600"/>
            </a:xfrm>
            <a:prstGeom prst="rect">
              <a:avLst/>
            </a:prstGeom>
            <a:solidFill>
              <a:srgbClr val="FF99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7" name="Rectangle 9"/>
            <p:cNvSpPr>
              <a:spLocks noChangeArrowheads="1"/>
            </p:cNvSpPr>
            <p:nvPr/>
          </p:nvSpPr>
          <p:spPr bwMode="auto">
            <a:xfrm>
              <a:off x="8302625" y="2606675"/>
              <a:ext cx="228600" cy="762000"/>
            </a:xfrm>
            <a:prstGeom prst="rect">
              <a:avLst/>
            </a:prstGeom>
            <a:solidFill>
              <a:srgbClr val="CCFFCC"/>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8" name="Line 10"/>
            <p:cNvSpPr>
              <a:spLocks noChangeShapeType="1"/>
            </p:cNvSpPr>
            <p:nvPr/>
          </p:nvSpPr>
          <p:spPr bwMode="auto">
            <a:xfrm>
              <a:off x="8056563" y="1754188"/>
              <a:ext cx="17462" cy="36290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19" name="Line 11"/>
            <p:cNvSpPr>
              <a:spLocks noChangeShapeType="1"/>
            </p:cNvSpPr>
            <p:nvPr/>
          </p:nvSpPr>
          <p:spPr bwMode="auto">
            <a:xfrm>
              <a:off x="8302625" y="2030413"/>
              <a:ext cx="0" cy="13430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0" name="Line 12"/>
            <p:cNvSpPr>
              <a:spLocks noChangeShapeType="1"/>
            </p:cNvSpPr>
            <p:nvPr/>
          </p:nvSpPr>
          <p:spPr bwMode="auto">
            <a:xfrm>
              <a:off x="8531225" y="2030413"/>
              <a:ext cx="0" cy="13525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1" name="Line 13"/>
            <p:cNvSpPr>
              <a:spLocks noChangeShapeType="1"/>
            </p:cNvSpPr>
            <p:nvPr/>
          </p:nvSpPr>
          <p:spPr bwMode="auto">
            <a:xfrm flipH="1">
              <a:off x="8075613" y="3579813"/>
              <a:ext cx="685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2" name="Line 14"/>
            <p:cNvSpPr>
              <a:spLocks noChangeShapeType="1"/>
            </p:cNvSpPr>
            <p:nvPr/>
          </p:nvSpPr>
          <p:spPr bwMode="auto">
            <a:xfrm flipH="1">
              <a:off x="8074025" y="2020888"/>
              <a:ext cx="679450" cy="95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3" name="AutoShape 15"/>
            <p:cNvSpPr>
              <a:spLocks noChangeArrowheads="1"/>
            </p:cNvSpPr>
            <p:nvPr/>
          </p:nvSpPr>
          <p:spPr bwMode="auto">
            <a:xfrm>
              <a:off x="6931025" y="2335213"/>
              <a:ext cx="838200" cy="533400"/>
            </a:xfrm>
            <a:prstGeom prst="rightArrow">
              <a:avLst>
                <a:gd name="adj1" fmla="val 50000"/>
                <a:gd name="adj2" fmla="val 39286"/>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5" name="Text Box 17"/>
            <p:cNvSpPr txBox="1">
              <a:spLocks noChangeArrowheads="1"/>
            </p:cNvSpPr>
            <p:nvPr/>
          </p:nvSpPr>
          <p:spPr bwMode="auto">
            <a:xfrm>
              <a:off x="7992057" y="5329238"/>
              <a:ext cx="103547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Tasks</a:t>
              </a:r>
            </a:p>
          </p:txBody>
        </p:sp>
        <p:sp>
          <p:nvSpPr>
            <p:cNvPr id="555026" name="Line 18"/>
            <p:cNvSpPr>
              <a:spLocks noChangeShapeType="1"/>
            </p:cNvSpPr>
            <p:nvPr/>
          </p:nvSpPr>
          <p:spPr bwMode="auto">
            <a:xfrm>
              <a:off x="8759825" y="2011363"/>
              <a:ext cx="11113" cy="15716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5027" name="Rectangle 19"/>
            <p:cNvSpPr>
              <a:spLocks noChangeArrowheads="1"/>
            </p:cNvSpPr>
            <p:nvPr/>
          </p:nvSpPr>
          <p:spPr bwMode="auto">
            <a:xfrm>
              <a:off x="8532813" y="228758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cxnSp>
          <p:nvCxnSpPr>
            <p:cNvPr id="4" name="Straight Arrow Connector 3"/>
            <p:cNvCxnSpPr/>
            <p:nvPr/>
          </p:nvCxnSpPr>
          <p:spPr>
            <a:xfrm>
              <a:off x="7350125" y="3200400"/>
              <a:ext cx="0" cy="1230313"/>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rot="16200000">
              <a:off x="6881965" y="3552059"/>
              <a:ext cx="6495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panose="020F0502020204030204"/>
                  <a:ea typeface="+mn-ea"/>
                  <a:cs typeface="Courier New" pitchFamily="49" charset="0"/>
                </a:rPr>
                <a:t>Time</a:t>
              </a:r>
            </a:p>
          </p:txBody>
        </p:sp>
      </p:grpSp>
      <p:sp>
        <p:nvSpPr>
          <p:cNvPr id="25" name="Rectangle 24"/>
          <p:cNvSpPr/>
          <p:nvPr/>
        </p:nvSpPr>
        <p:spPr>
          <a:xfrm>
            <a:off x="100360"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774716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normAutofit fontScale="90000"/>
          </a:bodyPr>
          <a:lstStyle/>
          <a:p>
            <a:r>
              <a:rPr lang="en-US" dirty="0"/>
              <a:t>What Are Tasks?</a:t>
            </a:r>
            <a:br>
              <a:rPr lang="en-US" dirty="0"/>
            </a:br>
            <a:r>
              <a:rPr lang="en-US" sz="2000" dirty="0"/>
              <a:t>[The specifics…]</a:t>
            </a:r>
          </a:p>
        </p:txBody>
      </p:sp>
      <p:sp>
        <p:nvSpPr>
          <p:cNvPr id="555011" name="Rectangle 3"/>
          <p:cNvSpPr>
            <a:spLocks noGrp="1" noChangeArrowheads="1"/>
          </p:cNvSpPr>
          <p:nvPr>
            <p:ph idx="1"/>
          </p:nvPr>
        </p:nvSpPr>
        <p:spPr/>
        <p:txBody>
          <a:bodyPr/>
          <a:lstStyle/>
          <a:p>
            <a:endParaRPr lang="en-US" sz="2000" dirty="0"/>
          </a:p>
          <a:p>
            <a:endParaRPr lang="en-US" sz="2000" dirty="0"/>
          </a:p>
          <a:p>
            <a:r>
              <a:rPr lang="en-US" sz="2000" dirty="0"/>
              <a:t>More </a:t>
            </a:r>
            <a:r>
              <a:rPr lang="en-US" sz="2000" dirty="0">
                <a:solidFill>
                  <a:srgbClr val="C00000"/>
                </a:solidFill>
              </a:rPr>
              <a:t>formal definition</a:t>
            </a:r>
            <a:r>
              <a:rPr lang="en-US" sz="2000" dirty="0"/>
              <a:t>:</a:t>
            </a:r>
          </a:p>
          <a:p>
            <a:pPr lvl="1"/>
            <a:r>
              <a:rPr lang="en-US" sz="1800" dirty="0"/>
              <a:t>A task is a specific instance/combo of executable code along w/ its data environment and ICV</a:t>
            </a:r>
          </a:p>
          <a:p>
            <a:pPr lvl="2"/>
            <a:r>
              <a:rPr lang="en-US" sz="1500" dirty="0"/>
              <a:t>This “instance/combo” is generated when a thread encounters a </a:t>
            </a:r>
            <a:r>
              <a:rPr lang="en-US" sz="1500" dirty="0">
                <a:solidFill>
                  <a:srgbClr val="0070C0"/>
                </a:solidFill>
                <a:latin typeface="Consolas" pitchFamily="49" charset="0"/>
                <a:cs typeface="Consolas" pitchFamily="49" charset="0"/>
              </a:rPr>
              <a:t>task</a:t>
            </a:r>
            <a:r>
              <a:rPr lang="en-US" sz="1500" dirty="0"/>
              <a:t> construct</a:t>
            </a:r>
            <a:br>
              <a:rPr lang="en-US" sz="1500" dirty="0"/>
            </a:br>
            <a:endParaRPr lang="en-US" sz="1500" dirty="0"/>
          </a:p>
          <a:p>
            <a:endParaRPr lang="en-US" sz="2000" dirty="0"/>
          </a:p>
          <a:p>
            <a:r>
              <a:rPr lang="en-US" sz="2000" dirty="0"/>
              <a:t>Three activities involved in the process: 1) packaging; 2) posting a task; and 3) execution of the tasks</a:t>
            </a:r>
          </a:p>
          <a:p>
            <a:pPr marL="800100" lvl="1" indent="-342900">
              <a:buFont typeface="+mj-lt"/>
              <a:buAutoNum type="arabicParenR"/>
            </a:pPr>
            <a:r>
              <a:rPr lang="en-US" sz="1800" dirty="0"/>
              <a:t>A thread packages a new instance of a task; i.e., its code &amp; data &amp; ICVs</a:t>
            </a:r>
          </a:p>
          <a:p>
            <a:pPr marL="800100" lvl="1" indent="-342900">
              <a:buFont typeface="+mj-lt"/>
              <a:buAutoNum type="arabicParenR"/>
            </a:pPr>
            <a:r>
              <a:rPr lang="en-US" sz="1800" dirty="0"/>
              <a:t>This “combo” is placed in a queue of “things to do” (like a bulletin board)</a:t>
            </a:r>
          </a:p>
          <a:p>
            <a:pPr marL="800100" lvl="1" indent="-342900">
              <a:buFont typeface="+mj-lt"/>
              <a:buAutoNum type="arabicParenR"/>
            </a:pPr>
            <a:r>
              <a:rPr lang="en-US" sz="1800" dirty="0"/>
              <a:t>Some thread in the team executes the task at some later time</a:t>
            </a:r>
          </a:p>
          <a:p>
            <a:pPr marL="0" indent="0">
              <a:buNone/>
            </a:pPr>
            <a:endParaRPr lang="en-US" sz="2000" dirty="0"/>
          </a:p>
          <a:p>
            <a:endParaRPr lang="en-US" sz="2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3207033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1"/>
            <a:ext cx="12192000" cy="732367"/>
          </a:xfrm>
          <a:solidFill>
            <a:schemeClr val="accent1">
              <a:lumMod val="50000"/>
            </a:schemeClr>
          </a:solidFill>
          <a:extLst>
            <a:ext uri="{AF507438-7753-43e0-B8FC-AC1667EBCBE1}">
              <a14:hiddenEffects xmlns="" xmlns:a14="http://schemas.microsoft.com/office/drawing/2010/main">
                <a:effectLst>
                  <a:outerShdw dist="25400" dir="5400000" algn="ctr" rotWithShape="0">
                    <a:schemeClr val="bg2"/>
                  </a:outerShdw>
                </a:effectLst>
              </a14:hiddenEffects>
            </a:ext>
          </a:extLst>
        </p:spPr>
        <p:txBody>
          <a:bodyPr vert="horz" lIns="91440" tIns="45720" rIns="91440" bIns="45720" rtlCol="0" anchor="ctr">
            <a:normAutofit/>
          </a:bodyPr>
          <a:lstStyle/>
          <a:p>
            <a:r>
              <a:rPr lang="en-US" dirty="0"/>
              <a:t>The </a:t>
            </a:r>
            <a:r>
              <a:rPr lang="en-US" dirty="0">
                <a:solidFill>
                  <a:srgbClr val="FFC000"/>
                </a:solidFill>
              </a:rPr>
              <a:t>task</a:t>
            </a:r>
            <a:r>
              <a:rPr lang="en-US" dirty="0"/>
              <a:t> Directive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59107" name="Rectangle 3"/>
          <p:cNvSpPr>
            <a:spLocks noGrp="1" noChangeArrowheads="1"/>
          </p:cNvSpPr>
          <p:nvPr>
            <p:ph type="body" idx="4294967295"/>
          </p:nvPr>
        </p:nvSpPr>
        <p:spPr>
          <a:xfrm>
            <a:off x="347134" y="1431522"/>
            <a:ext cx="4813300" cy="3962400"/>
          </a:xfrm>
          <a:noFill/>
          <a:ln/>
          <a:extLst>
            <a:ext uri="{AF507438-7753-43e0-B8FC-AC1667EBCBE1}">
              <a14:hiddenEffects xmlns="" xmlns:a14="http://schemas.microsoft.com/office/drawing/2010/main">
                <a:effectLst>
                  <a:outerShdw dist="25400" dir="5400000" algn="ctr" rotWithShape="0">
                    <a:schemeClr val="bg2"/>
                  </a:outerShdw>
                </a:effectLst>
              </a14:hiddenEffects>
            </a:ext>
          </a:extLst>
        </p:spPr>
        <p:txBody>
          <a:bodyPr vert="horz" lIns="90488" tIns="44450" rIns="90488" bIns="44450" rtlCol="0">
            <a:normAutofit/>
          </a:bodyPr>
          <a:lstStyle/>
          <a:p>
            <a:pPr>
              <a:lnSpc>
                <a:spcPct val="80000"/>
              </a:lnSpc>
            </a:pPr>
            <a:r>
              <a:rPr lang="en-US" sz="1800" dirty="0"/>
              <a:t>A team of threads is created at the </a:t>
            </a:r>
            <a:r>
              <a:rPr lang="en-US" sz="1800" dirty="0" err="1">
                <a:solidFill>
                  <a:srgbClr val="0070C0"/>
                </a:solidFill>
                <a:latin typeface="Consolas" panose="020B0609020204030204" pitchFamily="49" charset="0"/>
              </a:rPr>
              <a:t>omp</a:t>
            </a:r>
            <a:r>
              <a:rPr lang="en-US" sz="1800" dirty="0">
                <a:solidFill>
                  <a:srgbClr val="0070C0"/>
                </a:solidFill>
                <a:latin typeface="Consolas" panose="020B0609020204030204" pitchFamily="49" charset="0"/>
              </a:rPr>
              <a:t> parallel </a:t>
            </a:r>
            <a:r>
              <a:rPr lang="en-US" sz="1800" dirty="0"/>
              <a:t>construct</a:t>
            </a:r>
          </a:p>
          <a:p>
            <a:pPr lvl="1">
              <a:lnSpc>
                <a:spcPct val="80000"/>
              </a:lnSpc>
            </a:pPr>
            <a:endParaRPr lang="en-US" sz="1400" dirty="0"/>
          </a:p>
          <a:p>
            <a:pPr>
              <a:lnSpc>
                <a:spcPct val="80000"/>
              </a:lnSpc>
            </a:pPr>
            <a:r>
              <a:rPr lang="en-US" sz="1800" dirty="0"/>
              <a:t>A single thread is chosen to execute the while loop – let’s call this thread “L”</a:t>
            </a:r>
          </a:p>
          <a:p>
            <a:pPr lvl="1">
              <a:lnSpc>
                <a:spcPct val="80000"/>
              </a:lnSpc>
            </a:pPr>
            <a:endParaRPr lang="en-US" sz="1400" dirty="0"/>
          </a:p>
          <a:p>
            <a:pPr>
              <a:lnSpc>
                <a:spcPct val="80000"/>
              </a:lnSpc>
            </a:pPr>
            <a:r>
              <a:rPr lang="en-US" sz="1800" dirty="0"/>
              <a:t>Thread L runs the </a:t>
            </a:r>
            <a:r>
              <a:rPr lang="en-US" sz="1800" dirty="0">
                <a:latin typeface="Courier New" panose="02070309020205020404" pitchFamily="49" charset="0"/>
                <a:cs typeface="Courier New" panose="02070309020205020404" pitchFamily="49" charset="0"/>
              </a:rPr>
              <a:t>while</a:t>
            </a:r>
            <a:r>
              <a:rPr lang="en-US" sz="1800" dirty="0"/>
              <a:t> loop, creates tasks, and fetches next pointers</a:t>
            </a:r>
          </a:p>
          <a:p>
            <a:pPr lvl="1">
              <a:lnSpc>
                <a:spcPct val="80000"/>
              </a:lnSpc>
            </a:pPr>
            <a:endParaRPr lang="en-US" sz="1400" dirty="0"/>
          </a:p>
          <a:p>
            <a:pPr>
              <a:lnSpc>
                <a:spcPct val="80000"/>
              </a:lnSpc>
            </a:pPr>
            <a:r>
              <a:rPr lang="en-US" sz="1800" dirty="0"/>
              <a:t>Each time L crosses the </a:t>
            </a:r>
            <a:r>
              <a:rPr lang="en-US" sz="1800" dirty="0" err="1">
                <a:solidFill>
                  <a:srgbClr val="0070C0"/>
                </a:solidFill>
                <a:latin typeface="Consolas" panose="020B0609020204030204" pitchFamily="49" charset="0"/>
              </a:rPr>
              <a:t>omp</a:t>
            </a:r>
            <a:r>
              <a:rPr lang="en-US" sz="1800" dirty="0">
                <a:solidFill>
                  <a:srgbClr val="0070C0"/>
                </a:solidFill>
                <a:latin typeface="Consolas" panose="020B0609020204030204" pitchFamily="49" charset="0"/>
              </a:rPr>
              <a:t> task </a:t>
            </a:r>
            <a:r>
              <a:rPr lang="en-US" sz="1800" dirty="0"/>
              <a:t>construct it generates a new task and has a thread assigned to it</a:t>
            </a:r>
          </a:p>
          <a:p>
            <a:pPr lvl="1">
              <a:lnSpc>
                <a:spcPct val="80000"/>
              </a:lnSpc>
            </a:pPr>
            <a:endParaRPr lang="en-US" sz="1400" dirty="0"/>
          </a:p>
          <a:p>
            <a:pPr>
              <a:lnSpc>
                <a:spcPct val="80000"/>
              </a:lnSpc>
            </a:pPr>
            <a:r>
              <a:rPr lang="en-US" sz="1800" dirty="0"/>
              <a:t>Each task run by 1 thread at some point in time</a:t>
            </a:r>
          </a:p>
        </p:txBody>
      </p:sp>
      <p:sp>
        <p:nvSpPr>
          <p:cNvPr id="4" name="Rectangle 3"/>
          <p:cNvSpPr/>
          <p:nvPr/>
        </p:nvSpPr>
        <p:spPr>
          <a:xfrm>
            <a:off x="1309886" y="5592193"/>
            <a:ext cx="9115028" cy="760208"/>
          </a:xfrm>
          <a:prstGeom prst="rect">
            <a:avLst/>
          </a:prstGeom>
        </p:spPr>
        <p:txBody>
          <a:bodyPr wrap="square">
            <a:spAutoFit/>
          </a:bodyPr>
          <a:lstStyle/>
          <a:p>
            <a:pPr marL="342900" marR="0" lvl="0"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tasks complete at the barrier at the end of the parallel region’s construct</a:t>
            </a:r>
          </a:p>
          <a:p>
            <a:pPr marL="800100" marR="0" lvl="1"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8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task has its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own stack space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will be destroyed when the task is completed</a:t>
            </a:r>
          </a:p>
        </p:txBody>
      </p:sp>
      <p:sp>
        <p:nvSpPr>
          <p:cNvPr id="9" name="Rectangle 8"/>
          <p:cNvSpPr/>
          <p:nvPr/>
        </p:nvSpPr>
        <p:spPr>
          <a:xfrm>
            <a:off x="60628" y="6570318"/>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10" name="Group 9">
            <a:extLst>
              <a:ext uri="{FF2B5EF4-FFF2-40B4-BE49-F238E27FC236}">
                <a16:creationId xmlns:a16="http://schemas.microsoft.com/office/drawing/2014/main" id="{F40BA4C7-3FD9-048B-DE61-A2383AE35E87}"/>
              </a:ext>
            </a:extLst>
          </p:cNvPr>
          <p:cNvGrpSpPr/>
          <p:nvPr/>
        </p:nvGrpSpPr>
        <p:grpSpPr>
          <a:xfrm>
            <a:off x="5867400" y="1735991"/>
            <a:ext cx="5160433" cy="3108543"/>
            <a:chOff x="5867400" y="1735991"/>
            <a:chExt cx="5160433" cy="3108543"/>
          </a:xfrm>
        </p:grpSpPr>
        <p:sp>
          <p:nvSpPr>
            <p:cNvPr id="2" name="Rectangle 1"/>
            <p:cNvSpPr/>
            <p:nvPr/>
          </p:nvSpPr>
          <p:spPr>
            <a:xfrm>
              <a:off x="5867400" y="1735991"/>
              <a:ext cx="5160433" cy="310854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//threads are ready to go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single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nowait</a:t>
              </a: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node *p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head_of_list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end_of_list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1"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task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firstprivate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process(p);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p-&gt;next;</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8" name="Group 7">
              <a:extLst>
                <a:ext uri="{FF2B5EF4-FFF2-40B4-BE49-F238E27FC236}">
                  <a16:creationId xmlns:a16="http://schemas.microsoft.com/office/drawing/2014/main" id="{36A6822A-EF8C-EFD7-6952-E30F0424E68E}"/>
                </a:ext>
              </a:extLst>
            </p:cNvPr>
            <p:cNvGrpSpPr/>
            <p:nvPr/>
          </p:nvGrpSpPr>
          <p:grpSpPr>
            <a:xfrm>
              <a:off x="8486003" y="3237383"/>
              <a:ext cx="2360141" cy="544672"/>
              <a:chOff x="8486003" y="3237383"/>
              <a:chExt cx="2360141" cy="544672"/>
            </a:xfrm>
          </p:grpSpPr>
          <p:sp>
            <p:nvSpPr>
              <p:cNvPr id="5" name="Right Brace 4">
                <a:extLst>
                  <a:ext uri="{FF2B5EF4-FFF2-40B4-BE49-F238E27FC236}">
                    <a16:creationId xmlns:a16="http://schemas.microsoft.com/office/drawing/2014/main" id="{709514E1-56EC-CEA6-2906-E226CE229D59}"/>
                  </a:ext>
                </a:extLst>
              </p:cNvPr>
              <p:cNvSpPr/>
              <p:nvPr/>
            </p:nvSpPr>
            <p:spPr>
              <a:xfrm rot="5400000">
                <a:off x="9133188" y="2590198"/>
                <a:ext cx="222422" cy="1516791"/>
              </a:xfrm>
              <a:prstGeom prst="rightBrace">
                <a:avLst>
                  <a:gd name="adj1" fmla="val 6228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4FB1DC5-E7AE-2B27-8280-2251A808DB3E}"/>
                  </a:ext>
                </a:extLst>
              </p:cNvPr>
              <p:cNvSpPr txBox="1"/>
              <p:nvPr/>
            </p:nvSpPr>
            <p:spPr>
              <a:xfrm>
                <a:off x="8876786" y="3412723"/>
                <a:ext cx="1969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important!!!</a:t>
                </a:r>
              </a:p>
            </p:txBody>
          </p:sp>
        </p:grpSp>
      </p:grpSp>
    </p:spTree>
    <p:custDataLst>
      <p:tags r:id="rId1"/>
    </p:custDataLst>
    <p:extLst>
      <p:ext uri="{BB962C8B-B14F-4D97-AF65-F5344CB8AC3E}">
        <p14:creationId xmlns:p14="http://schemas.microsoft.com/office/powerpoint/2010/main" val="268500807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0" y="-5815"/>
            <a:ext cx="12192000" cy="867901"/>
          </a:xfrm>
          <a:solidFill>
            <a:schemeClr val="accent1">
              <a:lumMod val="50000"/>
            </a:schemeClr>
          </a:solidFill>
          <a:extLst>
            <a:ext uri="{AF507438-7753-43e0-B8FC-AC1667EBCBE1}">
              <a14:hiddenEffects xmlns="" xmlns:a14="http://schemas.microsoft.com/office/drawing/2010/main">
                <a:effectLst>
                  <a:outerShdw dist="25400" dir="5400000" algn="ctr" rotWithShape="0">
                    <a:schemeClr val="bg2"/>
                  </a:outerShdw>
                </a:effectLst>
              </a14:hiddenEffects>
            </a:ext>
          </a:extLst>
        </p:spPr>
        <p:txBody>
          <a:bodyPr vert="horz" lIns="91440" tIns="45720" rIns="91440" bIns="45720" rtlCol="0" anchor="ctr">
            <a:normAutofit/>
          </a:bodyPr>
          <a:lstStyle/>
          <a:p>
            <a:r>
              <a:rPr lang="en-US" dirty="0"/>
              <a:t>Why Are Tasks Useful? </a:t>
            </a:r>
            <a:r>
              <a:rPr lang="en-US" sz="2400" dirty="0"/>
              <a:t>[Example below: assume 4 OpenMP threads]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1156" name="Text Box 4"/>
          <p:cNvSpPr txBox="1">
            <a:spLocks noChangeArrowheads="1"/>
          </p:cNvSpPr>
          <p:nvPr/>
        </p:nvSpPr>
        <p:spPr bwMode="auto">
          <a:xfrm>
            <a:off x="714269" y="1508999"/>
            <a:ext cx="3895519" cy="11757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342900" marR="0" lvl="0" indent="-342900" algn="l" defTabSz="914400" rtl="0" eaLnBrk="0" fontAlgn="auto" latinLnBrk="0" hangingPunct="0">
              <a:lnSpc>
                <a:spcPct val="80000"/>
              </a:lnSpc>
              <a:spcBef>
                <a:spcPct val="20000"/>
              </a:spcBef>
              <a:spcAft>
                <a:spcPts val="0"/>
              </a:spcAft>
              <a:buClr>
                <a:srgbClr val="44546A"/>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3 big tasks</a:t>
            </a:r>
          </a:p>
          <a:p>
            <a:pPr marL="342900" marR="0" lvl="0" indent="-342900" algn="l" defTabSz="914400" rtl="0" eaLnBrk="0" fontAlgn="auto" latinLnBrk="0" hangingPunct="0">
              <a:lnSpc>
                <a:spcPct val="80000"/>
              </a:lnSpc>
              <a:spcBef>
                <a:spcPct val="20000"/>
              </a:spcBef>
              <a:spcAft>
                <a:spcPts val="0"/>
              </a:spcAft>
              <a:buClr>
                <a:srgbClr val="44546A"/>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4 OpenMP threads</a:t>
            </a:r>
          </a:p>
          <a:p>
            <a:pPr marL="342900" marR="0" lvl="0" indent="-342900" algn="l" defTabSz="914400" rtl="0" eaLnBrk="0" fontAlgn="auto" latinLnBrk="0" hangingPunct="0">
              <a:lnSpc>
                <a:spcPct val="80000"/>
              </a:lnSpc>
              <a:spcBef>
                <a:spcPct val="20000"/>
              </a:spcBef>
              <a:spcAft>
                <a:spcPts val="0"/>
              </a:spcAft>
              <a:buClr>
                <a:srgbClr val="44546A"/>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task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 you have the potential to parallelize irregular patterns and recursive function calls</a:t>
            </a:r>
          </a:p>
        </p:txBody>
      </p:sp>
      <p:sp>
        <p:nvSpPr>
          <p:cNvPr id="82" name="Rectangle 81"/>
          <p:cNvSpPr/>
          <p:nvPr/>
        </p:nvSpPr>
        <p:spPr>
          <a:xfrm>
            <a:off x="575008" y="2801624"/>
            <a:ext cx="3895516" cy="3046988"/>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//threads are ready to go now</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single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nowait</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block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node *p =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head_of_list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while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 !=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end_of_list</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#pragma</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2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task </a:t>
            </a:r>
            <a:r>
              <a:rPr kumimoji="0" lang="en-US" sz="12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firstprivate</a:t>
            </a: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2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//can have a chunk of code here</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process(p);</a:t>
            </a:r>
            <a:r>
              <a:rPr kumimoji="0" lang="en-US" sz="12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//block 2</a:t>
            </a:r>
            <a:endPar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 p-&gt;next;    </a:t>
            </a:r>
            <a:r>
              <a:rPr kumimoji="0" lang="en-US" sz="12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//block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cxnSp>
        <p:nvCxnSpPr>
          <p:cNvPr id="87" name="Straight Connector 86"/>
          <p:cNvCxnSpPr/>
          <p:nvPr/>
        </p:nvCxnSpPr>
        <p:spPr>
          <a:xfrm>
            <a:off x="5540039" y="2226025"/>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540038" y="2498050"/>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540037" y="2754009"/>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540036" y="3009968"/>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540039" y="4468301"/>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540035" y="6693817"/>
            <a:ext cx="46065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3" name="Rectangle 7"/>
          <p:cNvSpPr>
            <a:spLocks noChangeArrowheads="1"/>
          </p:cNvSpPr>
          <p:nvPr/>
        </p:nvSpPr>
        <p:spPr bwMode="auto">
          <a:xfrm>
            <a:off x="9525125" y="4828055"/>
            <a:ext cx="65" cy="276999"/>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9"/>
          <p:cNvSpPr>
            <a:spLocks noChangeArrowheads="1"/>
          </p:cNvSpPr>
          <p:nvPr/>
        </p:nvSpPr>
        <p:spPr bwMode="auto">
          <a:xfrm>
            <a:off x="9809958" y="2489569"/>
            <a:ext cx="65" cy="276999"/>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Rectangle 12"/>
          <p:cNvSpPr>
            <a:spLocks noChangeArrowheads="1"/>
          </p:cNvSpPr>
          <p:nvPr/>
        </p:nvSpPr>
        <p:spPr bwMode="auto">
          <a:xfrm>
            <a:off x="9811295" y="2491104"/>
            <a:ext cx="65" cy="276999"/>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Rectangle 16"/>
          <p:cNvSpPr>
            <a:spLocks noChangeArrowheads="1"/>
          </p:cNvSpPr>
          <p:nvPr/>
        </p:nvSpPr>
        <p:spPr bwMode="auto">
          <a:xfrm>
            <a:off x="9940850" y="2949848"/>
            <a:ext cx="65" cy="27699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Text Box 38"/>
          <p:cNvSpPr txBox="1">
            <a:spLocks noChangeArrowheads="1"/>
          </p:cNvSpPr>
          <p:nvPr/>
        </p:nvSpPr>
        <p:spPr bwMode="auto">
          <a:xfrm>
            <a:off x="5313386" y="1561849"/>
            <a:ext cx="127563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Single Threaded</a:t>
            </a:r>
          </a:p>
        </p:txBody>
      </p:sp>
      <p:sp>
        <p:nvSpPr>
          <p:cNvPr id="99" name="Text Box 79"/>
          <p:cNvSpPr txBox="1">
            <a:spLocks noChangeArrowheads="1"/>
          </p:cNvSpPr>
          <p:nvPr/>
        </p:nvSpPr>
        <p:spPr bwMode="auto">
          <a:xfrm>
            <a:off x="6903102" y="5248850"/>
            <a:ext cx="933990" cy="7019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Time Saved</a:t>
            </a:r>
          </a:p>
        </p:txBody>
      </p:sp>
      <p:sp>
        <p:nvSpPr>
          <p:cNvPr id="101" name="AutoShape 27"/>
          <p:cNvSpPr>
            <a:spLocks noChangeArrowheads="1"/>
          </p:cNvSpPr>
          <p:nvPr/>
        </p:nvSpPr>
        <p:spPr bwMode="auto">
          <a:xfrm>
            <a:off x="6512333" y="2497114"/>
            <a:ext cx="778632" cy="256824"/>
          </a:xfrm>
          <a:prstGeom prst="roundRect">
            <a:avLst>
              <a:gd name="adj" fmla="val 24671"/>
            </a:avLst>
          </a:prstGeom>
          <a:solidFill>
            <a:schemeClr val="bg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3</a:t>
            </a:r>
          </a:p>
        </p:txBody>
      </p:sp>
      <p:sp>
        <p:nvSpPr>
          <p:cNvPr id="102" name="AutoShape 27"/>
          <p:cNvSpPr>
            <a:spLocks noChangeArrowheads="1"/>
          </p:cNvSpPr>
          <p:nvPr/>
        </p:nvSpPr>
        <p:spPr bwMode="auto">
          <a:xfrm>
            <a:off x="6512333" y="2755617"/>
            <a:ext cx="778632" cy="256824"/>
          </a:xfrm>
          <a:prstGeom prst="roundRect">
            <a:avLst>
              <a:gd name="adj" fmla="val 24671"/>
            </a:avLst>
          </a:prstGeom>
          <a:solidFill>
            <a:schemeClr val="bg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3</a:t>
            </a:r>
          </a:p>
        </p:txBody>
      </p:sp>
      <p:grpSp>
        <p:nvGrpSpPr>
          <p:cNvPr id="103" name="Group 102"/>
          <p:cNvGrpSpPr/>
          <p:nvPr/>
        </p:nvGrpSpPr>
        <p:grpSpPr>
          <a:xfrm>
            <a:off x="5560468" y="2228942"/>
            <a:ext cx="781467" cy="4464875"/>
            <a:chOff x="477629" y="2140740"/>
            <a:chExt cx="781467" cy="4464875"/>
          </a:xfrm>
        </p:grpSpPr>
        <p:sp>
          <p:nvSpPr>
            <p:cNvPr id="117" name="AutoShape 14"/>
            <p:cNvSpPr>
              <a:spLocks noChangeArrowheads="1"/>
            </p:cNvSpPr>
            <p:nvPr/>
          </p:nvSpPr>
          <p:spPr bwMode="auto">
            <a:xfrm>
              <a:off x="477629" y="2404410"/>
              <a:ext cx="781467" cy="821154"/>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1</a:t>
              </a:r>
            </a:p>
          </p:txBody>
        </p:sp>
        <p:sp>
          <p:nvSpPr>
            <p:cNvPr id="118" name="AutoShape 27"/>
            <p:cNvSpPr>
              <a:spLocks noChangeArrowheads="1"/>
            </p:cNvSpPr>
            <p:nvPr/>
          </p:nvSpPr>
          <p:spPr bwMode="auto">
            <a:xfrm>
              <a:off x="479046" y="3232410"/>
              <a:ext cx="778632" cy="256824"/>
            </a:xfrm>
            <a:prstGeom prst="roundRect">
              <a:avLst>
                <a:gd name="adj" fmla="val 24671"/>
              </a:avLst>
            </a:prstGeom>
            <a:solidFill>
              <a:schemeClr val="bg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3</a:t>
              </a:r>
            </a:p>
          </p:txBody>
        </p:sp>
        <p:sp>
          <p:nvSpPr>
            <p:cNvPr id="119" name="AutoShape 14"/>
            <p:cNvSpPr>
              <a:spLocks noChangeArrowheads="1"/>
            </p:cNvSpPr>
            <p:nvPr/>
          </p:nvSpPr>
          <p:spPr bwMode="auto">
            <a:xfrm>
              <a:off x="477629" y="3496080"/>
              <a:ext cx="781467" cy="1714363"/>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2</a:t>
              </a:r>
            </a:p>
          </p:txBody>
        </p:sp>
        <p:sp>
          <p:nvSpPr>
            <p:cNvPr id="120" name="AutoShape 27"/>
            <p:cNvSpPr>
              <a:spLocks noChangeArrowheads="1"/>
            </p:cNvSpPr>
            <p:nvPr/>
          </p:nvSpPr>
          <p:spPr bwMode="auto">
            <a:xfrm>
              <a:off x="479046" y="5217289"/>
              <a:ext cx="778632" cy="256824"/>
            </a:xfrm>
            <a:prstGeom prst="roundRect">
              <a:avLst>
                <a:gd name="adj" fmla="val 24671"/>
              </a:avLst>
            </a:prstGeom>
            <a:solidFill>
              <a:schemeClr val="bg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3</a:t>
              </a:r>
            </a:p>
          </p:txBody>
        </p:sp>
        <p:sp>
          <p:nvSpPr>
            <p:cNvPr id="121" name="AutoShape 14"/>
            <p:cNvSpPr>
              <a:spLocks noChangeArrowheads="1"/>
            </p:cNvSpPr>
            <p:nvPr/>
          </p:nvSpPr>
          <p:spPr bwMode="auto">
            <a:xfrm>
              <a:off x="477629" y="5480960"/>
              <a:ext cx="781467" cy="1124655"/>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3</a:t>
              </a:r>
            </a:p>
          </p:txBody>
        </p:sp>
        <p:sp>
          <p:nvSpPr>
            <p:cNvPr id="122" name="AutoShape 27"/>
            <p:cNvSpPr>
              <a:spLocks noChangeArrowheads="1"/>
            </p:cNvSpPr>
            <p:nvPr/>
          </p:nvSpPr>
          <p:spPr bwMode="auto">
            <a:xfrm>
              <a:off x="479046" y="2140740"/>
              <a:ext cx="778632" cy="256824"/>
            </a:xfrm>
            <a:prstGeom prst="roundRect">
              <a:avLst>
                <a:gd name="adj" fmla="val 24671"/>
              </a:avLst>
            </a:prstGeom>
            <a:solidFill>
              <a:schemeClr val="accent6">
                <a:lumMod val="20000"/>
                <a:lumOff val="80000"/>
              </a:schemeClr>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1</a:t>
              </a:r>
            </a:p>
          </p:txBody>
        </p:sp>
      </p:grpSp>
      <p:sp>
        <p:nvSpPr>
          <p:cNvPr id="104" name="AutoShape 14"/>
          <p:cNvSpPr>
            <a:spLocks noChangeArrowheads="1"/>
          </p:cNvSpPr>
          <p:nvPr/>
        </p:nvSpPr>
        <p:spPr bwMode="auto">
          <a:xfrm>
            <a:off x="7456678" y="2505786"/>
            <a:ext cx="781467" cy="821154"/>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1</a:t>
            </a:r>
          </a:p>
        </p:txBody>
      </p:sp>
      <p:sp>
        <p:nvSpPr>
          <p:cNvPr id="105" name="AutoShape 14"/>
          <p:cNvSpPr>
            <a:spLocks noChangeArrowheads="1"/>
          </p:cNvSpPr>
          <p:nvPr/>
        </p:nvSpPr>
        <p:spPr bwMode="auto">
          <a:xfrm>
            <a:off x="8413228" y="2753938"/>
            <a:ext cx="781467" cy="1714363"/>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2</a:t>
            </a:r>
          </a:p>
        </p:txBody>
      </p:sp>
      <p:sp>
        <p:nvSpPr>
          <p:cNvPr id="106" name="AutoShape 14"/>
          <p:cNvSpPr>
            <a:spLocks noChangeArrowheads="1"/>
          </p:cNvSpPr>
          <p:nvPr/>
        </p:nvSpPr>
        <p:spPr bwMode="auto">
          <a:xfrm>
            <a:off x="9365093" y="3012441"/>
            <a:ext cx="781467" cy="1124655"/>
          </a:xfrm>
          <a:prstGeom prst="roundRect">
            <a:avLst>
              <a:gd name="adj" fmla="val 24671"/>
            </a:avLst>
          </a:prstGeom>
          <a:solidFill>
            <a:srgbClr val="FFE0C1"/>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Task 3</a:t>
            </a:r>
          </a:p>
        </p:txBody>
      </p:sp>
      <p:sp>
        <p:nvSpPr>
          <p:cNvPr id="107" name="AutoShape 27"/>
          <p:cNvSpPr>
            <a:spLocks noChangeArrowheads="1"/>
          </p:cNvSpPr>
          <p:nvPr/>
        </p:nvSpPr>
        <p:spPr bwMode="auto">
          <a:xfrm>
            <a:off x="6512333" y="2233194"/>
            <a:ext cx="778632" cy="256824"/>
          </a:xfrm>
          <a:prstGeom prst="roundRect">
            <a:avLst>
              <a:gd name="adj" fmla="val 24671"/>
            </a:avLst>
          </a:prstGeom>
          <a:solidFill>
            <a:schemeClr val="accent6">
              <a:lumMod val="20000"/>
              <a:lumOff val="80000"/>
            </a:schemeClr>
          </a:solidFill>
          <a:ln w="11113">
            <a:solidFill>
              <a:srgbClr val="000000"/>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Block 1</a:t>
            </a:r>
          </a:p>
        </p:txBody>
      </p:sp>
      <p:cxnSp>
        <p:nvCxnSpPr>
          <p:cNvPr id="108" name="Straight Arrow Connector 107"/>
          <p:cNvCxnSpPr>
            <a:stCxn id="102" idx="2"/>
          </p:cNvCxnSpPr>
          <p:nvPr/>
        </p:nvCxnSpPr>
        <p:spPr>
          <a:xfrm>
            <a:off x="6901649" y="3012441"/>
            <a:ext cx="0" cy="1455860"/>
          </a:xfrm>
          <a:prstGeom prst="straightConnector1">
            <a:avLst/>
          </a:prstGeom>
          <a:ln w="22225">
            <a:solidFill>
              <a:schemeClr val="tx1"/>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4" idx="2"/>
          </p:cNvCxnSpPr>
          <p:nvPr/>
        </p:nvCxnSpPr>
        <p:spPr>
          <a:xfrm flipH="1">
            <a:off x="7847272" y="3326940"/>
            <a:ext cx="140" cy="1124601"/>
          </a:xfrm>
          <a:prstGeom prst="straightConnector1">
            <a:avLst/>
          </a:prstGeom>
          <a:ln w="22225">
            <a:solidFill>
              <a:schemeClr val="tx1"/>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6" idx="2"/>
          </p:cNvCxnSpPr>
          <p:nvPr/>
        </p:nvCxnSpPr>
        <p:spPr>
          <a:xfrm flipH="1">
            <a:off x="9755826" y="4137096"/>
            <a:ext cx="1" cy="331205"/>
          </a:xfrm>
          <a:prstGeom prst="straightConnector1">
            <a:avLst/>
          </a:prstGeom>
          <a:ln w="22225">
            <a:solidFill>
              <a:schemeClr val="tx1"/>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542040" y="3542927"/>
            <a:ext cx="461665" cy="440185"/>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Idle</a:t>
            </a:r>
          </a:p>
        </p:txBody>
      </p:sp>
      <p:sp>
        <p:nvSpPr>
          <p:cNvPr id="112" name="TextBox 111"/>
          <p:cNvSpPr txBox="1"/>
          <p:nvPr/>
        </p:nvSpPr>
        <p:spPr>
          <a:xfrm>
            <a:off x="7471864" y="3532301"/>
            <a:ext cx="461665" cy="440185"/>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Idle</a:t>
            </a:r>
          </a:p>
        </p:txBody>
      </p:sp>
      <p:sp>
        <p:nvSpPr>
          <p:cNvPr id="113" name="Text Box 38"/>
          <p:cNvSpPr txBox="1">
            <a:spLocks noChangeArrowheads="1"/>
          </p:cNvSpPr>
          <p:nvPr/>
        </p:nvSpPr>
        <p:spPr bwMode="auto">
          <a:xfrm>
            <a:off x="6471726" y="1666771"/>
            <a:ext cx="81923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T1</a:t>
            </a:r>
          </a:p>
        </p:txBody>
      </p:sp>
      <p:sp>
        <p:nvSpPr>
          <p:cNvPr id="114" name="Text Box 38"/>
          <p:cNvSpPr txBox="1">
            <a:spLocks noChangeArrowheads="1"/>
          </p:cNvSpPr>
          <p:nvPr/>
        </p:nvSpPr>
        <p:spPr bwMode="auto">
          <a:xfrm>
            <a:off x="7456678" y="1660664"/>
            <a:ext cx="81923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T2</a:t>
            </a:r>
          </a:p>
        </p:txBody>
      </p:sp>
      <p:sp>
        <p:nvSpPr>
          <p:cNvPr id="115" name="Text Box 38"/>
          <p:cNvSpPr txBox="1">
            <a:spLocks noChangeArrowheads="1"/>
          </p:cNvSpPr>
          <p:nvPr/>
        </p:nvSpPr>
        <p:spPr bwMode="auto">
          <a:xfrm>
            <a:off x="8428508" y="1653148"/>
            <a:ext cx="81923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T3</a:t>
            </a:r>
          </a:p>
        </p:txBody>
      </p:sp>
      <p:sp>
        <p:nvSpPr>
          <p:cNvPr id="116" name="Text Box 38"/>
          <p:cNvSpPr txBox="1">
            <a:spLocks noChangeArrowheads="1"/>
          </p:cNvSpPr>
          <p:nvPr/>
        </p:nvSpPr>
        <p:spPr bwMode="auto">
          <a:xfrm>
            <a:off x="9400338" y="1653149"/>
            <a:ext cx="81923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T4</a:t>
            </a:r>
          </a:p>
        </p:txBody>
      </p:sp>
      <p:sp>
        <p:nvSpPr>
          <p:cNvPr id="123" name="Rectangle 122"/>
          <p:cNvSpPr/>
          <p:nvPr/>
        </p:nvSpPr>
        <p:spPr>
          <a:xfrm>
            <a:off x="0"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cxnSp>
        <p:nvCxnSpPr>
          <p:cNvPr id="4" name="Straight Connector 3"/>
          <p:cNvCxnSpPr/>
          <p:nvPr/>
        </p:nvCxnSpPr>
        <p:spPr>
          <a:xfrm>
            <a:off x="6461617" y="1373088"/>
            <a:ext cx="0" cy="5437409"/>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447006" y="1392572"/>
            <a:ext cx="284443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Times New Roman" panose="02020603050405020304" pitchFamily="18" charset="0"/>
              </a:rPr>
              <a:t>OpenMP this side of orange line</a:t>
            </a:r>
          </a:p>
        </p:txBody>
      </p:sp>
      <p:sp>
        <p:nvSpPr>
          <p:cNvPr id="2" name="Right Brace 1"/>
          <p:cNvSpPr/>
          <p:nvPr/>
        </p:nvSpPr>
        <p:spPr>
          <a:xfrm>
            <a:off x="6790267" y="4537991"/>
            <a:ext cx="177800" cy="2112576"/>
          </a:xfrm>
          <a:prstGeom prst="rightBrace">
            <a:avLst>
              <a:gd name="adj1" fmla="val 71568"/>
              <a:gd name="adj2" fmla="val 50000"/>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924806" y="5988320"/>
            <a:ext cx="4307013" cy="646331"/>
          </a:xfrm>
          <a:prstGeom prst="rect">
            <a:avLst/>
          </a:prstGeom>
          <a:ln>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Quick note: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nowait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construct needed since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single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calls for implicit synchronization</a:t>
            </a:r>
          </a:p>
        </p:txBody>
      </p:sp>
    </p:spTree>
    <p:custDataLst>
      <p:tags r:id="rId1"/>
    </p:custDataLst>
    <p:extLst>
      <p:ext uri="{BB962C8B-B14F-4D97-AF65-F5344CB8AC3E}">
        <p14:creationId xmlns:p14="http://schemas.microsoft.com/office/powerpoint/2010/main" val="107774982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Left Brace 1"/>
          <p:cNvSpPr/>
          <p:nvPr/>
        </p:nvSpPr>
        <p:spPr>
          <a:xfrm>
            <a:off x="2396173" y="3056750"/>
            <a:ext cx="307050" cy="2664600"/>
          </a:xfrm>
          <a:prstGeom prst="leftBrace">
            <a:avLst>
              <a:gd name="adj1" fmla="val 66087"/>
              <a:gd name="adj2" fmla="val 50000"/>
            </a:avLst>
          </a:prstGeom>
          <a:ln w="349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ight Brace 6"/>
          <p:cNvSpPr/>
          <p:nvPr/>
        </p:nvSpPr>
        <p:spPr>
          <a:xfrm flipH="1">
            <a:off x="2810333" y="3420081"/>
            <a:ext cx="237666" cy="2167919"/>
          </a:xfrm>
          <a:prstGeom prst="rightBrace">
            <a:avLst>
              <a:gd name="adj1" fmla="val 94958"/>
              <a:gd name="adj2" fmla="val 50000"/>
            </a:avLst>
          </a:prstGeom>
          <a:ln w="349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eft Brace 10"/>
          <p:cNvSpPr/>
          <p:nvPr/>
        </p:nvSpPr>
        <p:spPr>
          <a:xfrm>
            <a:off x="3240206" y="4157536"/>
            <a:ext cx="97906" cy="630789"/>
          </a:xfrm>
          <a:prstGeom prst="leftBrace">
            <a:avLst>
              <a:gd name="adj1" fmla="val 124123"/>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A7DEE57-D03D-BC8D-D003-2A9C424C5BF5}"/>
              </a:ext>
            </a:extLst>
          </p:cNvPr>
          <p:cNvSpPr txBox="1"/>
          <p:nvPr/>
        </p:nvSpPr>
        <p:spPr>
          <a:xfrm>
            <a:off x="3390900" y="34539"/>
            <a:ext cx="8067286" cy="6771084"/>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&lt;list&gt;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cmath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doSomething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(std::list&lt;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&gt;::iterator</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itr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itr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std::list&lt;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&lt;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4</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&lt;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test.push_back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(std::pow(</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auto</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 item : test)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std::list&lt;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&gt;::iterator it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test.begin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(8)</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single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nowait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while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test.end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task</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firstprivate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it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doSomething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end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task</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"...master done\n"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end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single</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end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parallel</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auto</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 item : test)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104746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Tasks: Synchronization Issues</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dirty="0"/>
              <a:t>Setup:</a:t>
            </a:r>
          </a:p>
          <a:p>
            <a:pPr lvl="1"/>
            <a:r>
              <a:rPr lang="en-US" dirty="0"/>
              <a:t>Assume Task B specifically relies on completion of Task A</a:t>
            </a:r>
          </a:p>
          <a:p>
            <a:pPr lvl="1"/>
            <a:r>
              <a:rPr lang="en-US" dirty="0"/>
              <a:t>You need to be able to guarantee completion of Task A before invoking the execution of Task B</a:t>
            </a:r>
          </a:p>
          <a:p>
            <a:endParaRPr lang="en-US" dirty="0"/>
          </a:p>
          <a:p>
            <a:endParaRPr lang="en-US" dirty="0"/>
          </a:p>
          <a:p>
            <a:r>
              <a:rPr lang="en-US" b="1" dirty="0">
                <a:solidFill>
                  <a:srgbClr val="0070C0"/>
                </a:solidFill>
                <a:latin typeface="Consolas" pitchFamily="49" charset="0"/>
                <a:cs typeface="Consolas" pitchFamily="49" charset="0"/>
              </a:rPr>
              <a:t>#pragma </a:t>
            </a:r>
            <a:r>
              <a:rPr lang="en-US" b="1" dirty="0" err="1">
                <a:solidFill>
                  <a:srgbClr val="0070C0"/>
                </a:solidFill>
                <a:latin typeface="Consolas" pitchFamily="49" charset="0"/>
                <a:cs typeface="Consolas" pitchFamily="49" charset="0"/>
              </a:rPr>
              <a:t>omp</a:t>
            </a:r>
            <a:r>
              <a:rPr lang="en-US" b="1" dirty="0">
                <a:solidFill>
                  <a:srgbClr val="0070C0"/>
                </a:solidFill>
                <a:latin typeface="Consolas" pitchFamily="49" charset="0"/>
                <a:cs typeface="Consolas" pitchFamily="49" charset="0"/>
              </a:rPr>
              <a:t> barrier</a:t>
            </a:r>
            <a:r>
              <a:rPr lang="en-US" dirty="0"/>
              <a:t>: tasks are guaranteed to be complete at thread barrier</a:t>
            </a:r>
          </a:p>
          <a:p>
            <a:pPr lvl="1"/>
            <a:endParaRPr lang="en-US" b="1" dirty="0">
              <a:solidFill>
                <a:srgbClr val="0070C0"/>
              </a:solidFill>
              <a:latin typeface="Consolas" pitchFamily="49" charset="0"/>
              <a:cs typeface="Consolas" pitchFamily="49" charset="0"/>
            </a:endParaRPr>
          </a:p>
          <a:p>
            <a:endParaRPr lang="en-US" dirty="0"/>
          </a:p>
          <a:p>
            <a:r>
              <a:rPr lang="en-US" b="1" dirty="0">
                <a:solidFill>
                  <a:srgbClr val="0070C0"/>
                </a:solidFill>
                <a:latin typeface="Consolas" pitchFamily="49" charset="0"/>
                <a:cs typeface="Consolas" pitchFamily="49" charset="0"/>
              </a:rPr>
              <a:t>#pragma </a:t>
            </a:r>
            <a:r>
              <a:rPr lang="en-US" b="1" dirty="0" err="1">
                <a:solidFill>
                  <a:srgbClr val="0070C0"/>
                </a:solidFill>
                <a:latin typeface="Consolas" pitchFamily="49" charset="0"/>
                <a:cs typeface="Consolas" pitchFamily="49" charset="0"/>
              </a:rPr>
              <a:t>omp</a:t>
            </a:r>
            <a:r>
              <a:rPr lang="en-US" b="1" dirty="0">
                <a:solidFill>
                  <a:srgbClr val="0070C0"/>
                </a:solidFill>
                <a:latin typeface="Consolas" pitchFamily="49" charset="0"/>
                <a:cs typeface="Consolas" pitchFamily="49" charset="0"/>
              </a:rPr>
              <a:t> </a:t>
            </a:r>
            <a:r>
              <a:rPr lang="en-US" b="1" dirty="0" err="1">
                <a:solidFill>
                  <a:srgbClr val="0070C0"/>
                </a:solidFill>
                <a:latin typeface="Consolas" pitchFamily="49" charset="0"/>
                <a:cs typeface="Consolas" pitchFamily="49" charset="0"/>
              </a:rPr>
              <a:t>taskwait</a:t>
            </a:r>
            <a:r>
              <a:rPr lang="en-US" dirty="0"/>
              <a:t>: when a thread encounters a </a:t>
            </a:r>
            <a:r>
              <a:rPr lang="en-US" dirty="0" err="1">
                <a:latin typeface="Consolas" panose="020B0609020204030204" pitchFamily="49" charset="0"/>
              </a:rPr>
              <a:t>taskwait</a:t>
            </a:r>
            <a:r>
              <a:rPr lang="en-US" dirty="0"/>
              <a:t> construct, the current task is suspended </a:t>
            </a:r>
            <a:r>
              <a:rPr lang="en-US" dirty="0">
                <a:solidFill>
                  <a:srgbClr val="C00000"/>
                </a:solidFill>
              </a:rPr>
              <a:t>until all child tasks </a:t>
            </a:r>
            <a:r>
              <a:rPr lang="en-US" dirty="0"/>
              <a:t>that the thread generated before the </a:t>
            </a:r>
            <a:r>
              <a:rPr lang="en-US" dirty="0" err="1">
                <a:latin typeface="Consolas" panose="020B0609020204030204" pitchFamily="49" charset="0"/>
              </a:rPr>
              <a:t>taskwait</a:t>
            </a:r>
            <a:r>
              <a:rPr lang="en-US" dirty="0"/>
              <a:t> region complete execution</a:t>
            </a:r>
          </a:p>
          <a:p>
            <a:pPr lvl="1"/>
            <a:r>
              <a:rPr lang="en-US" dirty="0"/>
              <a:t>The thread suspends the task, and moves on to execute other tasks so that the itself gets “unsuspended”</a:t>
            </a:r>
          </a:p>
          <a:p>
            <a:pPr lvl="1"/>
            <a:endParaRPr lang="en-US" b="1" dirty="0">
              <a:solidFill>
                <a:srgbClr val="0070C0"/>
              </a:solidFill>
              <a:latin typeface="Consolas" pitchFamily="49" charset="0"/>
              <a:cs typeface="Consolas" pitchFamily="49" charset="0"/>
            </a:endParaRPr>
          </a:p>
          <a:p>
            <a:pPr lvl="2"/>
            <a:endParaRPr lang="en-US" b="1" dirty="0">
              <a:solidFill>
                <a:srgbClr val="0070C0"/>
              </a:solidFill>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45260" y="6592277"/>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extLst>
      <p:ext uri="{BB962C8B-B14F-4D97-AF65-F5344CB8AC3E}">
        <p14:creationId xmlns:p14="http://schemas.microsoft.com/office/powerpoint/2010/main" val="1487912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7869" y="2680249"/>
            <a:ext cx="4572000" cy="3139321"/>
          </a:xfrm>
          <a:prstGeom prst="rect">
            <a:avLst/>
          </a:prstGeom>
          <a:solidFill>
            <a:schemeClr val="bg1">
              <a:lumMod val="95000"/>
            </a:schemeClr>
          </a:solidFill>
          <a:ln>
            <a:solidFill>
              <a:schemeClr val="tx1"/>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foo();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barrier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67298" name="Rectangle 2"/>
          <p:cNvSpPr>
            <a:spLocks noChangeArrowheads="1"/>
          </p:cNvSpPr>
          <p:nvPr/>
        </p:nvSpPr>
        <p:spPr bwMode="auto">
          <a:xfrm>
            <a:off x="2208214" y="260351"/>
            <a:ext cx="7920037" cy="576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4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7300" name="Rectangle 4"/>
          <p:cNvSpPr>
            <a:spLocks noGrp="1" noChangeArrowheads="1"/>
          </p:cNvSpPr>
          <p:nvPr>
            <p:ph type="title"/>
          </p:nvPr>
        </p:nvSpPr>
        <p:spPr/>
        <p:txBody>
          <a:bodyPr/>
          <a:lstStyle/>
          <a:p>
            <a:r>
              <a:rPr lang="it-IT" sz="3200" dirty="0"/>
              <a:t>Task Completion Example</a:t>
            </a:r>
            <a:endParaRPr lang="en-US" sz="32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7302" name="Rectangle 6"/>
          <p:cNvSpPr>
            <a:spLocks noChangeArrowheads="1"/>
          </p:cNvSpPr>
          <p:nvPr/>
        </p:nvSpPr>
        <p:spPr bwMode="auto">
          <a:xfrm>
            <a:off x="6889751" y="177589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7" name="Group 6"/>
          <p:cNvGrpSpPr/>
          <p:nvPr/>
        </p:nvGrpSpPr>
        <p:grpSpPr>
          <a:xfrm>
            <a:off x="2590801" y="5341937"/>
            <a:ext cx="7642225" cy="723830"/>
            <a:chOff x="1066800" y="5341937"/>
            <a:chExt cx="7642225" cy="723830"/>
          </a:xfrm>
        </p:grpSpPr>
        <p:sp>
          <p:nvSpPr>
            <p:cNvPr id="567306" name="Rectangle 10"/>
            <p:cNvSpPr>
              <a:spLocks noChangeArrowheads="1"/>
            </p:cNvSpPr>
            <p:nvPr/>
          </p:nvSpPr>
          <p:spPr bwMode="auto">
            <a:xfrm>
              <a:off x="5437188" y="5357881"/>
              <a:ext cx="3271837" cy="707886"/>
            </a:xfrm>
            <a:prstGeom prst="rect">
              <a:avLst/>
            </a:prstGeom>
            <a:noFill/>
            <a:ln w="1905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bar task guaranteed to be completed  here</a:t>
              </a:r>
            </a:p>
          </p:txBody>
        </p:sp>
        <p:sp>
          <p:nvSpPr>
            <p:cNvPr id="567307" name="Line 11"/>
            <p:cNvSpPr>
              <a:spLocks noChangeShapeType="1"/>
            </p:cNvSpPr>
            <p:nvPr/>
          </p:nvSpPr>
          <p:spPr bwMode="auto">
            <a:xfrm flipH="1" flipV="1">
              <a:off x="1066800" y="5341937"/>
              <a:ext cx="4359662" cy="369887"/>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p:cNvGrpSpPr/>
          <p:nvPr/>
        </p:nvGrpSpPr>
        <p:grpSpPr>
          <a:xfrm>
            <a:off x="4943475" y="4357658"/>
            <a:ext cx="5289550" cy="417543"/>
            <a:chOff x="3419475" y="4357657"/>
            <a:chExt cx="5289550" cy="417543"/>
          </a:xfrm>
        </p:grpSpPr>
        <p:sp>
          <p:nvSpPr>
            <p:cNvPr id="567305" name="Rectangle 9"/>
            <p:cNvSpPr>
              <a:spLocks noChangeArrowheads="1"/>
            </p:cNvSpPr>
            <p:nvPr/>
          </p:nvSpPr>
          <p:spPr bwMode="auto">
            <a:xfrm>
              <a:off x="5437188" y="4357657"/>
              <a:ext cx="3271837" cy="400110"/>
            </a:xfrm>
            <a:prstGeom prst="rect">
              <a:avLst/>
            </a:prstGeom>
            <a:noFill/>
            <a:ln w="1905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bar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task created here</a:t>
              </a:r>
            </a:p>
          </p:txBody>
        </p:sp>
        <p:sp>
          <p:nvSpPr>
            <p:cNvPr id="567308" name="Line 12"/>
            <p:cNvSpPr>
              <a:spLocks noChangeShapeType="1"/>
            </p:cNvSpPr>
            <p:nvPr/>
          </p:nvSpPr>
          <p:spPr bwMode="auto">
            <a:xfrm flipH="1">
              <a:off x="3419475" y="4557712"/>
              <a:ext cx="2006987" cy="217488"/>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p:cNvGrpSpPr/>
          <p:nvPr/>
        </p:nvGrpSpPr>
        <p:grpSpPr>
          <a:xfrm>
            <a:off x="4876801" y="3059181"/>
            <a:ext cx="5356225" cy="911156"/>
            <a:chOff x="3352800" y="3059181"/>
            <a:chExt cx="5356225" cy="911156"/>
          </a:xfrm>
        </p:grpSpPr>
        <p:sp>
          <p:nvSpPr>
            <p:cNvPr id="567304" name="Rectangle 8"/>
            <p:cNvSpPr>
              <a:spLocks noChangeArrowheads="1"/>
            </p:cNvSpPr>
            <p:nvPr/>
          </p:nvSpPr>
          <p:spPr bwMode="auto">
            <a:xfrm>
              <a:off x="5437188" y="3059181"/>
              <a:ext cx="3271837" cy="707886"/>
            </a:xfrm>
            <a:prstGeom prst="rect">
              <a:avLst/>
            </a:prstGeom>
            <a:noFill/>
            <a:ln w="1905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foo tasks guaranteed to be completed  here</a:t>
              </a:r>
            </a:p>
          </p:txBody>
        </p:sp>
        <p:sp>
          <p:nvSpPr>
            <p:cNvPr id="567309" name="Line 13"/>
            <p:cNvSpPr>
              <a:spLocks noChangeShapeType="1"/>
            </p:cNvSpPr>
            <p:nvPr/>
          </p:nvSpPr>
          <p:spPr bwMode="auto">
            <a:xfrm flipH="1">
              <a:off x="3352800" y="3443287"/>
              <a:ext cx="2084388" cy="52705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 name="Group 3"/>
          <p:cNvGrpSpPr/>
          <p:nvPr/>
        </p:nvGrpSpPr>
        <p:grpSpPr>
          <a:xfrm>
            <a:off x="4571999" y="1819345"/>
            <a:ext cx="5661027" cy="1593779"/>
            <a:chOff x="3047998" y="1819344"/>
            <a:chExt cx="5661027" cy="1593779"/>
          </a:xfrm>
        </p:grpSpPr>
        <p:sp>
          <p:nvSpPr>
            <p:cNvPr id="567303" name="Rectangle 7"/>
            <p:cNvSpPr>
              <a:spLocks noChangeArrowheads="1"/>
            </p:cNvSpPr>
            <p:nvPr/>
          </p:nvSpPr>
          <p:spPr bwMode="auto">
            <a:xfrm>
              <a:off x="5437188" y="1819344"/>
              <a:ext cx="3271837" cy="707886"/>
            </a:xfrm>
            <a:prstGeom prst="rect">
              <a:avLst/>
            </a:prstGeom>
            <a:noFill/>
            <a:ln w="1905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Multiple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foo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tasks created here – one for each thread</a:t>
              </a:r>
            </a:p>
          </p:txBody>
        </p:sp>
        <p:sp>
          <p:nvSpPr>
            <p:cNvPr id="567310" name="Line 14"/>
            <p:cNvSpPr>
              <a:spLocks noChangeShapeType="1"/>
            </p:cNvSpPr>
            <p:nvPr/>
          </p:nvSpPr>
          <p:spPr bwMode="auto">
            <a:xfrm flipH="1">
              <a:off x="3047998" y="2173286"/>
              <a:ext cx="2389189" cy="1239837"/>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 name="Rectangle 31"/>
          <p:cNvSpPr/>
          <p:nvPr/>
        </p:nvSpPr>
        <p:spPr>
          <a:xfrm>
            <a:off x="-31754"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23651616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Putting things in perspective: </a:t>
            </a:r>
            <a:r>
              <a:rPr lang="en-US" dirty="0">
                <a:solidFill>
                  <a:srgbClr val="FFC000"/>
                </a:solidFill>
                <a:latin typeface="Consolas" panose="020B0609020204030204" pitchFamily="49" charset="0"/>
              </a:rPr>
              <a:t>section</a:t>
            </a:r>
            <a:r>
              <a:rPr lang="en-US" dirty="0"/>
              <a:t> vs. </a:t>
            </a:r>
            <a:r>
              <a:rPr lang="en-US" dirty="0">
                <a:solidFill>
                  <a:srgbClr val="FFC000"/>
                </a:solidFill>
                <a:latin typeface="Consolas" panose="020B0609020204030204" pitchFamily="49" charset="0"/>
              </a:rPr>
              <a:t>task</a:t>
            </a:r>
            <a:r>
              <a:rPr lang="en-US" dirty="0"/>
              <a:t> </a:t>
            </a:r>
          </a:p>
        </p:txBody>
      </p:sp>
      <p:sp>
        <p:nvSpPr>
          <p:cNvPr id="4" name="Content Placeholder 3"/>
          <p:cNvSpPr>
            <a:spLocks noGrp="1"/>
          </p:cNvSpPr>
          <p:nvPr>
            <p:ph idx="1"/>
          </p:nvPr>
        </p:nvSpPr>
        <p:spPr/>
        <p:txBody>
          <a:bodyPr>
            <a:normAutofit/>
          </a:bodyPr>
          <a:lstStyle/>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sections</a:t>
            </a:r>
            <a:r>
              <a:rPr lang="en-US" dirty="0"/>
              <a:t> have a “</a:t>
            </a:r>
            <a:r>
              <a:rPr lang="en-US" i="1" dirty="0"/>
              <a:t>static</a:t>
            </a:r>
            <a:r>
              <a:rPr lang="en-US" dirty="0"/>
              <a:t>” attribute</a:t>
            </a:r>
          </a:p>
          <a:p>
            <a:pPr lvl="1"/>
            <a:r>
              <a:rPr lang="en-US" dirty="0"/>
              <a:t>Things are </a:t>
            </a:r>
            <a:r>
              <a:rPr lang="en-US" dirty="0">
                <a:solidFill>
                  <a:srgbClr val="C00000"/>
                </a:solidFill>
              </a:rPr>
              <a:t>mostly settled at compile time</a:t>
            </a:r>
          </a:p>
          <a:p>
            <a:endParaRPr lang="en-US" dirty="0"/>
          </a:p>
          <a:p>
            <a:endParaRPr lang="en-US" dirty="0"/>
          </a:p>
          <a:p>
            <a:r>
              <a:rPr lang="en-US" dirty="0"/>
              <a:t>The </a:t>
            </a:r>
            <a:r>
              <a:rPr lang="en-US" dirty="0">
                <a:solidFill>
                  <a:srgbClr val="0070C0"/>
                </a:solidFill>
                <a:latin typeface="Consolas" panose="020B0609020204030204" pitchFamily="49" charset="0"/>
              </a:rPr>
              <a:t>task</a:t>
            </a:r>
            <a:r>
              <a:rPr lang="en-US" dirty="0"/>
              <a:t> OpenMP construct more recent and more sophisticated</a:t>
            </a:r>
          </a:p>
          <a:p>
            <a:pPr lvl="1"/>
            <a:r>
              <a:rPr lang="en-US" dirty="0"/>
              <a:t>Has a “</a:t>
            </a:r>
            <a:r>
              <a:rPr lang="en-US" i="1" dirty="0"/>
              <a:t>dynamic</a:t>
            </a:r>
            <a:r>
              <a:rPr lang="en-US" dirty="0"/>
              <a:t>” attribute: things </a:t>
            </a:r>
            <a:r>
              <a:rPr lang="en-US" dirty="0">
                <a:solidFill>
                  <a:srgbClr val="C00000"/>
                </a:solidFill>
              </a:rPr>
              <a:t>figured out at run time</a:t>
            </a:r>
          </a:p>
          <a:p>
            <a:pPr lvl="1"/>
            <a:r>
              <a:rPr lang="en-US" dirty="0"/>
              <a:t>A task can encapsulate any block of code</a:t>
            </a:r>
          </a:p>
          <a:p>
            <a:pPr lvl="1"/>
            <a:r>
              <a:rPr lang="en-US" dirty="0"/>
              <a:t>Can handle nested loops and scenarios when the number of jobs is not clear</a:t>
            </a:r>
          </a:p>
          <a:p>
            <a:pPr lvl="1"/>
            <a:r>
              <a:rPr lang="en-US" dirty="0"/>
              <a:t>Big hammer, watch your fingers…</a:t>
            </a:r>
          </a:p>
          <a:p>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4124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dirty="0"/>
              <a:t>Variable Scoping Issues in OpenMP – What is </a:t>
            </a:r>
            <a:r>
              <a:rPr lang="en-US" dirty="0">
                <a:solidFill>
                  <a:srgbClr val="FFC000"/>
                </a:solidFill>
              </a:rPr>
              <a:t>shared</a:t>
            </a:r>
            <a:r>
              <a:rPr lang="en-US" dirty="0"/>
              <a:t>?</a:t>
            </a:r>
          </a:p>
        </p:txBody>
      </p:sp>
      <p:sp>
        <p:nvSpPr>
          <p:cNvPr id="571395" name="Rectangle 3"/>
          <p:cNvSpPr>
            <a:spLocks noGrp="1" noChangeArrowheads="1"/>
          </p:cNvSpPr>
          <p:nvPr>
            <p:ph idx="1"/>
          </p:nvPr>
        </p:nvSpPr>
        <p:spPr>
          <a:xfrm>
            <a:off x="147344" y="1090862"/>
            <a:ext cx="11960872" cy="5566611"/>
          </a:xfrm>
        </p:spPr>
        <p:txBody>
          <a:bodyPr>
            <a:normAutofit/>
          </a:bodyPr>
          <a:lstStyle/>
          <a:p>
            <a:r>
              <a:rPr lang="en-US" dirty="0"/>
              <a:t>OpenMP uses a shared-memory programming model</a:t>
            </a:r>
          </a:p>
          <a:p>
            <a:endParaRPr lang="en-US" b="1" dirty="0"/>
          </a:p>
          <a:p>
            <a:r>
              <a:rPr lang="en-US" b="1" dirty="0"/>
              <a:t>Shared variable</a:t>
            </a:r>
            <a:r>
              <a:rPr lang="en-US" dirty="0"/>
              <a:t> </a:t>
            </a:r>
            <a:r>
              <a:rPr lang="en-US" sz="2400" dirty="0"/>
              <a:t>–</a:t>
            </a:r>
            <a:r>
              <a:rPr lang="en-US" dirty="0"/>
              <a:t> a variable</a:t>
            </a:r>
            <a:r>
              <a:rPr lang="en-US" i="1" dirty="0"/>
              <a:t> </a:t>
            </a:r>
            <a:r>
              <a:rPr lang="en-US" dirty="0"/>
              <a:t>that can be read or written by multiple threads</a:t>
            </a:r>
          </a:p>
          <a:p>
            <a:endParaRPr lang="en-US" sz="2300" b="1" dirty="0"/>
          </a:p>
          <a:p>
            <a:r>
              <a:rPr lang="en-US" sz="2300" b="1" dirty="0"/>
              <a:t>Private variable</a:t>
            </a:r>
            <a:r>
              <a:rPr lang="en-US" sz="2300" dirty="0"/>
              <a:t> – a variable whose value is only visible to a thread (for read/write)</a:t>
            </a:r>
          </a:p>
          <a:p>
            <a:pPr lvl="1"/>
            <a:r>
              <a:rPr lang="en-US" sz="1900" dirty="0"/>
              <a:t>Like a CUDA thread register</a:t>
            </a:r>
          </a:p>
          <a:p>
            <a:endParaRPr lang="en-US" dirty="0"/>
          </a:p>
          <a:p>
            <a:endParaRPr lang="en-US" dirty="0"/>
          </a:p>
          <a:p>
            <a:r>
              <a:rPr lang="en-US" dirty="0"/>
              <a:t>If a variable is shared, you must pay attention to the WAR, RAW, WAW hazards</a:t>
            </a:r>
          </a:p>
          <a:p>
            <a:endParaRPr lang="en-US" dirty="0"/>
          </a:p>
          <a:p>
            <a:r>
              <a:rPr lang="en-US" dirty="0"/>
              <a:t>“Variable scoping in OpenMP”: </a:t>
            </a:r>
          </a:p>
          <a:p>
            <a:pPr lvl="1"/>
            <a:r>
              <a:rPr lang="en-US" dirty="0"/>
              <a:t>Understanding whether a variable that a thread works with is private or shared</a:t>
            </a:r>
          </a:p>
          <a:p>
            <a:endParaRPr lang="en-US" sz="23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49239606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dirty="0"/>
              <a:t>Variable Scoping Issues in OpenMP – What is </a:t>
            </a:r>
            <a:r>
              <a:rPr lang="en-US" dirty="0">
                <a:solidFill>
                  <a:srgbClr val="FFC000"/>
                </a:solidFill>
              </a:rPr>
              <a:t>shared</a:t>
            </a:r>
            <a:r>
              <a:rPr lang="en-US" dirty="0"/>
              <a:t>?</a:t>
            </a:r>
          </a:p>
        </p:txBody>
      </p:sp>
      <p:sp>
        <p:nvSpPr>
          <p:cNvPr id="571395" name="Rectangle 3"/>
          <p:cNvSpPr>
            <a:spLocks noGrp="1" noChangeArrowheads="1"/>
          </p:cNvSpPr>
          <p:nvPr>
            <p:ph idx="1"/>
          </p:nvPr>
        </p:nvSpPr>
        <p:spPr/>
        <p:txBody>
          <a:bodyPr>
            <a:normAutofit/>
          </a:bodyPr>
          <a:lstStyle/>
          <a:p>
            <a:r>
              <a:rPr lang="en-US" sz="2500" dirty="0"/>
              <a:t>Basic rule: </a:t>
            </a:r>
          </a:p>
          <a:p>
            <a:pPr lvl="1"/>
            <a:r>
              <a:rPr lang="en-US" sz="2100" dirty="0"/>
              <a:t>Any variable declared </a:t>
            </a:r>
            <a:r>
              <a:rPr lang="en-US" sz="2100" dirty="0">
                <a:solidFill>
                  <a:srgbClr val="0070C0"/>
                </a:solidFill>
              </a:rPr>
              <a:t>prior</a:t>
            </a:r>
            <a:r>
              <a:rPr lang="en-US" sz="2100" dirty="0"/>
              <a:t> to a parallel region is shared in that parallel region</a:t>
            </a:r>
          </a:p>
          <a:p>
            <a:pPr lvl="2"/>
            <a:r>
              <a:rPr lang="en-US" sz="1900" dirty="0"/>
              <a:t>That is, it is available for </a:t>
            </a:r>
            <a:r>
              <a:rPr lang="en-US" sz="1900" b="1" dirty="0">
                <a:solidFill>
                  <a:srgbClr val="C00000"/>
                </a:solidFill>
              </a:rPr>
              <a:t>read/write to all parallel threads </a:t>
            </a:r>
            <a:r>
              <a:rPr lang="en-US" sz="1900" dirty="0"/>
              <a:t>of the parallel region</a:t>
            </a:r>
          </a:p>
          <a:p>
            <a:endParaRPr lang="en-US" sz="2500" dirty="0"/>
          </a:p>
          <a:p>
            <a:r>
              <a:rPr lang="en-US" sz="2500" dirty="0"/>
              <a:t>Other examples of variables being shared among threads</a:t>
            </a:r>
          </a:p>
          <a:p>
            <a:pPr lvl="1"/>
            <a:r>
              <a:rPr lang="en-US" dirty="0"/>
              <a:t>Global variables</a:t>
            </a:r>
          </a:p>
          <a:p>
            <a:pPr lvl="1"/>
            <a:r>
              <a:rPr lang="en-US" dirty="0"/>
              <a:t>File scope variables</a:t>
            </a:r>
          </a:p>
          <a:p>
            <a:pPr lvl="1"/>
            <a:r>
              <a:rPr lang="en-US" dirty="0"/>
              <a:t>Namespace scope variables</a:t>
            </a:r>
          </a:p>
          <a:p>
            <a:pPr lvl="1"/>
            <a:r>
              <a:rPr lang="en-US" dirty="0"/>
              <a:t>Variables with </a:t>
            </a:r>
            <a:r>
              <a:rPr lang="en-US" dirty="0" err="1">
                <a:latin typeface="Courier New" panose="02070309020205020404" pitchFamily="49" charset="0"/>
                <a:cs typeface="Courier New" panose="02070309020205020404" pitchFamily="49" charset="0"/>
              </a:rPr>
              <a:t>const</a:t>
            </a:r>
            <a:r>
              <a:rPr lang="en-US" dirty="0"/>
              <a:t>-qualified type having no </a:t>
            </a:r>
            <a:r>
              <a:rPr lang="en-US" dirty="0">
                <a:latin typeface="Courier New" panose="02070309020205020404" pitchFamily="49" charset="0"/>
                <a:cs typeface="Courier New" panose="02070309020205020404" pitchFamily="49" charset="0"/>
              </a:rPr>
              <a:t>mutable</a:t>
            </a:r>
            <a:r>
              <a:rPr lang="en-US" dirty="0"/>
              <a:t> member</a:t>
            </a:r>
          </a:p>
          <a:p>
            <a:pPr lvl="1"/>
            <a:r>
              <a:rPr lang="en-US" dirty="0">
                <a:latin typeface="Courier New" panose="02070309020205020404" pitchFamily="49" charset="0"/>
                <a:cs typeface="Courier New" panose="02070309020205020404" pitchFamily="49" charset="0"/>
              </a:rPr>
              <a:t>static</a:t>
            </a:r>
            <a:r>
              <a:rPr lang="en-US" dirty="0"/>
              <a:t> variables which are declared in a scope inside the construct</a:t>
            </a:r>
          </a:p>
          <a:p>
            <a:pPr lvl="1"/>
            <a:endParaRPr lang="en-US" dirty="0"/>
          </a:p>
          <a:p>
            <a:r>
              <a:rPr lang="en-US" dirty="0"/>
              <a:t>Note: there’s a </a:t>
            </a:r>
            <a:r>
              <a:rPr lang="en-US" dirty="0">
                <a:solidFill>
                  <a:srgbClr val="0070C0"/>
                </a:solidFill>
                <a:latin typeface="Consolas" panose="020B0609020204030204" pitchFamily="49" charset="0"/>
              </a:rPr>
              <a:t>shared</a:t>
            </a:r>
            <a:r>
              <a:rPr lang="en-US" dirty="0"/>
              <a:t> clause that you can use if you feel like explicitly indicating that a variable is shared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49099698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private</a:t>
            </a:r>
            <a:r>
              <a:rPr lang="en-US" dirty="0"/>
              <a:t> Clause</a:t>
            </a:r>
          </a:p>
        </p:txBody>
      </p:sp>
      <p:sp>
        <p:nvSpPr>
          <p:cNvPr id="530435" name="Rectangle 3"/>
          <p:cNvSpPr>
            <a:spLocks noGrp="1" noChangeArrowheads="1"/>
          </p:cNvSpPr>
          <p:nvPr>
            <p:ph idx="1"/>
          </p:nvPr>
        </p:nvSpPr>
        <p:spPr/>
        <p:txBody>
          <a:bodyPr/>
          <a:lstStyle/>
          <a:p>
            <a:r>
              <a:rPr lang="en-US" dirty="0"/>
              <a:t>Variable[s] declared private in the pragma are reproduced for each thread</a:t>
            </a:r>
          </a:p>
          <a:p>
            <a:pPr lvl="1"/>
            <a:r>
              <a:rPr lang="en-US" dirty="0"/>
              <a:t>Consequence: each thread will have a private copy of that variable in the associated parallel region </a:t>
            </a:r>
          </a:p>
          <a:p>
            <a:pPr lvl="2"/>
            <a:r>
              <a:rPr lang="en-US" dirty="0"/>
              <a:t>The value that Thread_1 stores in </a:t>
            </a:r>
            <a:r>
              <a:rPr lang="en-US" dirty="0">
                <a:latin typeface="Consolas" panose="020B0609020204030204" pitchFamily="49" charset="0"/>
              </a:rPr>
              <a:t>x</a:t>
            </a:r>
            <a:r>
              <a:rPr lang="en-US" dirty="0"/>
              <a:t> is different than value that Thread_2 stores in variable </a:t>
            </a:r>
            <a:r>
              <a:rPr lang="en-US" dirty="0">
                <a:latin typeface="Consolas" panose="020B0609020204030204" pitchFamily="49" charset="0"/>
              </a:rPr>
              <a:t>x</a:t>
            </a:r>
          </a:p>
          <a:p>
            <a:pPr lvl="1"/>
            <a:endParaRPr lang="en-US" dirty="0"/>
          </a:p>
          <a:p>
            <a:pPr lvl="1"/>
            <a:r>
              <a:rPr lang="en-US" dirty="0"/>
              <a:t>NOTE: Private variables are </a:t>
            </a:r>
            <a:r>
              <a:rPr lang="en-US" dirty="0">
                <a:solidFill>
                  <a:srgbClr val="FF0000"/>
                </a:solidFill>
              </a:rPr>
              <a:t>un-initialized</a:t>
            </a:r>
            <a:r>
              <a:rPr lang="en-US" dirty="0"/>
              <a:t>; C++ objects are default-constructed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0436" name="Rectangle 4"/>
          <p:cNvSpPr>
            <a:spLocks noChangeArrowheads="1"/>
          </p:cNvSpPr>
          <p:nvPr/>
        </p:nvSpPr>
        <p:spPr bwMode="auto">
          <a:xfrm>
            <a:off x="6096001" y="2057401"/>
            <a:ext cx="3967163" cy="4284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marR="0" lvl="0" indent="-342900" algn="l" defTabSz="914400" rtl="0" eaLnBrk="1" fontAlgn="auto" latinLnBrk="0" hangingPunct="1">
              <a:lnSpc>
                <a:spcPct val="8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 name="Rectangle 1"/>
          <p:cNvSpPr/>
          <p:nvPr/>
        </p:nvSpPr>
        <p:spPr>
          <a:xfrm>
            <a:off x="3179233" y="3563267"/>
            <a:ext cx="5029200" cy="258532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work(</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x, 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nb-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omp </a:t>
            </a:r>
            <a:r>
              <a:rPr kumimoji="0" lang="nb-NO"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for private</a:t>
            </a:r>
            <a:r>
              <a:rPr kumimoji="0" lang="nb-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nb-NO"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x,y</a:t>
            </a:r>
            <a:r>
              <a:rPr kumimoji="0" lang="nb-NO"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(i=0; i&lt;N;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x</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a[i];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c[i] =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x + y</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147344" y="6549944"/>
            <a:ext cx="9664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13163102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dirty="0"/>
              <a:t>Data Scoping – What is Private?</a:t>
            </a:r>
          </a:p>
        </p:txBody>
      </p:sp>
      <p:sp>
        <p:nvSpPr>
          <p:cNvPr id="573443" name="Rectangle 3"/>
          <p:cNvSpPr>
            <a:spLocks noGrp="1" noChangeArrowheads="1"/>
          </p:cNvSpPr>
          <p:nvPr>
            <p:ph idx="1"/>
          </p:nvPr>
        </p:nvSpPr>
        <p:spPr>
          <a:noFill/>
          <a:ln/>
          <a:extLst>
            <a:ext uri="{AF507438-7753-43e0-B8FC-AC1667EBCBE1}">
              <a14:hiddenEffects xmlns="" xmlns:a14="http://schemas.microsoft.com/office/drawing/2010/main">
                <a:effectLst>
                  <a:outerShdw dist="28398" dir="6993903" algn="ctr" rotWithShape="0">
                    <a:schemeClr val="bg2"/>
                  </a:outerShdw>
                </a:effectLst>
              </a14:hiddenEffects>
            </a:ext>
          </a:extLst>
        </p:spPr>
        <p:txBody>
          <a:bodyPr vert="horz" lIns="90488" tIns="44450" rIns="90488" bIns="44450" rtlCol="0">
            <a:normAutofit/>
          </a:bodyPr>
          <a:lstStyle/>
          <a:p>
            <a:endParaRPr lang="en-US" sz="2800" dirty="0"/>
          </a:p>
          <a:p>
            <a:r>
              <a:rPr lang="en-US" sz="2800" dirty="0"/>
              <a:t>Examples of OpenMP variables treated as </a:t>
            </a:r>
            <a:r>
              <a:rPr lang="en-US" sz="2800" dirty="0">
                <a:solidFill>
                  <a:srgbClr val="C00000"/>
                </a:solidFill>
              </a:rPr>
              <a:t>private</a:t>
            </a:r>
            <a:r>
              <a:rPr lang="en-US" sz="2800" dirty="0"/>
              <a:t> by default:</a:t>
            </a:r>
          </a:p>
          <a:p>
            <a:pPr lvl="1"/>
            <a:endParaRPr lang="en-US" sz="2400" dirty="0"/>
          </a:p>
          <a:p>
            <a:pPr lvl="1"/>
            <a:r>
              <a:rPr lang="en-US" sz="2400" dirty="0"/>
              <a:t>Stack (local) variables in functions called </a:t>
            </a:r>
            <a:r>
              <a:rPr lang="en-US" sz="2400" dirty="0">
                <a:solidFill>
                  <a:srgbClr val="0070C0"/>
                </a:solidFill>
              </a:rPr>
              <a:t>from within</a:t>
            </a:r>
            <a:r>
              <a:rPr lang="en-US" sz="2400" dirty="0"/>
              <a:t> parallel regions</a:t>
            </a:r>
          </a:p>
          <a:p>
            <a:pPr lvl="1"/>
            <a:endParaRPr lang="en-US" sz="2400" dirty="0"/>
          </a:p>
          <a:p>
            <a:pPr lvl="1"/>
            <a:r>
              <a:rPr lang="en-US" sz="2400" dirty="0"/>
              <a:t>Loop iteration variables</a:t>
            </a:r>
          </a:p>
          <a:p>
            <a:pPr lvl="1"/>
            <a:endParaRPr lang="en-US" sz="2400" dirty="0"/>
          </a:p>
          <a:p>
            <a:pPr lvl="1"/>
            <a:r>
              <a:rPr lang="en-US" sz="2400" dirty="0"/>
              <a:t>Automatic variables within a statement block</a:t>
            </a:r>
          </a:p>
          <a:p>
            <a:pPr lvl="1"/>
            <a:endParaRPr lang="en-US" sz="24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47344" y="6513815"/>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47678609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Example [dwelling on the </a:t>
            </a:r>
            <a:r>
              <a:rPr lang="en-US" dirty="0">
                <a:solidFill>
                  <a:srgbClr val="FFC000"/>
                </a:solidFill>
                <a:latin typeface="Consolas" panose="020B0609020204030204" pitchFamily="49" charset="0"/>
              </a:rPr>
              <a:t>private</a:t>
            </a:r>
            <a:r>
              <a:rPr lang="en-US" dirty="0"/>
              <a:t> concept]: Is “</a:t>
            </a:r>
            <a:r>
              <a:rPr lang="en-US" dirty="0">
                <a:latin typeface="Consolas" panose="020B0609020204030204" pitchFamily="49" charset="0"/>
              </a:rPr>
              <a:t>i</a:t>
            </a:r>
            <a:r>
              <a:rPr lang="en-US" dirty="0"/>
              <a:t>” shared or private?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385763" y="2057950"/>
            <a:ext cx="5257800" cy="3970318"/>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using std::</a:t>
            </a:r>
            <a:r>
              <a:rPr kumimoji="0" lang="en-US" sz="14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a:ea typeface="+mn-ea"/>
                <a:cs typeface="+mn-cs"/>
              </a:rPr>
              <a:t> i = </a:t>
            </a:r>
            <a:r>
              <a:rPr kumimoji="0" lang="en-US" sz="1400" b="0" i="0" u="none" strike="noStrike" kern="1200" cap="none" spc="0" normalizeH="0" baseline="0" noProof="0" dirty="0">
                <a:ln>
                  <a:noFill/>
                </a:ln>
                <a:solidFill>
                  <a:srgbClr val="7030A0"/>
                </a:solidFill>
                <a:effectLst/>
                <a:uLnTx/>
                <a:uFillTx/>
                <a:latin typeface="Consolas"/>
                <a:ea typeface="+mn-ea"/>
                <a:cs typeface="+mn-cs"/>
              </a:rPr>
              <a:t>10</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parallel</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num_threads</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a:ln>
                  <a:noFill/>
                </a:ln>
                <a:solidFill>
                  <a:srgbClr val="7030A0"/>
                </a:solidFill>
                <a:effectLst/>
                <a:uLnTx/>
                <a:uFillTx/>
                <a:latin typeface="Consolas"/>
                <a:ea typeface="+mn-ea"/>
                <a:cs typeface="+mn-cs"/>
              </a:rPr>
              <a:t>4</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printf(</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%d  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i = </a:t>
            </a:r>
            <a:r>
              <a:rPr kumimoji="0" lang="en-US" sz="1400" b="0" i="0" u="none" strike="noStrike" kern="1200" cap="none" spc="0" normalizeH="0" baseline="0" noProof="0" dirty="0">
                <a:ln>
                  <a:noFill/>
                </a:ln>
                <a:solidFill>
                  <a:srgbClr val="7030A0"/>
                </a:solidFill>
                <a:effectLst/>
                <a:uLnTx/>
                <a:uFillTx/>
                <a:latin typeface="Consolas"/>
                <a:ea typeface="+mn-ea"/>
                <a:cs typeface="+mn-cs"/>
              </a:rPr>
              <a:t>1000 </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printf(</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7030A0"/>
                </a:solidFill>
                <a:effectLst/>
                <a:uLnTx/>
                <a:uFillTx/>
                <a:latin typeface="Consolas"/>
                <a:ea typeface="+mn-ea"/>
                <a:cs typeface="+mn-cs"/>
              </a:rPr>
              <a:t>0</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p:cNvSpPr/>
          <p:nvPr/>
        </p:nvSpPr>
        <p:spPr>
          <a:xfrm>
            <a:off x="6996111" y="973237"/>
            <a:ext cx="4576764" cy="5509200"/>
          </a:xfrm>
          <a:prstGeom prst="rect">
            <a:avLst/>
          </a:prstGeom>
          <a:solidFill>
            <a:srgbClr val="FFF2CC"/>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g++ firstPrivateP0.cpp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curie ~/ME759/OpenMP&gt;</a:t>
            </a:r>
          </a:p>
        </p:txBody>
      </p:sp>
    </p:spTree>
    <p:extLst>
      <p:ext uri="{BB962C8B-B14F-4D97-AF65-F5344CB8AC3E}">
        <p14:creationId xmlns:p14="http://schemas.microsoft.com/office/powerpoint/2010/main" val="20636136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Consolas" panose="020B0609020204030204" pitchFamily="49" charset="0"/>
                <a:cs typeface="Consolas" panose="020B0609020204030204" pitchFamily="49" charset="0"/>
              </a:rPr>
              <a:t>private</a:t>
            </a:r>
            <a:r>
              <a:rPr lang="en-US" dirty="0"/>
              <a:t>: somewhat sneaky</a:t>
            </a:r>
            <a:endParaRPr lang="en-US" dirty="0">
              <a:solidFill>
                <a:srgbClr val="0070C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381000" y="942526"/>
            <a:ext cx="5715000" cy="4185761"/>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(4)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private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%d: 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1000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 name="Rectangle 10"/>
          <p:cNvSpPr/>
          <p:nvPr/>
        </p:nvSpPr>
        <p:spPr>
          <a:xfrm>
            <a:off x="7044744" y="3355917"/>
            <a:ext cx="4353059" cy="127727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firstPrivateP1.cpp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                                                                       </a:t>
            </a:r>
          </a:p>
        </p:txBody>
      </p:sp>
      <p:sp>
        <p:nvSpPr>
          <p:cNvPr id="12" name="Rectangle 11"/>
          <p:cNvSpPr/>
          <p:nvPr/>
        </p:nvSpPr>
        <p:spPr>
          <a:xfrm>
            <a:off x="1187375" y="5247421"/>
            <a:ext cx="7175501" cy="1323439"/>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firstPrivateP1.cpp </a:t>
            </a:r>
            <a:r>
              <a:rPr kumimoji="0" lang="en-US" sz="1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-Wall</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some stuff here…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firstPrivateP1.cpp:10:11: warning: ‘i’ is used uninitialized in this function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Wuninitialized</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printf("</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%d  i = %d\n",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firstPrivateP1.cpp:5:7: note: ‘i’ was declared here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int i = 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a:t>
            </a:r>
          </a:p>
        </p:txBody>
      </p:sp>
    </p:spTree>
    <p:extLst>
      <p:ext uri="{BB962C8B-B14F-4D97-AF65-F5344CB8AC3E}">
        <p14:creationId xmlns:p14="http://schemas.microsoft.com/office/powerpoint/2010/main" val="136779293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latin typeface="Consolas" panose="020B0609020204030204" pitchFamily="49" charset="0"/>
                <a:cs typeface="Consolas" panose="020B0609020204030204" pitchFamily="49" charset="0"/>
              </a:rPr>
              <a:t>private</a:t>
            </a:r>
            <a:r>
              <a:rPr lang="en-US" dirty="0"/>
              <a:t> vs. </a:t>
            </a:r>
            <a:r>
              <a:rPr lang="en-US" dirty="0" err="1">
                <a:solidFill>
                  <a:srgbClr val="FFC000"/>
                </a:solidFill>
                <a:latin typeface="Consolas" panose="020B0609020204030204" pitchFamily="49" charset="0"/>
                <a:cs typeface="Consolas" panose="020B0609020204030204" pitchFamily="49" charset="0"/>
              </a:rPr>
              <a:t>firstprivate</a:t>
            </a:r>
            <a:endParaRPr lang="en-US" dirty="0">
              <a:solidFill>
                <a:srgbClr val="FFC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119028" y="988635"/>
            <a:ext cx="5715000" cy="4185761"/>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(4)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firstprivate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%d: 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1000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threadID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6" name="TextBox 5">
            <a:extLst>
              <a:ext uri="{FF2B5EF4-FFF2-40B4-BE49-F238E27FC236}">
                <a16:creationId xmlns:a16="http://schemas.microsoft.com/office/drawing/2014/main" id="{2C2E4A8C-1975-905A-0D57-326E4F7BBFC3}"/>
              </a:ext>
            </a:extLst>
          </p:cNvPr>
          <p:cNvSpPr txBox="1"/>
          <p:nvPr/>
        </p:nvSpPr>
        <p:spPr>
          <a:xfrm>
            <a:off x="7054897" y="4060392"/>
            <a:ext cx="3749931" cy="1815882"/>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-Wall -</a:t>
            </a: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0: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1: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3: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threadID</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2: i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10</a:t>
            </a:r>
          </a:p>
        </p:txBody>
      </p:sp>
      <p:sp>
        <p:nvSpPr>
          <p:cNvPr id="3" name="Rectangle 3">
            <a:extLst>
              <a:ext uri="{FF2B5EF4-FFF2-40B4-BE49-F238E27FC236}">
                <a16:creationId xmlns:a16="http://schemas.microsoft.com/office/drawing/2014/main" id="{95F7C7D8-B9A9-90C1-DED9-BC9012DC50DD}"/>
              </a:ext>
            </a:extLst>
          </p:cNvPr>
          <p:cNvSpPr txBox="1">
            <a:spLocks noChangeArrowheads="1"/>
          </p:cNvSpPr>
          <p:nvPr/>
        </p:nvSpPr>
        <p:spPr>
          <a:xfrm>
            <a:off x="6096000" y="981726"/>
            <a:ext cx="6001000" cy="5446545"/>
          </a:xfrm>
          <a:prstGeom prst="rect">
            <a:avLst/>
          </a:prstGeom>
          <a:noFill/>
          <a:ln/>
          <a:extLst>
            <a:ext uri="{AF507438-7753-43e0-B8FC-AC1667EBCBE1}">
              <a14:hiddenEffects xmlns="" xmlns:a14="http://schemas.microsoft.com/office/drawing/2010/main">
                <a:effectLst>
                  <a:outerShdw dist="28398" dir="6993903" algn="ctr" rotWithShape="0">
                    <a:schemeClr val="bg2"/>
                  </a:outerShdw>
                </a:effectLst>
              </a14:hiddenEffects>
            </a:ext>
          </a:extLst>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err="1">
                <a:solidFill>
                  <a:srgbClr val="0070C0"/>
                </a:solidFill>
                <a:latin typeface="Consolas" panose="020B0609020204030204" pitchFamily="49" charset="0"/>
              </a:rPr>
              <a:t>firstprivate</a:t>
            </a:r>
            <a:r>
              <a:rPr lang="en-US" sz="2000" b="1" dirty="0">
                <a:solidFill>
                  <a:srgbClr val="0070C0"/>
                </a:solidFill>
              </a:rPr>
              <a:t> </a:t>
            </a:r>
          </a:p>
          <a:p>
            <a:pPr lvl="1"/>
            <a:r>
              <a:rPr lang="en-US" sz="1800" dirty="0"/>
              <a:t>Goes one step beyond where </a:t>
            </a:r>
            <a:r>
              <a:rPr lang="en-US" sz="1800" dirty="0">
                <a:solidFill>
                  <a:srgbClr val="0070C0"/>
                </a:solidFill>
                <a:latin typeface="Courier New" panose="02070309020205020404" pitchFamily="49" charset="0"/>
                <a:cs typeface="Courier New" panose="02070309020205020404" pitchFamily="49" charset="0"/>
              </a:rPr>
              <a:t>private</a:t>
            </a:r>
            <a:r>
              <a:rPr lang="en-US" sz="1800" dirty="0"/>
              <a:t> stops</a:t>
            </a:r>
          </a:p>
          <a:p>
            <a:pPr lvl="1"/>
            <a:endParaRPr lang="en-US" sz="1800" dirty="0"/>
          </a:p>
          <a:p>
            <a:pPr lvl="1"/>
            <a:r>
              <a:rPr lang="en-US" sz="1800" dirty="0"/>
              <a:t>Specifies that </a:t>
            </a:r>
            <a:r>
              <a:rPr lang="en-US" sz="1800" dirty="0">
                <a:solidFill>
                  <a:srgbClr val="C00000"/>
                </a:solidFill>
              </a:rPr>
              <a:t>each thread </a:t>
            </a:r>
            <a:r>
              <a:rPr lang="en-US" sz="1800" dirty="0"/>
              <a:t>should have its own instance of a variable </a:t>
            </a:r>
          </a:p>
          <a:p>
            <a:pPr lvl="1"/>
            <a:endParaRPr lang="en-US" sz="1800" dirty="0"/>
          </a:p>
          <a:p>
            <a:pPr lvl="1"/>
            <a:r>
              <a:rPr lang="en-US" sz="1800" dirty="0"/>
              <a:t>Moreover, the variable is initialized using the value of the variable of the same name because it exists before the parallel construct</a:t>
            </a:r>
          </a:p>
        </p:txBody>
      </p:sp>
    </p:spTree>
    <p:extLst>
      <p:ext uri="{BB962C8B-B14F-4D97-AF65-F5344CB8AC3E}">
        <p14:creationId xmlns:p14="http://schemas.microsoft.com/office/powerpoint/2010/main" val="39493221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solidFill>
                  <a:srgbClr val="FFC000"/>
                </a:solidFill>
                <a:latin typeface="Consolas" panose="020B0609020204030204" pitchFamily="49" charset="0"/>
                <a:cs typeface="Consolas" panose="020B0609020204030204" pitchFamily="49" charset="0"/>
              </a:rPr>
              <a:t>lastprivate</a:t>
            </a:r>
            <a:r>
              <a:rPr lang="en-US" dirty="0"/>
              <a:t> OpenMP directive </a:t>
            </a:r>
            <a:endParaRPr lang="en-US"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39738" y="1358900"/>
            <a:ext cx="11752262" cy="635000"/>
          </a:xfrm>
        </p:spPr>
        <p:txBody>
          <a:bodyPr/>
          <a:lstStyle/>
          <a:p>
            <a:r>
              <a:rPr lang="en-US" sz="1800" dirty="0"/>
              <a:t>The enclosing context's version of the variable is set </a:t>
            </a:r>
            <a:r>
              <a:rPr lang="en-US" sz="1800" dirty="0">
                <a:solidFill>
                  <a:srgbClr val="C00000"/>
                </a:solidFill>
              </a:rPr>
              <a:t>equal to the private version of whichever thread executes the final iteration</a:t>
            </a:r>
            <a:r>
              <a:rPr lang="en-US" sz="1800" dirty="0"/>
              <a:t> of the work-sharing construct (</a:t>
            </a:r>
            <a:r>
              <a:rPr lang="en-US" sz="1800" dirty="0">
                <a:solidFill>
                  <a:srgbClr val="0070C0"/>
                </a:solidFill>
                <a:latin typeface="Consolas" panose="020B0609020204030204" pitchFamily="49" charset="0"/>
                <a:cs typeface="Consolas" panose="020B0609020204030204" pitchFamily="49" charset="0"/>
              </a:rPr>
              <a:t>for</a:t>
            </a:r>
            <a:r>
              <a:rPr lang="en-US" sz="1800" dirty="0"/>
              <a:t> or </a:t>
            </a:r>
            <a:r>
              <a:rPr lang="en-US" sz="1800" dirty="0">
                <a:solidFill>
                  <a:srgbClr val="0070C0"/>
                </a:solidFill>
                <a:latin typeface="Consolas" panose="020B0609020204030204" pitchFamily="49" charset="0"/>
                <a:cs typeface="Consolas" panose="020B0609020204030204" pitchFamily="49" charset="0"/>
              </a:rPr>
              <a:t>section</a:t>
            </a:r>
            <a:r>
              <a:rPr lang="en-US" sz="1800" dirty="0"/>
              <a:t>)</a:t>
            </a:r>
          </a:p>
        </p:txBody>
      </p:sp>
      <p:sp>
        <p:nvSpPr>
          <p:cNvPr id="5" name="Rectangle 4"/>
          <p:cNvSpPr/>
          <p:nvPr/>
        </p:nvSpPr>
        <p:spPr>
          <a:xfrm>
            <a:off x="381001" y="1993900"/>
            <a:ext cx="8096435" cy="3108543"/>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(4)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schedule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static</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2)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lastprivate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&lt;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11</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 = %d\n"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9" name="TextBox 8">
            <a:extLst>
              <a:ext uri="{FF2B5EF4-FFF2-40B4-BE49-F238E27FC236}">
                <a16:creationId xmlns:a16="http://schemas.microsoft.com/office/drawing/2014/main" id="{45240159-EF9F-A271-CBAB-871BDE8C9E04}"/>
              </a:ext>
            </a:extLst>
          </p:cNvPr>
          <p:cNvSpPr txBox="1"/>
          <p:nvPr/>
        </p:nvSpPr>
        <p:spPr>
          <a:xfrm>
            <a:off x="3941821" y="5498451"/>
            <a:ext cx="4054173" cy="9233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-Wall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fopenmp</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 = 1</a:t>
            </a:r>
          </a:p>
        </p:txBody>
      </p:sp>
    </p:spTree>
    <p:extLst>
      <p:ext uri="{BB962C8B-B14F-4D97-AF65-F5344CB8AC3E}">
        <p14:creationId xmlns:p14="http://schemas.microsoft.com/office/powerpoint/2010/main" val="416433717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506" name="Rectangle 18"/>
          <p:cNvSpPr>
            <a:spLocks noChangeArrowheads="1"/>
          </p:cNvSpPr>
          <p:nvPr/>
        </p:nvSpPr>
        <p:spPr bwMode="auto">
          <a:xfrm>
            <a:off x="1732786" y="4410344"/>
            <a:ext cx="3952875" cy="646973"/>
          </a:xfrm>
          <a:prstGeom prst="rect">
            <a:avLst/>
          </a:prstGeom>
          <a:solidFill>
            <a:schemeClr val="accent1">
              <a:lumMod val="20000"/>
              <a:lumOff val="80000"/>
            </a:schemeClr>
          </a:solidFill>
          <a:ln>
            <a:solidFill>
              <a:schemeClr val="tx1"/>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2075" tIns="46038" rIns="92075" bIns="46038">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index</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count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temp</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which is shared, and which is not?</a:t>
            </a:r>
          </a:p>
        </p:txBody>
      </p:sp>
      <p:sp>
        <p:nvSpPr>
          <p:cNvPr id="575490" name="Rectangle 2"/>
          <p:cNvSpPr>
            <a:spLocks noGrp="1" noChangeArrowheads="1"/>
          </p:cNvSpPr>
          <p:nvPr>
            <p:ph type="title"/>
          </p:nvPr>
        </p:nvSpPr>
        <p:spPr>
          <a:solidFill>
            <a:srgbClr val="F88276"/>
          </a:solidFill>
        </p:spPr>
        <p:txBody>
          <a:bodyPr vert="horz" lIns="91440" tIns="45720" rIns="91440" bIns="45720" rtlCol="0" anchor="ctr">
            <a:normAutofit/>
          </a:bodyPr>
          <a:lstStyle/>
          <a:p>
            <a:r>
              <a:rPr lang="en-US" dirty="0"/>
              <a:t>Quiz: what’s shared and what’s not?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BA5F2-BA81-4598-939D-5BFFBD4009F6}"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75491" name="Group 3"/>
          <p:cNvGrpSpPr>
            <a:grpSpLocks/>
          </p:cNvGrpSpPr>
          <p:nvPr/>
        </p:nvGrpSpPr>
        <p:grpSpPr bwMode="auto">
          <a:xfrm>
            <a:off x="5836472" y="3762281"/>
            <a:ext cx="4629150" cy="2362199"/>
            <a:chOff x="2735" y="2305"/>
            <a:chExt cx="2916" cy="1488"/>
          </a:xfrm>
        </p:grpSpPr>
        <p:sp>
          <p:nvSpPr>
            <p:cNvPr id="575492" name="Rectangle 4"/>
            <p:cNvSpPr>
              <a:spLocks noChangeArrowheads="1"/>
            </p:cNvSpPr>
            <p:nvPr/>
          </p:nvSpPr>
          <p:spPr bwMode="auto">
            <a:xfrm>
              <a:off x="5178" y="2921"/>
              <a:ext cx="47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panose="020B0609020204030204" pitchFamily="49" charset="0"/>
                  <a:ea typeface="+mn-ea"/>
                  <a:cs typeface="+mn-cs"/>
                </a:rPr>
                <a:t>temp</a:t>
              </a:r>
            </a:p>
          </p:txBody>
        </p:sp>
        <p:sp>
          <p:nvSpPr>
            <p:cNvPr id="575493" name="Line 5"/>
            <p:cNvSpPr>
              <a:spLocks noChangeShapeType="1"/>
            </p:cNvSpPr>
            <p:nvPr/>
          </p:nvSpPr>
          <p:spPr bwMode="auto">
            <a:xfrm>
              <a:off x="3490" y="2305"/>
              <a:ext cx="0" cy="19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494" name="Rectangle 6"/>
            <p:cNvSpPr>
              <a:spLocks noChangeArrowheads="1"/>
            </p:cNvSpPr>
            <p:nvPr/>
          </p:nvSpPr>
          <p:spPr bwMode="auto">
            <a:xfrm>
              <a:off x="2831" y="2437"/>
              <a:ext cx="145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 index, count</a:t>
              </a:r>
            </a:p>
          </p:txBody>
        </p:sp>
        <p:sp>
          <p:nvSpPr>
            <p:cNvPr id="575495" name="Line 7"/>
            <p:cNvSpPr>
              <a:spLocks noChangeShapeType="1"/>
            </p:cNvSpPr>
            <p:nvPr/>
          </p:nvSpPr>
          <p:spPr bwMode="auto">
            <a:xfrm>
              <a:off x="3490" y="2641"/>
              <a:ext cx="0" cy="334"/>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496" name="Line 8"/>
            <p:cNvSpPr>
              <a:spLocks noChangeShapeType="1"/>
            </p:cNvSpPr>
            <p:nvPr/>
          </p:nvSpPr>
          <p:spPr bwMode="auto">
            <a:xfrm>
              <a:off x="3492" y="2783"/>
              <a:ext cx="1905" cy="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497" name="Rectangle 9"/>
            <p:cNvSpPr>
              <a:spLocks noChangeArrowheads="1"/>
            </p:cNvSpPr>
            <p:nvPr/>
          </p:nvSpPr>
          <p:spPr bwMode="auto">
            <a:xfrm>
              <a:off x="3247" y="2917"/>
              <a:ext cx="47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temp</a:t>
              </a:r>
            </a:p>
          </p:txBody>
        </p:sp>
        <p:sp>
          <p:nvSpPr>
            <p:cNvPr id="575498" name="Rectangle 10"/>
            <p:cNvSpPr>
              <a:spLocks noChangeArrowheads="1"/>
            </p:cNvSpPr>
            <p:nvPr/>
          </p:nvSpPr>
          <p:spPr bwMode="auto">
            <a:xfrm>
              <a:off x="4280" y="2917"/>
              <a:ext cx="47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panose="020B0609020204030204" pitchFamily="49" charset="0"/>
                  <a:ea typeface="+mn-ea"/>
                  <a:cs typeface="+mn-cs"/>
                </a:rPr>
                <a:t>temp</a:t>
              </a:r>
            </a:p>
          </p:txBody>
        </p:sp>
        <p:sp>
          <p:nvSpPr>
            <p:cNvPr id="575499" name="Line 11"/>
            <p:cNvSpPr>
              <a:spLocks noChangeShapeType="1"/>
            </p:cNvSpPr>
            <p:nvPr/>
          </p:nvSpPr>
          <p:spPr bwMode="auto">
            <a:xfrm>
              <a:off x="4498" y="2785"/>
              <a:ext cx="0" cy="19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500" name="Line 12"/>
            <p:cNvSpPr>
              <a:spLocks noChangeShapeType="1"/>
            </p:cNvSpPr>
            <p:nvPr/>
          </p:nvSpPr>
          <p:spPr bwMode="auto">
            <a:xfrm>
              <a:off x="5395" y="2778"/>
              <a:ext cx="0" cy="19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501" name="Line 13"/>
            <p:cNvSpPr>
              <a:spLocks noChangeShapeType="1"/>
            </p:cNvSpPr>
            <p:nvPr/>
          </p:nvSpPr>
          <p:spPr bwMode="auto">
            <a:xfrm>
              <a:off x="3492" y="3407"/>
              <a:ext cx="1905" cy="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502" name="Line 14"/>
            <p:cNvSpPr>
              <a:spLocks noChangeShapeType="1"/>
            </p:cNvSpPr>
            <p:nvPr/>
          </p:nvSpPr>
          <p:spPr bwMode="auto">
            <a:xfrm>
              <a:off x="4498" y="3169"/>
              <a:ext cx="0" cy="238"/>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503" name="Line 15"/>
            <p:cNvSpPr>
              <a:spLocks noChangeShapeType="1"/>
            </p:cNvSpPr>
            <p:nvPr/>
          </p:nvSpPr>
          <p:spPr bwMode="auto">
            <a:xfrm>
              <a:off x="5399" y="3175"/>
              <a:ext cx="0" cy="238"/>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75504" name="Rectangle 16"/>
            <p:cNvSpPr>
              <a:spLocks noChangeArrowheads="1"/>
            </p:cNvSpPr>
            <p:nvPr/>
          </p:nvSpPr>
          <p:spPr bwMode="auto">
            <a:xfrm>
              <a:off x="2735" y="3541"/>
              <a:ext cx="145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panose="020B0609020204030204" pitchFamily="49" charset="0"/>
                  <a:ea typeface="+mn-ea"/>
                  <a:cs typeface="+mn-cs"/>
                </a:rPr>
                <a:t>A, index, count</a:t>
              </a:r>
            </a:p>
          </p:txBody>
        </p:sp>
        <p:sp>
          <p:nvSpPr>
            <p:cNvPr id="575505" name="Line 17"/>
            <p:cNvSpPr>
              <a:spLocks noChangeShapeType="1"/>
            </p:cNvSpPr>
            <p:nvPr/>
          </p:nvSpPr>
          <p:spPr bwMode="auto">
            <a:xfrm>
              <a:off x="3488" y="3167"/>
              <a:ext cx="0" cy="430"/>
            </a:xfrm>
            <a:prstGeom prst="line">
              <a:avLst/>
            </a:prstGeom>
            <a:noFill/>
            <a:ln w="1905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grpSp>
      <p:sp>
        <p:nvSpPr>
          <p:cNvPr id="2" name="Rectangle 1"/>
          <p:cNvSpPr/>
          <p:nvPr/>
        </p:nvSpPr>
        <p:spPr>
          <a:xfrm>
            <a:off x="1723260" y="1246094"/>
            <a:ext cx="4572000" cy="2585323"/>
          </a:xfrm>
          <a:prstGeom prst="rect">
            <a:avLst/>
          </a:prstGeom>
          <a:solidFill>
            <a:schemeClr val="bg1">
              <a:lumMod val="95000"/>
            </a:schemeClr>
          </a:solidFill>
          <a:ln>
            <a:solidFill>
              <a:schemeClr val="tx1"/>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Work(index);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"%d\n"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4" name="Rectangle 3"/>
          <p:cNvSpPr/>
          <p:nvPr/>
        </p:nvSpPr>
        <p:spPr>
          <a:xfrm>
            <a:off x="6996935" y="1251173"/>
            <a:ext cx="3276600" cy="2031325"/>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extern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Work(</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temp[10];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static</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&lt;...&gt;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5" name="Rectangle 4"/>
          <p:cNvSpPr/>
          <p:nvPr/>
        </p:nvSpPr>
        <p:spPr>
          <a:xfrm>
            <a:off x="8550304" y="996110"/>
            <a:ext cx="2788327" cy="276999"/>
          </a:xfrm>
          <a:prstGeom prst="rect">
            <a:avLst/>
          </a:prstGeom>
          <a:solidFill>
            <a:schemeClr val="accent1">
              <a:lumMod val="20000"/>
              <a:lumOff val="80000"/>
            </a:schemeClr>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Assumed to be in another translation unit</a:t>
            </a:r>
          </a:p>
        </p:txBody>
      </p:sp>
      <p:sp>
        <p:nvSpPr>
          <p:cNvPr id="25" name="Rectangle 24"/>
          <p:cNvSpPr/>
          <p:nvPr/>
        </p:nvSpPr>
        <p:spPr>
          <a:xfrm>
            <a:off x="61648" y="6554787"/>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
        <p:nvSpPr>
          <p:cNvPr id="575509" name="Rectangle 21"/>
          <p:cNvSpPr>
            <a:spLocks noChangeArrowheads="1"/>
          </p:cNvSpPr>
          <p:nvPr/>
        </p:nvSpPr>
        <p:spPr bwMode="auto">
          <a:xfrm>
            <a:off x="1689130" y="4203605"/>
            <a:ext cx="4032249" cy="1128712"/>
          </a:xfrm>
          <a:prstGeom prst="rect">
            <a:avLst/>
          </a:prstGeom>
          <a:solidFill>
            <a:schemeClr val="accent1">
              <a:lumMod val="20000"/>
              <a:lumOff val="80000"/>
            </a:schemeClr>
          </a:solidFill>
          <a:ln>
            <a:solidFill>
              <a:schemeClr val="tx1"/>
            </a:solidFill>
          </a:ln>
          <a:effectLst/>
          <a:extLst>
            <a:ext uri="{91240B29-F687-4f45-9708-019B960494DF}">
              <a14:hiddenLine xmlns="" xmlns:a14="http://schemas.microsoft.com/office/drawing/2010/main" w="9525">
                <a:solidFill>
                  <a:schemeClr val="tx1"/>
                </a:solidFill>
                <a:miter lim="800000"/>
                <a:headEnd/>
                <a:tailEnd/>
              </a14:hiddenLine>
            </a:ext>
          </a:extLst>
        </p:spPr>
        <p:txBody>
          <a:bodyPr wrap="square" lIns="92075" tIns="46038" rIns="92075" bIns="46038">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itchFamily="49" charset="0"/>
              </a:rPr>
              <a:t>A</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itchFamily="49" charset="0"/>
              </a:rPr>
              <a:t>index</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itchFamily="49" charset="0"/>
              </a:rPr>
              <a:t>count</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are shared by all threads, but</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itchFamily="49" charset="0"/>
              </a:rPr>
              <a:t>temp</a:t>
            </a:r>
            <a:r>
              <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is private to each thread</a:t>
            </a:r>
          </a:p>
        </p:txBody>
      </p:sp>
    </p:spTree>
    <p:custDataLst>
      <p:tags r:id="rId1"/>
    </p:custDataLst>
    <p:extLst>
      <p:ext uri="{BB962C8B-B14F-4D97-AF65-F5344CB8AC3E}">
        <p14:creationId xmlns:p14="http://schemas.microsoft.com/office/powerpoint/2010/main" val="275390025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r>
              <a:rPr lang="en-US" dirty="0"/>
              <a:t>Data Scoping – Words of Wisdom</a:t>
            </a:r>
          </a:p>
        </p:txBody>
      </p:sp>
      <p:sp>
        <p:nvSpPr>
          <p:cNvPr id="3" name="Content Placeholder 2"/>
          <p:cNvSpPr>
            <a:spLocks noGrp="1"/>
          </p:cNvSpPr>
          <p:nvPr>
            <p:ph idx="1"/>
          </p:nvPr>
        </p:nvSpPr>
        <p:spPr/>
        <p:txBody>
          <a:bodyPr>
            <a:normAutofit/>
          </a:bodyPr>
          <a:lstStyle/>
          <a:p>
            <a:pPr lvl="1"/>
            <a:endParaRPr lang="en-US" sz="1600" dirty="0"/>
          </a:p>
          <a:p>
            <a:r>
              <a:rPr lang="en-US" sz="2000" dirty="0"/>
              <a:t>When in doubt, </a:t>
            </a:r>
          </a:p>
          <a:p>
            <a:pPr lvl="1"/>
            <a:r>
              <a:rPr lang="en-US" sz="1800" dirty="0"/>
              <a:t>Explicitly indicate who is what</a:t>
            </a:r>
          </a:p>
          <a:p>
            <a:pPr lvl="1"/>
            <a:r>
              <a:rPr lang="en-US" sz="1800" dirty="0"/>
              <a:t>Write a toy example to experiment</a:t>
            </a:r>
          </a:p>
          <a:p>
            <a:endParaRPr lang="en-US" sz="2000" dirty="0"/>
          </a:p>
          <a:p>
            <a:endParaRPr lang="en-US" sz="2000" dirty="0"/>
          </a:p>
          <a:p>
            <a:r>
              <a:rPr lang="en-US" sz="2000" dirty="0" err="1"/>
              <a:t>OpenMP</a:t>
            </a:r>
            <a:r>
              <a:rPr lang="en-US" sz="2000" dirty="0"/>
              <a:t> provides the clause </a:t>
            </a:r>
            <a:r>
              <a:rPr lang="en-US" sz="2000" dirty="0">
                <a:solidFill>
                  <a:srgbClr val="0070C0"/>
                </a:solidFill>
                <a:latin typeface="Consolas" panose="020B0609020204030204" pitchFamily="49" charset="0"/>
              </a:rPr>
              <a:t>default(none)</a:t>
            </a:r>
          </a:p>
          <a:p>
            <a:pPr lvl="1"/>
            <a:r>
              <a:rPr lang="en-US" sz="1800" dirty="0"/>
              <a:t>In this case, the compiler requires that we specify scope for each variable declared outside the block</a:t>
            </a:r>
          </a:p>
          <a:p>
            <a:pPr lvl="1"/>
            <a:r>
              <a:rPr lang="en-US" sz="1800" dirty="0">
                <a:solidFill>
                  <a:srgbClr val="C00000"/>
                </a:solidFill>
              </a:rPr>
              <a:t>Variable declared inside the block are private</a:t>
            </a:r>
          </a:p>
          <a:p>
            <a:endParaRPr lang="en-US" sz="2000" dirty="0"/>
          </a:p>
          <a:p>
            <a:endParaRPr lang="en-US" sz="2000" dirty="0"/>
          </a:p>
          <a:p>
            <a:r>
              <a:rPr lang="en-US" sz="2000" dirty="0"/>
              <a:t>Data scoping: a common sources of errors in OpenMP</a:t>
            </a:r>
            <a:endParaRPr lang="en-US" sz="1800" dirty="0"/>
          </a:p>
          <a:p>
            <a:pPr lvl="1"/>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8436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Harping On Data Scoping</a:t>
            </a:r>
          </a:p>
        </p:txBody>
      </p:sp>
      <p:sp>
        <p:nvSpPr>
          <p:cNvPr id="3" name="Content Placeholder 2"/>
          <p:cNvSpPr>
            <a:spLocks noGrp="1"/>
          </p:cNvSpPr>
          <p:nvPr>
            <p:ph idx="1"/>
          </p:nvPr>
        </p:nvSpPr>
        <p:spPr/>
        <p:txBody>
          <a:bodyPr/>
          <a:lstStyle/>
          <a:p>
            <a:pPr lvl="1"/>
            <a:endParaRPr lang="en-US" sz="1600" dirty="0"/>
          </a:p>
          <a:p>
            <a:pPr lvl="1"/>
            <a:endParaRPr lang="en-US" sz="1600" dirty="0"/>
          </a:p>
          <a:p>
            <a:pPr lvl="1"/>
            <a:endParaRPr lang="en-US" sz="1600" dirty="0"/>
          </a:p>
          <a:p>
            <a:r>
              <a:rPr lang="en-US" sz="2000" dirty="0"/>
              <a:t>When parallel threads execute parallel regions, it is assumed</a:t>
            </a:r>
          </a:p>
          <a:p>
            <a:pPr lvl="1"/>
            <a:r>
              <a:rPr lang="en-US" sz="1800" dirty="0"/>
              <a:t>Data dependencies are inexistent across parallel regions, OR</a:t>
            </a:r>
          </a:p>
          <a:p>
            <a:pPr lvl="1"/>
            <a:r>
              <a:rPr lang="en-US" sz="1800" dirty="0"/>
              <a:t>If data dependencies exist, there will be no race conditions </a:t>
            </a:r>
          </a:p>
          <a:p>
            <a:pPr lvl="1"/>
            <a:endParaRPr lang="en-US" sz="1600" dirty="0"/>
          </a:p>
          <a:p>
            <a:pPr lvl="1"/>
            <a:endParaRPr lang="en-US" sz="1600" dirty="0"/>
          </a:p>
          <a:p>
            <a:pPr lvl="1"/>
            <a:endParaRPr lang="en-US" sz="1600" dirty="0"/>
          </a:p>
          <a:p>
            <a:r>
              <a:rPr lang="en-US" sz="2000" dirty="0"/>
              <a:t>Since you placed the </a:t>
            </a:r>
            <a:r>
              <a:rPr lang="en-US" sz="2000" dirty="0" err="1">
                <a:solidFill>
                  <a:srgbClr val="0070C0"/>
                </a:solidFill>
                <a:latin typeface="Consolas" pitchFamily="49" charset="0"/>
                <a:cs typeface="Consolas" pitchFamily="49" charset="0"/>
              </a:rPr>
              <a:t>omp</a:t>
            </a:r>
            <a:r>
              <a:rPr lang="en-US" sz="2000" dirty="0">
                <a:solidFill>
                  <a:srgbClr val="0070C0"/>
                </a:solidFill>
                <a:latin typeface="Consolas" pitchFamily="49" charset="0"/>
                <a:cs typeface="Consolas" pitchFamily="49" charset="0"/>
              </a:rPr>
              <a:t> parallel </a:t>
            </a:r>
            <a:r>
              <a:rPr lang="en-US" sz="2000" dirty="0"/>
              <a:t>directive in your code, it is </a:t>
            </a:r>
            <a:r>
              <a:rPr lang="en-US" sz="2000" dirty="0">
                <a:solidFill>
                  <a:srgbClr val="C00000"/>
                </a:solidFill>
              </a:rPr>
              <a:t>your responsibility</a:t>
            </a:r>
            <a:r>
              <a:rPr lang="en-US" sz="2000" dirty="0"/>
              <a:t> to make sure that data dependencies do not lead to race conditions</a:t>
            </a:r>
          </a:p>
          <a:p>
            <a:pPr lvl="1"/>
            <a:r>
              <a:rPr lang="en-US" sz="1600" dirty="0"/>
              <a:t>Compilers not smart enough and sometimes can’t identify data dependency between what might look like independent parallel tasks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A7C484-7E24-447E-8CB0-5149A4D34DEF}" type="slidenum">
              <a:rPr kumimoji="0" lang="en-US" altLang="en-US" sz="10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507</a:t>
            </a:fld>
            <a:endParaRPr kumimoji="0" lang="en-US" altLang="en-US"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327571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Dependency Example  </a:t>
            </a:r>
            <a:r>
              <a:rPr lang="en-US" sz="1800" dirty="0"/>
              <a:t>[1/5]</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Rectangle 11"/>
          <p:cNvSpPr/>
          <p:nvPr/>
        </p:nvSpPr>
        <p:spPr>
          <a:xfrm>
            <a:off x="280826" y="985206"/>
            <a:ext cx="7603700" cy="5693866"/>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A31515"/>
                </a:solidFill>
                <a:effectLst/>
                <a:uLnTx/>
                <a:uFillTx/>
                <a:latin typeface="Consolas"/>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a:ea typeface="+mn-ea"/>
                <a:cs typeface="+mn-cs"/>
              </a:rPr>
              <a:t>#include </a:t>
            </a:r>
            <a:r>
              <a:rPr kumimoji="0" lang="en-US" sz="14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4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a:ea typeface="+mn-ea"/>
                <a:cs typeface="Calibri" panose="020F0502020204030204"/>
              </a:rPr>
              <a:t>#include </a:t>
            </a:r>
            <a:r>
              <a:rPr kumimoji="0" lang="en-US" sz="1400" b="0" i="0" u="none" strike="noStrike" kern="1200" cap="none" spc="0" normalizeH="0" baseline="0" noProof="0" dirty="0">
                <a:ln>
                  <a:noFill/>
                </a:ln>
                <a:solidFill>
                  <a:srgbClr val="A31515"/>
                </a:solidFill>
                <a:effectLst/>
                <a:uLnTx/>
                <a:uFillTx/>
                <a:latin typeface="Consolas"/>
                <a:ea typeface="+mn-ea"/>
                <a:cs typeface="Calibri" panose="020F0502020204030204"/>
              </a:rPr>
              <a:t>&lt;vector&gt;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a:ea typeface="+mn-ea"/>
                <a:cs typeface="+mn-cs"/>
              </a:rPr>
              <a:t> N = </a:t>
            </a:r>
            <a:r>
              <a:rPr kumimoji="0" lang="en-US" sz="1400" b="0" i="0" u="none" strike="noStrike" kern="1200" cap="none" spc="0" normalizeH="0" baseline="0" noProof="0" dirty="0">
                <a:ln>
                  <a:noFill/>
                </a:ln>
                <a:solidFill>
                  <a:srgbClr val="7030A0"/>
                </a:solidFill>
                <a:effectLst/>
                <a:uLnTx/>
                <a:uFillTx/>
                <a:latin typeface="Consolas"/>
                <a:ea typeface="+mn-ea"/>
                <a:cs typeface="+mn-cs"/>
              </a:rPr>
              <a:t>15</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std::</a:t>
            </a:r>
            <a:r>
              <a:rPr kumimoji="0" lang="en-US" sz="1400" b="0" i="0" u="none" strike="noStrike" kern="1200" cap="none" spc="0" normalizeH="0" baseline="0" noProof="0" dirty="0">
                <a:ln>
                  <a:noFill/>
                </a:ln>
                <a:solidFill>
                  <a:srgbClr val="0000FF"/>
                </a:solidFill>
                <a:effectLst/>
                <a:uLnTx/>
                <a:uFillTx/>
                <a:latin typeface="Consolas"/>
                <a:ea typeface="+mn-ea"/>
                <a:cs typeface="+mn-cs"/>
              </a:rPr>
              <a:t>vector</a:t>
            </a:r>
            <a:r>
              <a:rPr kumimoji="0" lang="en-US" sz="1400" b="0" i="0" u="none" strike="noStrike" kern="1200" cap="none" spc="0" normalizeH="0" baseline="0" noProof="0" dirty="0">
                <a:ln>
                  <a:noFill/>
                </a:ln>
                <a:solidFill>
                  <a:srgbClr val="000000"/>
                </a:solidFill>
                <a:effectLst/>
                <a:uLnTx/>
                <a:uFillTx/>
                <a:latin typeface="Consolas"/>
                <a:ea typeface="+mn-ea"/>
                <a:cs typeface="+mn-cs"/>
              </a:rPr>
              <a:t>&lt;</a:t>
            </a:r>
            <a:r>
              <a:rPr kumimoji="0" lang="en-US" sz="1400" b="0" i="0" u="none" strike="noStrike" kern="1200" cap="none" spc="0" normalizeH="0" baseline="0" noProof="0" dirty="0">
                <a:ln>
                  <a:noFill/>
                </a:ln>
                <a:solidFill>
                  <a:srgbClr val="0000FF"/>
                </a:solidFill>
                <a:effectLst/>
                <a:uLnTx/>
                <a:uFillTx/>
                <a:latin typeface="Consolas"/>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a:ea typeface="+mn-ea"/>
                <a:cs typeface="+mn-cs"/>
              </a:rPr>
              <a:t>&gt; a(N); </a:t>
            </a:r>
            <a:r>
              <a:rPr kumimoji="0" lang="en-US" sz="1400" b="0" i="0" u="none" strike="noStrike" kern="1200" cap="none" spc="0" normalizeH="0" baseline="0" noProof="0" dirty="0">
                <a:ln>
                  <a:noFill/>
                </a:ln>
                <a:solidFill>
                  <a:srgbClr val="008000"/>
                </a:solidFill>
                <a:effectLst/>
                <a:uLnTx/>
                <a:uFillTx/>
                <a:latin typeface="Consolas"/>
                <a:ea typeface="+mn-ea"/>
                <a:cs typeface="+mn-cs"/>
              </a:rPr>
              <a:t>// `a` is initialized with zeroes by default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//Basic idea: initialize the first "offset" entries of a and then</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//populate all the other entries of a based on these first entries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a:ea typeface="+mn-ea"/>
                <a:cs typeface="+mn-cs"/>
              </a:rPr>
              <a:t> offset = </a:t>
            </a:r>
            <a:r>
              <a:rPr kumimoji="0" lang="en-US" sz="1400" b="0" i="0" u="none" strike="noStrike" kern="1200" cap="none" spc="0" normalizeH="0" baseline="0" noProof="0" dirty="0">
                <a:ln>
                  <a:noFill/>
                </a:ln>
                <a:solidFill>
                  <a:srgbClr val="7030A0"/>
                </a:solidFill>
                <a:effectLst/>
                <a:uLnTx/>
                <a:uFillTx/>
                <a:latin typeface="Consolas"/>
                <a:ea typeface="+mn-ea"/>
                <a:cs typeface="+mn-cs"/>
              </a:rPr>
              <a:t>3</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a:ln>
                  <a:noFill/>
                </a:ln>
                <a:solidFill>
                  <a:srgbClr val="0000FF"/>
                </a:solidFill>
                <a:effectLst/>
                <a:uLnTx/>
                <a:uFillTx/>
                <a:latin typeface="Consolas"/>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a:ln>
                  <a:noFill/>
                </a:ln>
                <a:solidFill>
                  <a:srgbClr val="0000FF"/>
                </a:solidFill>
                <a:effectLst/>
                <a:uLnTx/>
                <a:uFillTx/>
                <a:latin typeface="Consolas"/>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a:ea typeface="+mn-ea"/>
                <a:cs typeface="+mn-cs"/>
              </a:rPr>
              <a:t> i = </a:t>
            </a:r>
            <a:r>
              <a:rPr kumimoji="0" lang="nn-NO" sz="1400" b="0" i="0" u="none" strike="noStrike" kern="1200" cap="none" spc="0" normalizeH="0" baseline="0" noProof="0" dirty="0">
                <a:ln>
                  <a:noFill/>
                </a:ln>
                <a:solidFill>
                  <a:srgbClr val="7030A0"/>
                </a:solidFill>
                <a:effectLst/>
                <a:uLnTx/>
                <a:uFillTx/>
                <a:latin typeface="Consolas"/>
                <a:ea typeface="+mn-ea"/>
                <a:cs typeface="+mn-cs"/>
              </a:rPr>
              <a:t>0</a:t>
            </a:r>
            <a:r>
              <a:rPr kumimoji="0" lang="nn-NO" sz="1400" b="0" i="0" u="none" strike="noStrike" kern="1200" cap="none" spc="0" normalizeH="0" baseline="0" noProof="0" dirty="0">
                <a:ln>
                  <a:noFill/>
                </a:ln>
                <a:solidFill>
                  <a:srgbClr val="000000"/>
                </a:solidFill>
                <a:effectLst/>
                <a:uLnTx/>
                <a:uFillTx/>
                <a:latin typeface="Consolas"/>
                <a:ea typeface="+mn-ea"/>
                <a:cs typeface="+mn-cs"/>
              </a:rPr>
              <a:t>; i &lt; offset;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a[i] = 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a:ln>
                  <a:noFill/>
                </a:ln>
                <a:solidFill>
                  <a:srgbClr val="0000FF"/>
                </a:solidFill>
                <a:effectLst/>
                <a:uLnTx/>
                <a:uFillTx/>
                <a:latin typeface="Consolas"/>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err="1">
                <a:ln>
                  <a:noFill/>
                </a:ln>
                <a:solidFill>
                  <a:srgbClr val="0000FF"/>
                </a:solidFill>
                <a:effectLst/>
                <a:uLnTx/>
                <a:uFillTx/>
                <a:latin typeface="Consolas"/>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a:ea typeface="+mn-ea"/>
                <a:cs typeface="+mn-cs"/>
              </a:rPr>
              <a:t> i = offset; i &lt; </a:t>
            </a:r>
            <a:r>
              <a:rPr kumimoji="0" lang="nn-NO" sz="1400" b="0" i="0" u="none" strike="noStrike" kern="1200" cap="none" spc="0" normalizeH="0" baseline="0" noProof="0" dirty="0" err="1">
                <a:ln>
                  <a:noFill/>
                </a:ln>
                <a:solidFill>
                  <a:srgbClr val="000000"/>
                </a:solidFill>
                <a:effectLst/>
                <a:uLnTx/>
                <a:uFillTx/>
                <a:latin typeface="Consolas"/>
                <a:ea typeface="+mn-ea"/>
                <a:cs typeface="+mn-cs"/>
              </a:rPr>
              <a:t>a.</a:t>
            </a:r>
            <a:r>
              <a:rPr kumimoji="0" lang="nn-NO" sz="1400" b="0" i="0" u="none" strike="noStrike" kern="1200" cap="none" spc="0" normalizeH="0" baseline="0" noProof="0" dirty="0" err="1">
                <a:ln>
                  <a:noFill/>
                </a:ln>
                <a:solidFill>
                  <a:prstClr val="white">
                    <a:lumMod val="50000"/>
                  </a:prstClr>
                </a:solidFill>
                <a:effectLst/>
                <a:uLnTx/>
                <a:uFillTx/>
                <a:latin typeface="Consolas"/>
                <a:ea typeface="+mn-ea"/>
                <a:cs typeface="+mn-cs"/>
              </a:rPr>
              <a:t>size</a:t>
            </a:r>
            <a:r>
              <a:rPr kumimoji="0" lang="nn-NO" sz="1400" b="0" i="0" u="none" strike="noStrike" kern="1200" cap="none" spc="0" normalizeH="0" baseline="0" noProof="0" dirty="0">
                <a:ln>
                  <a:noFill/>
                </a:ln>
                <a:solidFill>
                  <a:srgbClr val="000000"/>
                </a:solidFill>
                <a:effectLst/>
                <a:uLnTx/>
                <a:uFillTx/>
                <a:latin typeface="Consolas"/>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a[i] -= a[i - offset];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//print out the content of a</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prstClr val="black"/>
                </a:solidFill>
                <a:effectLst/>
                <a:uLnTx/>
                <a:uFillTx/>
                <a:latin typeface="Consolas"/>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A31515"/>
                </a:solidFill>
                <a:effectLst/>
                <a:uLnTx/>
                <a:uFillTx/>
                <a:latin typeface="Consolas"/>
                <a:ea typeface="+mn-ea"/>
                <a:cs typeface="+mn-cs"/>
              </a:rPr>
              <a:t>"Sequential Implementation:\n"</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a:ln>
                  <a:noFill/>
                </a:ln>
                <a:solidFill>
                  <a:srgbClr val="0000FF"/>
                </a:solidFill>
                <a:effectLst/>
                <a:uLnTx/>
                <a:uFillTx/>
                <a:latin typeface="Consolas"/>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a:ea typeface="+mn-ea"/>
                <a:cs typeface="+mn-cs"/>
              </a:rPr>
              <a:t> (</a:t>
            </a:r>
            <a:r>
              <a:rPr kumimoji="0" lang="nn-NO" sz="1400" b="0" i="0" u="none" strike="noStrike" kern="1200" cap="none" spc="0" normalizeH="0" baseline="0" noProof="0" dirty="0">
                <a:ln>
                  <a:noFill/>
                </a:ln>
                <a:solidFill>
                  <a:srgbClr val="0000FF"/>
                </a:solidFill>
                <a:effectLst/>
                <a:uLnTx/>
                <a:uFillTx/>
                <a:latin typeface="Consolas"/>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a:ea typeface="+mn-ea"/>
                <a:cs typeface="+mn-cs"/>
              </a:rPr>
              <a:t> i = </a:t>
            </a:r>
            <a:r>
              <a:rPr kumimoji="0" lang="nn-NO" sz="1400" b="0" i="0" u="none" strike="noStrike" kern="1200" cap="none" spc="0" normalizeH="0" baseline="0" noProof="0" dirty="0">
                <a:ln>
                  <a:noFill/>
                </a:ln>
                <a:solidFill>
                  <a:srgbClr val="7030A0"/>
                </a:solidFill>
                <a:effectLst/>
                <a:uLnTx/>
                <a:uFillTx/>
                <a:latin typeface="Consolas"/>
                <a:ea typeface="+mn-ea"/>
                <a:cs typeface="+mn-cs"/>
              </a:rPr>
              <a:t>0</a:t>
            </a:r>
            <a:r>
              <a:rPr kumimoji="0" lang="nn-NO" sz="1400" b="0" i="0" u="none" strike="noStrike" kern="1200" cap="none" spc="0" normalizeH="0" baseline="0" noProof="0" dirty="0">
                <a:ln>
                  <a:noFill/>
                </a:ln>
                <a:solidFill>
                  <a:srgbClr val="000000"/>
                </a:solidFill>
                <a:effectLst/>
                <a:uLnTx/>
                <a:uFillTx/>
                <a:latin typeface="Consolas"/>
                <a:ea typeface="+mn-ea"/>
                <a:cs typeface="+mn-cs"/>
              </a:rPr>
              <a:t>; i &lt; </a:t>
            </a:r>
            <a:r>
              <a:rPr kumimoji="0" lang="nn-NO" sz="1400" b="0" i="0" u="none" strike="noStrike" kern="1200" cap="none" spc="0" normalizeH="0" baseline="0" noProof="0" dirty="0" err="1">
                <a:ln>
                  <a:noFill/>
                </a:ln>
                <a:solidFill>
                  <a:srgbClr val="000000"/>
                </a:solidFill>
                <a:effectLst/>
                <a:uLnTx/>
                <a:uFillTx/>
                <a:latin typeface="Consolas"/>
                <a:ea typeface="+mn-ea"/>
                <a:cs typeface="+mn-cs"/>
              </a:rPr>
              <a:t>a.</a:t>
            </a:r>
            <a:r>
              <a:rPr kumimoji="0" lang="nn-NO" sz="1400" b="0" i="0" u="none" strike="noStrike" kern="1200" cap="none" spc="0" normalizeH="0" baseline="0" noProof="0" dirty="0" err="1">
                <a:ln>
                  <a:noFill/>
                </a:ln>
                <a:solidFill>
                  <a:prstClr val="white">
                    <a:lumMod val="50000"/>
                  </a:prstClr>
                </a:solidFill>
                <a:effectLst/>
                <a:uLnTx/>
                <a:uFillTx/>
                <a:latin typeface="Consolas"/>
                <a:ea typeface="+mn-ea"/>
                <a:cs typeface="+mn-cs"/>
              </a:rPr>
              <a:t>size</a:t>
            </a:r>
            <a:r>
              <a:rPr kumimoji="0" lang="nn-NO" sz="1400" b="0" i="0" u="none" strike="noStrike" kern="1200" cap="none" spc="0" normalizeH="0" baseline="0" noProof="0" dirty="0">
                <a:ln>
                  <a:noFill/>
                </a:ln>
                <a:solidFill>
                  <a:srgbClr val="000000"/>
                </a:solidFill>
                <a:effectLst/>
                <a:uLnTx/>
                <a:uFillTx/>
                <a:latin typeface="Consolas"/>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prstClr val="black"/>
                </a:solidFill>
                <a:effectLst/>
                <a:uLnTx/>
                <a:uFillTx/>
                <a:latin typeface="Consolas"/>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A31515"/>
                </a:solidFill>
                <a:effectLst/>
                <a:uLnTx/>
                <a:uFillTx/>
                <a:latin typeface="Consolas"/>
                <a:ea typeface="+mn-ea"/>
                <a:cs typeface="+mn-cs"/>
              </a:rPr>
              <a:t>"Entry ["</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i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A31515"/>
                </a:solidFill>
                <a:effectLst/>
                <a:uLnTx/>
                <a:uFillTx/>
                <a:latin typeface="Consolas"/>
                <a:ea typeface="+mn-ea"/>
                <a:cs typeface="+mn-cs"/>
              </a:rPr>
              <a:t>"]= "</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a[</a:t>
            </a:r>
            <a:r>
              <a:rPr kumimoji="0" lang="en-US" sz="14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8080"/>
                </a:solidFill>
                <a:effectLst/>
                <a:uLnTx/>
                <a:uFillTx/>
                <a:latin typeface="Consolas"/>
                <a:ea typeface="+mn-ea"/>
                <a:cs typeface="+mn-cs"/>
              </a:rPr>
              <a:t>&lt;&lt;</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prstClr val="black"/>
                </a:solidFill>
                <a:effectLst/>
                <a:uLnTx/>
                <a:uFillTx/>
                <a:latin typeface="Consolas"/>
                <a:ea typeface="+mn-ea"/>
                <a:cs typeface="+mn-cs"/>
              </a:rPr>
              <a:t>std</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7030A0"/>
                </a:solidFill>
                <a:effectLst/>
                <a:uLnTx/>
                <a:uFillTx/>
                <a:latin typeface="Consolas"/>
                <a:ea typeface="+mn-ea"/>
                <a:cs typeface="+mn-cs"/>
              </a:rPr>
              <a:t>0</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2"/>
          <a:stretch>
            <a:fillRect/>
          </a:stretch>
        </p:blipFill>
        <p:spPr>
          <a:xfrm>
            <a:off x="8273201" y="2241107"/>
            <a:ext cx="3805238" cy="2509838"/>
          </a:xfrm>
          <a:prstGeom prst="rect">
            <a:avLst/>
          </a:prstGeom>
        </p:spPr>
      </p:pic>
      <p:grpSp>
        <p:nvGrpSpPr>
          <p:cNvPr id="3" name="Group 2"/>
          <p:cNvGrpSpPr/>
          <p:nvPr/>
        </p:nvGrpSpPr>
        <p:grpSpPr>
          <a:xfrm>
            <a:off x="2488850" y="4436609"/>
            <a:ext cx="854349" cy="441337"/>
            <a:chOff x="2508489" y="4432681"/>
            <a:chExt cx="854349" cy="441337"/>
          </a:xfrm>
        </p:grpSpPr>
        <p:sp>
          <p:nvSpPr>
            <p:cNvPr id="14" name="Rectangle 13"/>
            <p:cNvSpPr/>
            <p:nvPr/>
          </p:nvSpPr>
          <p:spPr>
            <a:xfrm>
              <a:off x="2508489" y="4432681"/>
              <a:ext cx="655238" cy="242006"/>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p:cNvSpPr/>
            <p:nvPr/>
          </p:nvSpPr>
          <p:spPr>
            <a:xfrm rot="13642557">
              <a:off x="3153974" y="4665155"/>
              <a:ext cx="192393" cy="22533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7826061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t>Data Dependency Example  </a:t>
            </a:r>
            <a:r>
              <a:rPr lang="en-US" sz="1800" dirty="0"/>
              <a:t>[2/5]</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628317" y="870818"/>
            <a:ext cx="8175811" cy="5816977"/>
          </a:xfrm>
          <a:prstGeom prst="rect">
            <a:avLst/>
          </a:prstGeom>
          <a:solidFill>
            <a:schemeClr val="bg1">
              <a:lumMod val="95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a:ea typeface="+mn-ea"/>
                <a:cs typeface="+mn-cs"/>
              </a:rPr>
              <a:t>omp.h</a:t>
            </a:r>
            <a:r>
              <a:rPr kumimoji="0" lang="en-US" sz="12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200" b="0" i="0" u="none" strike="noStrike" kern="1200" cap="none" spc="0" normalizeH="0" baseline="0" noProof="0" dirty="0">
              <a:ln>
                <a:noFill/>
              </a:ln>
              <a:solidFill>
                <a:prstClr val="black"/>
              </a:solidFill>
              <a:effectLst/>
              <a:uLnTx/>
              <a:uFillTx/>
              <a:latin typeface="Consolas"/>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a:ea typeface="+mn-ea"/>
                <a:cs typeface="+mn-cs"/>
              </a:rPr>
              <a:t>&lt;iostream&gt;</a:t>
            </a:r>
            <a:endParaRPr kumimoji="0" lang="en-US" sz="1200" b="0" i="0" u="none" strike="noStrike" kern="1200" cap="none" spc="0" normalizeH="0" baseline="0" noProof="0" dirty="0">
              <a:ln>
                <a:noFill/>
              </a:ln>
              <a:solidFill>
                <a:prstClr val="black"/>
              </a:solidFill>
              <a:effectLst/>
              <a:uLnTx/>
              <a:uFillTx/>
              <a:latin typeface="Consolas"/>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a:ea typeface="+mn-ea"/>
                <a:cs typeface="+mn-cs"/>
              </a:rPr>
              <a:t>&lt;vector&gt;</a:t>
            </a:r>
            <a:endParaRPr kumimoji="0" lang="en-US" sz="1800" b="0" i="0" u="none" strike="noStrike" kern="1200" cap="none" spc="0" normalizeH="0" baseline="0" noProof="0" dirty="0">
              <a:ln>
                <a:noFill/>
              </a:ln>
              <a:solidFill>
                <a:prstClr val="black"/>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a:ea typeface="+mn-ea"/>
                <a:cs typeface="+mn-cs"/>
              </a:rPr>
              <a:t> N = </a:t>
            </a:r>
            <a:r>
              <a:rPr kumimoji="0" lang="en-US" sz="1200" b="0" i="0" u="none" strike="noStrike" kern="1200" cap="none" spc="0" normalizeH="0" baseline="0" noProof="0" dirty="0">
                <a:ln>
                  <a:noFill/>
                </a:ln>
                <a:solidFill>
                  <a:srgbClr val="7030A0"/>
                </a:solidFill>
                <a:effectLst/>
                <a:uLnTx/>
                <a:uFillTx/>
                <a:latin typeface="Consolas"/>
                <a:ea typeface="+mn-ea"/>
                <a:cs typeface="+mn-cs"/>
              </a:rPr>
              <a:t>15</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std::</a:t>
            </a:r>
            <a:r>
              <a:rPr kumimoji="0" lang="en-US" sz="1200" b="0" i="0" u="none" strike="noStrike" kern="1200" cap="none" spc="0" normalizeH="0" baseline="0" noProof="0" dirty="0">
                <a:ln>
                  <a:noFill/>
                </a:ln>
                <a:solidFill>
                  <a:srgbClr val="0000FF"/>
                </a:solidFill>
                <a:effectLst/>
                <a:uLnTx/>
                <a:uFillTx/>
                <a:latin typeface="Consolas"/>
                <a:ea typeface="+mn-ea"/>
                <a:cs typeface="+mn-cs"/>
              </a:rPr>
              <a:t>vector</a:t>
            </a:r>
            <a:r>
              <a:rPr kumimoji="0" lang="en-US" sz="1200" b="0" i="0" u="none" strike="noStrike" kern="1200" cap="none" spc="0" normalizeH="0" baseline="0" noProof="0" dirty="0">
                <a:ln>
                  <a:noFill/>
                </a:ln>
                <a:solidFill>
                  <a:prstClr val="black"/>
                </a:solidFill>
                <a:effectLst/>
                <a:uLnTx/>
                <a:uFillTx/>
                <a:latin typeface="Consolas"/>
                <a:ea typeface="+mn-ea"/>
                <a:cs typeface="+mn-cs"/>
              </a:rPr>
              <a:t>&lt;</a:t>
            </a:r>
            <a:r>
              <a:rPr kumimoji="0" lang="en-US" sz="1200" b="0" i="0" u="none" strike="noStrike" kern="1200" cap="none" spc="0" normalizeH="0" baseline="0" noProof="0" dirty="0">
                <a:ln>
                  <a:noFill/>
                </a:ln>
                <a:solidFill>
                  <a:srgbClr val="0000FF"/>
                </a:solidFill>
                <a:effectLst/>
                <a:uLnTx/>
                <a:uFillTx/>
                <a:latin typeface="Consolas"/>
                <a:ea typeface="+mn-ea"/>
                <a:cs typeface="+mn-cs"/>
              </a:rPr>
              <a:t>int</a:t>
            </a:r>
            <a:r>
              <a:rPr kumimoji="0" lang="en-US" sz="1200" b="0" i="0" u="none" strike="noStrike" kern="1200" cap="none" spc="0" normalizeH="0" baseline="0" noProof="0" dirty="0">
                <a:ln>
                  <a:noFill/>
                </a:ln>
                <a:solidFill>
                  <a:prstClr val="black"/>
                </a:solidFill>
                <a:effectLst/>
                <a:uLnTx/>
                <a:uFillTx/>
                <a:latin typeface="Consolas"/>
                <a:ea typeface="+mn-ea"/>
                <a:cs typeface="+mn-cs"/>
              </a:rPr>
              <a:t>&gt;</a:t>
            </a:r>
            <a:r>
              <a:rPr kumimoji="0" lang="en-US" sz="1200" b="0" i="0" u="none" strike="noStrike" kern="1200" cap="none" spc="0" normalizeH="0" baseline="0" noProof="0" dirty="0">
                <a:ln>
                  <a:noFill/>
                </a:ln>
                <a:solidFill>
                  <a:srgbClr val="0000FF"/>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a(N);</a:t>
            </a: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//Basic idea: initialize the first "offset" entries of a and then</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//populate all the other entries of a based on these first entries</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a:ea typeface="+mn-ea"/>
                <a:cs typeface="+mn-cs"/>
              </a:rPr>
              <a:t> offset = </a:t>
            </a:r>
            <a:r>
              <a:rPr kumimoji="0" lang="en-US" sz="1200" b="0" i="0" u="none" strike="noStrike" kern="1200" cap="none" spc="0" normalizeH="0" baseline="0" noProof="0" dirty="0">
                <a:ln>
                  <a:noFill/>
                </a:ln>
                <a:solidFill>
                  <a:srgbClr val="7030A0"/>
                </a:solidFill>
                <a:effectLst/>
                <a:uLnTx/>
                <a:uFillTx/>
                <a:latin typeface="Consolas"/>
                <a:ea typeface="+mn-ea"/>
                <a:cs typeface="+mn-cs"/>
              </a:rPr>
              <a:t>3</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a:ln>
                  <a:noFill/>
                </a:ln>
                <a:solidFill>
                  <a:srgbClr val="0000FF"/>
                </a:solidFill>
                <a:effectLst/>
                <a:uLnTx/>
                <a:uFillTx/>
                <a:latin typeface="Consolas"/>
                <a:ea typeface="+mn-ea"/>
                <a:cs typeface="+mn-cs"/>
              </a:rPr>
              <a:t>for</a:t>
            </a: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a:ln>
                  <a:noFill/>
                </a:ln>
                <a:solidFill>
                  <a:srgbClr val="0000FF"/>
                </a:solidFill>
                <a:effectLst/>
                <a:uLnTx/>
                <a:uFillTx/>
                <a:latin typeface="Consolas"/>
                <a:ea typeface="+mn-ea"/>
                <a:cs typeface="+mn-cs"/>
              </a:rPr>
              <a:t>int</a:t>
            </a:r>
            <a:r>
              <a:rPr kumimoji="0" lang="nn-NO" sz="1200" b="0" i="0" u="none" strike="noStrike" kern="1200" cap="none" spc="0" normalizeH="0" baseline="0" noProof="0" dirty="0">
                <a:ln>
                  <a:noFill/>
                </a:ln>
                <a:solidFill>
                  <a:srgbClr val="000000"/>
                </a:solidFill>
                <a:effectLst/>
                <a:uLnTx/>
                <a:uFillTx/>
                <a:latin typeface="Consolas"/>
                <a:ea typeface="+mn-ea"/>
                <a:cs typeface="+mn-cs"/>
              </a:rPr>
              <a:t> i = </a:t>
            </a:r>
            <a:r>
              <a:rPr kumimoji="0" lang="nn-NO" sz="1200" b="0" i="0" u="none" strike="noStrike" kern="1200" cap="none" spc="0" normalizeH="0" baseline="0" noProof="0" dirty="0">
                <a:ln>
                  <a:noFill/>
                </a:ln>
                <a:solidFill>
                  <a:srgbClr val="7030A0"/>
                </a:solidFill>
                <a:effectLst/>
                <a:uLnTx/>
                <a:uFillTx/>
                <a:latin typeface="Consolas"/>
                <a:ea typeface="+mn-ea"/>
                <a:cs typeface="+mn-cs"/>
              </a:rPr>
              <a:t>0</a:t>
            </a:r>
            <a:r>
              <a:rPr kumimoji="0" lang="nn-NO" sz="1200" b="0" i="0" u="none" strike="noStrike" kern="1200" cap="none" spc="0" normalizeH="0" baseline="0" noProof="0" dirty="0">
                <a:ln>
                  <a:noFill/>
                </a:ln>
                <a:solidFill>
                  <a:srgbClr val="000000"/>
                </a:solidFill>
                <a:effectLst/>
                <a:uLnTx/>
                <a:uFillTx/>
                <a:latin typeface="Consolas"/>
                <a:ea typeface="+mn-ea"/>
                <a:cs typeface="+mn-cs"/>
              </a:rPr>
              <a:t>; i &lt; offset;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a[i] = 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parallel</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a:ln>
                  <a:noFill/>
                </a:ln>
                <a:solidFill>
                  <a:srgbClr val="7030A0"/>
                </a:solidFill>
                <a:effectLst/>
                <a:uLnTx/>
                <a:uFillTx/>
                <a:latin typeface="Consolas"/>
                <a:ea typeface="+mn-ea"/>
                <a:cs typeface="+mn-cs"/>
              </a:rPr>
              <a:t>2</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std</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"Running w/ this many threads: "</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std</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a:ln>
                  <a:noFill/>
                </a:ln>
                <a:solidFill>
                  <a:srgbClr val="0000FF"/>
                </a:solidFill>
                <a:effectLst/>
                <a:uLnTx/>
                <a:uFillTx/>
                <a:latin typeface="Consolas"/>
                <a:ea typeface="+mn-ea"/>
                <a:cs typeface="+mn-cs"/>
              </a:rPr>
              <a:t>for</a:t>
            </a: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a:ln>
                  <a:noFill/>
                </a:ln>
                <a:solidFill>
                  <a:srgbClr val="0000FF"/>
                </a:solidFill>
                <a:effectLst/>
                <a:uLnTx/>
                <a:uFillTx/>
                <a:latin typeface="Consolas"/>
                <a:ea typeface="+mn-ea"/>
                <a:cs typeface="+mn-cs"/>
              </a:rPr>
              <a:t>int</a:t>
            </a:r>
            <a:r>
              <a:rPr kumimoji="0" lang="nn-NO" sz="1200" b="0" i="0" u="none" strike="noStrike" kern="1200" cap="none" spc="0" normalizeH="0" baseline="0" noProof="0" dirty="0">
                <a:ln>
                  <a:noFill/>
                </a:ln>
                <a:solidFill>
                  <a:srgbClr val="000000"/>
                </a:solidFill>
                <a:effectLst/>
                <a:uLnTx/>
                <a:uFillTx/>
                <a:latin typeface="Consolas"/>
                <a:ea typeface="+mn-ea"/>
                <a:cs typeface="+mn-cs"/>
              </a:rPr>
              <a:t> i = offset;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a[i] -= a[i - offset];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//print out the content of a</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a:ln>
                  <a:noFill/>
                </a:ln>
                <a:solidFill>
                  <a:srgbClr val="0000FF"/>
                </a:solidFill>
                <a:effectLst/>
                <a:uLnTx/>
                <a:uFillTx/>
                <a:latin typeface="Consolas"/>
                <a:ea typeface="+mn-ea"/>
                <a:cs typeface="+mn-cs"/>
              </a:rPr>
              <a:t>for</a:t>
            </a:r>
            <a:r>
              <a:rPr kumimoji="0" lang="nn-NO" sz="1200" b="0" i="0" u="none" strike="noStrike" kern="1200" cap="none" spc="0" normalizeH="0" baseline="0" noProof="0" dirty="0">
                <a:ln>
                  <a:noFill/>
                </a:ln>
                <a:solidFill>
                  <a:srgbClr val="000000"/>
                </a:solidFill>
                <a:effectLst/>
                <a:uLnTx/>
                <a:uFillTx/>
                <a:latin typeface="Consolas"/>
                <a:ea typeface="+mn-ea"/>
                <a:cs typeface="+mn-cs"/>
              </a:rPr>
              <a:t> (</a:t>
            </a:r>
            <a:r>
              <a:rPr kumimoji="0" lang="nn-NO" sz="1200" b="0" i="0" u="none" strike="noStrike" kern="1200" cap="none" spc="0" normalizeH="0" baseline="0" noProof="0" dirty="0" err="1">
                <a:ln>
                  <a:noFill/>
                </a:ln>
                <a:solidFill>
                  <a:srgbClr val="0000FF"/>
                </a:solidFill>
                <a:effectLst/>
                <a:uLnTx/>
                <a:uFillTx/>
                <a:latin typeface="Consolas"/>
                <a:ea typeface="+mn-ea"/>
                <a:cs typeface="+mn-cs"/>
              </a:rPr>
              <a:t>int</a:t>
            </a:r>
            <a:r>
              <a:rPr kumimoji="0" lang="nn-NO" sz="1200" b="0" i="0" u="none" strike="noStrike" kern="1200" cap="none" spc="0" normalizeH="0" baseline="0" noProof="0" dirty="0">
                <a:ln>
                  <a:noFill/>
                </a:ln>
                <a:solidFill>
                  <a:srgbClr val="000000"/>
                </a:solidFill>
                <a:effectLst/>
                <a:uLnTx/>
                <a:uFillTx/>
                <a:latin typeface="Consolas"/>
                <a:ea typeface="+mn-ea"/>
                <a:cs typeface="+mn-cs"/>
              </a:rPr>
              <a:t> i = </a:t>
            </a:r>
            <a:r>
              <a:rPr kumimoji="0" lang="nn-NO" sz="1200" b="0" i="0" u="none" strike="noStrike" kern="1200" cap="none" spc="0" normalizeH="0" baseline="0" noProof="0" dirty="0">
                <a:ln>
                  <a:noFill/>
                </a:ln>
                <a:solidFill>
                  <a:srgbClr val="7030A0"/>
                </a:solidFill>
                <a:effectLst/>
                <a:uLnTx/>
                <a:uFillTx/>
                <a:latin typeface="Consolas"/>
                <a:ea typeface="+mn-ea"/>
                <a:cs typeface="+mn-cs"/>
              </a:rPr>
              <a:t>0</a:t>
            </a:r>
            <a:r>
              <a:rPr kumimoji="0" lang="nn-NO" sz="1200" b="0" i="0" u="none" strike="noStrike" kern="1200" cap="none" spc="0" normalizeH="0" baseline="0" noProof="0" dirty="0">
                <a:ln>
                  <a:noFill/>
                </a:ln>
                <a:solidFill>
                  <a:srgbClr val="000000"/>
                </a:solidFill>
                <a:effectLst/>
                <a:uLnTx/>
                <a:uFillTx/>
                <a:latin typeface="Consolas"/>
                <a:ea typeface="+mn-ea"/>
                <a:cs typeface="+mn-cs"/>
              </a:rPr>
              <a:t>; i &lt; </a:t>
            </a:r>
            <a:r>
              <a:rPr kumimoji="0" lang="nn-NO" sz="1200" b="0" i="0" u="none" strike="noStrike" kern="1200" cap="none" spc="0" normalizeH="0" baseline="0" noProof="0" dirty="0" err="1">
                <a:ln>
                  <a:noFill/>
                </a:ln>
                <a:solidFill>
                  <a:srgbClr val="000000"/>
                </a:solidFill>
                <a:effectLst/>
                <a:uLnTx/>
                <a:uFillTx/>
                <a:latin typeface="Consolas"/>
                <a:ea typeface="+mn-ea"/>
                <a:cs typeface="+mn-cs"/>
              </a:rPr>
              <a:t>a.</a:t>
            </a:r>
            <a:r>
              <a:rPr kumimoji="0" lang="nn-NO" sz="1200" b="0" i="0" u="none" strike="noStrike" kern="1200" cap="none" spc="0" normalizeH="0" baseline="0" noProof="0" dirty="0" err="1">
                <a:ln>
                  <a:noFill/>
                </a:ln>
                <a:solidFill>
                  <a:prstClr val="white">
                    <a:lumMod val="50000"/>
                  </a:prstClr>
                </a:solidFill>
                <a:effectLst/>
                <a:uLnTx/>
                <a:uFillTx/>
                <a:latin typeface="Consolas"/>
                <a:ea typeface="+mn-ea"/>
                <a:cs typeface="+mn-cs"/>
              </a:rPr>
              <a:t>size</a:t>
            </a:r>
            <a:r>
              <a:rPr kumimoji="0" lang="nn-NO" sz="1200" b="0" i="0" u="none" strike="noStrike" kern="1200" cap="none" spc="0" normalizeH="0" baseline="0" noProof="0" dirty="0">
                <a:ln>
                  <a:noFill/>
                </a:ln>
                <a:solidFill>
                  <a:srgbClr val="000000"/>
                </a:solidFill>
                <a:effectLst/>
                <a:uLnTx/>
                <a:uFillTx/>
                <a:latin typeface="Consolas"/>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std</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"Entry ["</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i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A31515"/>
                </a:solidFill>
                <a:effectLst/>
                <a:uLnTx/>
                <a:uFillTx/>
                <a:latin typeface="Consolas"/>
                <a:ea typeface="+mn-ea"/>
                <a:cs typeface="+mn-cs"/>
              </a:rPr>
              <a:t>"]= "</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i</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8080"/>
                </a:solidFill>
                <a:effectLst/>
                <a:uLnTx/>
                <a:uFillTx/>
                <a:latin typeface="Consolas"/>
                <a:ea typeface="+mn-ea"/>
                <a:cs typeface="+mn-cs"/>
              </a:rPr>
              <a:t>&lt;&lt;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prstClr val="black"/>
                </a:solidFill>
                <a:effectLst/>
                <a:uLnTx/>
                <a:uFillTx/>
                <a:latin typeface="Consolas"/>
                <a:ea typeface="+mn-ea"/>
                <a:cs typeface="+mn-cs"/>
              </a:rPr>
              <a:t>std</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FF"/>
                </a:solidFill>
                <a:effectLst/>
                <a:uLnTx/>
                <a:uFillTx/>
                <a:latin typeface="Consolas"/>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FF"/>
                </a:solidFill>
                <a:effectLst/>
                <a:uLnTx/>
                <a:uFillTx/>
                <a:latin typeface="Consolas"/>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7030A0"/>
                </a:solidFill>
                <a:effectLst/>
                <a:uLnTx/>
                <a:uFillTx/>
                <a:latin typeface="Consolas"/>
                <a:ea typeface="+mn-ea"/>
                <a:cs typeface="+mn-cs"/>
              </a:rPr>
              <a:t>0</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 name="Rectangle 2"/>
          <p:cNvSpPr/>
          <p:nvPr/>
        </p:nvSpPr>
        <p:spPr>
          <a:xfrm>
            <a:off x="7162800" y="3235349"/>
            <a:ext cx="2978316" cy="276999"/>
          </a:xfrm>
          <a:prstGeom prst="rect">
            <a:avLst/>
          </a:prstGeom>
          <a:solidFill>
            <a:srgbClr val="00B05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We’re going to keep changing this value here</a:t>
            </a:r>
          </a:p>
        </p:txBody>
      </p:sp>
      <p:cxnSp>
        <p:nvCxnSpPr>
          <p:cNvPr id="8" name="Straight Arrow Connector 7"/>
          <p:cNvCxnSpPr>
            <a:stCxn id="3" idx="1"/>
          </p:cNvCxnSpPr>
          <p:nvPr/>
        </p:nvCxnSpPr>
        <p:spPr>
          <a:xfrm flipH="1">
            <a:off x="4694246" y="3373849"/>
            <a:ext cx="2468554" cy="357099"/>
          </a:xfrm>
          <a:prstGeom prst="straightConnector1">
            <a:avLst/>
          </a:prstGeom>
          <a:ln w="190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154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t>Data Dependency Example: 1 Thread </a:t>
            </a:r>
            <a:r>
              <a:rPr lang="en-US" sz="1800" dirty="0"/>
              <a:t>[3/5]</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1775" y="1495425"/>
            <a:ext cx="11960225" cy="4932363"/>
          </a:xfrm>
        </p:spPr>
        <p:txBody>
          <a:bodyPr/>
          <a:lstStyle/>
          <a:p>
            <a:r>
              <a:rPr lang="en-US" sz="2000" dirty="0"/>
              <a:t>Running OpenMP with one thread is essentially running sequentially</a:t>
            </a:r>
          </a:p>
        </p:txBody>
      </p:sp>
      <p:pic>
        <p:nvPicPr>
          <p:cNvPr id="6" name="Picture 5"/>
          <p:cNvPicPr>
            <a:picLocks noChangeAspect="1"/>
          </p:cNvPicPr>
          <p:nvPr/>
        </p:nvPicPr>
        <p:blipFill>
          <a:blip r:embed="rId2"/>
          <a:stretch>
            <a:fillRect/>
          </a:stretch>
        </p:blipFill>
        <p:spPr>
          <a:xfrm>
            <a:off x="2800025" y="2203051"/>
            <a:ext cx="5659323" cy="3902737"/>
          </a:xfrm>
          <a:prstGeom prst="rect">
            <a:avLst/>
          </a:prstGeom>
        </p:spPr>
      </p:pic>
    </p:spTree>
    <p:extLst>
      <p:ext uri="{BB962C8B-B14F-4D97-AF65-F5344CB8AC3E}">
        <p14:creationId xmlns:p14="http://schemas.microsoft.com/office/powerpoint/2010/main" val="15871916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t>Data Dependency Example: 2 Threads  </a:t>
            </a:r>
            <a:r>
              <a:rPr lang="en-US" sz="1800" dirty="0"/>
              <a:t>[4/5]</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3815716" y="1011556"/>
            <a:ext cx="4566285" cy="5617845"/>
          </a:xfrm>
          <a:prstGeom prst="rect">
            <a:avLst/>
          </a:prstGeom>
        </p:spPr>
      </p:pic>
    </p:spTree>
    <p:extLst>
      <p:ext uri="{BB962C8B-B14F-4D97-AF65-F5344CB8AC3E}">
        <p14:creationId xmlns:p14="http://schemas.microsoft.com/office/powerpoint/2010/main" val="23350890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Data Dependency Example: 3 Threads  </a:t>
            </a:r>
            <a:r>
              <a:rPr lang="en-US" sz="1800" dirty="0"/>
              <a:t>[5/5]</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2374453" y="1310446"/>
            <a:ext cx="6961697" cy="4800870"/>
          </a:xfrm>
          <a:prstGeom prst="rect">
            <a:avLst/>
          </a:prstGeom>
        </p:spPr>
      </p:pic>
    </p:spTree>
    <p:extLst>
      <p:ext uri="{BB962C8B-B14F-4D97-AF65-F5344CB8AC3E}">
        <p14:creationId xmlns:p14="http://schemas.microsoft.com/office/powerpoint/2010/main" val="23115002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barrier</a:t>
            </a:r>
            <a:r>
              <a:rPr lang="en-US" dirty="0"/>
              <a:t> Construct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0547" name="Rectangle 3"/>
              <p:cNvSpPr>
                <a:spLocks noGrp="1" noChangeArrowheads="1"/>
              </p:cNvSpPr>
              <p:nvPr>
                <p:ph type="body" idx="4294967295"/>
              </p:nvPr>
            </p:nvSpPr>
            <p:spPr>
              <a:xfrm>
                <a:off x="415636" y="1132482"/>
                <a:ext cx="11369964" cy="2571164"/>
              </a:xfrm>
            </p:spPr>
            <p:txBody>
              <a:bodyPr>
                <a:normAutofit/>
              </a:bodyPr>
              <a:lstStyle/>
              <a:p>
                <a:r>
                  <a:rPr lang="en-US" dirty="0"/>
                  <a:t>There is an </a:t>
                </a:r>
                <a:r>
                  <a:rPr lang="en-US" dirty="0">
                    <a:solidFill>
                      <a:srgbClr val="0070C0"/>
                    </a:solidFill>
                  </a:rPr>
                  <a:t>explicit</a:t>
                </a:r>
                <a:r>
                  <a:rPr lang="en-US" dirty="0"/>
                  <a:t> </a:t>
                </a:r>
                <a:r>
                  <a:rPr lang="en-US" dirty="0">
                    <a:latin typeface="Consolas" panose="020B0609020204030204" pitchFamily="49" charset="0"/>
                  </a:rPr>
                  <a:t>barrier</a:t>
                </a:r>
                <a:r>
                  <a:rPr lang="en-US" dirty="0"/>
                  <a:t> construct available in OpenMP</a:t>
                </a:r>
              </a:p>
              <a:p>
                <a:pPr lvl="1"/>
                <a:r>
                  <a:rPr lang="en-US" dirty="0"/>
                  <a:t>Accomplishes synchronization </a:t>
                </a:r>
                <a14:m>
                  <m:oMath xmlns:m="http://schemas.openxmlformats.org/officeDocument/2006/math">
                    <m:r>
                      <a:rPr lang="en-US" b="0" i="1" smtClean="0">
                        <a:latin typeface="Cambria Math" panose="02040503050406030204" pitchFamily="18" charset="0"/>
                      </a:rPr>
                      <m:t>→</m:t>
                    </m:r>
                  </m:oMath>
                </a14:m>
                <a:r>
                  <a:rPr lang="en-US" dirty="0"/>
                  <a:t> Each thread waits until all threads arrive</a:t>
                </a:r>
              </a:p>
              <a:p>
                <a:endParaRPr lang="en-US" dirty="0"/>
              </a:p>
              <a:p>
                <a:endParaRPr lang="en-US" dirty="0"/>
              </a:p>
              <a:p>
                <a:r>
                  <a:rPr lang="en-US" dirty="0"/>
                  <a:t>Example below assumes that in </a:t>
                </a:r>
                <a:r>
                  <a:rPr lang="en-US" dirty="0" err="1">
                    <a:latin typeface="Consolas" panose="020B0609020204030204" pitchFamily="49" charset="0"/>
                  </a:rPr>
                  <a:t>DoSomework</a:t>
                </a:r>
                <a:r>
                  <a:rPr lang="en-US" dirty="0">
                    <a:latin typeface="Consolas" panose="020B0609020204030204" pitchFamily="49" charset="0"/>
                  </a:rPr>
                  <a:t>(X,Y)</a:t>
                </a:r>
                <a:r>
                  <a:rPr lang="en-US" dirty="0"/>
                  <a:t> , </a:t>
                </a:r>
                <a:r>
                  <a:rPr lang="en-US" dirty="0">
                    <a:latin typeface="Consolas" panose="020B0609020204030204" pitchFamily="49" charset="0"/>
                  </a:rPr>
                  <a:t>X</a:t>
                </a:r>
                <a:r>
                  <a:rPr lang="en-US" dirty="0"/>
                  <a:t> is an input and </a:t>
                </a:r>
                <a:r>
                  <a:rPr lang="en-US" dirty="0">
                    <a:latin typeface="Consolas" panose="020B0609020204030204" pitchFamily="49" charset="0"/>
                  </a:rPr>
                  <a:t>Y</a:t>
                </a:r>
                <a:r>
                  <a:rPr lang="en-US" dirty="0"/>
                  <a:t> is the output:</a:t>
                </a:r>
              </a:p>
            </p:txBody>
          </p:sp>
        </mc:Choice>
        <mc:Fallback xmlns="">
          <p:sp>
            <p:nvSpPr>
              <p:cNvPr id="620547" name="Rectangle 3"/>
              <p:cNvSpPr>
                <a:spLocks noGrp="1" noRot="1" noChangeAspect="1" noMove="1" noResize="1" noEditPoints="1" noAdjustHandles="1" noChangeArrowheads="1" noChangeShapeType="1" noTextEdit="1"/>
              </p:cNvSpPr>
              <p:nvPr>
                <p:ph type="body" idx="4294967295"/>
              </p:nvPr>
            </p:nvSpPr>
            <p:spPr>
              <a:xfrm>
                <a:off x="415636" y="1132482"/>
                <a:ext cx="11369964" cy="2571164"/>
              </a:xfrm>
              <a:blipFill>
                <a:blip r:embed="rId4"/>
                <a:stretch>
                  <a:fillRect l="-697" t="-3318"/>
                </a:stretch>
              </a:blipFill>
            </p:spPr>
            <p:txBody>
              <a:bodyPr/>
              <a:lstStyle/>
              <a:p>
                <a:r>
                  <a:rPr lang="en-US">
                    <a:noFill/>
                  </a:rPr>
                  <a:t> </a:t>
                </a:r>
              </a:p>
            </p:txBody>
          </p:sp>
        </mc:Fallback>
      </mc:AlternateContent>
      <p:sp>
        <p:nvSpPr>
          <p:cNvPr id="2" name="Rectangle 1"/>
          <p:cNvSpPr/>
          <p:nvPr/>
        </p:nvSpPr>
        <p:spPr>
          <a:xfrm>
            <a:off x="1871197" y="3821385"/>
            <a:ext cx="6324600" cy="2308324"/>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shared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B, 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DoSomeWork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(A,B);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input is A, </a:t>
            </a:r>
            <a:r>
              <a:rPr kumimoji="0" lang="en-US" sz="1800" b="1"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output is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barrier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DoSomeWork</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(B,C); </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800" b="1"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input is B</a:t>
            </a: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output is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42089"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
        <p:nvSpPr>
          <p:cNvPr id="4" name="Rectangle 3"/>
          <p:cNvSpPr/>
          <p:nvPr/>
        </p:nvSpPr>
        <p:spPr>
          <a:xfrm>
            <a:off x="8525421" y="4642107"/>
            <a:ext cx="3243773" cy="584775"/>
          </a:xfrm>
          <a:prstGeom prst="rect">
            <a:avLst/>
          </a:prstGeom>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Quick question: how about breaking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into two parallel regions?</a:t>
            </a:r>
          </a:p>
        </p:txBody>
      </p:sp>
    </p:spTree>
    <p:custDataLst>
      <p:tags r:id="rId1"/>
    </p:custDataLst>
    <p:extLst>
      <p:ext uri="{BB962C8B-B14F-4D97-AF65-F5344CB8AC3E}">
        <p14:creationId xmlns:p14="http://schemas.microsoft.com/office/powerpoint/2010/main" val="107914706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b="1" dirty="0">
                <a:solidFill>
                  <a:srgbClr val="FFCC00"/>
                </a:solidFill>
              </a:rPr>
              <a:t>Implicit</a:t>
            </a:r>
            <a:r>
              <a:rPr lang="en-US" dirty="0"/>
              <a:t> Barriers</a:t>
            </a:r>
          </a:p>
        </p:txBody>
      </p:sp>
      <p:sp>
        <p:nvSpPr>
          <p:cNvPr id="616451" name="Rectangle 3"/>
          <p:cNvSpPr>
            <a:spLocks noGrp="1" noChangeArrowheads="1"/>
          </p:cNvSpPr>
          <p:nvPr>
            <p:ph idx="1"/>
          </p:nvPr>
        </p:nvSpPr>
        <p:spPr/>
        <p:txBody>
          <a:bodyPr/>
          <a:lstStyle/>
          <a:p>
            <a:endParaRPr lang="en-US" dirty="0"/>
          </a:p>
          <a:p>
            <a:r>
              <a:rPr lang="en-US" dirty="0"/>
              <a:t>Several OpenMP constructs have </a:t>
            </a:r>
            <a:r>
              <a:rPr lang="en-US" i="1" dirty="0"/>
              <a:t>implicit</a:t>
            </a:r>
            <a:r>
              <a:rPr lang="en-US" dirty="0"/>
              <a:t> barriers</a:t>
            </a:r>
          </a:p>
          <a:p>
            <a:pPr lvl="1"/>
            <a:r>
              <a:rPr lang="en-US" dirty="0">
                <a:solidFill>
                  <a:srgbClr val="0070C0"/>
                </a:solidFill>
                <a:latin typeface="Consolas" panose="020B0609020204030204" pitchFamily="49" charset="0"/>
              </a:rPr>
              <a:t>parallel</a:t>
            </a:r>
            <a:r>
              <a:rPr lang="en-US" dirty="0"/>
              <a:t> – necessary barrier – cannot be removed</a:t>
            </a:r>
          </a:p>
          <a:p>
            <a:pPr lvl="1"/>
            <a:r>
              <a:rPr lang="en-US" dirty="0">
                <a:solidFill>
                  <a:srgbClr val="0070C0"/>
                </a:solidFill>
                <a:latin typeface="Consolas" panose="020B0609020204030204" pitchFamily="49" charset="0"/>
              </a:rPr>
              <a:t>for</a:t>
            </a:r>
          </a:p>
          <a:p>
            <a:pPr lvl="1"/>
            <a:r>
              <a:rPr lang="en-US" dirty="0">
                <a:solidFill>
                  <a:srgbClr val="0070C0"/>
                </a:solidFill>
                <a:latin typeface="Consolas" panose="020B0609020204030204" pitchFamily="49" charset="0"/>
              </a:rPr>
              <a:t>single</a:t>
            </a:r>
          </a:p>
          <a:p>
            <a:pPr lvl="1"/>
            <a:r>
              <a:rPr lang="en-US" dirty="0">
                <a:solidFill>
                  <a:srgbClr val="0070C0"/>
                </a:solidFill>
                <a:latin typeface="Consolas" panose="020B0609020204030204" pitchFamily="49" charset="0"/>
              </a:rPr>
              <a:t>sections</a:t>
            </a:r>
          </a:p>
          <a:p>
            <a:endParaRPr lang="en-US" dirty="0"/>
          </a:p>
          <a:p>
            <a:r>
              <a:rPr lang="en-US" dirty="0"/>
              <a:t>Unnecessary barriers hurt performance and can be removed with the </a:t>
            </a:r>
            <a:r>
              <a:rPr lang="en-US" dirty="0" err="1">
                <a:solidFill>
                  <a:srgbClr val="0070C0"/>
                </a:solidFill>
                <a:latin typeface="Consolas" panose="020B0609020204030204" pitchFamily="49" charset="0"/>
              </a:rPr>
              <a:t>nowait</a:t>
            </a:r>
            <a:r>
              <a:rPr lang="en-US" dirty="0"/>
              <a:t> clause</a:t>
            </a:r>
          </a:p>
          <a:p>
            <a:pPr lvl="1"/>
            <a:r>
              <a:rPr lang="en-US" dirty="0"/>
              <a:t>The </a:t>
            </a:r>
            <a:r>
              <a:rPr lang="en-US" dirty="0" err="1">
                <a:solidFill>
                  <a:srgbClr val="0070C0"/>
                </a:solidFill>
                <a:latin typeface="Consolas" panose="020B0609020204030204" pitchFamily="49" charset="0"/>
              </a:rPr>
              <a:t>nowait</a:t>
            </a:r>
            <a:r>
              <a:rPr lang="en-US" dirty="0">
                <a:solidFill>
                  <a:srgbClr val="0000FF"/>
                </a:solidFill>
              </a:rPr>
              <a:t> </a:t>
            </a:r>
            <a:r>
              <a:rPr lang="en-US" dirty="0"/>
              <a:t>clause is applicable to:</a:t>
            </a:r>
          </a:p>
          <a:p>
            <a:pPr lvl="2"/>
            <a:r>
              <a:rPr lang="en-US" dirty="0">
                <a:solidFill>
                  <a:srgbClr val="0070C0"/>
                </a:solidFill>
                <a:latin typeface="Consolas" panose="020B0609020204030204" pitchFamily="49" charset="0"/>
              </a:rPr>
              <a:t>for</a:t>
            </a:r>
            <a:r>
              <a:rPr lang="en-US" dirty="0"/>
              <a:t> directive</a:t>
            </a:r>
          </a:p>
          <a:p>
            <a:pPr lvl="2"/>
            <a:r>
              <a:rPr lang="en-US" dirty="0">
                <a:solidFill>
                  <a:srgbClr val="0070C0"/>
                </a:solidFill>
                <a:latin typeface="Consolas" panose="020B0609020204030204" pitchFamily="49" charset="0"/>
              </a:rPr>
              <a:t>single</a:t>
            </a:r>
            <a:r>
              <a:rPr lang="en-US" dirty="0"/>
              <a:t> directive</a:t>
            </a:r>
          </a:p>
          <a:p>
            <a:pPr lvl="2"/>
            <a:r>
              <a:rPr lang="en-US" dirty="0">
                <a:solidFill>
                  <a:srgbClr val="0070C0"/>
                </a:solidFill>
                <a:latin typeface="Consolas" panose="020B0609020204030204" pitchFamily="49" charset="0"/>
              </a:rPr>
              <a:t>sections</a:t>
            </a:r>
            <a:r>
              <a:rPr lang="en-US" dirty="0"/>
              <a:t> directive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2675310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dirty="0"/>
              <a:t>The </a:t>
            </a:r>
            <a:r>
              <a:rPr lang="en-US" dirty="0" err="1">
                <a:solidFill>
                  <a:srgbClr val="FFC000"/>
                </a:solidFill>
                <a:latin typeface="Consolas" panose="020B0609020204030204" pitchFamily="49" charset="0"/>
              </a:rPr>
              <a:t>nowait</a:t>
            </a:r>
            <a:r>
              <a:rPr lang="en-US" dirty="0"/>
              <a:t> Clause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18499" name="Rectangle 3"/>
          <p:cNvSpPr>
            <a:spLocks noGrp="1" noChangeArrowheads="1"/>
          </p:cNvSpPr>
          <p:nvPr>
            <p:ph type="body" idx="4294967295"/>
          </p:nvPr>
        </p:nvSpPr>
        <p:spPr>
          <a:xfrm>
            <a:off x="609600" y="3197225"/>
            <a:ext cx="8839200" cy="498475"/>
          </a:xfrm>
        </p:spPr>
        <p:txBody>
          <a:bodyPr/>
          <a:lstStyle/>
          <a:p>
            <a:r>
              <a:rPr lang="en-US" sz="2000" dirty="0"/>
              <a:t>Use when threads unnecessarily wait between independent computations </a:t>
            </a:r>
          </a:p>
        </p:txBody>
      </p:sp>
      <p:sp>
        <p:nvSpPr>
          <p:cNvPr id="4" name="Rectangle 3"/>
          <p:cNvSpPr/>
          <p:nvPr/>
        </p:nvSpPr>
        <p:spPr>
          <a:xfrm>
            <a:off x="2590800" y="3967086"/>
            <a:ext cx="6096000" cy="2031325"/>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schedule(static) </a:t>
            </a:r>
            <a:r>
              <a:rPr kumimoji="0" lang="en-US" sz="18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nowait</a:t>
            </a:r>
            <a:endPar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a[i] = bigFunc1(i);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schedule(dynamic,1)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j=0; j&lt;m;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b[j] = bigFunc2(j);</a:t>
            </a:r>
          </a:p>
        </p:txBody>
      </p:sp>
      <p:sp>
        <p:nvSpPr>
          <p:cNvPr id="9" name="Rectangle 8"/>
          <p:cNvSpPr/>
          <p:nvPr/>
        </p:nvSpPr>
        <p:spPr>
          <a:xfrm>
            <a:off x="46979" y="6581001"/>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
        <p:nvSpPr>
          <p:cNvPr id="2" name="TextBox 1"/>
          <p:cNvSpPr txBox="1"/>
          <p:nvPr/>
        </p:nvSpPr>
        <p:spPr>
          <a:xfrm>
            <a:off x="1630681" y="1606170"/>
            <a:ext cx="2970685" cy="92333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omp</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C000"/>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nowait</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 }</a:t>
            </a:r>
          </a:p>
        </p:txBody>
      </p:sp>
      <p:sp>
        <p:nvSpPr>
          <p:cNvPr id="12" name="TextBox 11"/>
          <p:cNvSpPr txBox="1"/>
          <p:nvPr/>
        </p:nvSpPr>
        <p:spPr>
          <a:xfrm>
            <a:off x="6378533" y="1615307"/>
            <a:ext cx="2844048" cy="92333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800" b="0" i="0" u="none" strike="noStrike" kern="1200" cap="none" spc="0" normalizeH="0" baseline="0" noProof="0" dirty="0">
                <a:ln>
                  <a:noFill/>
                </a:ln>
                <a:solidFill>
                  <a:srgbClr val="FFC000"/>
                </a:solidFill>
                <a:effectLst/>
                <a:uLnTx/>
                <a:uFillTx/>
                <a:latin typeface="Consolas" panose="020B0609020204030204" pitchFamily="49" charset="0"/>
                <a:ea typeface="+mn-ea"/>
                <a:cs typeface="+mn-cs"/>
              </a:rPr>
              <a:t>single</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nowait</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5" name="Arrow: Down 4">
            <a:extLst>
              <a:ext uri="{FF2B5EF4-FFF2-40B4-BE49-F238E27FC236}">
                <a16:creationId xmlns:a16="http://schemas.microsoft.com/office/drawing/2014/main" id="{7A43D55C-613E-C0FD-112B-43290F4C59EA}"/>
              </a:ext>
            </a:extLst>
          </p:cNvPr>
          <p:cNvSpPr/>
          <p:nvPr/>
        </p:nvSpPr>
        <p:spPr>
          <a:xfrm rot="10800000">
            <a:off x="6275158" y="5346797"/>
            <a:ext cx="442076" cy="498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8369833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dirty="0"/>
              <a:t>Race Condition</a:t>
            </a:r>
          </a:p>
        </p:txBody>
      </p:sp>
      <p:sp>
        <p:nvSpPr>
          <p:cNvPr id="593923" name="Rectangle 3"/>
          <p:cNvSpPr>
            <a:spLocks noGrp="1" noChangeArrowheads="1"/>
          </p:cNvSpPr>
          <p:nvPr>
            <p:ph idx="1"/>
          </p:nvPr>
        </p:nvSpPr>
        <p:spPr/>
        <p:txBody>
          <a:bodyPr/>
          <a:lstStyle/>
          <a:p>
            <a:endParaRPr lang="en-US" dirty="0"/>
          </a:p>
          <a:p>
            <a:endParaRPr lang="en-US" dirty="0"/>
          </a:p>
          <a:p>
            <a:r>
              <a:rPr lang="en-US" dirty="0">
                <a:solidFill>
                  <a:srgbClr val="C00000"/>
                </a:solidFill>
              </a:rPr>
              <a:t>Race condition</a:t>
            </a:r>
            <a:r>
              <a:rPr lang="en-US" dirty="0"/>
              <a:t>: two or more threads access a shared variable at the same time</a:t>
            </a:r>
          </a:p>
          <a:p>
            <a:pPr lvl="1"/>
            <a:r>
              <a:rPr lang="en-US" dirty="0"/>
              <a:t>Leads to </a:t>
            </a:r>
            <a:r>
              <a:rPr lang="en-US" dirty="0">
                <a:solidFill>
                  <a:srgbClr val="C00000"/>
                </a:solidFill>
              </a:rPr>
              <a:t>nondeterministic behavior </a:t>
            </a:r>
          </a:p>
          <a:p>
            <a:endParaRPr lang="en-US" dirty="0"/>
          </a:p>
          <a:p>
            <a:endParaRPr lang="en-US" dirty="0"/>
          </a:p>
          <a:p>
            <a:r>
              <a:rPr lang="en-US" dirty="0"/>
              <a:t>Both Thread A and Thread B are executing the statement</a:t>
            </a:r>
          </a:p>
          <a:p>
            <a:pPr marL="0" indent="0" algn="ctr">
              <a:buNone/>
            </a:pPr>
            <a:r>
              <a:rPr lang="en-US" dirty="0">
                <a:solidFill>
                  <a:srgbClr val="C00000"/>
                </a:solidFill>
                <a:latin typeface="Consolas" pitchFamily="49" charset="0"/>
                <a:cs typeface="Consolas" pitchFamily="49" charset="0"/>
              </a:rPr>
              <a:t>sum</a:t>
            </a:r>
            <a:r>
              <a:rPr lang="en-US" dirty="0">
                <a:solidFill>
                  <a:srgbClr val="0000FF"/>
                </a:solidFill>
                <a:latin typeface="Consolas" pitchFamily="49" charset="0"/>
                <a:cs typeface="Consolas" pitchFamily="49" charset="0"/>
              </a:rPr>
              <a:t> += a[i] * b[i];</a:t>
            </a:r>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548160" y="6477002"/>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3265862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ChangeArrowheads="1"/>
          </p:cNvSpPr>
          <p:nvPr/>
        </p:nvSpPr>
        <p:spPr bwMode="auto">
          <a:xfrm>
            <a:off x="1935163" y="1400178"/>
            <a:ext cx="4032250" cy="4892675"/>
          </a:xfrm>
          <a:prstGeom prst="rect">
            <a:avLst/>
          </a:prstGeom>
          <a:solidFill>
            <a:schemeClr val="bg1"/>
          </a:solid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5971" name="Rectangle 3"/>
          <p:cNvSpPr>
            <a:spLocks noChangeArrowheads="1"/>
          </p:cNvSpPr>
          <p:nvPr/>
        </p:nvSpPr>
        <p:spPr bwMode="auto">
          <a:xfrm>
            <a:off x="6189265" y="1485903"/>
            <a:ext cx="4032250" cy="4892675"/>
          </a:xfrm>
          <a:prstGeom prst="rect">
            <a:avLst/>
          </a:prstGeom>
          <a:solidFill>
            <a:schemeClr val="bg1"/>
          </a:solidFill>
          <a:ln>
            <a:noFill/>
          </a:ln>
          <a:effectLst/>
          <a:extLs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5972" name="Rectangle 4"/>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Race conditions (data hazards) – two possible scenarios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5973" name="Text Box 5"/>
          <p:cNvSpPr txBox="1">
            <a:spLocks noChangeArrowheads="1"/>
          </p:cNvSpPr>
          <p:nvPr/>
        </p:nvSpPr>
        <p:spPr bwMode="auto">
          <a:xfrm>
            <a:off x="2134698" y="1341442"/>
            <a:ext cx="909031" cy="584775"/>
          </a:xfrm>
          <a:prstGeom prst="rect">
            <a:avLst/>
          </a:prstGeom>
          <a:noFill/>
          <a:ln w="6350" algn="ctr">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Value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sum</a:t>
            </a:r>
          </a:p>
        </p:txBody>
      </p:sp>
      <p:sp>
        <p:nvSpPr>
          <p:cNvPr id="595974" name="Text Box 6"/>
          <p:cNvSpPr txBox="1">
            <a:spLocks noChangeArrowheads="1"/>
          </p:cNvSpPr>
          <p:nvPr/>
        </p:nvSpPr>
        <p:spPr bwMode="auto">
          <a:xfrm>
            <a:off x="3526467" y="1362078"/>
            <a:ext cx="93378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Thread A</a:t>
            </a:r>
          </a:p>
        </p:txBody>
      </p:sp>
      <p:sp>
        <p:nvSpPr>
          <p:cNvPr id="595975" name="Text Box 7"/>
          <p:cNvSpPr txBox="1">
            <a:spLocks noChangeArrowheads="1"/>
          </p:cNvSpPr>
          <p:nvPr/>
        </p:nvSpPr>
        <p:spPr bwMode="auto">
          <a:xfrm>
            <a:off x="4744108" y="1362078"/>
            <a:ext cx="92737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546A"/>
                </a:solidFill>
                <a:effectLst/>
                <a:uLnTx/>
                <a:uFillTx/>
                <a:latin typeface="Calibri" panose="020F0502020204030204"/>
                <a:ea typeface="+mn-ea"/>
                <a:cs typeface="+mn-cs"/>
              </a:rPr>
              <a:t>Thread B</a:t>
            </a:r>
          </a:p>
        </p:txBody>
      </p:sp>
      <p:sp>
        <p:nvSpPr>
          <p:cNvPr id="595976" name="Text Box 8"/>
          <p:cNvSpPr txBox="1">
            <a:spLocks noChangeArrowheads="1"/>
          </p:cNvSpPr>
          <p:nvPr/>
        </p:nvSpPr>
        <p:spPr bwMode="auto">
          <a:xfrm>
            <a:off x="2259955" y="1916116"/>
            <a:ext cx="75693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11.667</a:t>
            </a:r>
          </a:p>
        </p:txBody>
      </p:sp>
      <p:sp>
        <p:nvSpPr>
          <p:cNvPr id="595977" name="Line 9"/>
          <p:cNvSpPr>
            <a:spLocks noChangeShapeType="1"/>
          </p:cNvSpPr>
          <p:nvPr/>
        </p:nvSpPr>
        <p:spPr bwMode="auto">
          <a:xfrm>
            <a:off x="3142571" y="2090738"/>
            <a:ext cx="848405" cy="0"/>
          </a:xfrm>
          <a:prstGeom prst="line">
            <a:avLst/>
          </a:prstGeom>
          <a:noFill/>
          <a:ln w="508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78" name="Line 10"/>
          <p:cNvSpPr>
            <a:spLocks noChangeShapeType="1"/>
          </p:cNvSpPr>
          <p:nvPr/>
        </p:nvSpPr>
        <p:spPr bwMode="auto">
          <a:xfrm>
            <a:off x="3986213" y="1719266"/>
            <a:ext cx="0" cy="685800"/>
          </a:xfrm>
          <a:prstGeom prst="line">
            <a:avLst/>
          </a:prstGeom>
          <a:noFill/>
          <a:ln w="508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79" name="Text Box 11"/>
          <p:cNvSpPr txBox="1">
            <a:spLocks noChangeArrowheads="1"/>
          </p:cNvSpPr>
          <p:nvPr/>
        </p:nvSpPr>
        <p:spPr bwMode="auto">
          <a:xfrm>
            <a:off x="3614896" y="2520953"/>
            <a:ext cx="75533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+3.765</a:t>
            </a:r>
          </a:p>
        </p:txBody>
      </p:sp>
      <p:sp>
        <p:nvSpPr>
          <p:cNvPr id="595980" name="Line 12"/>
          <p:cNvSpPr>
            <a:spLocks noChangeShapeType="1"/>
          </p:cNvSpPr>
          <p:nvPr/>
        </p:nvSpPr>
        <p:spPr bwMode="auto">
          <a:xfrm flipH="1" flipV="1">
            <a:off x="3160713" y="3307145"/>
            <a:ext cx="830263" cy="8737"/>
          </a:xfrm>
          <a:prstGeom prst="line">
            <a:avLst/>
          </a:prstGeom>
          <a:noFill/>
          <a:ln w="508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81" name="Text Box 13"/>
          <p:cNvSpPr txBox="1">
            <a:spLocks noChangeArrowheads="1"/>
          </p:cNvSpPr>
          <p:nvPr/>
        </p:nvSpPr>
        <p:spPr bwMode="auto">
          <a:xfrm>
            <a:off x="2213920" y="3154366"/>
            <a:ext cx="75693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15.432</a:t>
            </a:r>
          </a:p>
        </p:txBody>
      </p:sp>
      <p:sp>
        <p:nvSpPr>
          <p:cNvPr id="595982" name="Text Box 14"/>
          <p:cNvSpPr txBox="1">
            <a:spLocks noChangeArrowheads="1"/>
          </p:cNvSpPr>
          <p:nvPr/>
        </p:nvSpPr>
        <p:spPr bwMode="auto">
          <a:xfrm>
            <a:off x="2204395" y="3611566"/>
            <a:ext cx="75693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15.432</a:t>
            </a:r>
          </a:p>
        </p:txBody>
      </p:sp>
      <p:sp>
        <p:nvSpPr>
          <p:cNvPr id="595983" name="Line 15"/>
          <p:cNvSpPr>
            <a:spLocks noChangeShapeType="1"/>
          </p:cNvSpPr>
          <p:nvPr/>
        </p:nvSpPr>
        <p:spPr bwMode="auto">
          <a:xfrm>
            <a:off x="5197475" y="1719266"/>
            <a:ext cx="0" cy="2286000"/>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84" name="Text Box 16"/>
          <p:cNvSpPr txBox="1">
            <a:spLocks noChangeArrowheads="1"/>
          </p:cNvSpPr>
          <p:nvPr/>
        </p:nvSpPr>
        <p:spPr bwMode="auto">
          <a:xfrm>
            <a:off x="4767195" y="4157666"/>
            <a:ext cx="80182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rPr>
              <a:t>+ 3.563</a:t>
            </a:r>
          </a:p>
        </p:txBody>
      </p:sp>
      <p:sp>
        <p:nvSpPr>
          <p:cNvPr id="595985" name="Line 17"/>
          <p:cNvSpPr>
            <a:spLocks noChangeShapeType="1"/>
          </p:cNvSpPr>
          <p:nvPr/>
        </p:nvSpPr>
        <p:spPr bwMode="auto">
          <a:xfrm>
            <a:off x="5197475" y="4614866"/>
            <a:ext cx="0" cy="1143000"/>
          </a:xfrm>
          <a:prstGeom prst="line">
            <a:avLst/>
          </a:prstGeom>
          <a:noFill/>
          <a:ln w="508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5986" name="Text Box 18"/>
          <p:cNvSpPr txBox="1">
            <a:spLocks noChangeArrowheads="1"/>
          </p:cNvSpPr>
          <p:nvPr/>
        </p:nvSpPr>
        <p:spPr bwMode="auto">
          <a:xfrm>
            <a:off x="2234557" y="4821241"/>
            <a:ext cx="75693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18.995</a:t>
            </a:r>
          </a:p>
        </p:txBody>
      </p:sp>
      <p:sp>
        <p:nvSpPr>
          <p:cNvPr id="595987" name="Text Box 19"/>
          <p:cNvSpPr txBox="1">
            <a:spLocks noChangeArrowheads="1"/>
          </p:cNvSpPr>
          <p:nvPr/>
        </p:nvSpPr>
        <p:spPr bwMode="auto">
          <a:xfrm>
            <a:off x="6632086" y="1333504"/>
            <a:ext cx="909031"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Value of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sum</a:t>
            </a:r>
          </a:p>
        </p:txBody>
      </p:sp>
      <p:sp>
        <p:nvSpPr>
          <p:cNvPr id="595988" name="Text Box 20"/>
          <p:cNvSpPr txBox="1">
            <a:spLocks noChangeArrowheads="1"/>
          </p:cNvSpPr>
          <p:nvPr/>
        </p:nvSpPr>
        <p:spPr bwMode="auto">
          <a:xfrm>
            <a:off x="7858754" y="1354141"/>
            <a:ext cx="93378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a:ea typeface="+mn-ea"/>
                <a:cs typeface="+mn-cs"/>
              </a:rPr>
              <a:t>Thread A</a:t>
            </a:r>
          </a:p>
        </p:txBody>
      </p:sp>
      <p:sp>
        <p:nvSpPr>
          <p:cNvPr id="595989" name="Text Box 21"/>
          <p:cNvSpPr txBox="1">
            <a:spLocks noChangeArrowheads="1"/>
          </p:cNvSpPr>
          <p:nvPr/>
        </p:nvSpPr>
        <p:spPr bwMode="auto">
          <a:xfrm>
            <a:off x="9089096" y="1354141"/>
            <a:ext cx="92737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546A"/>
                </a:solidFill>
                <a:effectLst/>
                <a:uLnTx/>
                <a:uFillTx/>
                <a:latin typeface="Calibri" panose="020F0502020204030204"/>
                <a:ea typeface="+mn-ea"/>
                <a:cs typeface="+mn-cs"/>
              </a:rPr>
              <a:t>Thread B</a:t>
            </a:r>
          </a:p>
        </p:txBody>
      </p:sp>
      <p:sp>
        <p:nvSpPr>
          <p:cNvPr id="595990" name="Text Box 22"/>
          <p:cNvSpPr txBox="1">
            <a:spLocks noChangeArrowheads="1"/>
          </p:cNvSpPr>
          <p:nvPr/>
        </p:nvSpPr>
        <p:spPr bwMode="auto">
          <a:xfrm>
            <a:off x="6722418" y="1963741"/>
            <a:ext cx="75693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11.667</a:t>
            </a:r>
          </a:p>
        </p:txBody>
      </p:sp>
      <p:sp>
        <p:nvSpPr>
          <p:cNvPr id="595991" name="Line 23"/>
          <p:cNvSpPr>
            <a:spLocks noChangeShapeType="1"/>
          </p:cNvSpPr>
          <p:nvPr/>
        </p:nvSpPr>
        <p:spPr bwMode="auto">
          <a:xfrm>
            <a:off x="7620001" y="2078456"/>
            <a:ext cx="684213" cy="13872"/>
          </a:xfrm>
          <a:prstGeom prst="line">
            <a:avLst/>
          </a:prstGeom>
          <a:noFill/>
          <a:ln w="508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92" name="Line 24"/>
          <p:cNvSpPr>
            <a:spLocks noChangeShapeType="1"/>
          </p:cNvSpPr>
          <p:nvPr/>
        </p:nvSpPr>
        <p:spPr bwMode="auto">
          <a:xfrm>
            <a:off x="8315325" y="1711328"/>
            <a:ext cx="0" cy="685800"/>
          </a:xfrm>
          <a:prstGeom prst="line">
            <a:avLst/>
          </a:prstGeom>
          <a:noFill/>
          <a:ln w="508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93" name="Text Box 25"/>
          <p:cNvSpPr txBox="1">
            <a:spLocks noChangeArrowheads="1"/>
          </p:cNvSpPr>
          <p:nvPr/>
        </p:nvSpPr>
        <p:spPr bwMode="auto">
          <a:xfrm>
            <a:off x="7936467" y="2464382"/>
            <a:ext cx="75533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+3.765</a:t>
            </a:r>
          </a:p>
        </p:txBody>
      </p:sp>
      <p:sp>
        <p:nvSpPr>
          <p:cNvPr id="595994" name="Line 26"/>
          <p:cNvSpPr>
            <a:spLocks noChangeShapeType="1"/>
          </p:cNvSpPr>
          <p:nvPr/>
        </p:nvSpPr>
        <p:spPr bwMode="auto">
          <a:xfrm flipH="1">
            <a:off x="7619998" y="3773491"/>
            <a:ext cx="694136" cy="0"/>
          </a:xfrm>
          <a:prstGeom prst="line">
            <a:avLst/>
          </a:prstGeom>
          <a:noFill/>
          <a:ln w="508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95" name="Text Box 27"/>
          <p:cNvSpPr txBox="1">
            <a:spLocks noChangeArrowheads="1"/>
          </p:cNvSpPr>
          <p:nvPr/>
        </p:nvSpPr>
        <p:spPr bwMode="auto">
          <a:xfrm>
            <a:off x="6722418" y="3106741"/>
            <a:ext cx="75693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11.667</a:t>
            </a:r>
          </a:p>
        </p:txBody>
      </p:sp>
      <p:sp>
        <p:nvSpPr>
          <p:cNvPr id="595996" name="Text Box 28"/>
          <p:cNvSpPr txBox="1">
            <a:spLocks noChangeArrowheads="1"/>
          </p:cNvSpPr>
          <p:nvPr/>
        </p:nvSpPr>
        <p:spPr bwMode="auto">
          <a:xfrm>
            <a:off x="6722420" y="3640141"/>
            <a:ext cx="75693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15.432</a:t>
            </a:r>
          </a:p>
        </p:txBody>
      </p:sp>
      <p:sp>
        <p:nvSpPr>
          <p:cNvPr id="595997" name="Line 29"/>
          <p:cNvSpPr>
            <a:spLocks noChangeShapeType="1"/>
          </p:cNvSpPr>
          <p:nvPr/>
        </p:nvSpPr>
        <p:spPr bwMode="auto">
          <a:xfrm>
            <a:off x="9540875" y="1711328"/>
            <a:ext cx="0" cy="2286000"/>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998" name="Text Box 30"/>
          <p:cNvSpPr txBox="1">
            <a:spLocks noChangeArrowheads="1"/>
          </p:cNvSpPr>
          <p:nvPr/>
        </p:nvSpPr>
        <p:spPr bwMode="auto">
          <a:xfrm>
            <a:off x="9132027" y="4165979"/>
            <a:ext cx="80182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rPr>
              <a:t>+ 3.563</a:t>
            </a:r>
          </a:p>
        </p:txBody>
      </p:sp>
      <p:sp>
        <p:nvSpPr>
          <p:cNvPr id="595999" name="Line 31"/>
          <p:cNvSpPr>
            <a:spLocks noChangeShapeType="1"/>
          </p:cNvSpPr>
          <p:nvPr/>
        </p:nvSpPr>
        <p:spPr bwMode="auto">
          <a:xfrm>
            <a:off x="9540875" y="4606928"/>
            <a:ext cx="0" cy="1143000"/>
          </a:xfrm>
          <a:prstGeom prst="line">
            <a:avLst/>
          </a:prstGeom>
          <a:noFill/>
          <a:ln w="508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6000" name="Text Box 32"/>
          <p:cNvSpPr txBox="1">
            <a:spLocks noChangeArrowheads="1"/>
          </p:cNvSpPr>
          <p:nvPr/>
        </p:nvSpPr>
        <p:spPr bwMode="auto">
          <a:xfrm>
            <a:off x="6714789" y="4808125"/>
            <a:ext cx="75693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08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15.230</a:t>
            </a:r>
          </a:p>
        </p:txBody>
      </p:sp>
      <p:sp>
        <p:nvSpPr>
          <p:cNvPr id="596001" name="Line 33"/>
          <p:cNvSpPr>
            <a:spLocks noChangeShapeType="1"/>
          </p:cNvSpPr>
          <p:nvPr/>
        </p:nvSpPr>
        <p:spPr bwMode="auto">
          <a:xfrm>
            <a:off x="3986213" y="3014666"/>
            <a:ext cx="0" cy="2743200"/>
          </a:xfrm>
          <a:prstGeom prst="line">
            <a:avLst/>
          </a:prstGeom>
          <a:noFill/>
          <a:ln w="5715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6002" name="Line 34"/>
          <p:cNvSpPr>
            <a:spLocks noChangeShapeType="1"/>
          </p:cNvSpPr>
          <p:nvPr/>
        </p:nvSpPr>
        <p:spPr bwMode="auto">
          <a:xfrm>
            <a:off x="8315325" y="2833692"/>
            <a:ext cx="0" cy="2916237"/>
          </a:xfrm>
          <a:prstGeom prst="line">
            <a:avLst/>
          </a:prstGeom>
          <a:noFill/>
          <a:ln w="508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oup 4"/>
          <p:cNvGrpSpPr/>
          <p:nvPr/>
        </p:nvGrpSpPr>
        <p:grpSpPr>
          <a:xfrm>
            <a:off x="3160712" y="4873629"/>
            <a:ext cx="2019301" cy="273050"/>
            <a:chOff x="3160712" y="4873629"/>
            <a:chExt cx="2019301" cy="273050"/>
          </a:xfrm>
        </p:grpSpPr>
        <p:sp>
          <p:nvSpPr>
            <p:cNvPr id="596004" name="Line 36"/>
            <p:cNvSpPr>
              <a:spLocks noChangeShapeType="1"/>
            </p:cNvSpPr>
            <p:nvPr/>
          </p:nvSpPr>
          <p:spPr bwMode="auto">
            <a:xfrm flipH="1">
              <a:off x="3160712" y="4999041"/>
              <a:ext cx="679450" cy="0"/>
            </a:xfrm>
            <a:prstGeom prst="line">
              <a:avLst/>
            </a:prstGeom>
            <a:noFill/>
            <a:ln w="50800">
              <a:solidFill>
                <a:srgbClr val="44546A"/>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05" name="Line 37"/>
            <p:cNvSpPr>
              <a:spLocks noChangeShapeType="1"/>
            </p:cNvSpPr>
            <p:nvPr/>
          </p:nvSpPr>
          <p:spPr bwMode="auto">
            <a:xfrm flipH="1">
              <a:off x="4138613" y="4999041"/>
              <a:ext cx="1041400" cy="0"/>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08" name="Oval 40"/>
            <p:cNvSpPr>
              <a:spLocks noChangeArrowheads="1"/>
            </p:cNvSpPr>
            <p:nvPr/>
          </p:nvSpPr>
          <p:spPr bwMode="auto">
            <a:xfrm>
              <a:off x="3836593" y="4873629"/>
              <a:ext cx="298450" cy="273050"/>
            </a:xfrm>
            <a:prstGeom prst="ellipse">
              <a:avLst/>
            </a:prstGeom>
            <a:solidFill>
              <a:schemeClr val="bg1"/>
            </a:solidFill>
            <a:ln w="57150">
              <a:solidFill>
                <a:schemeClr val="tx2"/>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6011" name="Rectangle 43"/>
          <p:cNvSpPr>
            <a:spLocks noChangeArrowheads="1"/>
          </p:cNvSpPr>
          <p:nvPr/>
        </p:nvSpPr>
        <p:spPr bwMode="auto">
          <a:xfrm>
            <a:off x="3759994" y="5025235"/>
            <a:ext cx="442912" cy="171450"/>
          </a:xfrm>
          <a:prstGeom prst="rect">
            <a:avLst/>
          </a:prstGeom>
          <a:solidFill>
            <a:schemeClr val="bg1"/>
          </a:solidFill>
          <a:ln>
            <a:noFill/>
          </a:ln>
          <a:effectLst/>
          <a:extLs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13" name="Line 45"/>
          <p:cNvSpPr>
            <a:spLocks noChangeShapeType="1"/>
          </p:cNvSpPr>
          <p:nvPr/>
        </p:nvSpPr>
        <p:spPr bwMode="auto">
          <a:xfrm flipH="1">
            <a:off x="3985022" y="4901013"/>
            <a:ext cx="1191" cy="301228"/>
          </a:xfrm>
          <a:prstGeom prst="line">
            <a:avLst/>
          </a:prstGeom>
          <a:noFill/>
          <a:ln w="5715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3170298" y="3663179"/>
            <a:ext cx="2000190" cy="273050"/>
            <a:chOff x="3170298" y="3663179"/>
            <a:chExt cx="2000190" cy="273050"/>
          </a:xfrm>
        </p:grpSpPr>
        <p:sp>
          <p:nvSpPr>
            <p:cNvPr id="596014" name="Line 46"/>
            <p:cNvSpPr>
              <a:spLocks noChangeShapeType="1"/>
            </p:cNvSpPr>
            <p:nvPr/>
          </p:nvSpPr>
          <p:spPr bwMode="auto">
            <a:xfrm>
              <a:off x="4127500" y="3773491"/>
              <a:ext cx="1042988" cy="0"/>
            </a:xfrm>
            <a:prstGeom prst="line">
              <a:avLst/>
            </a:prstGeom>
            <a:noFill/>
            <a:ln w="508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15" name="Line 47"/>
            <p:cNvSpPr>
              <a:spLocks noChangeShapeType="1"/>
            </p:cNvSpPr>
            <p:nvPr/>
          </p:nvSpPr>
          <p:spPr bwMode="auto">
            <a:xfrm flipH="1" flipV="1">
              <a:off x="3170298" y="3770322"/>
              <a:ext cx="676273" cy="3174"/>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18" name="Oval 50"/>
            <p:cNvSpPr>
              <a:spLocks noChangeArrowheads="1"/>
            </p:cNvSpPr>
            <p:nvPr/>
          </p:nvSpPr>
          <p:spPr bwMode="auto">
            <a:xfrm>
              <a:off x="3835796" y="3663179"/>
              <a:ext cx="298450" cy="273050"/>
            </a:xfrm>
            <a:prstGeom prst="ellipse">
              <a:avLst/>
            </a:prstGeom>
            <a:solidFill>
              <a:schemeClr val="bg1"/>
            </a:solidFill>
            <a:ln w="57150">
              <a:solidFill>
                <a:srgbClr val="330066"/>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6021" name="Rectangle 53"/>
          <p:cNvSpPr>
            <a:spLocks noChangeArrowheads="1"/>
          </p:cNvSpPr>
          <p:nvPr/>
        </p:nvSpPr>
        <p:spPr bwMode="auto">
          <a:xfrm>
            <a:off x="3749477" y="3800101"/>
            <a:ext cx="442913" cy="171450"/>
          </a:xfrm>
          <a:prstGeom prst="rect">
            <a:avLst/>
          </a:prstGeom>
          <a:solidFill>
            <a:schemeClr val="bg1"/>
          </a:solidFill>
          <a:ln>
            <a:noFill/>
          </a:ln>
          <a:effectLst/>
          <a:extLst>
            <a:ext uri="{91240B29-F687-4f45-9708-019B960494DF}">
              <a14:hiddenLine xmlns="" xmlns:a14="http://schemas.microsoft.com/office/drawing/2010/main" w="9525">
                <a:solidFill>
                  <a:srgbClr val="0000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22" name="Line 54"/>
          <p:cNvSpPr>
            <a:spLocks noChangeShapeType="1"/>
          </p:cNvSpPr>
          <p:nvPr/>
        </p:nvSpPr>
        <p:spPr bwMode="auto">
          <a:xfrm>
            <a:off x="3986212" y="3692528"/>
            <a:ext cx="1" cy="285750"/>
          </a:xfrm>
          <a:prstGeom prst="line">
            <a:avLst/>
          </a:prstGeom>
          <a:noFill/>
          <a:ln w="5715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p:cNvGrpSpPr/>
          <p:nvPr/>
        </p:nvGrpSpPr>
        <p:grpSpPr>
          <a:xfrm>
            <a:off x="7621587" y="4910162"/>
            <a:ext cx="1897063" cy="273050"/>
            <a:chOff x="7621587" y="4910162"/>
            <a:chExt cx="1897063" cy="273050"/>
          </a:xfrm>
        </p:grpSpPr>
        <p:sp>
          <p:nvSpPr>
            <p:cNvPr id="596024" name="Line 56"/>
            <p:cNvSpPr>
              <a:spLocks noChangeShapeType="1"/>
            </p:cNvSpPr>
            <p:nvPr/>
          </p:nvSpPr>
          <p:spPr bwMode="auto">
            <a:xfrm flipH="1">
              <a:off x="7621587" y="5043493"/>
              <a:ext cx="554039" cy="1173"/>
            </a:xfrm>
            <a:prstGeom prst="line">
              <a:avLst/>
            </a:prstGeom>
            <a:noFill/>
            <a:ln w="508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25" name="Line 57"/>
            <p:cNvSpPr>
              <a:spLocks noChangeShapeType="1"/>
            </p:cNvSpPr>
            <p:nvPr/>
          </p:nvSpPr>
          <p:spPr bwMode="auto">
            <a:xfrm flipH="1">
              <a:off x="8477250" y="5043493"/>
              <a:ext cx="1041400" cy="0"/>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28" name="Oval 60"/>
            <p:cNvSpPr>
              <a:spLocks noChangeArrowheads="1"/>
            </p:cNvSpPr>
            <p:nvPr/>
          </p:nvSpPr>
          <p:spPr bwMode="auto">
            <a:xfrm>
              <a:off x="8169275" y="4910162"/>
              <a:ext cx="298450" cy="273050"/>
            </a:xfrm>
            <a:prstGeom prst="ellipse">
              <a:avLst/>
            </a:prstGeom>
            <a:solidFill>
              <a:schemeClr val="bg1"/>
            </a:solidFill>
            <a:ln w="57150">
              <a:solidFill>
                <a:schemeClr val="tx2"/>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6031" name="Rectangle 63"/>
          <p:cNvSpPr>
            <a:spLocks noChangeArrowheads="1"/>
          </p:cNvSpPr>
          <p:nvPr/>
        </p:nvSpPr>
        <p:spPr bwMode="auto">
          <a:xfrm>
            <a:off x="8087519" y="5071273"/>
            <a:ext cx="442913" cy="171450"/>
          </a:xfrm>
          <a:prstGeom prst="rect">
            <a:avLst/>
          </a:prstGeom>
          <a:solidFill>
            <a:schemeClr val="bg1"/>
          </a:solidFill>
          <a:ln>
            <a:noFill/>
          </a:ln>
          <a:effectLst/>
          <a:extLs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33" name="Line 65"/>
          <p:cNvSpPr>
            <a:spLocks noChangeShapeType="1"/>
          </p:cNvSpPr>
          <p:nvPr/>
        </p:nvSpPr>
        <p:spPr bwMode="auto">
          <a:xfrm>
            <a:off x="8314134" y="4939113"/>
            <a:ext cx="1190" cy="307579"/>
          </a:xfrm>
          <a:prstGeom prst="line">
            <a:avLst/>
          </a:prstGeom>
          <a:noFill/>
          <a:ln w="508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7619999" y="3083328"/>
            <a:ext cx="1900239" cy="273050"/>
            <a:chOff x="7619999" y="3083328"/>
            <a:chExt cx="1900239" cy="273050"/>
          </a:xfrm>
        </p:grpSpPr>
        <p:sp>
          <p:nvSpPr>
            <p:cNvPr id="596034" name="Line 66"/>
            <p:cNvSpPr>
              <a:spLocks noChangeShapeType="1"/>
            </p:cNvSpPr>
            <p:nvPr/>
          </p:nvSpPr>
          <p:spPr bwMode="auto">
            <a:xfrm>
              <a:off x="8477250" y="3233741"/>
              <a:ext cx="1042988" cy="0"/>
            </a:xfrm>
            <a:prstGeom prst="line">
              <a:avLst/>
            </a:prstGeom>
            <a:noFill/>
            <a:ln w="508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35" name="Line 67"/>
            <p:cNvSpPr>
              <a:spLocks noChangeShapeType="1"/>
            </p:cNvSpPr>
            <p:nvPr/>
          </p:nvSpPr>
          <p:spPr bwMode="auto">
            <a:xfrm flipH="1" flipV="1">
              <a:off x="7619999" y="3232152"/>
              <a:ext cx="566738" cy="4764"/>
            </a:xfrm>
            <a:prstGeom prst="line">
              <a:avLst/>
            </a:prstGeom>
            <a:noFill/>
            <a:ln w="508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38" name="Oval 70"/>
            <p:cNvSpPr>
              <a:spLocks noChangeArrowheads="1"/>
            </p:cNvSpPr>
            <p:nvPr/>
          </p:nvSpPr>
          <p:spPr bwMode="auto">
            <a:xfrm>
              <a:off x="8161337" y="3083328"/>
              <a:ext cx="298450" cy="273050"/>
            </a:xfrm>
            <a:prstGeom prst="ellipse">
              <a:avLst/>
            </a:prstGeom>
            <a:solidFill>
              <a:schemeClr val="bg1"/>
            </a:solidFill>
            <a:ln w="57150">
              <a:solidFill>
                <a:schemeClr val="tx2"/>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6041" name="Rectangle 73"/>
          <p:cNvSpPr>
            <a:spLocks noChangeArrowheads="1"/>
          </p:cNvSpPr>
          <p:nvPr/>
        </p:nvSpPr>
        <p:spPr bwMode="auto">
          <a:xfrm>
            <a:off x="8097044" y="3261524"/>
            <a:ext cx="442912" cy="171450"/>
          </a:xfrm>
          <a:prstGeom prst="rect">
            <a:avLst/>
          </a:prstGeom>
          <a:solidFill>
            <a:schemeClr val="bg1"/>
          </a:solidFill>
          <a:ln>
            <a:noFill/>
          </a:ln>
          <a:effectLst/>
          <a:extLs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043" name="Line 75"/>
          <p:cNvSpPr>
            <a:spLocks noChangeShapeType="1"/>
          </p:cNvSpPr>
          <p:nvPr/>
        </p:nvSpPr>
        <p:spPr bwMode="auto">
          <a:xfrm>
            <a:off x="8314134" y="3107932"/>
            <a:ext cx="1192" cy="336361"/>
          </a:xfrm>
          <a:prstGeom prst="line">
            <a:avLst/>
          </a:prstGeom>
          <a:noFill/>
          <a:ln w="508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p:cNvSpPr/>
          <p:nvPr/>
        </p:nvSpPr>
        <p:spPr>
          <a:xfrm>
            <a:off x="2044701" y="1333503"/>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p:cNvSpPr/>
          <p:nvPr/>
        </p:nvSpPr>
        <p:spPr>
          <a:xfrm>
            <a:off x="6503988" y="1337473"/>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p:cNvSpPr txBox="1"/>
          <p:nvPr/>
        </p:nvSpPr>
        <p:spPr>
          <a:xfrm>
            <a:off x="1688179" y="6077271"/>
            <a:ext cx="8375109" cy="400110"/>
          </a:xfrm>
          <a:prstGeom prst="rect">
            <a:avLst/>
          </a:prstGeom>
          <a:solidFill>
            <a:schemeClr val="accent1">
              <a:lumMod val="20000"/>
              <a:lumOff val="8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Order of thread execution causes non-deterministic behavior in a data race</a:t>
            </a:r>
          </a:p>
        </p:txBody>
      </p:sp>
      <p:sp>
        <p:nvSpPr>
          <p:cNvPr id="81" name="Rectangle 80"/>
          <p:cNvSpPr/>
          <p:nvPr/>
        </p:nvSpPr>
        <p:spPr>
          <a:xfrm>
            <a:off x="71099" y="6556525"/>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15809040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dirty="0"/>
              <a:t>Example: Computing the Dot Product, second attempt</a:t>
            </a:r>
          </a:p>
        </p:txBody>
      </p:sp>
      <p:sp>
        <p:nvSpPr>
          <p:cNvPr id="598019" name="Rectangle 3"/>
          <p:cNvSpPr>
            <a:spLocks noGrp="1" noChangeArrowheads="1"/>
          </p:cNvSpPr>
          <p:nvPr>
            <p:ph idx="1"/>
          </p:nvPr>
        </p:nvSpPr>
        <p:spPr/>
        <p:txBody>
          <a:bodyPr>
            <a:normAutofit/>
          </a:bodyPr>
          <a:lstStyle/>
          <a:p>
            <a:endParaRPr lang="en-US" dirty="0"/>
          </a:p>
          <a:p>
            <a:r>
              <a:rPr lang="en-US" dirty="0"/>
              <a:t>The </a:t>
            </a:r>
            <a:r>
              <a:rPr lang="en-US" dirty="0">
                <a:solidFill>
                  <a:srgbClr val="0070C0"/>
                </a:solidFill>
                <a:latin typeface="Consolas" panose="020B0609020204030204" pitchFamily="49" charset="0"/>
                <a:cs typeface="Courier New" panose="02070309020205020404" pitchFamily="49" charset="0"/>
              </a:rPr>
              <a:t>critical</a:t>
            </a:r>
            <a:r>
              <a:rPr lang="en-US" dirty="0"/>
              <a:t> section allows only one thread to enter it at a given time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3352800" y="3079377"/>
            <a:ext cx="5486400" cy="2862322"/>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dot_prod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sum = 0.0</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shared(sum)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 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sum += </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a[i] *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147344" y="6517978"/>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41912585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3640" y="1996351"/>
            <a:ext cx="5283410" cy="4401205"/>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more stuff happens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num_threads</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i&lt;8;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job1(</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critical(</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RES_lock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consum</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job2(B);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00068" name="Rectangle 4"/>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critical</a:t>
            </a:r>
            <a:r>
              <a:rPr lang="en-US" dirty="0"/>
              <a:t> Directive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00070" name="Text Box 6"/>
          <p:cNvSpPr txBox="1">
            <a:spLocks noChangeArrowheads="1"/>
          </p:cNvSpPr>
          <p:nvPr/>
        </p:nvSpPr>
        <p:spPr bwMode="auto">
          <a:xfrm>
            <a:off x="215153" y="3139698"/>
            <a:ext cx="5042647" cy="2246769"/>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Threads wait their turn – only one at a time calls </a:t>
            </a:r>
            <a:r>
              <a:rPr kumimoji="0" lang="en-US" sz="20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consum</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thereby preventing race conditions</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Naming the critical construct  </a:t>
            </a:r>
            <a:r>
              <a:rPr kumimoji="0" lang="en-US" sz="20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RES_lock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optional but highly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recommended</a:t>
            </a:r>
          </a:p>
        </p:txBody>
      </p:sp>
      <p:sp>
        <p:nvSpPr>
          <p:cNvPr id="600071" name="Line 7"/>
          <p:cNvSpPr>
            <a:spLocks noChangeShapeType="1"/>
          </p:cNvSpPr>
          <p:nvPr/>
        </p:nvSpPr>
        <p:spPr bwMode="auto">
          <a:xfrm flipV="1">
            <a:off x="4895850" y="4654550"/>
            <a:ext cx="1847849" cy="234950"/>
          </a:xfrm>
          <a:prstGeom prst="line">
            <a:avLst/>
          </a:prstGeom>
          <a:noFill/>
          <a:ln w="31750">
            <a:solidFill>
              <a:srgbClr val="C00000"/>
            </a:solidFill>
            <a:prstDash val="sysDot"/>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3"/>
          <p:cNvSpPr/>
          <p:nvPr/>
        </p:nvSpPr>
        <p:spPr>
          <a:xfrm>
            <a:off x="1070959" y="1350020"/>
            <a:ext cx="10050081" cy="646331"/>
          </a:xfrm>
          <a:prstGeom prst="rect">
            <a:avLst/>
          </a:prstGeom>
          <a:ln>
            <a:no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70C0"/>
                </a:solidFill>
                <a:effectLst/>
                <a:uLnTx/>
                <a:uFillTx/>
                <a:latin typeface="Consolas" panose="020B0609020204030204" pitchFamily="49" charset="0"/>
                <a:ea typeface="+mn-ea"/>
                <a:cs typeface="+mn-cs"/>
              </a:rPr>
              <a:t>#pragma </a:t>
            </a:r>
            <a:r>
              <a:rPr kumimoji="0" lang="en-US" sz="2400" b="1" i="0" u="none" strike="noStrike" kern="0" cap="none" spc="0" normalizeH="0" baseline="0" noProof="0" dirty="0" err="1">
                <a:ln>
                  <a:noFill/>
                </a:ln>
                <a:solidFill>
                  <a:srgbClr val="0070C0"/>
                </a:solidFill>
                <a:effectLst/>
                <a:uLnTx/>
                <a:uFillTx/>
                <a:latin typeface="Consolas" panose="020B0609020204030204" pitchFamily="49" charset="0"/>
                <a:ea typeface="+mn-ea"/>
                <a:cs typeface="+mn-cs"/>
              </a:rPr>
              <a:t>omp</a:t>
            </a:r>
            <a:r>
              <a:rPr kumimoji="0" lang="en-US" sz="2400" b="1" i="0" u="none" strike="noStrike" kern="0" cap="none" spc="0" normalizeH="0" baseline="0" noProof="0" dirty="0">
                <a:ln>
                  <a:noFill/>
                </a:ln>
                <a:solidFill>
                  <a:srgbClr val="0070C0"/>
                </a:solidFill>
                <a:effectLst/>
                <a:uLnTx/>
                <a:uFillTx/>
                <a:latin typeface="Consolas" panose="020B0609020204030204" pitchFamily="49" charset="0"/>
                <a:ea typeface="+mn-ea"/>
                <a:cs typeface="+mn-cs"/>
              </a:rPr>
              <a:t> critical[(</a:t>
            </a:r>
            <a:r>
              <a:rPr kumimoji="0" lang="en-US" sz="2400" b="1" i="1" u="none" strike="noStrike" kern="0" cap="none" spc="0" normalizeH="0" baseline="0" noProof="0" dirty="0">
                <a:ln>
                  <a:noFill/>
                </a:ln>
                <a:solidFill>
                  <a:srgbClr val="0070C0"/>
                </a:solidFill>
                <a:effectLst/>
                <a:uLnTx/>
                <a:uFillTx/>
                <a:latin typeface="Consolas" panose="020B0609020204030204" pitchFamily="49" charset="0"/>
                <a:ea typeface="+mn-ea"/>
                <a:cs typeface="+mn-cs"/>
              </a:rPr>
              <a:t>name)</a:t>
            </a:r>
            <a:r>
              <a:rPr kumimoji="0" lang="en-US" sz="2400" b="1" i="0" u="none" strike="noStrike" kern="0" cap="none" spc="0" normalizeH="0" baseline="0" noProof="0" dirty="0">
                <a:ln>
                  <a:noFill/>
                </a:ln>
                <a:solidFill>
                  <a:srgbClr val="0070C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defines a critical region on a structured block</a:t>
            </a:r>
          </a:p>
        </p:txBody>
      </p:sp>
      <mc:AlternateContent xmlns:mc="http://schemas.openxmlformats.org/markup-compatibility/2006" xmlns:a14="http://schemas.microsoft.com/office/drawing/2010/main">
        <mc:Choice Requires="a14">
          <p:sp>
            <p:nvSpPr>
              <p:cNvPr id="13" name="Rectangle 12"/>
              <p:cNvSpPr/>
              <p:nvPr/>
            </p:nvSpPr>
            <p:spPr>
              <a:xfrm>
                <a:off x="215153" y="6529204"/>
                <a:ext cx="83388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[IOMPP]</a:t>
                </a:r>
                <a14:m>
                  <m:oMath xmlns:m="http://schemas.openxmlformats.org/officeDocument/2006/math">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215153" y="6529204"/>
                <a:ext cx="833883" cy="261610"/>
              </a:xfrm>
              <a:prstGeom prst="rect">
                <a:avLst/>
              </a:prstGeom>
              <a:blipFill>
                <a:blip r:embed="rId4"/>
                <a:stretch>
                  <a:fillRect t="-2326" b="-139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2285271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flipV="1">
            <a:off x="10456714" y="1581734"/>
            <a:ext cx="1" cy="420970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9254852" y="1591085"/>
            <a:ext cx="3424" cy="419533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059838" y="1600434"/>
            <a:ext cx="1" cy="419100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8" idx="2"/>
          </p:cNvCxnSpPr>
          <p:nvPr/>
        </p:nvCxnSpPr>
        <p:spPr>
          <a:xfrm>
            <a:off x="6841093" y="1448033"/>
            <a:ext cx="9126" cy="4586026"/>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17193" y="2944198"/>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17193" y="34011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17193" y="38583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7193" y="43155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17193" y="47727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55342" y="1571186"/>
            <a:ext cx="4883624" cy="4462760"/>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num_threads</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i=0; i&lt;8;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job1(</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i</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critical(</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RES_lock</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consum</a:t>
            </a:r>
            <a:r>
              <a:rPr kumimoji="0" lang="en-US" sz="20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(B, 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job2(B);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600068" name="Rectangle 4"/>
          <p:cNvSpPr>
            <a:spLocks noGrp="1" noChangeArrowheads="1"/>
          </p:cNvSpPr>
          <p:nvPr>
            <p:ph type="title"/>
          </p:nvPr>
        </p:nvSpPr>
        <p:spPr/>
        <p:txBody>
          <a:bodyPr/>
          <a:lstStyle/>
          <a:p>
            <a:r>
              <a:rPr lang="en-US" sz="4000" dirty="0" err="1"/>
              <a:t>OpenMP</a:t>
            </a:r>
            <a:r>
              <a:rPr lang="en-US" sz="4000" dirty="0"/>
              <a:t> </a:t>
            </a:r>
            <a:r>
              <a:rPr lang="en-US" sz="4000" dirty="0">
                <a:solidFill>
                  <a:srgbClr val="FFC000"/>
                </a:solidFill>
                <a:latin typeface="Consolas" panose="020B0609020204030204" pitchFamily="49" charset="0"/>
              </a:rPr>
              <a:t>critical</a:t>
            </a:r>
            <a:r>
              <a:rPr lang="en-US" sz="4000" dirty="0"/>
              <a:t> Construct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Rectangle 15"/>
          <p:cNvSpPr/>
          <p:nvPr/>
        </p:nvSpPr>
        <p:spPr>
          <a:xfrm>
            <a:off x="10054497" y="1752948"/>
            <a:ext cx="838200" cy="304799"/>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i=6,7</a:t>
            </a:r>
          </a:p>
        </p:txBody>
      </p:sp>
      <p:sp>
        <p:nvSpPr>
          <p:cNvPr id="17" name="Rectangle 16"/>
          <p:cNvSpPr/>
          <p:nvPr/>
        </p:nvSpPr>
        <p:spPr>
          <a:xfrm>
            <a:off x="6421993" y="2258398"/>
            <a:ext cx="838200" cy="838200"/>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B=job1</a:t>
            </a:r>
          </a:p>
        </p:txBody>
      </p:sp>
      <p:sp>
        <p:nvSpPr>
          <p:cNvPr id="18" name="Rectangle 17"/>
          <p:cNvSpPr/>
          <p:nvPr/>
        </p:nvSpPr>
        <p:spPr>
          <a:xfrm>
            <a:off x="7640737" y="2258170"/>
            <a:ext cx="838200" cy="590209"/>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B=job1</a:t>
            </a:r>
          </a:p>
        </p:txBody>
      </p:sp>
      <p:sp>
        <p:nvSpPr>
          <p:cNvPr id="19" name="Rectangle 18"/>
          <p:cNvSpPr/>
          <p:nvPr/>
        </p:nvSpPr>
        <p:spPr>
          <a:xfrm>
            <a:off x="8860393" y="2258398"/>
            <a:ext cx="838200" cy="990600"/>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B=job1</a:t>
            </a:r>
          </a:p>
        </p:txBody>
      </p:sp>
      <p:sp>
        <p:nvSpPr>
          <p:cNvPr id="20" name="Rectangle 19"/>
          <p:cNvSpPr/>
          <p:nvPr/>
        </p:nvSpPr>
        <p:spPr>
          <a:xfrm>
            <a:off x="10079137" y="2278018"/>
            <a:ext cx="838200" cy="818580"/>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B=job1</a:t>
            </a:r>
          </a:p>
        </p:txBody>
      </p:sp>
      <p:sp>
        <p:nvSpPr>
          <p:cNvPr id="21" name="Rectangle 20"/>
          <p:cNvSpPr/>
          <p:nvPr/>
        </p:nvSpPr>
        <p:spPr>
          <a:xfrm>
            <a:off x="7640737" y="3029355"/>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consum</a:t>
            </a: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p:cNvSpPr/>
          <p:nvPr/>
        </p:nvSpPr>
        <p:spPr>
          <a:xfrm>
            <a:off x="6427012" y="1752719"/>
            <a:ext cx="838200" cy="304799"/>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i=0,1</a:t>
            </a:r>
          </a:p>
        </p:txBody>
      </p:sp>
      <p:sp>
        <p:nvSpPr>
          <p:cNvPr id="27" name="Rectangle 26"/>
          <p:cNvSpPr/>
          <p:nvPr/>
        </p:nvSpPr>
        <p:spPr>
          <a:xfrm>
            <a:off x="7646212" y="1752719"/>
            <a:ext cx="838200" cy="304799"/>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i=2,3</a:t>
            </a:r>
          </a:p>
        </p:txBody>
      </p:sp>
      <p:sp>
        <p:nvSpPr>
          <p:cNvPr id="28" name="Rectangle 27"/>
          <p:cNvSpPr/>
          <p:nvPr/>
        </p:nvSpPr>
        <p:spPr>
          <a:xfrm>
            <a:off x="8865412" y="1752719"/>
            <a:ext cx="838200" cy="304799"/>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i=4,5</a:t>
            </a:r>
          </a:p>
        </p:txBody>
      </p:sp>
      <p:sp>
        <p:nvSpPr>
          <p:cNvPr id="30" name="Rectangle 29"/>
          <p:cNvSpPr/>
          <p:nvPr/>
        </p:nvSpPr>
        <p:spPr>
          <a:xfrm>
            <a:off x="8860393" y="3477369"/>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consum</a:t>
            </a: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a:off x="6421993" y="3952940"/>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consum</a:t>
            </a: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p:cNvSpPr/>
          <p:nvPr/>
        </p:nvSpPr>
        <p:spPr>
          <a:xfrm>
            <a:off x="10080049" y="4377515"/>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alibri" panose="020F0502020204030204"/>
                <a:ea typeface="+mn-ea"/>
                <a:cs typeface="+mn-cs"/>
              </a:rPr>
              <a:t>consum</a:t>
            </a: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p:cNvSpPr/>
          <p:nvPr/>
        </p:nvSpPr>
        <p:spPr>
          <a:xfrm>
            <a:off x="7646441" y="3523066"/>
            <a:ext cx="838200" cy="716305"/>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job2</a:t>
            </a:r>
          </a:p>
        </p:txBody>
      </p:sp>
      <p:sp>
        <p:nvSpPr>
          <p:cNvPr id="35" name="Rectangle 34"/>
          <p:cNvSpPr/>
          <p:nvPr/>
        </p:nvSpPr>
        <p:spPr>
          <a:xfrm>
            <a:off x="10075030" y="4854218"/>
            <a:ext cx="838200" cy="716305"/>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job2</a:t>
            </a:r>
          </a:p>
        </p:txBody>
      </p:sp>
      <p:sp>
        <p:nvSpPr>
          <p:cNvPr id="36" name="Rectangle 35"/>
          <p:cNvSpPr/>
          <p:nvPr/>
        </p:nvSpPr>
        <p:spPr>
          <a:xfrm>
            <a:off x="8860393" y="4007871"/>
            <a:ext cx="838200" cy="716305"/>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job2</a:t>
            </a:r>
          </a:p>
        </p:txBody>
      </p:sp>
      <p:sp>
        <p:nvSpPr>
          <p:cNvPr id="37" name="Rectangle 36"/>
          <p:cNvSpPr/>
          <p:nvPr/>
        </p:nvSpPr>
        <p:spPr>
          <a:xfrm>
            <a:off x="6421993" y="4391770"/>
            <a:ext cx="838200" cy="716305"/>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job2</a:t>
            </a:r>
          </a:p>
        </p:txBody>
      </p:sp>
      <p:sp>
        <p:nvSpPr>
          <p:cNvPr id="38" name="Rectangle 37"/>
          <p:cNvSpPr/>
          <p:nvPr/>
        </p:nvSpPr>
        <p:spPr>
          <a:xfrm>
            <a:off x="6421993" y="1143235"/>
            <a:ext cx="838200" cy="304799"/>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RES</a:t>
            </a:r>
          </a:p>
        </p:txBody>
      </p:sp>
      <p:cxnSp>
        <p:nvCxnSpPr>
          <p:cNvPr id="23" name="Straight Connector 22"/>
          <p:cNvCxnSpPr/>
          <p:nvPr/>
        </p:nvCxnSpPr>
        <p:spPr>
          <a:xfrm>
            <a:off x="6845657" y="1600434"/>
            <a:ext cx="3611057"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850219" y="5786416"/>
            <a:ext cx="3606494" cy="501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81846" y="1342574"/>
            <a:ext cx="0" cy="4843884"/>
          </a:xfrm>
          <a:prstGeom prst="line">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16200000">
            <a:off x="4619759" y="3055814"/>
            <a:ext cx="264687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mn-cs"/>
              </a:rPr>
              <a:t>Time:  arrow  points  to  future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44"/>
          <p:cNvSpPr/>
          <p:nvPr/>
        </p:nvSpPr>
        <p:spPr>
          <a:xfrm>
            <a:off x="6431119" y="6033946"/>
            <a:ext cx="838200" cy="304799"/>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RES</a:t>
            </a:r>
          </a:p>
        </p:txBody>
      </p:sp>
      <mc:AlternateContent xmlns:mc="http://schemas.openxmlformats.org/markup-compatibility/2006" xmlns:a14="http://schemas.microsoft.com/office/drawing/2010/main">
        <mc:Choice Requires="a14">
          <p:sp>
            <p:nvSpPr>
              <p:cNvPr id="39" name="Rectangle 38"/>
              <p:cNvSpPr/>
              <p:nvPr/>
            </p:nvSpPr>
            <p:spPr>
              <a:xfrm>
                <a:off x="215153" y="6529204"/>
                <a:ext cx="83388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[IOMPP]</a:t>
                </a:r>
                <a14:m>
                  <m:oMath xmlns:m="http://schemas.openxmlformats.org/officeDocument/2006/math">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215153" y="6529204"/>
                <a:ext cx="833883" cy="261610"/>
              </a:xfrm>
              <a:prstGeom prst="rect">
                <a:avLst/>
              </a:prstGeom>
              <a:blipFill>
                <a:blip r:embed="rId4"/>
                <a:stretch>
                  <a:fillRect t="-2326" b="-139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5918502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atomic</a:t>
            </a:r>
            <a:r>
              <a:rPr lang="en-US" dirty="0"/>
              <a:t> Directive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22595" name="Rectangle 3"/>
          <p:cNvSpPr>
            <a:spLocks noGrp="1" noChangeArrowheads="1"/>
          </p:cNvSpPr>
          <p:nvPr>
            <p:ph type="body" idx="4294967295"/>
          </p:nvPr>
        </p:nvSpPr>
        <p:spPr>
          <a:xfrm>
            <a:off x="571398" y="1016795"/>
            <a:ext cx="11296752" cy="2794929"/>
          </a:xfrm>
        </p:spPr>
        <p:txBody>
          <a:bodyPr>
            <a:noAutofit/>
          </a:bodyPr>
          <a:lstStyle/>
          <a:p>
            <a:r>
              <a:rPr lang="en-US" sz="2800" b="1" dirty="0">
                <a:solidFill>
                  <a:srgbClr val="00B050"/>
                </a:solidFill>
              </a:rPr>
              <a:t>Only work for ONE (the very next) operation, not a block of operations</a:t>
            </a:r>
          </a:p>
          <a:p>
            <a:r>
              <a:rPr lang="en-US" sz="2800" dirty="0"/>
              <a:t>Applies only to simple update of memory location</a:t>
            </a:r>
          </a:p>
          <a:p>
            <a:pPr lvl="1"/>
            <a:r>
              <a:rPr lang="en-US" sz="2800" dirty="0"/>
              <a:t>It’s a </a:t>
            </a:r>
            <a:r>
              <a:rPr lang="en-US" sz="2800" dirty="0">
                <a:solidFill>
                  <a:srgbClr val="C00000"/>
                </a:solidFill>
              </a:rPr>
              <a:t>guarded memory access operation</a:t>
            </a:r>
          </a:p>
          <a:p>
            <a:pPr lvl="1"/>
            <a:r>
              <a:rPr lang="en-US" sz="2800" dirty="0"/>
              <a:t>Also seen in GPU computing</a:t>
            </a:r>
            <a:endParaRPr lang="en-US" sz="2000" dirty="0"/>
          </a:p>
          <a:p>
            <a:r>
              <a:rPr lang="en-US" sz="2800" dirty="0"/>
              <a:t>Special case of a </a:t>
            </a:r>
            <a:r>
              <a:rPr lang="en-US" sz="2800" dirty="0">
                <a:solidFill>
                  <a:srgbClr val="0070C0"/>
                </a:solidFill>
                <a:latin typeface="Consolas" pitchFamily="49" charset="0"/>
                <a:cs typeface="Consolas" pitchFamily="49" charset="0"/>
              </a:rPr>
              <a:t>critical</a:t>
            </a:r>
            <a:r>
              <a:rPr lang="en-US" sz="2800" dirty="0"/>
              <a:t> section</a:t>
            </a:r>
          </a:p>
          <a:p>
            <a:pPr lvl="1"/>
            <a:r>
              <a:rPr lang="en-US" sz="2400" dirty="0"/>
              <a:t>Atomic introduces </a:t>
            </a:r>
            <a:r>
              <a:rPr lang="en-US" sz="2400" dirty="0">
                <a:solidFill>
                  <a:srgbClr val="C00000"/>
                </a:solidFill>
              </a:rPr>
              <a:t>significantly less overhead</a:t>
            </a:r>
            <a:r>
              <a:rPr lang="en-US" sz="2400" dirty="0"/>
              <a:t> than </a:t>
            </a:r>
            <a:r>
              <a:rPr lang="en-US" sz="2400" dirty="0">
                <a:solidFill>
                  <a:srgbClr val="0070C0"/>
                </a:solidFill>
                <a:latin typeface="Consolas" pitchFamily="49" charset="0"/>
                <a:cs typeface="Consolas" pitchFamily="49" charset="0"/>
              </a:rPr>
              <a:t>critical</a:t>
            </a:r>
          </a:p>
        </p:txBody>
      </p:sp>
      <p:sp>
        <p:nvSpPr>
          <p:cNvPr id="2" name="Rectangle 1"/>
          <p:cNvSpPr/>
          <p:nvPr/>
        </p:nvSpPr>
        <p:spPr>
          <a:xfrm>
            <a:off x="4298950" y="4260850"/>
            <a:ext cx="6762750" cy="1938992"/>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shared(x, y,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nn-NO"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nn-NO"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0; i &lt; 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omp</a:t>
            </a:r>
            <a:r>
              <a:rPr kumimoji="0" lang="en-US" sz="2000" b="0" i="0" u="none" strike="noStrike" kern="1200" cap="none" spc="0" normalizeH="0" baseline="0" noProof="0" dirty="0">
                <a:ln>
                  <a:noFill/>
                </a:ln>
                <a:solidFill>
                  <a:srgbClr val="C00000"/>
                </a:solidFill>
                <a:effectLst/>
                <a:uLnTx/>
                <a:uFillTx/>
                <a:latin typeface="Consolas" pitchFamily="49" charset="0"/>
                <a:ea typeface="+mn-ea"/>
                <a:cs typeface="Consolas" pitchFamily="49" charset="0"/>
              </a:rPr>
              <a:t> atomic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x[index[i]] += work1(i);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work2(i);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p:txBody>
      </p:sp>
      <p:sp>
        <p:nvSpPr>
          <p:cNvPr id="4" name="Rectangle 3"/>
          <p:cNvSpPr/>
          <p:nvPr/>
        </p:nvSpPr>
        <p:spPr>
          <a:xfrm>
            <a:off x="1314450" y="4205644"/>
            <a:ext cx="1790700" cy="2062103"/>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index[0]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index[1]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index[2]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index[3]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index[4]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index[5]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index[6]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index[7] = 1;</a:t>
            </a:r>
          </a:p>
        </p:txBody>
      </p:sp>
      <p:sp>
        <p:nvSpPr>
          <p:cNvPr id="8" name="Rectangle 7"/>
          <p:cNvSpPr/>
          <p:nvPr/>
        </p:nvSpPr>
        <p:spPr>
          <a:xfrm>
            <a:off x="106710" y="6522143"/>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7" name="Group 6"/>
          <p:cNvGrpSpPr/>
          <p:nvPr/>
        </p:nvGrpSpPr>
        <p:grpSpPr>
          <a:xfrm>
            <a:off x="920750" y="4824033"/>
            <a:ext cx="228600" cy="609601"/>
            <a:chOff x="920750" y="4824033"/>
            <a:chExt cx="228600" cy="609601"/>
          </a:xfrm>
        </p:grpSpPr>
        <p:sp>
          <p:nvSpPr>
            <p:cNvPr id="5" name="Right Arrow 4"/>
            <p:cNvSpPr/>
            <p:nvPr/>
          </p:nvSpPr>
          <p:spPr>
            <a:xfrm>
              <a:off x="920750" y="4824033"/>
              <a:ext cx="2286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p:cNvSpPr/>
            <p:nvPr/>
          </p:nvSpPr>
          <p:spPr>
            <a:xfrm>
              <a:off x="920750" y="5281234"/>
              <a:ext cx="2286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970405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9B7A-B9B2-47DD-B824-53E9408B3CED}"/>
              </a:ext>
            </a:extLst>
          </p:cNvPr>
          <p:cNvSpPr>
            <a:spLocks noGrp="1"/>
          </p:cNvSpPr>
          <p:nvPr>
            <p:ph type="title"/>
          </p:nvPr>
        </p:nvSpPr>
        <p:spPr/>
        <p:txBody>
          <a:bodyPr/>
          <a:lstStyle/>
          <a:p>
            <a:r>
              <a:rPr lang="en-US" dirty="0"/>
              <a:t>Example, </a:t>
            </a:r>
            <a:r>
              <a:rPr lang="en-US" dirty="0">
                <a:latin typeface="Consolas" panose="020B0609020204030204" pitchFamily="49" charset="0"/>
              </a:rPr>
              <a:t>for</a:t>
            </a:r>
            <a:r>
              <a:rPr lang="en-US" dirty="0"/>
              <a:t> loop &amp; </a:t>
            </a:r>
            <a:r>
              <a:rPr lang="en-US" dirty="0">
                <a:latin typeface="Consolas" panose="020B0609020204030204" pitchFamily="49" charset="0"/>
              </a:rPr>
              <a:t>atomic</a:t>
            </a:r>
            <a:r>
              <a:rPr lang="en-US" dirty="0"/>
              <a:t> directive</a:t>
            </a:r>
          </a:p>
        </p:txBody>
      </p:sp>
      <p:sp>
        <p:nvSpPr>
          <p:cNvPr id="3" name="Slide Number Placeholder 2">
            <a:extLst>
              <a:ext uri="{FF2B5EF4-FFF2-40B4-BE49-F238E27FC236}">
                <a16:creationId xmlns:a16="http://schemas.microsoft.com/office/drawing/2014/main" id="{4892385B-9D01-4AAB-B296-B21AF7AEE3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5DD2482-44F8-488A-B0BD-467B07965C63}"/>
              </a:ext>
            </a:extLst>
          </p:cNvPr>
          <p:cNvSpPr/>
          <p:nvPr/>
        </p:nvSpPr>
        <p:spPr>
          <a:xfrm>
            <a:off x="83784" y="881504"/>
            <a:ext cx="7147903" cy="5909310"/>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A31515"/>
                </a:solidFill>
                <a:effectLst/>
                <a:uLnTx/>
                <a:uFillTx/>
                <a:latin typeface="Consolas"/>
                <a:ea typeface="+mn-ea"/>
                <a:cs typeface="+mn-cs"/>
              </a:rPr>
              <a:t>&lt;</a:t>
            </a:r>
            <a:r>
              <a:rPr kumimoji="0" lang="en-US" sz="14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4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4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reps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start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omp_get_wtime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std::</a:t>
            </a:r>
            <a:r>
              <a:rPr kumimoji="0" lang="en-US" sz="14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a:ln>
                  <a:noFill/>
                </a:ln>
                <a:solidFill>
                  <a:srgbClr val="A31515"/>
                </a:solidFill>
                <a:effectLst/>
                <a:uLnTx/>
                <a:uFillTx/>
                <a:latin typeface="Consolas"/>
                <a:ea typeface="+mn-ea"/>
                <a:cs typeface="+mn-cs"/>
              </a:rPr>
              <a:t>"Number of threads: %d\n"</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a:ea typeface="+mn-ea"/>
                <a:cs typeface="+mn-cs"/>
              </a:rPr>
              <a:t>omp_get_num_threads</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reps;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atomic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end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omp_get_wtime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std::</a:t>
            </a:r>
            <a:r>
              <a:rPr kumimoji="0" lang="en-US" sz="1400" b="0" i="0" u="none" strike="noStrike" kern="1200" cap="none" spc="0" normalizeH="0" baseline="0" noProof="0" dirty="0" err="1">
                <a:ln>
                  <a:noFill/>
                </a:ln>
                <a:solidFill>
                  <a:srgbClr val="0000FF"/>
                </a:solidFill>
                <a:effectLst/>
                <a:uLnTx/>
                <a:uFillTx/>
                <a:latin typeface="Consolas"/>
                <a:ea typeface="+mn-ea"/>
                <a:cs typeface="+mn-cs"/>
              </a:rPr>
              <a:t>printf</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r>
              <a:rPr kumimoji="0" lang="en-US" sz="1400" b="0" i="0" u="none" strike="noStrike" kern="1200" cap="none" spc="0" normalizeH="0" baseline="0" noProof="0" dirty="0">
                <a:ln>
                  <a:noFill/>
                </a:ln>
                <a:solidFill>
                  <a:srgbClr val="A31515"/>
                </a:solidFill>
                <a:effectLst/>
                <a:uLnTx/>
                <a:uFillTx/>
                <a:latin typeface="Consolas"/>
                <a:ea typeface="+mn-ea"/>
                <a:cs typeface="+mn-cs"/>
              </a:rPr>
              <a:t>"Work took: %f seconds\n"</a:t>
            </a:r>
            <a:r>
              <a:rPr kumimoji="0" lang="en-US" sz="1400" b="0" i="0" u="none" strike="noStrike" kern="1200" cap="none" spc="0" normalizeH="0" baseline="0" noProof="0" dirty="0">
                <a:ln>
                  <a:noFill/>
                </a:ln>
                <a:solidFill>
                  <a:srgbClr val="000000"/>
                </a:solidFill>
                <a:effectLst/>
                <a:uLnTx/>
                <a:uFillTx/>
                <a:latin typeface="Consolas"/>
                <a:ea typeface="+mn-ea"/>
                <a:cs typeface="+mn-cs"/>
              </a:rPr>
              <a:t>, end -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onsolas"/>
                <a:ea typeface="+mn-ea"/>
                <a:cs typeface="+mn-cs"/>
              </a:rPr>
              <a:t>    </a:t>
            </a:r>
            <a:r>
              <a:rPr kumimoji="0" lang="pt-BR" sz="1400" b="0" i="0" u="none" strike="noStrike" kern="1200" cap="none" spc="0" normalizeH="0" baseline="0" noProof="0" dirty="0" err="1">
                <a:ln>
                  <a:noFill/>
                </a:ln>
                <a:solidFill>
                  <a:srgbClr val="000000"/>
                </a:solidFill>
                <a:effectLst/>
                <a:uLnTx/>
                <a:uFillTx/>
                <a:latin typeface="Consolas"/>
                <a:ea typeface="+mn-ea"/>
                <a:cs typeface="+mn-cs"/>
              </a:rPr>
              <a:t>std</a:t>
            </a:r>
            <a:r>
              <a:rPr kumimoji="0" lang="pt-BR" sz="1400" b="0" i="0" u="none" strike="noStrike" kern="1200" cap="none" spc="0" normalizeH="0" baseline="0" noProof="0" dirty="0">
                <a:ln>
                  <a:noFill/>
                </a:ln>
                <a:solidFill>
                  <a:srgbClr val="000000"/>
                </a:solidFill>
                <a:effectLst/>
                <a:uLnTx/>
                <a:uFillTx/>
                <a:latin typeface="Consolas"/>
                <a:ea typeface="+mn-ea"/>
                <a:cs typeface="+mn-cs"/>
              </a:rPr>
              <a:t>::</a:t>
            </a:r>
            <a:r>
              <a:rPr kumimoji="0" lang="pt-BR" sz="1400" b="0" i="0" u="none" strike="noStrike" kern="1200" cap="none" spc="0" normalizeH="0" baseline="0" noProof="0" dirty="0" err="1">
                <a:ln>
                  <a:noFill/>
                </a:ln>
                <a:solidFill>
                  <a:srgbClr val="0000FF"/>
                </a:solidFill>
                <a:effectLst/>
                <a:uLnTx/>
                <a:uFillTx/>
                <a:latin typeface="Consolas"/>
                <a:ea typeface="+mn-ea"/>
                <a:cs typeface="+mn-cs"/>
              </a:rPr>
              <a:t>printf</a:t>
            </a:r>
            <a:r>
              <a:rPr kumimoji="0" lang="pt-BR" sz="1400" b="0" i="0" u="none" strike="noStrike" kern="1200" cap="none" spc="0" normalizeH="0" baseline="0" noProof="0" dirty="0">
                <a:ln>
                  <a:noFill/>
                </a:ln>
                <a:solidFill>
                  <a:srgbClr val="000000"/>
                </a:solidFill>
                <a:effectLst/>
                <a:uLnTx/>
                <a:uFillTx/>
                <a:latin typeface="Consolas"/>
                <a:ea typeface="+mn-ea"/>
                <a:cs typeface="+mn-cs"/>
              </a:rPr>
              <a:t>(</a:t>
            </a:r>
            <a:r>
              <a:rPr kumimoji="0" lang="pt-BR" sz="1400" b="0" i="0" u="none" strike="noStrike" kern="1200" cap="none" spc="0" normalizeH="0" baseline="0" noProof="0" dirty="0">
                <a:ln>
                  <a:noFill/>
                </a:ln>
                <a:solidFill>
                  <a:srgbClr val="A31515"/>
                </a:solidFill>
                <a:effectLst/>
                <a:uLnTx/>
                <a:uFillTx/>
                <a:latin typeface="Consolas"/>
                <a:ea typeface="+mn-ea"/>
                <a:cs typeface="+mn-cs"/>
              </a:rPr>
              <a:t>"</a:t>
            </a:r>
            <a:r>
              <a:rPr kumimoji="0" lang="pt-BR" sz="1400" b="0" i="0" u="none" strike="noStrike" kern="1200" cap="none" spc="0" normalizeH="0" baseline="0" noProof="0" dirty="0" err="1">
                <a:ln>
                  <a:noFill/>
                </a:ln>
                <a:solidFill>
                  <a:srgbClr val="A31515"/>
                </a:solidFill>
                <a:effectLst/>
                <a:uLnTx/>
                <a:uFillTx/>
                <a:latin typeface="Consolas"/>
                <a:ea typeface="+mn-ea"/>
                <a:cs typeface="+mn-cs"/>
              </a:rPr>
              <a:t>Result</a:t>
            </a:r>
            <a:r>
              <a:rPr kumimoji="0" lang="pt-BR" sz="1400" b="0" i="0" u="none" strike="noStrike" kern="1200" cap="none" spc="0" normalizeH="0" baseline="0" noProof="0" dirty="0">
                <a:ln>
                  <a:noFill/>
                </a:ln>
                <a:solidFill>
                  <a:srgbClr val="A31515"/>
                </a:solidFill>
                <a:effectLst/>
                <a:uLnTx/>
                <a:uFillTx/>
                <a:latin typeface="Consolas"/>
                <a:ea typeface="+mn-ea"/>
                <a:cs typeface="+mn-cs"/>
              </a:rPr>
              <a:t>: a = %d\n"</a:t>
            </a:r>
            <a:r>
              <a:rPr kumimoji="0" lang="pt-BR" sz="1400" b="0" i="0" u="none" strike="noStrike" kern="1200" cap="none" spc="0" normalizeH="0" baseline="0" noProof="0" dirty="0">
                <a:ln>
                  <a:noFill/>
                </a:ln>
                <a:solidFill>
                  <a:srgbClr val="000000"/>
                </a:solidFill>
                <a:effectLst/>
                <a:uLnTx/>
                <a:uFillTx/>
                <a:latin typeface="Consolas"/>
                <a:ea typeface="+mn-ea"/>
                <a:cs typeface="+mn-cs"/>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37151A8-1BA1-442B-AE04-0529E2D9575C}"/>
              </a:ext>
            </a:extLst>
          </p:cNvPr>
          <p:cNvSpPr/>
          <p:nvPr/>
        </p:nvSpPr>
        <p:spPr>
          <a:xfrm>
            <a:off x="7390347" y="1903172"/>
            <a:ext cx="4555958" cy="35394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ME759&gt;&gt;  OMP_NUM_THREADS=2 ./forLoopEx1.exe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Number of threads: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Work took: 0.001161 seconds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Result: a = 24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ME759&gt;&gt; OMP_NUM_THREADS=3 ./forLoopEx1.exe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Number of threads: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Work took: 0.002197 seconds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Result: a = 36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ME759&gt;&gt; OMP_NUM_THREADS=4 ./forLoopEx1.exe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Number of threads: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Work took: 0.001841 seconds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Result: a = 48                            </a:t>
            </a:r>
          </a:p>
        </p:txBody>
      </p:sp>
    </p:spTree>
    <p:extLst>
      <p:ext uri="{BB962C8B-B14F-4D97-AF65-F5344CB8AC3E}">
        <p14:creationId xmlns:p14="http://schemas.microsoft.com/office/powerpoint/2010/main" val="42529303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dirty="0" err="1"/>
              <a:t>OpenMP</a:t>
            </a:r>
            <a:r>
              <a:rPr lang="en-US" dirty="0"/>
              <a:t> </a:t>
            </a:r>
            <a:r>
              <a:rPr lang="en-US" dirty="0">
                <a:solidFill>
                  <a:srgbClr val="FFC000"/>
                </a:solidFill>
                <a:latin typeface="Consolas" panose="020B0609020204030204" pitchFamily="49" charset="0"/>
              </a:rPr>
              <a:t>atomic</a:t>
            </a:r>
            <a:r>
              <a:rPr lang="en-US" dirty="0"/>
              <a:t> Directive</a:t>
            </a:r>
          </a:p>
        </p:txBody>
      </p:sp>
      <p:sp>
        <p:nvSpPr>
          <p:cNvPr id="622595" name="Rectangle 3"/>
          <p:cNvSpPr>
            <a:spLocks noGrp="1" noChangeArrowheads="1"/>
          </p:cNvSpPr>
          <p:nvPr>
            <p:ph idx="1"/>
          </p:nvPr>
        </p:nvSpPr>
        <p:spPr/>
        <p:txBody>
          <a:bodyPr>
            <a:normAutofit/>
          </a:bodyPr>
          <a:lstStyle/>
          <a:p>
            <a:r>
              <a:rPr lang="en-US" dirty="0"/>
              <a:t>Unlike a </a:t>
            </a:r>
            <a:r>
              <a:rPr lang="en-US" dirty="0">
                <a:solidFill>
                  <a:srgbClr val="0070C0"/>
                </a:solidFill>
                <a:latin typeface="Consolas" panose="020B0609020204030204" pitchFamily="49" charset="0"/>
                <a:cs typeface="Courier New" panose="02070309020205020404" pitchFamily="49" charset="0"/>
              </a:rPr>
              <a:t>critical</a:t>
            </a:r>
            <a:r>
              <a:rPr lang="en-US" dirty="0"/>
              <a:t> directive, the </a:t>
            </a:r>
            <a:r>
              <a:rPr lang="en-US" dirty="0">
                <a:solidFill>
                  <a:srgbClr val="0070C0"/>
                </a:solidFill>
                <a:latin typeface="Consolas" panose="020B0609020204030204" pitchFamily="49" charset="0"/>
                <a:cs typeface="Courier New" panose="02070309020205020404" pitchFamily="49" charset="0"/>
              </a:rPr>
              <a:t>atomic</a:t>
            </a:r>
            <a:r>
              <a:rPr lang="en-US" dirty="0"/>
              <a:t> directive:</a:t>
            </a:r>
          </a:p>
          <a:p>
            <a:pPr lvl="1"/>
            <a:r>
              <a:rPr lang="en-US" sz="2200" dirty="0"/>
              <a:t>Can </a:t>
            </a:r>
            <a:r>
              <a:rPr lang="en-US" sz="2200" dirty="0">
                <a:solidFill>
                  <a:srgbClr val="C00000"/>
                </a:solidFill>
              </a:rPr>
              <a:t>only protect a single assignment</a:t>
            </a:r>
          </a:p>
          <a:p>
            <a:pPr lvl="1"/>
            <a:r>
              <a:rPr lang="en-US" sz="2200" dirty="0"/>
              <a:t>Applies only to simple </a:t>
            </a:r>
            <a:r>
              <a:rPr lang="en-US" sz="2200" dirty="0">
                <a:solidFill>
                  <a:srgbClr val="C00000"/>
                </a:solidFill>
              </a:rPr>
              <a:t>update of memory</a:t>
            </a:r>
          </a:p>
          <a:p>
            <a:pPr lvl="2"/>
            <a:endParaRPr lang="en-US" sz="1700" dirty="0"/>
          </a:p>
          <a:p>
            <a:r>
              <a:rPr lang="en-US" dirty="0"/>
              <a:t>The memory updates that can be protected by </a:t>
            </a:r>
            <a:r>
              <a:rPr lang="en-US" dirty="0">
                <a:solidFill>
                  <a:srgbClr val="0070C0"/>
                </a:solidFill>
                <a:latin typeface="Consolas" panose="020B0609020204030204" pitchFamily="49" charset="0"/>
                <a:cs typeface="Courier New" panose="02070309020205020404" pitchFamily="49" charset="0"/>
              </a:rPr>
              <a:t>atomic</a:t>
            </a:r>
            <a:r>
              <a:rPr lang="en-US" dirty="0"/>
              <a:t> </a:t>
            </a:r>
            <a:r>
              <a:rPr lang="en-US" b="1" dirty="0">
                <a:solidFill>
                  <a:srgbClr val="00B050"/>
                </a:solidFill>
              </a:rPr>
              <a:t>must be one of</a:t>
            </a:r>
            <a:r>
              <a:rPr lang="en-US" dirty="0"/>
              <a:t>:</a:t>
            </a:r>
            <a:br>
              <a:rPr lang="en-US" dirty="0"/>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p>
          <a:p>
            <a:pPr marL="0" indent="0">
              <a:buNone/>
            </a:pPr>
            <a:r>
              <a:rPr lang="en-US" dirty="0">
                <a:latin typeface="Courier New" panose="02070309020205020404" pitchFamily="49" charset="0"/>
                <a:cs typeface="Courier New" panose="02070309020205020404" pitchFamily="49" charset="0"/>
              </a:rPr>
              <a:t>	x &lt;op&gt;= &lt;expression&gt;;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&lt;op&gt;</a:t>
            </a:r>
            <a:r>
              <a:rPr lang="en-US" dirty="0">
                <a:latin typeface="Consolas" panose="020B0609020204030204" pitchFamily="49" charset="0"/>
              </a:rPr>
              <a:t> </a:t>
            </a:r>
            <a:r>
              <a:rPr lang="en-US" dirty="0"/>
              <a:t>can be one of: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&amp;</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&lt;&lt;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&gt;&gt;</a:t>
            </a:r>
          </a:p>
          <a:p>
            <a:pPr lvl="2"/>
            <a:r>
              <a:rPr lang="en-US" dirty="0">
                <a:latin typeface="Courier New" panose="02070309020205020404" pitchFamily="49" charset="0"/>
                <a:cs typeface="Courier New" panose="02070309020205020404" pitchFamily="49" charset="0"/>
              </a:rPr>
              <a:t>&lt;expression&gt;</a:t>
            </a:r>
            <a:r>
              <a:rPr lang="en-US" dirty="0">
                <a:latin typeface="Consolas" panose="020B0609020204030204" pitchFamily="49" charset="0"/>
              </a:rPr>
              <a:t> </a:t>
            </a:r>
            <a:r>
              <a:rPr lang="en-US" dirty="0"/>
              <a:t>must not reference </a:t>
            </a:r>
            <a:r>
              <a:rPr lang="en-US" dirty="0">
                <a:latin typeface="Courier New" panose="02070309020205020404" pitchFamily="49" charset="0"/>
                <a:cs typeface="Courier New" panose="02070309020205020404" pitchFamily="49" charset="0"/>
              </a:rPr>
              <a:t>x</a:t>
            </a:r>
          </a:p>
          <a:p>
            <a:pPr lvl="2"/>
            <a:r>
              <a:rPr lang="en-US" dirty="0"/>
              <a:t>Only the load and store of </a:t>
            </a:r>
            <a:r>
              <a:rPr lang="en-US" dirty="0">
                <a:latin typeface="Courier New" panose="02070309020205020404" pitchFamily="49" charset="0"/>
                <a:cs typeface="Courier New" panose="02070309020205020404" pitchFamily="49" charset="0"/>
              </a:rPr>
              <a:t>x</a:t>
            </a:r>
            <a:r>
              <a:rPr lang="en-US" dirty="0"/>
              <a:t> is protected (not </a:t>
            </a:r>
            <a:r>
              <a:rPr lang="en-US" dirty="0">
                <a:latin typeface="Courier New" panose="02070309020205020404" pitchFamily="49" charset="0"/>
                <a:cs typeface="Courier New" panose="02070309020205020404" pitchFamily="49" charset="0"/>
              </a:rPr>
              <a:t>&lt;expression&gt;</a:t>
            </a:r>
            <a:r>
              <a:rPr lang="en-US" dirty="0"/>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2225086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cs typeface="Courier New" panose="02070309020205020404" pitchFamily="49" charset="0"/>
              </a:rPr>
              <a:t>reduction</a:t>
            </a:r>
            <a:r>
              <a:rPr lang="en-US" dirty="0"/>
              <a:t> Construct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04163" name="Rectangle 3"/>
          <p:cNvSpPr>
            <a:spLocks noGrp="1" noChangeArrowheads="1"/>
          </p:cNvSpPr>
          <p:nvPr>
            <p:ph type="body" idx="4294967295"/>
          </p:nvPr>
        </p:nvSpPr>
        <p:spPr>
          <a:xfrm>
            <a:off x="482599" y="3336396"/>
            <a:ext cx="11362267" cy="3005137"/>
          </a:xfrm>
        </p:spPr>
        <p:txBody>
          <a:bodyPr>
            <a:normAutofit/>
          </a:bodyPr>
          <a:lstStyle/>
          <a:p>
            <a:endParaRPr lang="en-US" dirty="0"/>
          </a:p>
          <a:p>
            <a:r>
              <a:rPr lang="en-US" dirty="0"/>
              <a:t>Local copy of </a:t>
            </a:r>
            <a:r>
              <a:rPr lang="en-US" dirty="0">
                <a:solidFill>
                  <a:srgbClr val="0070C0"/>
                </a:solidFill>
                <a:latin typeface="Consolas" pitchFamily="49" charset="0"/>
                <a:cs typeface="Consolas" pitchFamily="49" charset="0"/>
              </a:rPr>
              <a:t>sum</a:t>
            </a:r>
            <a:r>
              <a:rPr lang="en-US" dirty="0"/>
              <a:t> for each thread engaged in the reduction is </a:t>
            </a:r>
            <a:r>
              <a:rPr lang="en-US" dirty="0">
                <a:solidFill>
                  <a:srgbClr val="C00000"/>
                </a:solidFill>
              </a:rPr>
              <a:t>private</a:t>
            </a:r>
          </a:p>
          <a:p>
            <a:pPr lvl="1"/>
            <a:r>
              <a:rPr lang="en-US" dirty="0"/>
              <a:t>Each local sum </a:t>
            </a:r>
            <a:r>
              <a:rPr lang="en-US" dirty="0">
                <a:solidFill>
                  <a:srgbClr val="C00000"/>
                </a:solidFill>
              </a:rPr>
              <a:t>initialized to the identity operand associated with the operator</a:t>
            </a:r>
            <a:r>
              <a:rPr lang="en-US" dirty="0"/>
              <a:t> that comes into play</a:t>
            </a:r>
          </a:p>
          <a:p>
            <a:pPr lvl="2"/>
            <a:r>
              <a:rPr lang="en-US" dirty="0"/>
              <a:t>Here we have “+”, so it’s a zero (0)</a:t>
            </a:r>
          </a:p>
          <a:p>
            <a:pPr lvl="2"/>
            <a:endParaRPr lang="en-US" dirty="0"/>
          </a:p>
          <a:p>
            <a:r>
              <a:rPr lang="en-US" b="1" dirty="0"/>
              <a:t>All local copies of </a:t>
            </a:r>
            <a:r>
              <a:rPr lang="en-US" b="1" dirty="0">
                <a:solidFill>
                  <a:srgbClr val="0070C0"/>
                </a:solidFill>
                <a:latin typeface="Consolas" pitchFamily="49" charset="0"/>
                <a:cs typeface="Consolas" pitchFamily="49" charset="0"/>
              </a:rPr>
              <a:t>sum</a:t>
            </a:r>
            <a:r>
              <a:rPr lang="en-US" b="1" dirty="0"/>
              <a:t> added together and stored in “global” variable</a:t>
            </a:r>
          </a:p>
        </p:txBody>
      </p:sp>
      <p:sp>
        <p:nvSpPr>
          <p:cNvPr id="604164" name="Text Box 4"/>
          <p:cNvSpPr txBox="1">
            <a:spLocks noChangeArrowheads="1"/>
          </p:cNvSpPr>
          <p:nvPr/>
        </p:nvSpPr>
        <p:spPr bwMode="auto">
          <a:xfrm>
            <a:off x="2843213" y="1752601"/>
            <a:ext cx="6248400" cy="1200329"/>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28398" dir="3806097"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parallel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reduction(+:</a:t>
            </a:r>
            <a:r>
              <a:rPr kumimoji="0" lang="en-US"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sum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(i=0; i&lt;N;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sum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a[i] *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
        <p:nvSpPr>
          <p:cNvPr id="7" name="Rectangle 6"/>
          <p:cNvSpPr/>
          <p:nvPr/>
        </p:nvSpPr>
        <p:spPr>
          <a:xfrm>
            <a:off x="1548160" y="6477002"/>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38122096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3"/>
          <p:cNvSpPr>
            <a:spLocks noGrp="1" noChangeArrowheads="1"/>
          </p:cNvSpPr>
          <p:nvPr>
            <p:ph type="title"/>
          </p:nvPr>
        </p:nvSpPr>
        <p:spPr/>
        <p:txBody>
          <a:bodyPr>
            <a:normAutofit/>
          </a:bodyPr>
          <a:lstStyle/>
          <a:p>
            <a:r>
              <a:rPr lang="en-US" dirty="0"/>
              <a:t>The </a:t>
            </a:r>
            <a:r>
              <a:rPr lang="en-US" dirty="0">
                <a:solidFill>
                  <a:srgbClr val="FFC000"/>
                </a:solidFill>
                <a:latin typeface="Consolas" pitchFamily="49" charset="0"/>
                <a:cs typeface="Consolas" pitchFamily="49" charset="0"/>
              </a:rPr>
              <a:t>reduction</a:t>
            </a:r>
            <a:r>
              <a:rPr lang="en-US" dirty="0"/>
              <a:t> Clause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02116" name="Rectangle 4"/>
          <p:cNvSpPr>
            <a:spLocks noGrp="1" noChangeArrowheads="1"/>
          </p:cNvSpPr>
          <p:nvPr>
            <p:ph type="body" idx="4294967295"/>
          </p:nvPr>
        </p:nvSpPr>
        <p:spPr>
          <a:xfrm>
            <a:off x="651933" y="2819400"/>
            <a:ext cx="11540067" cy="3502025"/>
          </a:xfrm>
        </p:spPr>
        <p:txBody>
          <a:bodyPr/>
          <a:lstStyle/>
          <a:p>
            <a:pPr>
              <a:lnSpc>
                <a:spcPct val="85000"/>
              </a:lnSpc>
            </a:pPr>
            <a:r>
              <a:rPr lang="en-US" sz="2000" dirty="0"/>
              <a:t>The variables in </a:t>
            </a:r>
            <a:r>
              <a:rPr lang="en-US" sz="2000" dirty="0">
                <a:solidFill>
                  <a:srgbClr val="0070C0"/>
                </a:solidFill>
                <a:latin typeface="Consolas" pitchFamily="49" charset="0"/>
                <a:cs typeface="Consolas" pitchFamily="49" charset="0"/>
              </a:rPr>
              <a:t>list</a:t>
            </a:r>
            <a:r>
              <a:rPr lang="en-US" sz="2000" dirty="0"/>
              <a:t> will be shared in the enclosing parallel region</a:t>
            </a:r>
          </a:p>
          <a:p>
            <a:pPr lvl="1">
              <a:lnSpc>
                <a:spcPct val="85000"/>
              </a:lnSpc>
            </a:pPr>
            <a:endParaRPr lang="en-US" sz="1800" dirty="0"/>
          </a:p>
          <a:p>
            <a:pPr lvl="1">
              <a:lnSpc>
                <a:spcPct val="85000"/>
              </a:lnSpc>
            </a:pPr>
            <a:endParaRPr lang="en-US" sz="1800" dirty="0"/>
          </a:p>
          <a:p>
            <a:pPr>
              <a:lnSpc>
                <a:spcPct val="85000"/>
              </a:lnSpc>
            </a:pPr>
            <a:r>
              <a:rPr lang="en-US" sz="2000" dirty="0"/>
              <a:t>Here’s what happens inside the parallel or work-sharing construct:</a:t>
            </a:r>
            <a:br>
              <a:rPr lang="en-US" sz="2000" dirty="0"/>
            </a:br>
            <a:endParaRPr lang="en-US" sz="2000" dirty="0"/>
          </a:p>
          <a:p>
            <a:pPr lvl="1">
              <a:lnSpc>
                <a:spcPct val="85000"/>
              </a:lnSpc>
            </a:pPr>
            <a:r>
              <a:rPr lang="en-US" sz="1900" dirty="0"/>
              <a:t>A private </a:t>
            </a:r>
            <a:r>
              <a:rPr lang="en-US" sz="1900" u="sng" dirty="0">
                <a:solidFill>
                  <a:srgbClr val="C00000"/>
                </a:solidFill>
              </a:rPr>
              <a:t>copy</a:t>
            </a:r>
            <a:r>
              <a:rPr lang="en-US" sz="1900" dirty="0"/>
              <a:t> of each variable in the “</a:t>
            </a:r>
            <a:r>
              <a:rPr lang="en-US" sz="1900" dirty="0">
                <a:solidFill>
                  <a:srgbClr val="0070C0"/>
                </a:solidFill>
              </a:rPr>
              <a:t>list</a:t>
            </a:r>
            <a:r>
              <a:rPr lang="en-US" sz="1900" dirty="0"/>
              <a:t>” is created and initialized depending on the “</a:t>
            </a:r>
            <a:r>
              <a:rPr lang="en-US" sz="1900" dirty="0">
                <a:solidFill>
                  <a:srgbClr val="0070C0"/>
                </a:solidFill>
                <a:latin typeface="Consolas" pitchFamily="49" charset="0"/>
                <a:cs typeface="Consolas" pitchFamily="49" charset="0"/>
              </a:rPr>
              <a:t>op</a:t>
            </a:r>
            <a:r>
              <a:rPr lang="en-US" sz="1900" dirty="0"/>
              <a:t>”</a:t>
            </a:r>
            <a:br>
              <a:rPr lang="en-US" sz="1900" dirty="0"/>
            </a:br>
            <a:endParaRPr lang="en-US" sz="1900" dirty="0"/>
          </a:p>
          <a:p>
            <a:pPr lvl="1">
              <a:lnSpc>
                <a:spcPct val="85000"/>
              </a:lnSpc>
            </a:pPr>
            <a:r>
              <a:rPr lang="en-US" sz="1900" dirty="0"/>
              <a:t>These </a:t>
            </a:r>
            <a:r>
              <a:rPr lang="en-US" sz="1900" u="sng" dirty="0"/>
              <a:t>copies</a:t>
            </a:r>
            <a:r>
              <a:rPr lang="en-US" sz="1900" dirty="0"/>
              <a:t> are updated locally by threads</a:t>
            </a:r>
            <a:br>
              <a:rPr lang="en-US" sz="1900" dirty="0"/>
            </a:br>
            <a:endParaRPr lang="en-US" sz="1900" dirty="0"/>
          </a:p>
          <a:p>
            <a:pPr>
              <a:lnSpc>
                <a:spcPct val="85000"/>
              </a:lnSpc>
            </a:pPr>
            <a:r>
              <a:rPr lang="en-US" sz="2000" dirty="0"/>
              <a:t>At end of construct, local copies are combined through “</a:t>
            </a:r>
            <a:r>
              <a:rPr lang="en-US" sz="2000" dirty="0">
                <a:solidFill>
                  <a:srgbClr val="0070C0"/>
                </a:solidFill>
                <a:latin typeface="Consolas" pitchFamily="49" charset="0"/>
                <a:cs typeface="Consolas" pitchFamily="49" charset="0"/>
              </a:rPr>
              <a:t>op</a:t>
            </a:r>
            <a:r>
              <a:rPr lang="en-US" sz="2000" dirty="0"/>
              <a:t>” into a single value</a:t>
            </a:r>
          </a:p>
        </p:txBody>
      </p:sp>
      <p:sp>
        <p:nvSpPr>
          <p:cNvPr id="2" name="Rectangle 1"/>
          <p:cNvSpPr/>
          <p:nvPr/>
        </p:nvSpPr>
        <p:spPr>
          <a:xfrm>
            <a:off x="2819400" y="1900536"/>
            <a:ext cx="6400800"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#pragma </a:t>
            </a:r>
            <a:r>
              <a:rPr kumimoji="0" lang="en-US" sz="2400" b="1"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omp</a:t>
            </a:r>
            <a:r>
              <a:rPr kumimoji="0" lang="en-US" sz="24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for </a:t>
            </a:r>
            <a:r>
              <a:rPr kumimoji="0" lang="en-US" sz="2400" b="1" i="0" u="none" strike="noStrike" kern="0" cap="none" spc="0" normalizeH="0" baseline="0" noProof="0" dirty="0">
                <a:ln>
                  <a:noFill/>
                </a:ln>
                <a:solidFill>
                  <a:srgbClr val="0070C0"/>
                </a:solidFill>
                <a:effectLst/>
                <a:uLnTx/>
                <a:uFillTx/>
                <a:latin typeface="Consolas" panose="020B0609020204030204" pitchFamily="49" charset="0"/>
                <a:ea typeface="+mn-ea"/>
                <a:cs typeface="+mn-cs"/>
              </a:rPr>
              <a:t>reduction(</a:t>
            </a:r>
            <a:r>
              <a:rPr kumimoji="0" lang="en-US" sz="2400" b="1" i="0" u="none" strike="noStrike" kern="0" cap="none" spc="0" normalizeH="0" baseline="0" noProof="0" dirty="0" err="1">
                <a:ln>
                  <a:noFill/>
                </a:ln>
                <a:solidFill>
                  <a:srgbClr val="0070C0"/>
                </a:solidFill>
                <a:effectLst/>
                <a:uLnTx/>
                <a:uFillTx/>
                <a:latin typeface="Consolas" panose="020B0609020204030204" pitchFamily="49" charset="0"/>
                <a:ea typeface="+mn-ea"/>
                <a:cs typeface="+mn-cs"/>
              </a:rPr>
              <a:t>op:list</a:t>
            </a:r>
            <a:r>
              <a:rPr kumimoji="0" lang="en-US" sz="2400" b="1" i="0" u="none" strike="noStrike" kern="0" cap="none" spc="0" normalizeH="0" baseline="0" noProof="0" dirty="0">
                <a:ln>
                  <a:noFill/>
                </a:ln>
                <a:solidFill>
                  <a:srgbClr val="0070C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p:txBody>
      </p:sp>
      <p:sp>
        <p:nvSpPr>
          <p:cNvPr id="7" name="Rectangle 6"/>
          <p:cNvSpPr/>
          <p:nvPr/>
        </p:nvSpPr>
        <p:spPr>
          <a:xfrm>
            <a:off x="130613" y="6552608"/>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Tree>
    <p:custDataLst>
      <p:tags r:id="rId1"/>
    </p:custDataLst>
    <p:extLst>
      <p:ext uri="{BB962C8B-B14F-4D97-AF65-F5344CB8AC3E}">
        <p14:creationId xmlns:p14="http://schemas.microsoft.com/office/powerpoint/2010/main" val="41799868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3"/>
          <p:cNvSpPr>
            <a:spLocks noGrp="1" noChangeArrowheads="1"/>
          </p:cNvSpPr>
          <p:nvPr>
            <p:ph type="title"/>
          </p:nvPr>
        </p:nvSpPr>
        <p:spPr/>
        <p:txBody>
          <a:bodyPr/>
          <a:lstStyle/>
          <a:p>
            <a:r>
              <a:rPr lang="en-US" dirty="0"/>
              <a:t>C/C++ </a:t>
            </a:r>
            <a:r>
              <a:rPr lang="en-US" dirty="0">
                <a:solidFill>
                  <a:srgbClr val="FFC000"/>
                </a:solidFill>
                <a:latin typeface="Consolas" panose="020B0609020204030204" pitchFamily="49" charset="0"/>
              </a:rPr>
              <a:t>reduction</a:t>
            </a:r>
            <a:r>
              <a:rPr lang="en-US" dirty="0"/>
              <a:t> Operations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06210" name="Rectangle 2"/>
          <p:cNvSpPr>
            <a:spLocks noGrp="1" noChangeArrowheads="1"/>
          </p:cNvSpPr>
          <p:nvPr>
            <p:ph type="body" idx="4294967295"/>
          </p:nvPr>
        </p:nvSpPr>
        <p:spPr>
          <a:xfrm>
            <a:off x="609600" y="1405769"/>
            <a:ext cx="8763000" cy="1017588"/>
          </a:xfrm>
        </p:spPr>
        <p:txBody>
          <a:bodyPr/>
          <a:lstStyle/>
          <a:p>
            <a:pPr>
              <a:lnSpc>
                <a:spcPct val="85000"/>
              </a:lnSpc>
            </a:pPr>
            <a:r>
              <a:rPr lang="en-US" dirty="0"/>
              <a:t>A range of associative operands can be used with reduction</a:t>
            </a:r>
          </a:p>
          <a:p>
            <a:pPr>
              <a:lnSpc>
                <a:spcPct val="85000"/>
              </a:lnSpc>
            </a:pPr>
            <a:r>
              <a:rPr lang="en-US" dirty="0"/>
              <a:t>Initial values are the ones that make sense mathematically</a:t>
            </a:r>
          </a:p>
        </p:txBody>
      </p:sp>
      <p:graphicFrame>
        <p:nvGraphicFramePr>
          <p:cNvPr id="2" name="Table 1"/>
          <p:cNvGraphicFramePr>
            <a:graphicFrameLocks noGrp="1"/>
          </p:cNvGraphicFramePr>
          <p:nvPr/>
        </p:nvGraphicFramePr>
        <p:xfrm>
          <a:off x="2331720" y="2367346"/>
          <a:ext cx="7040880" cy="3708400"/>
        </p:xfrm>
        <a:graphic>
          <a:graphicData uri="http://schemas.openxmlformats.org/drawingml/2006/table">
            <a:tbl>
              <a:tblPr firstRow="1" bandRow="1">
                <a:tableStyleId>{93296810-A885-4BE3-A3E7-6D5BEEA58F35}</a:tableStyleId>
              </a:tblPr>
              <a:tblGrid>
                <a:gridCol w="1605816">
                  <a:extLst>
                    <a:ext uri="{9D8B030D-6E8A-4147-A177-3AD203B41FA5}">
                      <a16:colId xmlns:a16="http://schemas.microsoft.com/office/drawing/2014/main" val="1188208108"/>
                    </a:ext>
                  </a:extLst>
                </a:gridCol>
                <a:gridCol w="1894038">
                  <a:extLst>
                    <a:ext uri="{9D8B030D-6E8A-4147-A177-3AD203B41FA5}">
                      <a16:colId xmlns:a16="http://schemas.microsoft.com/office/drawing/2014/main" val="2891546807"/>
                    </a:ext>
                  </a:extLst>
                </a:gridCol>
                <a:gridCol w="3541026">
                  <a:extLst>
                    <a:ext uri="{9D8B030D-6E8A-4147-A177-3AD203B41FA5}">
                      <a16:colId xmlns:a16="http://schemas.microsoft.com/office/drawing/2014/main" val="1178781418"/>
                    </a:ext>
                  </a:extLst>
                </a:gridCol>
              </a:tblGrid>
              <a:tr h="370840">
                <a:tc>
                  <a:txBody>
                    <a:bodyPr/>
                    <a:lstStyle/>
                    <a:p>
                      <a:pPr algn="ctr"/>
                      <a:r>
                        <a:rPr lang="en-US" dirty="0"/>
                        <a:t>Operand</a:t>
                      </a:r>
                    </a:p>
                  </a:txBody>
                  <a:tcPr/>
                </a:tc>
                <a:tc>
                  <a:txBody>
                    <a:bodyPr/>
                    <a:lstStyle/>
                    <a:p>
                      <a:pPr algn="ctr"/>
                      <a:r>
                        <a:rPr lang="en-US" dirty="0"/>
                        <a:t>Initial value</a:t>
                      </a:r>
                    </a:p>
                  </a:txBody>
                  <a:tcPr/>
                </a:tc>
                <a:tc>
                  <a:txBody>
                    <a:bodyPr/>
                    <a:lstStyle/>
                    <a:p>
                      <a:pPr algn="ctr"/>
                      <a:r>
                        <a:rPr lang="en-US" dirty="0"/>
                        <a:t>Notes</a:t>
                      </a:r>
                    </a:p>
                  </a:txBody>
                  <a:tcPr/>
                </a:tc>
                <a:extLst>
                  <a:ext uri="{0D108BD9-81ED-4DB2-BD59-A6C34878D82A}">
                    <a16:rowId xmlns:a16="http://schemas.microsoft.com/office/drawing/2014/main" val="4082847958"/>
                  </a:ext>
                </a:extLst>
              </a:tr>
              <a:tr h="370840">
                <a:tc>
                  <a:txBody>
                    <a:bodyPr/>
                    <a:lstStyle/>
                    <a:p>
                      <a:pPr algn="ctr"/>
                      <a:r>
                        <a:rPr lang="en-US" dirty="0"/>
                        <a:t>+</a:t>
                      </a:r>
                    </a:p>
                  </a:txBody>
                  <a:tcPr/>
                </a:tc>
                <a:tc>
                  <a:txBody>
                    <a:bodyPr/>
                    <a:lstStyle/>
                    <a:p>
                      <a:pPr algn="ctr"/>
                      <a:r>
                        <a:rPr lang="en-US" dirty="0"/>
                        <a:t>0</a:t>
                      </a:r>
                    </a:p>
                  </a:txBody>
                  <a:tcPr/>
                </a:tc>
                <a:tc>
                  <a:txBody>
                    <a:bodyPr/>
                    <a:lstStyle/>
                    <a:p>
                      <a:endParaRPr lang="en-US" dirty="0"/>
                    </a:p>
                  </a:txBody>
                  <a:tcPr/>
                </a:tc>
                <a:extLst>
                  <a:ext uri="{0D108BD9-81ED-4DB2-BD59-A6C34878D82A}">
                    <a16:rowId xmlns:a16="http://schemas.microsoft.com/office/drawing/2014/main" val="1749439869"/>
                  </a:ext>
                </a:extLst>
              </a:tr>
              <a:tr h="370840">
                <a:tc>
                  <a:txBody>
                    <a:bodyPr/>
                    <a:lstStyle/>
                    <a:p>
                      <a:pPr algn="ctr"/>
                      <a:r>
                        <a:rPr lang="en-US" dirty="0"/>
                        <a:t>*</a:t>
                      </a:r>
                    </a:p>
                  </a:txBody>
                  <a:tcPr/>
                </a:tc>
                <a:tc>
                  <a:txBody>
                    <a:bodyPr/>
                    <a:lstStyle/>
                    <a:p>
                      <a:pPr algn="ctr"/>
                      <a:r>
                        <a:rPr lang="en-US" dirty="0"/>
                        <a:t>1</a:t>
                      </a:r>
                    </a:p>
                  </a:txBody>
                  <a:tcPr/>
                </a:tc>
                <a:tc>
                  <a:txBody>
                    <a:bodyPr/>
                    <a:lstStyle/>
                    <a:p>
                      <a:endParaRPr lang="en-US"/>
                    </a:p>
                  </a:txBody>
                  <a:tcPr/>
                </a:tc>
                <a:extLst>
                  <a:ext uri="{0D108BD9-81ED-4DB2-BD59-A6C34878D82A}">
                    <a16:rowId xmlns:a16="http://schemas.microsoft.com/office/drawing/2014/main" val="3305298267"/>
                  </a:ext>
                </a:extLst>
              </a:tr>
              <a:tr h="370840">
                <a:tc>
                  <a:txBody>
                    <a:bodyPr/>
                    <a:lstStyle/>
                    <a:p>
                      <a:pPr algn="ctr"/>
                      <a:r>
                        <a:rPr lang="en-US" dirty="0"/>
                        <a:t>-</a:t>
                      </a:r>
                    </a:p>
                  </a:txBody>
                  <a:tcPr/>
                </a:tc>
                <a:tc>
                  <a:txBody>
                    <a:bodyPr/>
                    <a:lstStyle/>
                    <a:p>
                      <a:pPr algn="ctr"/>
                      <a:r>
                        <a:rPr lang="en-US" dirty="0"/>
                        <a:t>0</a:t>
                      </a:r>
                    </a:p>
                  </a:txBody>
                  <a:tcPr/>
                </a:tc>
                <a:tc>
                  <a:txBody>
                    <a:bodyPr/>
                    <a:lstStyle/>
                    <a:p>
                      <a:endParaRPr lang="en-US" dirty="0"/>
                    </a:p>
                  </a:txBody>
                  <a:tcPr/>
                </a:tc>
                <a:extLst>
                  <a:ext uri="{0D108BD9-81ED-4DB2-BD59-A6C34878D82A}">
                    <a16:rowId xmlns:a16="http://schemas.microsoft.com/office/drawing/2014/main" val="1151176501"/>
                  </a:ext>
                </a:extLst>
              </a:tr>
              <a:tr h="370840">
                <a:tc>
                  <a:txBody>
                    <a:bodyPr/>
                    <a:lstStyle/>
                    <a:p>
                      <a:pPr algn="ctr"/>
                      <a:r>
                        <a:rPr lang="en-US" dirty="0"/>
                        <a:t>&amp;</a:t>
                      </a:r>
                    </a:p>
                  </a:txBody>
                  <a:tcPr/>
                </a:tc>
                <a:tc>
                  <a:txBody>
                    <a:bodyPr/>
                    <a:lstStyle/>
                    <a:p>
                      <a:pPr algn="ctr"/>
                      <a:r>
                        <a:rPr lang="en-US" dirty="0"/>
                        <a:t>~0</a:t>
                      </a:r>
                    </a:p>
                  </a:txBody>
                  <a:tcPr/>
                </a:tc>
                <a:tc>
                  <a:txBody>
                    <a:bodyPr/>
                    <a:lstStyle/>
                    <a:p>
                      <a:r>
                        <a:rPr lang="en-US" dirty="0"/>
                        <a:t>Bitwise AND</a:t>
                      </a:r>
                    </a:p>
                  </a:txBody>
                  <a:tcPr/>
                </a:tc>
                <a:extLst>
                  <a:ext uri="{0D108BD9-81ED-4DB2-BD59-A6C34878D82A}">
                    <a16:rowId xmlns:a16="http://schemas.microsoft.com/office/drawing/2014/main" val="825889070"/>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Bitwise OR</a:t>
                      </a:r>
                    </a:p>
                  </a:txBody>
                  <a:tcPr/>
                </a:tc>
                <a:extLst>
                  <a:ext uri="{0D108BD9-81ED-4DB2-BD59-A6C34878D82A}">
                    <a16:rowId xmlns:a16="http://schemas.microsoft.com/office/drawing/2014/main" val="2345722831"/>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Bitwise XOR</a:t>
                      </a:r>
                    </a:p>
                  </a:txBody>
                  <a:tcPr/>
                </a:tc>
                <a:extLst>
                  <a:ext uri="{0D108BD9-81ED-4DB2-BD59-A6C34878D82A}">
                    <a16:rowId xmlns:a16="http://schemas.microsoft.com/office/drawing/2014/main" val="2682630364"/>
                  </a:ext>
                </a:extLst>
              </a:tr>
              <a:tr h="370840">
                <a:tc>
                  <a:txBody>
                    <a:bodyPr/>
                    <a:lstStyle/>
                    <a:p>
                      <a:pPr algn="ctr"/>
                      <a:r>
                        <a:rPr lang="en-US" dirty="0"/>
                        <a:t>&amp;&amp;</a:t>
                      </a:r>
                    </a:p>
                  </a:txBody>
                  <a:tcPr/>
                </a:tc>
                <a:tc>
                  <a:txBody>
                    <a:bodyPr/>
                    <a:lstStyle/>
                    <a:p>
                      <a:pPr algn="ctr"/>
                      <a:r>
                        <a:rPr lang="en-US" dirty="0"/>
                        <a:t>1</a:t>
                      </a:r>
                    </a:p>
                  </a:txBody>
                  <a:tcPr/>
                </a:tc>
                <a:tc>
                  <a:txBody>
                    <a:bodyPr/>
                    <a:lstStyle/>
                    <a:p>
                      <a:r>
                        <a:rPr lang="en-US" dirty="0"/>
                        <a:t>Logical AND</a:t>
                      </a:r>
                    </a:p>
                  </a:txBody>
                  <a:tcPr/>
                </a:tc>
                <a:extLst>
                  <a:ext uri="{0D108BD9-81ED-4DB2-BD59-A6C34878D82A}">
                    <a16:rowId xmlns:a16="http://schemas.microsoft.com/office/drawing/2014/main" val="3288953046"/>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Logical OR</a:t>
                      </a:r>
                    </a:p>
                  </a:txBody>
                  <a:tcPr/>
                </a:tc>
                <a:extLst>
                  <a:ext uri="{0D108BD9-81ED-4DB2-BD59-A6C34878D82A}">
                    <a16:rowId xmlns:a16="http://schemas.microsoft.com/office/drawing/2014/main" val="1266525768"/>
                  </a:ext>
                </a:extLst>
              </a:tr>
              <a:tr h="370840">
                <a:tc>
                  <a:txBody>
                    <a:bodyPr/>
                    <a:lstStyle/>
                    <a:p>
                      <a:pPr algn="ctr"/>
                      <a:r>
                        <a:rPr lang="en-US" dirty="0"/>
                        <a:t>min/max</a:t>
                      </a:r>
                    </a:p>
                  </a:txBody>
                  <a:tcPr/>
                </a:tc>
                <a:tc>
                  <a:txBody>
                    <a:bodyPr/>
                    <a:lstStyle/>
                    <a:p>
                      <a:pPr algn="ctr"/>
                      <a:r>
                        <a:rPr lang="en-US" dirty="0"/>
                        <a:t>User-set</a:t>
                      </a:r>
                    </a:p>
                  </a:txBody>
                  <a:tcPr/>
                </a:tc>
                <a:tc>
                  <a:txBody>
                    <a:bodyPr/>
                    <a:lstStyle/>
                    <a:p>
                      <a:r>
                        <a:rPr lang="en-US" dirty="0"/>
                        <a:t>min/max of two </a:t>
                      </a:r>
                      <a:r>
                        <a:rPr lang="en-US" dirty="0" err="1"/>
                        <a:t>vals</a:t>
                      </a:r>
                      <a:endParaRPr lang="en-US" dirty="0"/>
                    </a:p>
                  </a:txBody>
                  <a:tcPr/>
                </a:tc>
                <a:extLst>
                  <a:ext uri="{0D108BD9-81ED-4DB2-BD59-A6C34878D82A}">
                    <a16:rowId xmlns:a16="http://schemas.microsoft.com/office/drawing/2014/main" val="788265027"/>
                  </a:ext>
                </a:extLst>
              </a:tr>
            </a:tbl>
          </a:graphicData>
        </a:graphic>
      </p:graphicFrame>
    </p:spTree>
    <p:custDataLst>
      <p:tags r:id="rId1"/>
    </p:custDataLst>
    <p:extLst>
      <p:ext uri="{BB962C8B-B14F-4D97-AF65-F5344CB8AC3E}">
        <p14:creationId xmlns:p14="http://schemas.microsoft.com/office/powerpoint/2010/main" val="141238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p:txBody>
              <a:bodyPr>
                <a:normAutofit/>
              </a:bodyPr>
              <a:lstStyle/>
              <a:p>
                <a:r>
                  <a:rPr lang="en-US" dirty="0"/>
                  <a:t>Scaling Analysis: Computation of </a:t>
                </a:r>
                <a14:m>
                  <m:oMath xmlns:m="http://schemas.openxmlformats.org/officeDocument/2006/math">
                    <m:r>
                      <a:rPr lang="en-US" b="0" i="1" dirty="0" smtClean="0">
                        <a:latin typeface="Cambria Math" panose="02040503050406030204" pitchFamily="18" charset="0"/>
                      </a:rPr>
                      <m:t>𝜋</m:t>
                    </m:r>
                  </m:oMath>
                </a14:m>
                <a:endParaRPr lang="en-US" dirty="0"/>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37222" y="824311"/>
            <a:ext cx="6575120" cy="5863144"/>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5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5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808080"/>
                </a:solidFill>
                <a:effectLst/>
                <a:uLnTx/>
                <a:uFillTx/>
                <a:latin typeface="Consolas"/>
                <a:ea typeface="+mn-ea"/>
                <a:cs typeface="+mn-cs"/>
              </a:rPr>
              <a:t>#include</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A31515"/>
                </a:solidFill>
                <a:effectLst/>
                <a:uLnTx/>
                <a:uFillTx/>
                <a:latin typeface="Consolas"/>
                <a:ea typeface="+mn-ea"/>
                <a:cs typeface="+mn-cs"/>
              </a:rPr>
              <a:t>&lt;</a:t>
            </a:r>
            <a:r>
              <a:rPr kumimoji="0" lang="en-US" sz="1500" b="0" i="0" u="none" strike="noStrike" kern="1200" cap="none" spc="0" normalizeH="0" baseline="0" noProof="0" dirty="0" err="1">
                <a:ln>
                  <a:noFill/>
                </a:ln>
                <a:solidFill>
                  <a:srgbClr val="A31515"/>
                </a:solidFill>
                <a:effectLst/>
                <a:uLnTx/>
                <a:uFillTx/>
                <a:latin typeface="Consolas"/>
                <a:ea typeface="+mn-ea"/>
                <a:cs typeface="+mn-cs"/>
              </a:rPr>
              <a:t>cstdio</a:t>
            </a:r>
            <a:r>
              <a:rPr kumimoji="0" lang="en-US" sz="1500" b="0" i="0" u="none" strike="noStrike" kern="1200" cap="none" spc="0" normalizeH="0" baseline="0" noProof="0" dirty="0">
                <a:ln>
                  <a:noFill/>
                </a:ln>
                <a:solidFill>
                  <a:srgbClr val="A31515"/>
                </a:solidFill>
                <a:effectLst/>
                <a:uLnTx/>
                <a:uFillTx/>
                <a:latin typeface="Consolas"/>
                <a:ea typeface="+mn-ea"/>
                <a:cs typeface="+mn-cs"/>
              </a:rPr>
              <a:t>&gt;</a:t>
            </a:r>
            <a:endParaRPr kumimoji="0" lang="en-US" sz="15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static</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long</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num_steps</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a:ln>
                  <a:noFill/>
                </a:ln>
                <a:solidFill>
                  <a:srgbClr val="7030A0"/>
                </a:solidFill>
                <a:effectLst/>
                <a:uLnTx/>
                <a:uFillTx/>
                <a:latin typeface="Consolas"/>
                <a:ea typeface="+mn-ea"/>
                <a:cs typeface="+mn-cs"/>
              </a:rPr>
              <a:t>1000000</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step = </a:t>
            </a:r>
            <a:r>
              <a:rPr kumimoji="0" lang="en-US" sz="1500" b="0" i="0" u="none" strike="noStrike" kern="1200" cap="none" spc="0" normalizeH="0" baseline="0" noProof="0" dirty="0">
                <a:ln>
                  <a:noFill/>
                </a:ln>
                <a:solidFill>
                  <a:srgbClr val="7030A0"/>
                </a:solidFill>
                <a:effectLst/>
                <a:uLnTx/>
                <a:uFillTx/>
                <a:latin typeface="Consolas"/>
                <a:ea typeface="+mn-ea"/>
                <a:cs typeface="+mn-cs"/>
              </a:rPr>
              <a:t>1.0</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num_steps</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sum = </a:t>
            </a:r>
            <a:r>
              <a:rPr kumimoji="0" lang="en-US" sz="1500" b="0" i="0" u="none" strike="noStrike" kern="1200" cap="none" spc="0" normalizeH="0" baseline="0" noProof="0" dirty="0">
                <a:ln>
                  <a:noFill/>
                </a:ln>
                <a:solidFill>
                  <a:srgbClr val="7030A0"/>
                </a:solidFill>
                <a:effectLst/>
                <a:uLnTx/>
                <a:uFillTx/>
                <a:latin typeface="Consolas"/>
                <a:ea typeface="+mn-ea"/>
                <a:cs typeface="+mn-cs"/>
              </a:rPr>
              <a:t>0.0</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startT</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const</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int</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nThreadsUsed</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a:ln>
                  <a:noFill/>
                </a:ln>
                <a:solidFill>
                  <a:srgbClr val="7030A0"/>
                </a:solidFill>
                <a:effectLst/>
                <a:uLnTx/>
                <a:uFillTx/>
                <a:latin typeface="Consolas"/>
                <a:ea typeface="+mn-ea"/>
                <a:cs typeface="+mn-cs"/>
              </a:rPr>
              <a:t>1</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num_threads</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5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nThreadsUsed</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reduction(+:sum)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500" b="0" i="0" u="none" strike="noStrike" kern="1200" cap="none" spc="0" normalizeH="0" baseline="0" noProof="0" dirty="0">
                <a:ln>
                  <a:noFill/>
                </a:ln>
                <a:solidFill>
                  <a:srgbClr val="000000"/>
                </a:solidFill>
                <a:effectLst/>
                <a:uLnTx/>
                <a:uFillTx/>
                <a:latin typeface="Consolas"/>
                <a:ea typeface="+mn-ea"/>
                <a:cs typeface="+mn-cs"/>
              </a:rPr>
              <a:t>       </a:t>
            </a:r>
            <a:r>
              <a:rPr kumimoji="0" lang="nn-NO" sz="1500" b="0" i="0" u="none" strike="noStrike" kern="1200" cap="none" spc="0" normalizeH="0" baseline="0" noProof="0" dirty="0">
                <a:ln>
                  <a:noFill/>
                </a:ln>
                <a:solidFill>
                  <a:srgbClr val="0000FF"/>
                </a:solidFill>
                <a:effectLst/>
                <a:uLnTx/>
                <a:uFillTx/>
                <a:latin typeface="Consolas"/>
                <a:ea typeface="+mn-ea"/>
                <a:cs typeface="+mn-cs"/>
              </a:rPr>
              <a:t>for</a:t>
            </a:r>
            <a:r>
              <a:rPr kumimoji="0" lang="nn-NO" sz="1500" b="0" i="0" u="none" strike="noStrike" kern="1200" cap="none" spc="0" normalizeH="0" baseline="0" noProof="0" dirty="0">
                <a:ln>
                  <a:noFill/>
                </a:ln>
                <a:solidFill>
                  <a:srgbClr val="000000"/>
                </a:solidFill>
                <a:effectLst/>
                <a:uLnTx/>
                <a:uFillTx/>
                <a:latin typeface="Consolas"/>
                <a:ea typeface="+mn-ea"/>
                <a:cs typeface="+mn-cs"/>
              </a:rPr>
              <a:t> (</a:t>
            </a:r>
            <a:r>
              <a:rPr kumimoji="0" lang="nn-NO" sz="1500" b="0" i="0" u="none" strike="noStrike" kern="1200" cap="none" spc="0" normalizeH="0" baseline="0" noProof="0" dirty="0">
                <a:ln>
                  <a:noFill/>
                </a:ln>
                <a:solidFill>
                  <a:srgbClr val="0000FF"/>
                </a:solidFill>
                <a:effectLst/>
                <a:uLnTx/>
                <a:uFillTx/>
                <a:latin typeface="Consolas"/>
                <a:ea typeface="+mn-ea"/>
                <a:cs typeface="+mn-cs"/>
              </a:rPr>
              <a:t>int</a:t>
            </a:r>
            <a:r>
              <a:rPr kumimoji="0" lang="nn-NO" sz="1500" b="0" i="0" u="none" strike="noStrike" kern="1200" cap="none" spc="0" normalizeH="0" baseline="0" noProof="0" dirty="0">
                <a:ln>
                  <a:noFill/>
                </a:ln>
                <a:solidFill>
                  <a:srgbClr val="000000"/>
                </a:solidFill>
                <a:effectLst/>
                <a:uLnTx/>
                <a:uFillTx/>
                <a:latin typeface="Consolas"/>
                <a:ea typeface="+mn-ea"/>
                <a:cs typeface="+mn-cs"/>
              </a:rPr>
              <a:t> i = </a:t>
            </a:r>
            <a:r>
              <a:rPr kumimoji="0" lang="nn-NO" sz="1500" b="0" i="0" u="none" strike="noStrike" kern="1200" cap="none" spc="0" normalizeH="0" baseline="0" noProof="0" dirty="0">
                <a:ln>
                  <a:noFill/>
                </a:ln>
                <a:solidFill>
                  <a:srgbClr val="7030A0"/>
                </a:solidFill>
                <a:effectLst/>
                <a:uLnTx/>
                <a:uFillTx/>
                <a:latin typeface="Consolas"/>
                <a:ea typeface="+mn-ea"/>
                <a:cs typeface="+mn-cs"/>
              </a:rPr>
              <a:t>0</a:t>
            </a:r>
            <a:r>
              <a:rPr kumimoji="0" lang="nn-NO" sz="1500" b="0" i="0" u="none" strike="noStrike" kern="1200" cap="none" spc="0" normalizeH="0" baseline="0" noProof="0" dirty="0">
                <a:ln>
                  <a:noFill/>
                </a:ln>
                <a:solidFill>
                  <a:srgbClr val="000000"/>
                </a:solidFill>
                <a:effectLst/>
                <a:uLnTx/>
                <a:uFillTx/>
                <a:latin typeface="Consolas"/>
                <a:ea typeface="+mn-ea"/>
                <a:cs typeface="+mn-cs"/>
              </a:rPr>
              <a:t>; i &lt; num_steps;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x = (i + </a:t>
            </a:r>
            <a:r>
              <a:rPr kumimoji="0" lang="en-US" sz="1500" b="0" i="0" u="none" strike="noStrike" kern="1200" cap="none" spc="0" normalizeH="0" baseline="0" noProof="0" dirty="0">
                <a:ln>
                  <a:noFill/>
                </a:ln>
                <a:solidFill>
                  <a:srgbClr val="7030A0"/>
                </a:solidFill>
                <a:effectLst/>
                <a:uLnTx/>
                <a:uFillTx/>
                <a:latin typeface="Consolas"/>
                <a:ea typeface="+mn-ea"/>
                <a:cs typeface="+mn-cs"/>
              </a:rPr>
              <a:t>0.5</a:t>
            </a:r>
            <a:r>
              <a:rPr kumimoji="0" lang="en-US" sz="1500" b="0" i="0" u="none" strike="noStrike" kern="1200" cap="none" spc="0" normalizeH="0" baseline="0" noProof="0" dirty="0">
                <a:ln>
                  <a:noFill/>
                </a:ln>
                <a:solidFill>
                  <a:srgbClr val="000000"/>
                </a:solidFill>
                <a:effectLst/>
                <a:uLnTx/>
                <a:uFillTx/>
                <a:latin typeface="Consolas"/>
                <a:ea typeface="+mn-ea"/>
                <a:cs typeface="+mn-cs"/>
              </a:rPr>
              <a:t>)*step;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500" b="0" i="0" u="none" strike="noStrike" kern="1200" cap="none" spc="0" normalizeH="0" baseline="0" noProof="0" dirty="0">
                <a:ln>
                  <a:noFill/>
                </a:ln>
                <a:solidFill>
                  <a:srgbClr val="000000"/>
                </a:solidFill>
                <a:effectLst/>
                <a:uLnTx/>
                <a:uFillTx/>
                <a:latin typeface="Consolas"/>
                <a:ea typeface="+mn-ea"/>
                <a:cs typeface="+mn-cs"/>
              </a:rPr>
              <a:t>           </a:t>
            </a:r>
            <a:r>
              <a:rPr kumimoji="0" lang="fr-FR" sz="1500" b="0" i="0" u="none" strike="noStrike" kern="1200" cap="none" spc="0" normalizeH="0" baseline="0" noProof="0" dirty="0">
                <a:ln>
                  <a:noFill/>
                </a:ln>
                <a:solidFill>
                  <a:srgbClr val="0000FF"/>
                </a:solidFill>
                <a:effectLst/>
                <a:uLnTx/>
                <a:uFillTx/>
                <a:latin typeface="Consolas"/>
                <a:ea typeface="+mn-ea"/>
                <a:cs typeface="+mn-cs"/>
              </a:rPr>
              <a:t>double</a:t>
            </a:r>
            <a:r>
              <a:rPr kumimoji="0" lang="fr-FR" sz="1500" b="0" i="0" u="none" strike="noStrike" kern="1200" cap="none" spc="0" normalizeH="0" baseline="0" noProof="0" dirty="0">
                <a:ln>
                  <a:noFill/>
                </a:ln>
                <a:solidFill>
                  <a:srgbClr val="000000"/>
                </a:solidFill>
                <a:effectLst/>
                <a:uLnTx/>
                <a:uFillTx/>
                <a:latin typeface="Consolas"/>
                <a:ea typeface="+mn-ea"/>
                <a:cs typeface="+mn-cs"/>
              </a:rPr>
              <a:t> </a:t>
            </a:r>
            <a:r>
              <a:rPr kumimoji="0" lang="fr-FR" sz="1500" b="0" i="0" u="none" strike="noStrike" kern="1200" cap="none" spc="0" normalizeH="0" baseline="0" noProof="0" dirty="0" err="1">
                <a:ln>
                  <a:noFill/>
                </a:ln>
                <a:solidFill>
                  <a:srgbClr val="000000"/>
                </a:solidFill>
                <a:effectLst/>
                <a:uLnTx/>
                <a:uFillTx/>
                <a:latin typeface="Consolas"/>
                <a:ea typeface="+mn-ea"/>
                <a:cs typeface="+mn-cs"/>
              </a:rPr>
              <a:t>dummy</a:t>
            </a:r>
            <a:r>
              <a:rPr kumimoji="0" lang="fr-FR" sz="1500" b="0" i="0" u="none" strike="noStrike" kern="1200" cap="none" spc="0" normalizeH="0" baseline="0" noProof="0" dirty="0">
                <a:ln>
                  <a:noFill/>
                </a:ln>
                <a:solidFill>
                  <a:srgbClr val="000000"/>
                </a:solidFill>
                <a:effectLst/>
                <a:uLnTx/>
                <a:uFillTx/>
                <a:latin typeface="Consolas"/>
                <a:ea typeface="+mn-ea"/>
                <a:cs typeface="+mn-cs"/>
              </a:rPr>
              <a:t> = </a:t>
            </a:r>
            <a:r>
              <a:rPr kumimoji="0" lang="fr-FR" sz="1500" b="0" i="0" u="none" strike="noStrike" kern="1200" cap="none" spc="0" normalizeH="0" baseline="0" noProof="0" dirty="0">
                <a:ln>
                  <a:noFill/>
                </a:ln>
                <a:solidFill>
                  <a:srgbClr val="7030A0"/>
                </a:solidFill>
                <a:effectLst/>
                <a:uLnTx/>
                <a:uFillTx/>
                <a:latin typeface="Consolas"/>
                <a:ea typeface="+mn-ea"/>
                <a:cs typeface="+mn-cs"/>
              </a:rPr>
              <a:t>1.</a:t>
            </a:r>
            <a:r>
              <a:rPr kumimoji="0" lang="fr-FR" sz="1500" b="0" i="0" u="none" strike="noStrike" kern="1200" cap="none" spc="0" normalizeH="0" baseline="0" noProof="0" dirty="0">
                <a:ln>
                  <a:noFill/>
                </a:ln>
                <a:solidFill>
                  <a:srgbClr val="000000"/>
                </a:solidFill>
                <a:effectLst/>
                <a:uLnTx/>
                <a:uFillTx/>
                <a:latin typeface="Consolas"/>
                <a:ea typeface="+mn-ea"/>
                <a:cs typeface="+mn-cs"/>
              </a:rPr>
              <a:t> / (</a:t>
            </a:r>
            <a:r>
              <a:rPr kumimoji="0" lang="fr-FR" sz="1500" b="0" i="0" u="none" strike="noStrike" kern="1200" cap="none" spc="0" normalizeH="0" baseline="0" noProof="0" dirty="0">
                <a:ln>
                  <a:noFill/>
                </a:ln>
                <a:solidFill>
                  <a:srgbClr val="7030A0"/>
                </a:solidFill>
                <a:effectLst/>
                <a:uLnTx/>
                <a:uFillTx/>
                <a:latin typeface="Consolas"/>
                <a:ea typeface="+mn-ea"/>
                <a:cs typeface="+mn-cs"/>
              </a:rPr>
              <a:t>1.</a:t>
            </a:r>
            <a:r>
              <a:rPr kumimoji="0" lang="fr-FR" sz="1500" b="0" i="0" u="none" strike="noStrike" kern="1200" cap="none" spc="0" normalizeH="0" baseline="0" noProof="0" dirty="0">
                <a:ln>
                  <a:noFill/>
                </a:ln>
                <a:solidFill>
                  <a:srgbClr val="000000"/>
                </a:solidFill>
                <a:effectLst/>
                <a:uLnTx/>
                <a:uFillTx/>
                <a:latin typeface="Consolas"/>
                <a:ea typeface="+mn-ea"/>
                <a:cs typeface="+mn-cs"/>
              </a:rPr>
              <a:t> + 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sum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myPi</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a:ln>
                  <a:noFill/>
                </a:ln>
                <a:solidFill>
                  <a:srgbClr val="7030A0"/>
                </a:solidFill>
                <a:effectLst/>
                <a:uLnTx/>
                <a:uFillTx/>
                <a:latin typeface="Consolas"/>
                <a:ea typeface="+mn-ea"/>
                <a:cs typeface="+mn-cs"/>
              </a:rPr>
              <a:t>4.</a:t>
            </a:r>
            <a:r>
              <a:rPr kumimoji="0" lang="en-US" sz="1500" b="0" i="0" u="none" strike="noStrike" kern="1200" cap="none" spc="0" normalizeH="0" baseline="0" noProof="0" dirty="0">
                <a:ln>
                  <a:noFill/>
                </a:ln>
                <a:solidFill>
                  <a:srgbClr val="000000"/>
                </a:solidFill>
                <a:effectLst/>
                <a:uLnTx/>
                <a:uFillTx/>
                <a:latin typeface="Consolas"/>
                <a:ea typeface="+mn-ea"/>
                <a:cs typeface="+mn-cs"/>
              </a:rPr>
              <a:t>*step * 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a:ln>
                  <a:noFill/>
                </a:ln>
                <a:solidFill>
                  <a:srgbClr val="0000FF"/>
                </a:solidFill>
                <a:effectLst/>
                <a:uLnTx/>
                <a:uFillTx/>
                <a:latin typeface="Consolas"/>
                <a:ea typeface="+mn-ea"/>
                <a:cs typeface="+mn-cs"/>
              </a:rPr>
              <a:t>double</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timeElapsed</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omp_get_wtime</a:t>
            </a:r>
            <a:r>
              <a:rPr kumimoji="0" lang="en-US" sz="1500" b="0" i="0" u="none" strike="noStrike" kern="1200" cap="none" spc="0" normalizeH="0" baseline="0" noProof="0" dirty="0">
                <a:ln>
                  <a:noFill/>
                </a:ln>
                <a:solidFill>
                  <a:srgbClr val="000000"/>
                </a:solidFill>
                <a:effectLst/>
                <a:uLnTx/>
                <a:uFillTx/>
                <a:latin typeface="Consolas"/>
                <a:ea typeface="+mn-ea"/>
                <a:cs typeface="+mn-cs"/>
              </a:rPr>
              <a:t>() -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startT</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std::</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r>
              <a:rPr kumimoji="0" lang="en-US" sz="1500" b="0" i="0" u="none" strike="noStrike" kern="1200" cap="none" spc="0" normalizeH="0" baseline="0" noProof="0" dirty="0">
                <a:ln>
                  <a:noFill/>
                </a:ln>
                <a:solidFill>
                  <a:srgbClr val="A31515"/>
                </a:solidFill>
                <a:effectLst/>
                <a:uLnTx/>
                <a:uFillTx/>
                <a:latin typeface="Consolas"/>
                <a:ea typeface="+mn-ea"/>
                <a:cs typeface="+mn-cs"/>
              </a:rPr>
              <a:t>"Pi is: %f\n"</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myPi</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std::</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r>
              <a:rPr kumimoji="0" lang="en-US" sz="1500" b="0" i="0" u="none" strike="noStrike" kern="1200" cap="none" spc="0" normalizeH="0" baseline="0" noProof="0" dirty="0">
                <a:ln>
                  <a:noFill/>
                </a:ln>
                <a:solidFill>
                  <a:srgbClr val="A31515"/>
                </a:solidFill>
                <a:effectLst/>
                <a:uLnTx/>
                <a:uFillTx/>
                <a:latin typeface="Consolas"/>
                <a:ea typeface="+mn-ea"/>
                <a:cs typeface="+mn-cs"/>
              </a:rPr>
              <a:t>"It took this long [s]: %f\n"</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timeElapsed</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a:ea typeface="+mn-ea"/>
                <a:cs typeface="+mn-cs"/>
              </a:rPr>
              <a:t>   std::</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printf</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r>
              <a:rPr kumimoji="0" lang="en-US" sz="1500" b="0" i="0" u="none" strike="noStrike" kern="1200" cap="none" spc="0" normalizeH="0" baseline="0" noProof="0" dirty="0">
                <a:ln>
                  <a:noFill/>
                </a:ln>
                <a:solidFill>
                  <a:srgbClr val="A31515"/>
                </a:solidFill>
                <a:effectLst/>
                <a:uLnTx/>
                <a:uFillTx/>
                <a:latin typeface="Consolas"/>
                <a:ea typeface="+mn-ea"/>
                <a:cs typeface="+mn-cs"/>
              </a:rPr>
              <a:t>"Used this many threads: %d\n"</a:t>
            </a:r>
            <a:r>
              <a:rPr kumimoji="0" lang="en-US" sz="1500" b="0" i="0" u="none" strike="noStrike" kern="1200" cap="none" spc="0" normalizeH="0" baseline="0" noProof="0" dirty="0">
                <a:ln>
                  <a:noFill/>
                </a:ln>
                <a:solidFill>
                  <a:srgbClr val="000000"/>
                </a:solidFill>
                <a:effectLst/>
                <a:uLnTx/>
                <a:uFillTx/>
                <a:latin typeface="Consolas"/>
                <a:ea typeface="+mn-ea"/>
                <a:cs typeface="+mn-cs"/>
              </a:rPr>
              <a:t>, </a:t>
            </a:r>
            <a:r>
              <a:rPr kumimoji="0" lang="en-US" sz="1500" b="0" i="0" u="none" strike="noStrike" kern="1200" cap="none" spc="0" normalizeH="0" baseline="0" noProof="0" dirty="0" err="1">
                <a:ln>
                  <a:noFill/>
                </a:ln>
                <a:solidFill>
                  <a:srgbClr val="000000"/>
                </a:solidFill>
                <a:effectLst/>
                <a:uLnTx/>
                <a:uFillTx/>
                <a:latin typeface="Consolas"/>
                <a:ea typeface="+mn-ea"/>
                <a:cs typeface="+mn-cs"/>
              </a:rPr>
              <a:t>nThreadsUsed</a:t>
            </a:r>
            <a:r>
              <a:rPr kumimoji="0" lang="en-US" sz="15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p:cNvPicPr>
            <a:picLocks noChangeAspect="1"/>
          </p:cNvPicPr>
          <p:nvPr/>
        </p:nvPicPr>
        <p:blipFill>
          <a:blip r:embed="rId3"/>
          <a:stretch>
            <a:fillRect/>
          </a:stretch>
        </p:blipFill>
        <p:spPr>
          <a:xfrm>
            <a:off x="6781800" y="1105564"/>
            <a:ext cx="2286000" cy="874369"/>
          </a:xfrm>
          <a:prstGeom prst="rect">
            <a:avLst/>
          </a:prstGeom>
        </p:spPr>
      </p:pic>
      <p:pic>
        <p:nvPicPr>
          <p:cNvPr id="16" name="Picture 15"/>
          <p:cNvPicPr>
            <a:picLocks noChangeAspect="1"/>
          </p:cNvPicPr>
          <p:nvPr/>
        </p:nvPicPr>
        <p:blipFill>
          <a:blip r:embed="rId4"/>
          <a:stretch>
            <a:fillRect/>
          </a:stretch>
        </p:blipFill>
        <p:spPr>
          <a:xfrm>
            <a:off x="9740900" y="1065713"/>
            <a:ext cx="2286000" cy="885825"/>
          </a:xfrm>
          <a:prstGeom prst="rect">
            <a:avLst/>
          </a:prstGeom>
        </p:spPr>
      </p:pic>
      <p:pic>
        <p:nvPicPr>
          <p:cNvPr id="17" name="Picture 16"/>
          <p:cNvPicPr>
            <a:picLocks noChangeAspect="1"/>
          </p:cNvPicPr>
          <p:nvPr/>
        </p:nvPicPr>
        <p:blipFill>
          <a:blip r:embed="rId5"/>
          <a:stretch>
            <a:fillRect/>
          </a:stretch>
        </p:blipFill>
        <p:spPr>
          <a:xfrm>
            <a:off x="6781800" y="2177076"/>
            <a:ext cx="2286000" cy="929182"/>
          </a:xfrm>
          <a:prstGeom prst="rect">
            <a:avLst/>
          </a:prstGeom>
        </p:spPr>
      </p:pic>
      <p:pic>
        <p:nvPicPr>
          <p:cNvPr id="18" name="Picture 17"/>
          <p:cNvPicPr>
            <a:picLocks noChangeAspect="1"/>
          </p:cNvPicPr>
          <p:nvPr/>
        </p:nvPicPr>
        <p:blipFill>
          <a:blip r:embed="rId6"/>
          <a:stretch>
            <a:fillRect/>
          </a:stretch>
        </p:blipFill>
        <p:spPr>
          <a:xfrm>
            <a:off x="9740900" y="2187725"/>
            <a:ext cx="2286000" cy="835573"/>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2232" y="3342445"/>
            <a:ext cx="4219367" cy="3164525"/>
          </a:xfrm>
          <a:prstGeom prst="rect">
            <a:avLst/>
          </a:prstGeom>
        </p:spPr>
      </p:pic>
      <p:sp>
        <p:nvSpPr>
          <p:cNvPr id="11" name="TextBox 10">
            <a:extLst>
              <a:ext uri="{FF2B5EF4-FFF2-40B4-BE49-F238E27FC236}">
                <a16:creationId xmlns:a16="http://schemas.microsoft.com/office/drawing/2014/main" id="{4A035891-0D6D-4230-97D5-59787EAC5662}"/>
              </a:ext>
            </a:extLst>
          </p:cNvPr>
          <p:cNvSpPr txBox="1"/>
          <p:nvPr/>
        </p:nvSpPr>
        <p:spPr>
          <a:xfrm>
            <a:off x="9067800" y="6343020"/>
            <a:ext cx="1379220"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nThreadsUsed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E46CF63-8C3A-4A94-9B21-0D7AF179CF43}"/>
              </a:ext>
            </a:extLst>
          </p:cNvPr>
          <p:cNvSpPr txBox="1"/>
          <p:nvPr/>
        </p:nvSpPr>
        <p:spPr>
          <a:xfrm rot="16200000">
            <a:off x="6914950" y="4529670"/>
            <a:ext cx="1262605" cy="3385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Run time</a:t>
            </a:r>
          </a:p>
        </p:txBody>
      </p:sp>
    </p:spTree>
    <p:extLst>
      <p:ext uri="{BB962C8B-B14F-4D97-AF65-F5344CB8AC3E}">
        <p14:creationId xmlns:p14="http://schemas.microsoft.com/office/powerpoint/2010/main" val="31685620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it can get even better: the </a:t>
            </a:r>
            <a:r>
              <a:rPr lang="en-US" dirty="0" err="1">
                <a:solidFill>
                  <a:srgbClr val="FFC000"/>
                </a:solidFill>
                <a:latin typeface="Consolas" panose="020B0609020204030204" pitchFamily="49" charset="0"/>
              </a:rPr>
              <a:t>simd</a:t>
            </a:r>
            <a:r>
              <a:rPr lang="en-US" dirty="0"/>
              <a:t> directive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23634" y="1276065"/>
            <a:ext cx="6770479" cy="4893647"/>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&lt;iostream&gt;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&lt;chrono&gt;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num_steps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1000000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const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step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num_steps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const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nThreadsUsed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4</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auto</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start = std::chrono::</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high_resolution_clock</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nThreadsUsed</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for</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simd</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reduction</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sum</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&lt;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num_steps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(i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0.5</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step;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dummy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x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myPi</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4.</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step * 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auto</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end = std::chrono::</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high_resolution_clock</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std::chrono::duration&lt;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 elapsed = end -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"Pi is: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myPi</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"It took this long [s]: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elapsed.count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"Used this many threads: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nThreadsUsed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endl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 name="Down Arrow 4"/>
          <p:cNvSpPr/>
          <p:nvPr/>
        </p:nvSpPr>
        <p:spPr>
          <a:xfrm>
            <a:off x="1754590" y="3181512"/>
            <a:ext cx="287866" cy="19473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871AB80-EBE6-A62E-1937-C9861D2EBCAD}"/>
              </a:ext>
            </a:extLst>
          </p:cNvPr>
          <p:cNvSpPr txBox="1"/>
          <p:nvPr/>
        </p:nvSpPr>
        <p:spPr>
          <a:xfrm>
            <a:off x="7217477" y="2680512"/>
            <a:ext cx="4167152" cy="1754326"/>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-O3 –fopenmp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Pi is: 3.14159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 took this long [s]: 0.000498693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Used this many threads: 4</a:t>
            </a:r>
          </a:p>
        </p:txBody>
      </p:sp>
      <p:sp>
        <p:nvSpPr>
          <p:cNvPr id="8" name="TextBox 7">
            <a:extLst>
              <a:ext uri="{FF2B5EF4-FFF2-40B4-BE49-F238E27FC236}">
                <a16:creationId xmlns:a16="http://schemas.microsoft.com/office/drawing/2014/main" id="{D4B402ED-E953-ED3C-9464-490090C13165}"/>
              </a:ext>
            </a:extLst>
          </p:cNvPr>
          <p:cNvSpPr txBox="1"/>
          <p:nvPr/>
        </p:nvSpPr>
        <p:spPr>
          <a:xfrm>
            <a:off x="7217477" y="874791"/>
            <a:ext cx="4167152" cy="1754326"/>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 test.cpp -O3 –fopenmp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a.out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Pi is: 3.14159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It took this long [s]: 0.000744621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Used this many threads: 4</a:t>
            </a:r>
          </a:p>
        </p:txBody>
      </p:sp>
      <p:sp>
        <p:nvSpPr>
          <p:cNvPr id="10" name="TextBox 9">
            <a:extLst>
              <a:ext uri="{FF2B5EF4-FFF2-40B4-BE49-F238E27FC236}">
                <a16:creationId xmlns:a16="http://schemas.microsoft.com/office/drawing/2014/main" id="{5A4BE9BE-E00A-C919-AE3F-2FBF18DF2495}"/>
              </a:ext>
            </a:extLst>
          </p:cNvPr>
          <p:cNvSpPr txBox="1"/>
          <p:nvPr/>
        </p:nvSpPr>
        <p:spPr>
          <a:xfrm>
            <a:off x="7130034" y="4467426"/>
            <a:ext cx="5021156" cy="2246769"/>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lscpu</a:t>
            </a:r>
            <a:endPar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CPU(s):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On-line CPU(s) list:             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Thread(s) per core: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Core(s) per socket: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Socket(s):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CPU family: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Model name:                      12th Gen Intel(R) Core(TM) i7-12700H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CPU MHz:                         2688.000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L1d cache:                       480 KiB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L1i cache:                       320 KiB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L2 cache:                        12.5 MiB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L3 cache:                        24 MiB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Flags:	                    …, avx2, …</a:t>
            </a:r>
          </a:p>
        </p:txBody>
      </p:sp>
      <p:sp>
        <p:nvSpPr>
          <p:cNvPr id="12" name="TextBox 11">
            <a:extLst>
              <a:ext uri="{FF2B5EF4-FFF2-40B4-BE49-F238E27FC236}">
                <a16:creationId xmlns:a16="http://schemas.microsoft.com/office/drawing/2014/main" id="{BA4E7F60-3693-8CA6-7CE1-0DD0AE76D995}"/>
              </a:ext>
            </a:extLst>
          </p:cNvPr>
          <p:cNvSpPr txBox="1"/>
          <p:nvPr/>
        </p:nvSpPr>
        <p:spPr>
          <a:xfrm>
            <a:off x="10400427" y="1288897"/>
            <a:ext cx="1678726" cy="369332"/>
          </a:xfrm>
          <a:prstGeom prst="rect">
            <a:avLst/>
          </a:prstGeom>
          <a:solidFill>
            <a:schemeClr val="accent5">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simd</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13" name="TextBox 12">
            <a:extLst>
              <a:ext uri="{FF2B5EF4-FFF2-40B4-BE49-F238E27FC236}">
                <a16:creationId xmlns:a16="http://schemas.microsoft.com/office/drawing/2014/main" id="{FF47FB50-DDF4-FCD4-AB1C-3932D6B5C664}"/>
              </a:ext>
            </a:extLst>
          </p:cNvPr>
          <p:cNvSpPr txBox="1"/>
          <p:nvPr/>
        </p:nvSpPr>
        <p:spPr>
          <a:xfrm>
            <a:off x="10400427" y="3154510"/>
            <a:ext cx="1678726" cy="369332"/>
          </a:xfrm>
          <a:prstGeom prst="rect">
            <a:avLst/>
          </a:prstGeom>
          <a:solidFill>
            <a:schemeClr val="accent5">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simd</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6" name="Down Arrow 4">
            <a:extLst>
              <a:ext uri="{FF2B5EF4-FFF2-40B4-BE49-F238E27FC236}">
                <a16:creationId xmlns:a16="http://schemas.microsoft.com/office/drawing/2014/main" id="{42D34617-0155-F682-04C7-E708A0273186}"/>
              </a:ext>
            </a:extLst>
          </p:cNvPr>
          <p:cNvSpPr/>
          <p:nvPr/>
        </p:nvSpPr>
        <p:spPr>
          <a:xfrm rot="10800000">
            <a:off x="9731741" y="6644941"/>
            <a:ext cx="287866" cy="19473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0192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B10B3B-BAD4-6EAE-C4F0-813DC4EC1A01}"/>
              </a:ext>
            </a:extLst>
          </p:cNvPr>
          <p:cNvSpPr txBox="1"/>
          <p:nvPr/>
        </p:nvSpPr>
        <p:spPr>
          <a:xfrm>
            <a:off x="129467" y="890971"/>
            <a:ext cx="7664149" cy="5816977"/>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cstdio</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#include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omp.h</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processNumber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2</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parallel</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sections</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num_threads</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(3)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reduction</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sum</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section</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processNumber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"First section: %d\n"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section</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someOtherVal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processNumber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"Second section: %d\n"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someOtherVal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someOtherVal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#pragma </a:t>
            </a:r>
            <a:r>
              <a:rPr kumimoji="0" lang="en-US"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omp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section</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dummy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processNumber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"Last section: %d\n"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dummy;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std::</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"Sum is: %d\n"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2" name="Title 1"/>
          <p:cNvSpPr>
            <a:spLocks noGrp="1"/>
          </p:cNvSpPr>
          <p:nvPr>
            <p:ph type="title"/>
          </p:nvPr>
        </p:nvSpPr>
        <p:spPr>
          <a:xfrm>
            <a:off x="0" y="0"/>
            <a:ext cx="8026400" cy="868362"/>
          </a:xfrm>
        </p:spPr>
        <p:txBody>
          <a:bodyPr>
            <a:normAutofit/>
          </a:bodyPr>
          <a:lstStyle/>
          <a:p>
            <a:r>
              <a:rPr lang="en-US" sz="2800" dirty="0"/>
              <a:t>OpenMP </a:t>
            </a:r>
            <a:r>
              <a:rPr lang="en-US" sz="2800" dirty="0">
                <a:solidFill>
                  <a:srgbClr val="FFC000"/>
                </a:solidFill>
                <a:latin typeface="Consolas" panose="020B0609020204030204" pitchFamily="49" charset="0"/>
                <a:cs typeface="Courier New" panose="02070309020205020404" pitchFamily="49" charset="0"/>
              </a:rPr>
              <a:t>reduction</a:t>
            </a:r>
            <a:r>
              <a:rPr lang="en-US" sz="2800" dirty="0">
                <a:solidFill>
                  <a:srgbClr val="FFC000"/>
                </a:solidFill>
                <a:latin typeface="Consolas" panose="020B0609020204030204" pitchFamily="49" charset="0"/>
              </a:rPr>
              <a:t> </a:t>
            </a:r>
            <a:r>
              <a:rPr lang="en-US" sz="2800" dirty="0"/>
              <a:t>Works Beyond </a:t>
            </a:r>
            <a:r>
              <a:rPr lang="en-US" sz="2800" dirty="0">
                <a:solidFill>
                  <a:srgbClr val="FFC000"/>
                </a:solidFill>
                <a:latin typeface="Consolas" panose="020B0609020204030204" pitchFamily="49" charset="0"/>
                <a:cs typeface="Courier New" panose="02070309020205020404" pitchFamily="49" charset="0"/>
              </a:rPr>
              <a:t>for</a:t>
            </a:r>
            <a:r>
              <a:rPr lang="en-US" sz="2800" dirty="0"/>
              <a:t> Loops [1/2]</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3656741" y="5660533"/>
            <a:ext cx="4397496" cy="830997"/>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n-ea"/>
                <a:cs typeface="+mn-cs"/>
              </a:rPr>
              <a:t>NOTE</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sum</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is always the same. </a:t>
            </a: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What’s called “</a:t>
            </a:r>
            <a:r>
              <a:rPr kumimoji="0" lang="en-US" sz="16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First section</a:t>
            </a: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 is not necessarily executed by thread with smallest id.</a:t>
            </a:r>
          </a:p>
        </p:txBody>
      </p:sp>
      <p:pic>
        <p:nvPicPr>
          <p:cNvPr id="7" name="Picture 6"/>
          <p:cNvPicPr>
            <a:picLocks noChangeAspect="1"/>
          </p:cNvPicPr>
          <p:nvPr/>
        </p:nvPicPr>
        <p:blipFill>
          <a:blip r:embed="rId2"/>
          <a:stretch>
            <a:fillRect/>
          </a:stretch>
        </p:blipFill>
        <p:spPr>
          <a:xfrm>
            <a:off x="8200902" y="38372"/>
            <a:ext cx="3782378" cy="6406991"/>
          </a:xfrm>
          <a:prstGeom prst="rect">
            <a:avLst/>
          </a:prstGeom>
        </p:spPr>
      </p:pic>
      <p:sp>
        <p:nvSpPr>
          <p:cNvPr id="8" name="Down Arrow 7"/>
          <p:cNvSpPr/>
          <p:nvPr/>
        </p:nvSpPr>
        <p:spPr>
          <a:xfrm>
            <a:off x="3656741" y="194422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280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GB" altLang="en-US" dirty="0"/>
              <a:t>Good OpenMP Performance: why an elusive target</a:t>
            </a:r>
          </a:p>
        </p:txBody>
      </p:sp>
      <p:sp>
        <p:nvSpPr>
          <p:cNvPr id="193539" name="Rectangle 3"/>
          <p:cNvSpPr>
            <a:spLocks noGrp="1" noChangeArrowheads="1"/>
          </p:cNvSpPr>
          <p:nvPr>
            <p:ph type="body" idx="1"/>
          </p:nvPr>
        </p:nvSpPr>
        <p:spPr/>
        <p:txBody>
          <a:bodyPr/>
          <a:lstStyle/>
          <a:p>
            <a:r>
              <a:rPr lang="en-GB" altLang="en-US" sz="2000" dirty="0"/>
              <a:t>Easy to write OpenMP code. Sometimes not straightforward to write </a:t>
            </a:r>
            <a:r>
              <a:rPr lang="en-GB" altLang="en-US" sz="2000" b="1" dirty="0"/>
              <a:t>efficient</a:t>
            </a:r>
            <a:r>
              <a:rPr lang="en-GB" altLang="en-US" sz="2000" dirty="0"/>
              <a:t> OpenMP code</a:t>
            </a:r>
          </a:p>
          <a:p>
            <a:endParaRPr lang="en-GB" altLang="en-US" sz="2000" dirty="0"/>
          </a:p>
          <a:p>
            <a:r>
              <a:rPr lang="en-US" sz="1800" dirty="0"/>
              <a:t>For N cores, to get a speed-up of a factor of N is rare</a:t>
            </a:r>
          </a:p>
          <a:p>
            <a:pPr lvl="1"/>
            <a:r>
              <a:rPr lang="en-US" sz="1600" dirty="0"/>
              <a:t>Problem should be embarrassingly parallel, and you should not max out mem bandwidth (you need high arithmetic intensity, that is)</a:t>
            </a:r>
            <a:endParaRPr lang="en-GB" altLang="en-US" sz="2000" dirty="0"/>
          </a:p>
          <a:p>
            <a:endParaRPr lang="en-GB" altLang="en-US" sz="2000" dirty="0"/>
          </a:p>
          <a:p>
            <a:r>
              <a:rPr lang="en-GB" altLang="en-US" sz="2000" dirty="0"/>
              <a:t>Reasons for performance not being what one might hope</a:t>
            </a:r>
          </a:p>
          <a:p>
            <a:pPr lvl="1"/>
            <a:r>
              <a:rPr lang="en-GB" altLang="en-US" sz="1800" dirty="0"/>
              <a:t>Too much sequential code in your program</a:t>
            </a:r>
          </a:p>
          <a:p>
            <a:pPr lvl="1"/>
            <a:r>
              <a:rPr lang="en-GB" altLang="en-US" sz="1800" dirty="0"/>
              <a:t>Too much communication</a:t>
            </a:r>
          </a:p>
          <a:p>
            <a:pPr lvl="1"/>
            <a:r>
              <a:rPr lang="en-GB" altLang="en-US" sz="1800" dirty="0"/>
              <a:t>Load imbalance</a:t>
            </a:r>
          </a:p>
          <a:p>
            <a:pPr lvl="1"/>
            <a:r>
              <a:rPr lang="en-GB" altLang="en-US" sz="1800" dirty="0"/>
              <a:t>Synchronization</a:t>
            </a:r>
          </a:p>
          <a:p>
            <a:pPr lvl="1"/>
            <a:r>
              <a:rPr lang="en-GB" altLang="en-US" sz="1800" dirty="0"/>
              <a:t>Compiler (non-)optimization</a:t>
            </a:r>
          </a:p>
          <a:p>
            <a:pPr lvl="1"/>
            <a:r>
              <a:rPr lang="en-GB" altLang="en-US" sz="1800" dirty="0"/>
              <a:t>Cache coherence issues</a:t>
            </a:r>
          </a:p>
          <a:p>
            <a:pPr lvl="1"/>
            <a:r>
              <a:rPr lang="en-GB" altLang="en-US" sz="1800" dirty="0"/>
              <a:t>Non-uniform memory access issues (NUMA)</a:t>
            </a:r>
          </a:p>
        </p:txBody>
      </p:sp>
      <mc:AlternateContent xmlns:mc="http://schemas.openxmlformats.org/markup-compatibility/2006" xmlns:a14="http://schemas.microsoft.com/office/drawing/2010/main">
        <mc:Choice Requires="a14">
          <p:sp>
            <p:nvSpPr>
              <p:cNvPr id="4" name="Rectangle 3"/>
              <p:cNvSpPr/>
              <p:nvPr/>
            </p:nvSpPr>
            <p:spPr>
              <a:xfrm>
                <a:off x="0" y="6552750"/>
                <a:ext cx="99418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0" y="6552750"/>
                <a:ext cx="994183" cy="261610"/>
              </a:xfrm>
              <a:prstGeom prst="rect">
                <a:avLst/>
              </a:prstGeom>
              <a:blipFill>
                <a:blip r:embed="rId3"/>
                <a:stretch>
                  <a:fillRect b="-930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6633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GB" altLang="en-US" dirty="0"/>
              <a:t>Too much sequential code in your app</a:t>
            </a:r>
          </a:p>
        </p:txBody>
      </p:sp>
      <p:sp>
        <p:nvSpPr>
          <p:cNvPr id="194563" name="Rectangle 3"/>
          <p:cNvSpPr>
            <a:spLocks noGrp="1" noChangeArrowheads="1"/>
          </p:cNvSpPr>
          <p:nvPr>
            <p:ph idx="1"/>
          </p:nvPr>
        </p:nvSpPr>
        <p:spPr/>
        <p:txBody>
          <a:bodyPr/>
          <a:lstStyle/>
          <a:p>
            <a:endParaRPr lang="en-GB" altLang="en-US" sz="1800" dirty="0"/>
          </a:p>
          <a:p>
            <a:r>
              <a:rPr lang="en-GB" altLang="en-US" sz="2000" dirty="0"/>
              <a:t>Beware of Amdahl’s law</a:t>
            </a:r>
          </a:p>
          <a:p>
            <a:pPr lvl="1"/>
            <a:r>
              <a:rPr lang="en-GB" altLang="en-US" sz="1600" dirty="0"/>
              <a:t>If your algorithm/solution is sequential in nature, maybe it’s time to change it</a:t>
            </a:r>
          </a:p>
          <a:p>
            <a:endParaRPr lang="en-GB" altLang="en-US" sz="1800" dirty="0"/>
          </a:p>
          <a:p>
            <a:endParaRPr lang="en-GB" altLang="en-US" sz="1800" dirty="0"/>
          </a:p>
          <a:p>
            <a:r>
              <a:rPr lang="en-GB" altLang="en-US" sz="1800" dirty="0"/>
              <a:t>Thinking within the context of OpenMP</a:t>
            </a:r>
          </a:p>
          <a:p>
            <a:pPr lvl="1"/>
            <a:r>
              <a:rPr lang="en-GB" altLang="en-US" sz="1600" dirty="0"/>
              <a:t>All code outside of parallel regions is </a:t>
            </a:r>
            <a:r>
              <a:rPr lang="en-GB" altLang="en-US" sz="1600" dirty="0">
                <a:solidFill>
                  <a:srgbClr val="0070C0"/>
                </a:solidFill>
                <a:latin typeface="Consolas" panose="020B0609020204030204" pitchFamily="49" charset="0"/>
              </a:rPr>
              <a:t>sequential</a:t>
            </a:r>
          </a:p>
          <a:p>
            <a:pPr lvl="2"/>
            <a:r>
              <a:rPr lang="en-US" altLang="en-US" sz="1400" dirty="0"/>
              <a:t>In fact, even if in parallel region, code might not run in parallel – recall </a:t>
            </a:r>
            <a:r>
              <a:rPr lang="en-GB" altLang="en-US" sz="1400" dirty="0"/>
              <a:t>the </a:t>
            </a:r>
            <a:r>
              <a:rPr lang="en-GB" altLang="en-US" sz="1400" dirty="0">
                <a:latin typeface="Courier New" panose="02070309020205020404" pitchFamily="49" charset="0"/>
                <a:cs typeface="Courier New" panose="02070309020205020404" pitchFamily="49" charset="0"/>
              </a:rPr>
              <a:t>master</a:t>
            </a:r>
            <a:r>
              <a:rPr lang="en-GB" altLang="en-US" sz="1400" dirty="0"/>
              <a:t>, </a:t>
            </a:r>
            <a:r>
              <a:rPr lang="en-GB" altLang="en-US" sz="1400" dirty="0">
                <a:latin typeface="Courier New" panose="02070309020205020404" pitchFamily="49" charset="0"/>
                <a:cs typeface="Courier New" panose="02070309020205020404" pitchFamily="49" charset="0"/>
              </a:rPr>
              <a:t>single</a:t>
            </a:r>
            <a:r>
              <a:rPr lang="en-GB" altLang="en-US" sz="1400" dirty="0"/>
              <a:t> and </a:t>
            </a:r>
            <a:r>
              <a:rPr lang="en-GB" altLang="en-US" sz="1400" dirty="0">
                <a:latin typeface="Courier New" panose="02070309020205020404" pitchFamily="49" charset="0"/>
                <a:cs typeface="Courier New" panose="02070309020205020404" pitchFamily="49" charset="0"/>
              </a:rPr>
              <a:t>critical</a:t>
            </a:r>
            <a:r>
              <a:rPr lang="en-GB" altLang="en-US" sz="1400" dirty="0"/>
              <a:t> directives </a:t>
            </a:r>
          </a:p>
          <a:p>
            <a:pPr marL="0" indent="0">
              <a:buNone/>
            </a:pPr>
            <a:endParaRPr lang="en-GB" altLang="en-US" sz="1800" dirty="0"/>
          </a:p>
          <a:p>
            <a:endParaRPr lang="en-GB" altLang="en-US" sz="1800" dirty="0"/>
          </a:p>
          <a:p>
            <a:r>
              <a:rPr lang="en-GB" altLang="en-US" sz="1800" dirty="0"/>
              <a:t>Bottom line: </a:t>
            </a:r>
          </a:p>
          <a:p>
            <a:pPr lvl="1"/>
            <a:r>
              <a:rPr lang="en-US" altLang="en-US" sz="1600" dirty="0"/>
              <a:t>Seek to reduce amount of execution time where only one thread executes code</a:t>
            </a:r>
          </a:p>
          <a:p>
            <a:endParaRPr lang="en-GB" altLang="en-US" sz="1800" dirty="0"/>
          </a:p>
          <a:p>
            <a:pPr lvl="1"/>
            <a:endParaRPr lang="en-GB" alt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35452" y="6642556"/>
            <a:ext cx="79220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p>
        </p:txBody>
      </p:sp>
    </p:spTree>
    <p:extLst>
      <p:ext uri="{BB962C8B-B14F-4D97-AF65-F5344CB8AC3E}">
        <p14:creationId xmlns:p14="http://schemas.microsoft.com/office/powerpoint/2010/main" val="15647826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GB" altLang="en-US" dirty="0"/>
              <a:t>Too much communication [that you fail to notice]</a:t>
            </a:r>
          </a:p>
        </p:txBody>
      </p:sp>
      <p:sp>
        <p:nvSpPr>
          <p:cNvPr id="195587" name="Rectangle 3"/>
          <p:cNvSpPr>
            <a:spLocks noGrp="1" noChangeArrowheads="1"/>
          </p:cNvSpPr>
          <p:nvPr>
            <p:ph type="body" idx="1"/>
          </p:nvPr>
        </p:nvSpPr>
        <p:spPr/>
        <p:txBody>
          <a:bodyPr>
            <a:normAutofit/>
          </a:bodyPr>
          <a:lstStyle/>
          <a:p>
            <a:r>
              <a:rPr lang="en-GB" altLang="en-US" sz="1800" dirty="0"/>
              <a:t>On shared memory machines, OpenMP can lead to heavy duty memory operations</a:t>
            </a:r>
          </a:p>
          <a:p>
            <a:endParaRPr lang="en-GB" altLang="en-US" sz="1800" dirty="0"/>
          </a:p>
          <a:p>
            <a:r>
              <a:rPr lang="en-GB" altLang="en-US" sz="1800" dirty="0"/>
              <a:t>Memory accesses are expensive  (unless cached)</a:t>
            </a:r>
          </a:p>
          <a:p>
            <a:pPr lvl="1"/>
            <a:r>
              <a:rPr lang="en-GB" altLang="en-US" sz="1600" dirty="0"/>
              <a:t>~100 cycles for a main memory access compared to 1 cycle (if pipelined) for a flop</a:t>
            </a:r>
          </a:p>
          <a:p>
            <a:endParaRPr lang="en-GB" altLang="en-US" sz="1800" dirty="0"/>
          </a:p>
          <a:p>
            <a:r>
              <a:rPr lang="en-GB" altLang="en-US" sz="1800" dirty="0"/>
              <a:t>Unlike the message passing model (discussed later, for MPI), communication is spread throughout the program</a:t>
            </a:r>
          </a:p>
          <a:p>
            <a:pPr lvl="1"/>
            <a:r>
              <a:rPr lang="en-GB" altLang="en-US" sz="1600" dirty="0"/>
              <a:t>Hard to analyse and monitor; transparent to user, </a:t>
            </a:r>
            <a:r>
              <a:rPr lang="en-GB" altLang="en-US" sz="1600" dirty="0">
                <a:solidFill>
                  <a:srgbClr val="0070C0"/>
                </a:solidFill>
              </a:rPr>
              <a:t>hard to pin down</a:t>
            </a:r>
          </a:p>
          <a:p>
            <a:endParaRPr lang="en-GB" altLang="en-US" sz="2000" dirty="0"/>
          </a:p>
          <a:p>
            <a:endParaRPr lang="en-GB" altLang="en-US" sz="2000" dirty="0"/>
          </a:p>
          <a:p>
            <a:r>
              <a:rPr lang="en-GB" altLang="en-US" sz="1800" dirty="0"/>
              <a:t>Mark of a good programmer: when he/she looks at one line of code (and perhaps a couple of lines above), programmer should know whether that line of code is expensive or not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4571" y="6642556"/>
            <a:ext cx="79220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p>
        </p:txBody>
      </p:sp>
    </p:spTree>
    <p:extLst>
      <p:ext uri="{BB962C8B-B14F-4D97-AF65-F5344CB8AC3E}">
        <p14:creationId xmlns:p14="http://schemas.microsoft.com/office/powerpoint/2010/main" val="21246320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GB" altLang="en-US" dirty="0"/>
              <a:t>Load Imbalance</a:t>
            </a:r>
          </a:p>
        </p:txBody>
      </p:sp>
      <p:sp>
        <p:nvSpPr>
          <p:cNvPr id="206851" name="Rectangle 3"/>
          <p:cNvSpPr>
            <a:spLocks noGrp="1" noChangeArrowheads="1"/>
          </p:cNvSpPr>
          <p:nvPr>
            <p:ph idx="1"/>
          </p:nvPr>
        </p:nvSpPr>
        <p:spPr/>
        <p:txBody>
          <a:bodyPr/>
          <a:lstStyle/>
          <a:p>
            <a:endParaRPr lang="en-GB" altLang="en-US" sz="2000" dirty="0"/>
          </a:p>
          <a:p>
            <a:r>
              <a:rPr lang="en-GB" altLang="en-US" sz="2000" dirty="0"/>
              <a:t>Load imbalance: one thread gets too much work, while the others idle waiting for it</a:t>
            </a:r>
          </a:p>
          <a:p>
            <a:pPr lvl="1"/>
            <a:r>
              <a:rPr lang="en-GB" altLang="en-US" sz="1800" dirty="0"/>
              <a:t>Can arise from both communication and computation</a:t>
            </a:r>
          </a:p>
          <a:p>
            <a:endParaRPr lang="en-GB" altLang="en-US" sz="2000" dirty="0"/>
          </a:p>
          <a:p>
            <a:endParaRPr lang="en-GB" altLang="en-US" sz="2000" dirty="0"/>
          </a:p>
          <a:p>
            <a:r>
              <a:rPr lang="en-GB" altLang="en-US" sz="2000" dirty="0"/>
              <a:t>Happens often in conjunction with </a:t>
            </a:r>
            <a:r>
              <a:rPr lang="en-GB" altLang="en-US" sz="2000" dirty="0">
                <a:solidFill>
                  <a:srgbClr val="0070C0"/>
                </a:solidFill>
                <a:latin typeface="Consolas" panose="020B0609020204030204" pitchFamily="49" charset="0"/>
              </a:rPr>
              <a:t>for</a:t>
            </a:r>
            <a:r>
              <a:rPr lang="en-GB" altLang="en-US" sz="2000" dirty="0"/>
              <a:t>, </a:t>
            </a:r>
            <a:r>
              <a:rPr lang="en-GB" altLang="en-US" sz="2000" dirty="0">
                <a:solidFill>
                  <a:srgbClr val="0070C0"/>
                </a:solidFill>
                <a:latin typeface="Consolas" panose="020B0609020204030204" pitchFamily="49" charset="0"/>
              </a:rPr>
              <a:t>sections</a:t>
            </a:r>
            <a:r>
              <a:rPr lang="en-GB" altLang="en-US" sz="2000" dirty="0"/>
              <a:t> &amp; </a:t>
            </a:r>
            <a:r>
              <a:rPr lang="en-GB" altLang="en-US" sz="2000" dirty="0">
                <a:solidFill>
                  <a:srgbClr val="0070C0"/>
                </a:solidFill>
                <a:latin typeface="Consolas" panose="020B0609020204030204" pitchFamily="49" charset="0"/>
              </a:rPr>
              <a:t>tasks</a:t>
            </a:r>
            <a:r>
              <a:rPr lang="en-GB" altLang="en-US" sz="2000" dirty="0"/>
              <a:t>; experiment with different scheduling options</a:t>
            </a:r>
          </a:p>
          <a:p>
            <a:pPr lvl="1"/>
            <a:r>
              <a:rPr lang="en-GB" altLang="en-US" sz="1800" dirty="0"/>
              <a:t>Trick: For OpenMP </a:t>
            </a:r>
            <a:r>
              <a:rPr lang="en-GB" altLang="en-US" sz="1800" dirty="0">
                <a:latin typeface="Consolas" panose="020B0609020204030204" pitchFamily="49" charset="0"/>
              </a:rPr>
              <a:t>for</a:t>
            </a:r>
            <a:r>
              <a:rPr lang="en-GB" altLang="en-US" sz="1800" dirty="0"/>
              <a:t>, one can use </a:t>
            </a:r>
            <a:r>
              <a:rPr lang="en-GB" altLang="en-US" sz="1800" dirty="0">
                <a:solidFill>
                  <a:srgbClr val="0070C0"/>
                </a:solidFill>
                <a:latin typeface="Courier New" panose="02070309020205020404" pitchFamily="49" charset="0"/>
                <a:cs typeface="Courier New" panose="02070309020205020404" pitchFamily="49" charset="0"/>
              </a:rPr>
              <a:t>schedule(runtime)</a:t>
            </a:r>
            <a:endParaRPr lang="en-GB" altLang="en-US" sz="1800" dirty="0">
              <a:latin typeface="Courier New" panose="02070309020205020404" pitchFamily="49" charset="0"/>
              <a:cs typeface="Courier New" panose="02070309020205020404" pitchFamily="49" charset="0"/>
            </a:endParaRPr>
          </a:p>
          <a:p>
            <a:pPr lvl="2"/>
            <a:r>
              <a:rPr lang="en-GB" altLang="en-US" sz="1500" dirty="0"/>
              <a:t>Helps with experimentation, no need to recompile</a:t>
            </a:r>
          </a:p>
          <a:p>
            <a:pPr lvl="2"/>
            <a:r>
              <a:rPr lang="en-GB" altLang="en-US" sz="1500" dirty="0"/>
              <a:t>Example: </a:t>
            </a:r>
            <a:r>
              <a:rPr lang="en-US" altLang="en-US" sz="1500" dirty="0" err="1">
                <a:latin typeface="Consolas" panose="020B0609020204030204" pitchFamily="49" charset="0"/>
              </a:rPr>
              <a:t>setenv</a:t>
            </a:r>
            <a:r>
              <a:rPr lang="en-US" altLang="en-US" sz="1500" dirty="0">
                <a:latin typeface="Consolas" panose="020B0609020204030204" pitchFamily="49" charset="0"/>
              </a:rPr>
              <a:t> OMP_SCHEDULE “dynamic,5”</a:t>
            </a:r>
            <a:endParaRPr lang="en-GB" altLang="en-US" sz="1500" dirty="0">
              <a:latin typeface="Consolas" panose="020B0609020204030204" pitchFamily="49" charset="0"/>
            </a:endParaRPr>
          </a:p>
          <a:p>
            <a:endParaRPr lang="en-GB" altLang="en-US" sz="2000" dirty="0"/>
          </a:p>
          <a:p>
            <a:endParaRPr lang="en-GB" altLang="en-US" sz="2000" dirty="0"/>
          </a:p>
          <a:p>
            <a:r>
              <a:rPr lang="en-GB" altLang="en-US" sz="2000" dirty="0"/>
              <a:t>If no available scheduling appropriate, contemplate taking the load balancing problem in your hands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59902" y="6642556"/>
            <a:ext cx="79220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p>
        </p:txBody>
      </p:sp>
    </p:spTree>
    <p:extLst>
      <p:ext uri="{BB962C8B-B14F-4D97-AF65-F5344CB8AC3E}">
        <p14:creationId xmlns:p14="http://schemas.microsoft.com/office/powerpoint/2010/main" val="240411397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normAutofit/>
          </a:bodyPr>
          <a:lstStyle/>
          <a:p>
            <a:r>
              <a:rPr lang="en-GB" altLang="en-US" dirty="0"/>
              <a:t>Synchronisation is costly. Avoid if possible.</a:t>
            </a:r>
          </a:p>
        </p:txBody>
      </p:sp>
      <p:sp>
        <p:nvSpPr>
          <p:cNvPr id="208899" name="Rectangle 3"/>
          <p:cNvSpPr>
            <a:spLocks noGrp="1" noChangeArrowheads="1"/>
          </p:cNvSpPr>
          <p:nvPr>
            <p:ph idx="1"/>
          </p:nvPr>
        </p:nvSpPr>
        <p:spPr/>
        <p:txBody>
          <a:bodyPr>
            <a:normAutofit/>
          </a:bodyPr>
          <a:lstStyle/>
          <a:p>
            <a:r>
              <a:rPr lang="en-GB" altLang="en-US" dirty="0">
                <a:solidFill>
                  <a:srgbClr val="C00000"/>
                </a:solidFill>
              </a:rPr>
              <a:t>Barriers can be very expensive</a:t>
            </a:r>
          </a:p>
          <a:p>
            <a:pPr lvl="1"/>
            <a:r>
              <a:rPr lang="en-GB" altLang="en-US" dirty="0"/>
              <a:t>Typically, 1000s cycles to synchronise</a:t>
            </a:r>
          </a:p>
          <a:p>
            <a:pPr lvl="1"/>
            <a:endParaRPr lang="en-GB" altLang="en-US" dirty="0"/>
          </a:p>
          <a:p>
            <a:r>
              <a:rPr lang="en-GB" altLang="en-US" dirty="0"/>
              <a:t>Recall that there are both explicit and implicit barriers</a:t>
            </a:r>
          </a:p>
          <a:p>
            <a:endParaRPr lang="en-GB" altLang="en-US" dirty="0"/>
          </a:p>
          <a:p>
            <a:r>
              <a:rPr lang="en-GB" altLang="en-US" dirty="0"/>
              <a:t>Avoid barriers via:</a:t>
            </a:r>
          </a:p>
          <a:p>
            <a:pPr lvl="1"/>
            <a:r>
              <a:rPr lang="en-GB" altLang="en-US" b="1" dirty="0"/>
              <a:t>Careful</a:t>
            </a:r>
            <a:r>
              <a:rPr lang="en-GB" altLang="en-US" dirty="0"/>
              <a:t> use of the </a:t>
            </a:r>
            <a:r>
              <a:rPr lang="en-GB" altLang="en-US" dirty="0" err="1">
                <a:solidFill>
                  <a:srgbClr val="0070C0"/>
                </a:solidFill>
                <a:latin typeface="Consolas" panose="020B0609020204030204" pitchFamily="49" charset="0"/>
              </a:rPr>
              <a:t>nowait</a:t>
            </a:r>
            <a:r>
              <a:rPr lang="en-GB" altLang="en-US" dirty="0"/>
              <a:t> clause</a:t>
            </a:r>
          </a:p>
          <a:p>
            <a:pPr lvl="2"/>
            <a:r>
              <a:rPr lang="en-GB" altLang="en-US" dirty="0"/>
              <a:t>Why careful? Because second </a:t>
            </a:r>
            <a:r>
              <a:rPr lang="en-GB" altLang="en-US" dirty="0">
                <a:latin typeface="Consolas" panose="020B0609020204030204" pitchFamily="49" charset="0"/>
              </a:rPr>
              <a:t>for</a:t>
            </a:r>
            <a:r>
              <a:rPr lang="en-GB" altLang="en-US" dirty="0"/>
              <a:t> loop might process data that is produced by previous </a:t>
            </a:r>
            <a:r>
              <a:rPr lang="en-GB" altLang="en-US" dirty="0">
                <a:latin typeface="Consolas" panose="020B0609020204030204" pitchFamily="49" charset="0"/>
              </a:rPr>
              <a:t>for</a:t>
            </a:r>
            <a:r>
              <a:rPr lang="en-GB" altLang="en-US" dirty="0"/>
              <a:t> loop</a:t>
            </a:r>
          </a:p>
          <a:p>
            <a:pPr lvl="1"/>
            <a:r>
              <a:rPr lang="en-GB" altLang="en-US" dirty="0"/>
              <a:t>Parallelize at the outermost level possible</a:t>
            </a:r>
          </a:p>
          <a:p>
            <a:pPr lvl="2"/>
            <a:r>
              <a:rPr lang="en-GB" altLang="en-US" dirty="0"/>
              <a:t>May require re-ordering of loops / indexes</a:t>
            </a:r>
          </a:p>
          <a:p>
            <a:pPr lvl="1"/>
            <a:r>
              <a:rPr lang="en-GB" altLang="en-US" dirty="0"/>
              <a:t>Use </a:t>
            </a:r>
            <a:r>
              <a:rPr lang="en-GB" altLang="en-US" dirty="0">
                <a:solidFill>
                  <a:srgbClr val="0070C0"/>
                </a:solidFill>
                <a:latin typeface="Consolas" panose="020B0609020204030204" pitchFamily="49" charset="0"/>
              </a:rPr>
              <a:t>critical</a:t>
            </a:r>
            <a:r>
              <a:rPr lang="en-GB" altLang="en-US" dirty="0"/>
              <a:t> or </a:t>
            </a:r>
            <a:r>
              <a:rPr lang="en-GB" altLang="en-US" dirty="0">
                <a:solidFill>
                  <a:srgbClr val="0070C0"/>
                </a:solidFill>
                <a:latin typeface="Consolas" panose="020B0609020204030204" pitchFamily="49" charset="0"/>
              </a:rPr>
              <a:t>atomic</a:t>
            </a:r>
            <a:r>
              <a:rPr lang="en-GB" altLang="en-US" dirty="0"/>
              <a:t>. Yet this may impact performance too</a:t>
            </a:r>
          </a:p>
          <a:p>
            <a:pPr lvl="1"/>
            <a:r>
              <a:rPr lang="en-GB" altLang="en-US" dirty="0"/>
              <a:t>Collapse embedded loops</a:t>
            </a:r>
          </a:p>
          <a:p>
            <a:pPr lvl="1"/>
            <a:r>
              <a:rPr lang="en-GB" altLang="en-US" dirty="0"/>
              <a:t>Use other OpenMP facilities, e. g. </a:t>
            </a:r>
            <a:r>
              <a:rPr lang="en-GB" altLang="en-US" dirty="0">
                <a:solidFill>
                  <a:srgbClr val="0070C0"/>
                </a:solidFill>
                <a:latin typeface="Consolas" panose="020B0609020204030204" pitchFamily="49" charset="0"/>
              </a:rPr>
              <a:t>reduce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160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ltLang="en-US" dirty="0"/>
              <a:t>Compiler (non)-optimization</a:t>
            </a:r>
          </a:p>
        </p:txBody>
      </p:sp>
      <p:sp>
        <p:nvSpPr>
          <p:cNvPr id="208899" name="Rectangle 3"/>
          <p:cNvSpPr>
            <a:spLocks noGrp="1" noChangeArrowheads="1"/>
          </p:cNvSpPr>
          <p:nvPr>
            <p:ph idx="1"/>
          </p:nvPr>
        </p:nvSpPr>
        <p:spPr/>
        <p:txBody>
          <a:bodyPr/>
          <a:lstStyle/>
          <a:p>
            <a:endParaRPr lang="en-GB" altLang="en-US" sz="2000" dirty="0"/>
          </a:p>
          <a:p>
            <a:endParaRPr lang="en-GB" altLang="en-US" sz="2000" dirty="0"/>
          </a:p>
          <a:p>
            <a:r>
              <a:rPr lang="en-GB" altLang="en-US" sz="2000" dirty="0"/>
              <a:t>Sometimes the addition of parallel directives can prevent the compiler from performing sequential optimization</a:t>
            </a:r>
          </a:p>
          <a:p>
            <a:endParaRPr lang="en-GB" altLang="en-US" sz="2000" dirty="0"/>
          </a:p>
          <a:p>
            <a:endParaRPr lang="en-GB" altLang="en-US" sz="2000" dirty="0"/>
          </a:p>
          <a:p>
            <a:r>
              <a:rPr lang="en-GB" altLang="en-US" sz="2000" dirty="0"/>
              <a:t>Symptoms:</a:t>
            </a:r>
          </a:p>
          <a:p>
            <a:pPr lvl="1"/>
            <a:r>
              <a:rPr lang="en-GB" altLang="en-US" dirty="0"/>
              <a:t>Parallel code running with 1 thread has </a:t>
            </a:r>
            <a:r>
              <a:rPr lang="en-GB" altLang="en-US" dirty="0">
                <a:solidFill>
                  <a:srgbClr val="C00000"/>
                </a:solidFill>
              </a:rPr>
              <a:t>longer execution and higher instruction count </a:t>
            </a:r>
            <a:r>
              <a:rPr lang="en-GB" altLang="en-US" dirty="0"/>
              <a:t>than sequential code</a:t>
            </a:r>
          </a:p>
          <a:p>
            <a:endParaRPr lang="en-GB" altLang="en-US" sz="2000" dirty="0"/>
          </a:p>
          <a:p>
            <a:endParaRPr lang="en-GB" altLang="en-US" sz="2200" dirty="0"/>
          </a:p>
          <a:p>
            <a:r>
              <a:rPr lang="en-GB" altLang="en-US" sz="2000" dirty="0"/>
              <a:t>Sometimes, it really helps to make shared data private and local to a function</a:t>
            </a:r>
            <a:endParaRPr lang="en-GB" altLang="en-US" sz="1800" dirty="0"/>
          </a:p>
          <a:p>
            <a:pPr marL="344487" lvl="1" indent="0">
              <a:buNone/>
            </a:pPr>
            <a:endParaRPr lang="en-GB" alt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47344" y="6612314"/>
            <a:ext cx="79220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p>
        </p:txBody>
      </p:sp>
    </p:spTree>
    <p:extLst>
      <p:ext uri="{BB962C8B-B14F-4D97-AF65-F5344CB8AC3E}">
        <p14:creationId xmlns:p14="http://schemas.microsoft.com/office/powerpoint/2010/main" val="3049305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3AC83-8C87-4520-A898-3D6F3AFFEDCE}"/>
              </a:ext>
            </a:extLst>
          </p:cNvPr>
          <p:cNvSpPr>
            <a:spLocks noGrp="1"/>
          </p:cNvSpPr>
          <p:nvPr>
            <p:ph type="title"/>
          </p:nvPr>
        </p:nvSpPr>
        <p:spPr/>
        <p:txBody>
          <a:bodyPr>
            <a:normAutofit/>
          </a:bodyPr>
          <a:lstStyle/>
          <a:p>
            <a:r>
              <a:rPr lang="en-US" sz="2400" dirty="0"/>
              <a:t>[New subtopic]</a:t>
            </a:r>
            <a:r>
              <a:rPr lang="en-US" dirty="0"/>
              <a:t> Cache Coherence issues &amp; The Haswell die</a:t>
            </a:r>
          </a:p>
        </p:txBody>
      </p:sp>
      <p:sp>
        <p:nvSpPr>
          <p:cNvPr id="3" name="Slide Number Placeholder 2">
            <a:extLst>
              <a:ext uri="{FF2B5EF4-FFF2-40B4-BE49-F238E27FC236}">
                <a16:creationId xmlns:a16="http://schemas.microsoft.com/office/drawing/2014/main" id="{654698E7-C6A4-4AC4-804C-B495825833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C89F7738-6A9D-40FB-878A-F29075E00A73}"/>
                  </a:ext>
                </a:extLst>
              </p:cNvPr>
              <p:cNvSpPr>
                <a:spLocks noGrp="1"/>
              </p:cNvSpPr>
              <p:nvPr>
                <p:ph type="body" sz="quarter" idx="13"/>
              </p:nvPr>
            </p:nvSpPr>
            <p:spPr>
              <a:xfrm>
                <a:off x="40810" y="6584995"/>
                <a:ext cx="2567110" cy="205819"/>
              </a:xfrm>
            </p:spPr>
            <p:txBody>
              <a:bodyPr/>
              <a:lstStyle/>
              <a:p>
                <a:r>
                  <a:rPr lang="en-US" dirty="0"/>
                  <a:t>[https://en.wikichip.org/wiki/intel/microarchitectures/haswell_(client)]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1" name="Text Placeholder 10">
                <a:extLst>
                  <a:ext uri="{FF2B5EF4-FFF2-40B4-BE49-F238E27FC236}">
                    <a16:creationId xmlns:a16="http://schemas.microsoft.com/office/drawing/2014/main" id="{C89F7738-6A9D-40FB-878A-F29075E00A73}"/>
                  </a:ext>
                </a:extLst>
              </p:cNvPr>
              <p:cNvSpPr>
                <a:spLocks noGrp="1" noRot="1" noChangeAspect="1" noMove="1" noResize="1" noEditPoints="1" noAdjustHandles="1" noChangeArrowheads="1" noChangeShapeType="1" noTextEdit="1"/>
              </p:cNvSpPr>
              <p:nvPr>
                <p:ph type="body" sz="quarter" idx="13"/>
              </p:nvPr>
            </p:nvSpPr>
            <p:spPr>
              <a:xfrm>
                <a:off x="40810" y="6584995"/>
                <a:ext cx="2567110" cy="205819"/>
              </a:xfr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7450039-5D7D-453B-AE1B-B5B81ACA13C5}"/>
              </a:ext>
            </a:extLst>
          </p:cNvPr>
          <p:cNvPicPr>
            <a:picLocks noChangeAspect="1"/>
          </p:cNvPicPr>
          <p:nvPr/>
        </p:nvPicPr>
        <p:blipFill>
          <a:blip r:embed="rId3"/>
          <a:stretch>
            <a:fillRect/>
          </a:stretch>
        </p:blipFill>
        <p:spPr>
          <a:xfrm>
            <a:off x="2231164" y="2085706"/>
            <a:ext cx="6762614" cy="2522607"/>
          </a:xfrm>
          <a:prstGeom prst="rect">
            <a:avLst/>
          </a:prstGeom>
        </p:spPr>
      </p:pic>
      <p:sp>
        <p:nvSpPr>
          <p:cNvPr id="13" name="TextBox 12">
            <a:extLst>
              <a:ext uri="{FF2B5EF4-FFF2-40B4-BE49-F238E27FC236}">
                <a16:creationId xmlns:a16="http://schemas.microsoft.com/office/drawing/2014/main" id="{B1B7F6D6-DC45-4FB8-A3CE-5C42A4F35265}"/>
              </a:ext>
            </a:extLst>
          </p:cNvPr>
          <p:cNvSpPr txBox="1"/>
          <p:nvPr/>
        </p:nvSpPr>
        <p:spPr>
          <a:xfrm>
            <a:off x="8085908" y="959581"/>
            <a:ext cx="296526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 this is where the cache-coherence magic takes place (memory controller, QPI control, snoop agent pipeline)</a:t>
            </a:r>
          </a:p>
        </p:txBody>
      </p:sp>
      <p:sp>
        <p:nvSpPr>
          <p:cNvPr id="14" name="Arrow: Down 13">
            <a:extLst>
              <a:ext uri="{FF2B5EF4-FFF2-40B4-BE49-F238E27FC236}">
                <a16:creationId xmlns:a16="http://schemas.microsoft.com/office/drawing/2014/main" id="{E14C9BB7-CB57-40D1-9E84-396F95FB9182}"/>
              </a:ext>
            </a:extLst>
          </p:cNvPr>
          <p:cNvSpPr/>
          <p:nvPr/>
        </p:nvSpPr>
        <p:spPr>
          <a:xfrm>
            <a:off x="8138160" y="1707971"/>
            <a:ext cx="306977" cy="306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EA74DB1-B793-4EE3-8F6A-0D547046D532}"/>
              </a:ext>
            </a:extLst>
          </p:cNvPr>
          <p:cNvSpPr txBox="1"/>
          <p:nvPr/>
        </p:nvSpPr>
        <p:spPr>
          <a:xfrm>
            <a:off x="2361996" y="4857990"/>
            <a:ext cx="770293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L1I$		32 KB/core 8-way set associative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L1D$		32 KB/core 8-way set associative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L2$		256 KB/core 8-way set associative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L3$		6 MB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some models, Haswell might even have a L4 cache, 128 MB per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package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 name="TextBox 4">
            <a:extLst>
              <a:ext uri="{FF2B5EF4-FFF2-40B4-BE49-F238E27FC236}">
                <a16:creationId xmlns:a16="http://schemas.microsoft.com/office/drawing/2014/main" id="{184DB040-BBD3-9B5B-A536-CFC66AC54707}"/>
              </a:ext>
            </a:extLst>
          </p:cNvPr>
          <p:cNvSpPr txBox="1"/>
          <p:nvPr/>
        </p:nvSpPr>
        <p:spPr>
          <a:xfrm>
            <a:off x="279971" y="1073070"/>
            <a:ext cx="7240712" cy="707886"/>
          </a:xfrm>
          <a:prstGeom prst="rect">
            <a:avLst/>
          </a:prstGeom>
          <a:noFill/>
        </p:spPr>
        <p:txBody>
          <a:bodyPr wrap="square">
            <a:spAutoFit/>
          </a:bodyPr>
          <a:lstStyle/>
          <a:p>
            <a:r>
              <a:rPr lang="en-US" sz="2000" dirty="0"/>
              <a:t>Cache Coherence issues happen if there are multiple cores, and this other core changes the memory in a block that you just cached.</a:t>
            </a:r>
          </a:p>
        </p:txBody>
      </p:sp>
    </p:spTree>
    <p:extLst>
      <p:ext uri="{BB962C8B-B14F-4D97-AF65-F5344CB8AC3E}">
        <p14:creationId xmlns:p14="http://schemas.microsoft.com/office/powerpoint/2010/main" val="17320759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Memory Aspects Coming Into Play: Consistency &amp; Coherence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Consistency establishes a set of rules that governs the collective actions of the threads relative to the </a:t>
            </a:r>
            <a:r>
              <a:rPr lang="en-US" sz="2000" dirty="0">
                <a:solidFill>
                  <a:srgbClr val="0070C0"/>
                </a:solidFill>
              </a:rPr>
              <a:t>entire system memory</a:t>
            </a:r>
            <a:r>
              <a:rPr lang="en-US" sz="2000" dirty="0"/>
              <a:t> </a:t>
            </a:r>
          </a:p>
          <a:p>
            <a:pPr lvl="1"/>
            <a:r>
              <a:rPr lang="en-US" sz="1800" dirty="0"/>
              <a:t>NOTE: when discussion “memory consistency”, there are </a:t>
            </a:r>
            <a:r>
              <a:rPr lang="en-US" sz="1800" b="1" dirty="0">
                <a:solidFill>
                  <a:srgbClr val="C00000"/>
                </a:solidFill>
              </a:rPr>
              <a:t>at least two memory entries </a:t>
            </a:r>
            <a:r>
              <a:rPr lang="en-US" sz="1800" dirty="0"/>
              <a:t>that come up in the discussion </a:t>
            </a:r>
          </a:p>
          <a:p>
            <a:endParaRPr lang="en-US" sz="2000" dirty="0"/>
          </a:p>
          <a:p>
            <a:endParaRPr lang="en-US" sz="2000" dirty="0"/>
          </a:p>
          <a:p>
            <a:r>
              <a:rPr lang="en-US" sz="2000" dirty="0"/>
              <a:t>Coherence regards expected behavior that </a:t>
            </a:r>
            <a:r>
              <a:rPr lang="en-US" sz="2000" dirty="0">
                <a:solidFill>
                  <a:srgbClr val="0070C0"/>
                </a:solidFill>
              </a:rPr>
              <a:t>*one* memory location</a:t>
            </a:r>
            <a:r>
              <a:rPr lang="en-US" sz="2000" dirty="0"/>
              <a:t> must display relative to transactions carried out by multiple threads running on multiple cores</a:t>
            </a:r>
          </a:p>
          <a:p>
            <a:pPr lvl="1"/>
            <a:r>
              <a:rPr lang="en-US" sz="1800" dirty="0"/>
              <a:t>NOTE: when discussing “memory coherence”, there is </a:t>
            </a:r>
            <a:r>
              <a:rPr lang="en-US" sz="1800" b="1" dirty="0">
                <a:solidFill>
                  <a:srgbClr val="C00000"/>
                </a:solidFill>
              </a:rPr>
              <a:t>exactly one memory entry </a:t>
            </a:r>
            <a:r>
              <a:rPr lang="en-US" sz="1800" dirty="0"/>
              <a:t>that comes up in the discussion</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1345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7D06B-3223-4A64-AEDA-BF116C640B73}"/>
              </a:ext>
            </a:extLst>
          </p:cNvPr>
          <p:cNvSpPr>
            <a:spLocks noGrp="1"/>
          </p:cNvSpPr>
          <p:nvPr>
            <p:ph type="title"/>
          </p:nvPr>
        </p:nvSpPr>
        <p:spPr/>
        <p:txBody>
          <a:bodyPr/>
          <a:lstStyle/>
          <a:p>
            <a:r>
              <a:rPr lang="en-US" dirty="0"/>
              <a:t>Consistency vs. Coherence</a:t>
            </a:r>
          </a:p>
        </p:txBody>
      </p:sp>
      <p:sp>
        <p:nvSpPr>
          <p:cNvPr id="3" name="Content Placeholder 2">
            <a:extLst>
              <a:ext uri="{FF2B5EF4-FFF2-40B4-BE49-F238E27FC236}">
                <a16:creationId xmlns:a16="http://schemas.microsoft.com/office/drawing/2014/main" id="{0AB1F251-B021-4E4F-802D-F3DCA8980595}"/>
              </a:ext>
            </a:extLst>
          </p:cNvPr>
          <p:cNvSpPr>
            <a:spLocks noGrp="1"/>
          </p:cNvSpPr>
          <p:nvPr>
            <p:ph idx="1"/>
          </p:nvPr>
        </p:nvSpPr>
        <p:spPr>
          <a:xfrm>
            <a:off x="147344" y="1345915"/>
            <a:ext cx="11960872" cy="5082356"/>
          </a:xfrm>
        </p:spPr>
        <p:txBody>
          <a:bodyPr>
            <a:normAutofit fontScale="92500" lnSpcReduction="20000"/>
          </a:bodyPr>
          <a:lstStyle/>
          <a:p>
            <a:r>
              <a:rPr lang="en-US" sz="2500" dirty="0"/>
              <a:t>Consistent Memory imposes a set of </a:t>
            </a:r>
            <a:r>
              <a:rPr lang="en-US" sz="2500" dirty="0">
                <a:solidFill>
                  <a:srgbClr val="0070C0"/>
                </a:solidFill>
              </a:rPr>
              <a:t>stronger/stricter requirements</a:t>
            </a:r>
            <a:r>
              <a:rPr lang="en-US" sz="2500" dirty="0"/>
              <a:t> that need to be met compared to Coherent Memory</a:t>
            </a:r>
          </a:p>
          <a:p>
            <a:endParaRPr lang="en-US" sz="2500" dirty="0"/>
          </a:p>
          <a:p>
            <a:r>
              <a:rPr lang="en-US" dirty="0"/>
              <a:t>Cache coherence is a mechanism, a hardware protocol to ensure that memory updates propagate to other cores. Cores will then be able to agree on the values of information stored in memory, as if there were no cache at all</a:t>
            </a:r>
          </a:p>
          <a:p>
            <a:endParaRPr lang="en-US" dirty="0"/>
          </a:p>
          <a:p>
            <a:r>
              <a:rPr lang="en-US" dirty="0"/>
              <a:t>Memory consistency defines a programming model: how/when/in which sequence do memory writes become visible to other threads?</a:t>
            </a:r>
          </a:p>
          <a:p>
            <a:pPr lvl="1"/>
            <a:r>
              <a:rPr lang="en-US" dirty="0"/>
              <a:t>Pertains to the ordering of memory updates</a:t>
            </a:r>
          </a:p>
          <a:p>
            <a:pPr lvl="1"/>
            <a:r>
              <a:rPr lang="en-US" dirty="0"/>
              <a:t>A contract between the hardware and the programmer: if we follow the rules, the results of memory operations are guaranteed to be predictable</a:t>
            </a:r>
          </a:p>
          <a:p>
            <a:endParaRPr lang="en-US" dirty="0"/>
          </a:p>
          <a:p>
            <a:r>
              <a:rPr lang="en-US" dirty="0"/>
              <a:t>Note: </a:t>
            </a:r>
          </a:p>
          <a:p>
            <a:pPr lvl="1"/>
            <a:r>
              <a:rPr lang="en-US" dirty="0"/>
              <a:t>The memory consistency question is there with or without caches</a:t>
            </a:r>
          </a:p>
          <a:p>
            <a:pPr lvl="1"/>
            <a:r>
              <a:rPr lang="en-US" dirty="0"/>
              <a:t>The cache coherence question comes up only if you have caches</a:t>
            </a:r>
          </a:p>
          <a:p>
            <a:endParaRPr lang="en-US" dirty="0"/>
          </a:p>
        </p:txBody>
      </p:sp>
      <p:sp>
        <p:nvSpPr>
          <p:cNvPr id="4" name="Slide Number Placeholder 3">
            <a:extLst>
              <a:ext uri="{FF2B5EF4-FFF2-40B4-BE49-F238E27FC236}">
                <a16:creationId xmlns:a16="http://schemas.microsoft.com/office/drawing/2014/main" id="{326D3453-2C9C-4F4D-A0EB-A0487E2F77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3071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Bottom line, the take-home message…</a:t>
            </a:r>
          </a:p>
        </p:txBody>
      </p:sp>
      <p:sp>
        <p:nvSpPr>
          <p:cNvPr id="196611" name="Rectangle 3"/>
          <p:cNvSpPr>
            <a:spLocks noGrp="1" noChangeArrowheads="1"/>
          </p:cNvSpPr>
          <p:nvPr>
            <p:ph idx="1"/>
          </p:nvPr>
        </p:nvSpPr>
        <p:spPr/>
        <p:txBody>
          <a:bodyPr>
            <a:normAutofit/>
          </a:bodyPr>
          <a:lstStyle/>
          <a:p>
            <a:pPr>
              <a:lnSpc>
                <a:spcPct val="90000"/>
              </a:lnSpc>
            </a:pPr>
            <a:endParaRPr lang="en-GB" altLang="en-US" sz="2000" dirty="0"/>
          </a:p>
          <a:p>
            <a:pPr>
              <a:lnSpc>
                <a:spcPct val="90000"/>
              </a:lnSpc>
            </a:pPr>
            <a:endParaRPr lang="en-GB" altLang="en-US" sz="2000" dirty="0"/>
          </a:p>
          <a:p>
            <a:pPr>
              <a:lnSpc>
                <a:spcPct val="90000"/>
              </a:lnSpc>
            </a:pPr>
            <a:r>
              <a:rPr lang="en-GB" altLang="en-US" sz="2000" dirty="0"/>
              <a:t>Speeding up </a:t>
            </a:r>
            <a:r>
              <a:rPr lang="en-GB" altLang="en-US" sz="2000" dirty="0">
                <a:solidFill>
                  <a:srgbClr val="0070C0"/>
                </a:solidFill>
              </a:rPr>
              <a:t>sequential</a:t>
            </a:r>
            <a:r>
              <a:rPr lang="en-GB" altLang="en-US" sz="2000" dirty="0"/>
              <a:t> computing accomplished through use of large caches</a:t>
            </a:r>
          </a:p>
          <a:p>
            <a:pPr lvl="1">
              <a:lnSpc>
                <a:spcPct val="90000"/>
              </a:lnSpc>
            </a:pPr>
            <a:r>
              <a:rPr lang="en-GB" altLang="en-US" sz="1800" dirty="0"/>
              <a:t>Note that each OpenMP thread actually does engage in sequential computing</a:t>
            </a:r>
          </a:p>
          <a:p>
            <a:pPr lvl="1"/>
            <a:endParaRPr lang="en-GB" altLang="en-US" sz="1600" dirty="0"/>
          </a:p>
          <a:p>
            <a:pPr lvl="1"/>
            <a:endParaRPr lang="en-GB" altLang="en-US" sz="1600" dirty="0"/>
          </a:p>
          <a:p>
            <a:pPr lvl="1"/>
            <a:endParaRPr lang="en-GB" altLang="en-US" sz="1600" dirty="0"/>
          </a:p>
          <a:p>
            <a:pPr>
              <a:lnSpc>
                <a:spcPct val="90000"/>
              </a:lnSpc>
            </a:pPr>
            <a:r>
              <a:rPr lang="en-GB" altLang="en-US" sz="2000" dirty="0"/>
              <a:t>Caching consequence: </a:t>
            </a:r>
            <a:r>
              <a:rPr lang="en-GB" altLang="en-US" sz="2000" dirty="0">
                <a:solidFill>
                  <a:srgbClr val="0070C0"/>
                </a:solidFill>
              </a:rPr>
              <a:t>multiple copies</a:t>
            </a:r>
            <a:r>
              <a:rPr lang="en-GB" altLang="en-US" sz="2000" dirty="0"/>
              <a:t> of a main memory location may exist at different hardware locations</a:t>
            </a:r>
          </a:p>
          <a:p>
            <a:pPr lvl="1">
              <a:lnSpc>
                <a:spcPct val="90000"/>
              </a:lnSpc>
            </a:pPr>
            <a:endParaRPr lang="en-GB" altLang="en-US" sz="1600" dirty="0"/>
          </a:p>
          <a:p>
            <a:pPr lvl="1">
              <a:lnSpc>
                <a:spcPct val="90000"/>
              </a:lnSpc>
            </a:pPr>
            <a:endParaRPr lang="en-GB" altLang="en-US" sz="1600" dirty="0"/>
          </a:p>
          <a:p>
            <a:pPr lvl="1">
              <a:lnSpc>
                <a:spcPct val="90000"/>
              </a:lnSpc>
            </a:pPr>
            <a:endParaRPr lang="en-GB" altLang="en-US" sz="1600" dirty="0"/>
          </a:p>
          <a:p>
            <a:pPr>
              <a:lnSpc>
                <a:spcPct val="90000"/>
              </a:lnSpc>
            </a:pPr>
            <a:r>
              <a:rPr lang="en-GB" altLang="en-US" sz="2000" dirty="0"/>
              <a:t>For program correctness, caches must be kept </a:t>
            </a:r>
            <a:r>
              <a:rPr lang="en-GB" altLang="en-US" sz="2000" dirty="0">
                <a:solidFill>
                  <a:srgbClr val="0070C0"/>
                </a:solidFill>
              </a:rPr>
              <a:t>coherent</a:t>
            </a:r>
            <a:r>
              <a:rPr lang="en-GB" altLang="en-US" sz="2000" dirty="0"/>
              <a:t>. This is costly (in terms of run time)</a:t>
            </a:r>
          </a:p>
          <a:p>
            <a:pPr lvl="1">
              <a:lnSpc>
                <a:spcPct val="90000"/>
              </a:lnSpc>
            </a:pPr>
            <a:endParaRPr lang="en-GB" altLang="en-US" sz="16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FBCBC-72ED-4655-B78A-FF266398CF5B}"/>
              </a:ext>
            </a:extLst>
          </p:cNvPr>
          <p:cNvSpPr>
            <a:spLocks noGrp="1"/>
          </p:cNvSpPr>
          <p:nvPr>
            <p:ph type="title"/>
          </p:nvPr>
        </p:nvSpPr>
        <p:spPr/>
        <p:txBody>
          <a:bodyPr/>
          <a:lstStyle/>
          <a:p>
            <a:r>
              <a:rPr lang="en-US" dirty="0"/>
              <a:t>Cache Coherence: Why is this relevant for OpenMP?</a:t>
            </a:r>
          </a:p>
        </p:txBody>
      </p:sp>
      <p:sp>
        <p:nvSpPr>
          <p:cNvPr id="4" name="Content Placeholder 3">
            <a:extLst>
              <a:ext uri="{FF2B5EF4-FFF2-40B4-BE49-F238E27FC236}">
                <a16:creationId xmlns:a16="http://schemas.microsoft.com/office/drawing/2014/main" id="{350EA298-068C-4E98-874F-256F1C15EF53}"/>
              </a:ext>
            </a:extLst>
          </p:cNvPr>
          <p:cNvSpPr>
            <a:spLocks noGrp="1"/>
          </p:cNvSpPr>
          <p:nvPr>
            <p:ph idx="1"/>
          </p:nvPr>
        </p:nvSpPr>
        <p:spPr/>
        <p:txBody>
          <a:bodyPr/>
          <a:lstStyle/>
          <a:p>
            <a:endParaRPr lang="en-US" dirty="0"/>
          </a:p>
          <a:p>
            <a:endParaRPr lang="en-US" dirty="0"/>
          </a:p>
          <a:p>
            <a:r>
              <a:rPr lang="en-US" dirty="0"/>
              <a:t>When it comes to the code below, OpenMP is wrecking havoc to the caches</a:t>
            </a:r>
          </a:p>
          <a:p>
            <a:pPr lvl="1"/>
            <a:r>
              <a:rPr lang="en-US" dirty="0"/>
              <a:t>Below, assume N=1,000,000,  32 threads working on 32 cores</a:t>
            </a:r>
          </a:p>
          <a:p>
            <a:endParaRPr lang="en-US" dirty="0"/>
          </a:p>
        </p:txBody>
      </p:sp>
      <p:sp>
        <p:nvSpPr>
          <p:cNvPr id="2" name="Slide Number Placeholder 1">
            <a:extLst>
              <a:ext uri="{FF2B5EF4-FFF2-40B4-BE49-F238E27FC236}">
                <a16:creationId xmlns:a16="http://schemas.microsoft.com/office/drawing/2014/main" id="{2B83454A-D0D1-49DC-AE5F-30BCA27813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C970730-9951-4048-9856-C8C5A9343A8D}"/>
              </a:ext>
            </a:extLst>
          </p:cNvPr>
          <p:cNvSpPr/>
          <p:nvPr/>
        </p:nvSpPr>
        <p:spPr>
          <a:xfrm>
            <a:off x="2451721" y="3568242"/>
            <a:ext cx="6096000" cy="1477328"/>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 for</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atomic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 += input[i];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543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Caches Coherence Mechanisms</a:t>
            </a:r>
          </a:p>
        </p:txBody>
      </p:sp>
      <p:sp>
        <p:nvSpPr>
          <p:cNvPr id="196611" name="Rectangle 3"/>
          <p:cNvSpPr>
            <a:spLocks noGrp="1" noChangeArrowheads="1"/>
          </p:cNvSpPr>
          <p:nvPr>
            <p:ph type="body" idx="1"/>
          </p:nvPr>
        </p:nvSpPr>
        <p:spPr>
          <a:xfrm>
            <a:off x="506734" y="1495221"/>
            <a:ext cx="11601481" cy="4933050"/>
          </a:xfrm>
        </p:spPr>
        <p:txBody>
          <a:bodyPr>
            <a:normAutofit/>
          </a:bodyPr>
          <a:lstStyle/>
          <a:p>
            <a:pPr>
              <a:lnSpc>
                <a:spcPct val="90000"/>
              </a:lnSpc>
            </a:pPr>
            <a:endParaRPr lang="en-GB" altLang="en-US" sz="2000" dirty="0"/>
          </a:p>
          <a:p>
            <a:r>
              <a:rPr lang="en-GB" altLang="en-US" sz="2000" dirty="0"/>
              <a:t>Cache coherence (CC) doesn’t come for free</a:t>
            </a:r>
          </a:p>
          <a:p>
            <a:endParaRPr lang="en-GB" altLang="en-US" sz="2000" dirty="0"/>
          </a:p>
          <a:p>
            <a:endParaRPr lang="en-GB" altLang="en-US" sz="2000" dirty="0"/>
          </a:p>
          <a:p>
            <a:pPr>
              <a:lnSpc>
                <a:spcPct val="90000"/>
              </a:lnSpc>
            </a:pPr>
            <a:r>
              <a:rPr lang="en-GB" altLang="en-US" sz="2000" dirty="0">
                <a:solidFill>
                  <a:srgbClr val="C00000"/>
                </a:solidFill>
              </a:rPr>
              <a:t>Significant overhead associated with implementing CC </a:t>
            </a:r>
          </a:p>
          <a:p>
            <a:pPr lvl="1"/>
            <a:r>
              <a:rPr lang="en-GB" altLang="en-US" sz="1800" dirty="0"/>
              <a:t>One of the main reasons why OpenMP doesn’t scale</a:t>
            </a:r>
          </a:p>
          <a:p>
            <a:pPr>
              <a:lnSpc>
                <a:spcPct val="90000"/>
              </a:lnSpc>
            </a:pPr>
            <a:endParaRPr lang="en-GB" altLang="en-US" sz="2000" dirty="0"/>
          </a:p>
          <a:p>
            <a:pPr>
              <a:lnSpc>
                <a:spcPct val="90000"/>
              </a:lnSpc>
            </a:pPr>
            <a:endParaRPr lang="en-GB" altLang="en-US" sz="2000" dirty="0"/>
          </a:p>
          <a:p>
            <a:pPr>
              <a:lnSpc>
                <a:spcPct val="90000"/>
              </a:lnSpc>
            </a:pPr>
            <a:r>
              <a:rPr lang="en-GB" altLang="en-US" sz="2000" dirty="0"/>
              <a:t>Two established approaches for enforcing cache coherence</a:t>
            </a:r>
          </a:p>
          <a:p>
            <a:pPr lvl="1"/>
            <a:r>
              <a:rPr lang="en-GB" altLang="en-US" sz="1800" dirty="0">
                <a:solidFill>
                  <a:srgbClr val="00B050"/>
                </a:solidFill>
              </a:rPr>
              <a:t>Directory-based</a:t>
            </a:r>
            <a:endParaRPr lang="en-GB" altLang="en-US" sz="1800" dirty="0"/>
          </a:p>
          <a:p>
            <a:pPr lvl="1">
              <a:lnSpc>
                <a:spcPct val="90000"/>
              </a:lnSpc>
            </a:pPr>
            <a:r>
              <a:rPr lang="en-GB" altLang="en-US" sz="1800" dirty="0">
                <a:solidFill>
                  <a:srgbClr val="0070C0"/>
                </a:solidFill>
              </a:rPr>
              <a:t>Snooping-based</a:t>
            </a:r>
          </a:p>
          <a:p>
            <a:pPr lvl="1">
              <a:lnSpc>
                <a:spcPct val="90000"/>
              </a:lnSpc>
            </a:pPr>
            <a:endParaRPr lang="en-GB" alt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p:cNvGrpSpPr/>
          <p:nvPr/>
        </p:nvGrpSpPr>
        <p:grpSpPr>
          <a:xfrm>
            <a:off x="7269995" y="1812838"/>
            <a:ext cx="4415270" cy="3704620"/>
            <a:chOff x="4343400" y="3657601"/>
            <a:chExt cx="3352800" cy="2877561"/>
          </a:xfrm>
        </p:grpSpPr>
        <p:pic>
          <p:nvPicPr>
            <p:cNvPr id="6" name="Picture 5"/>
            <p:cNvPicPr>
              <a:picLocks noChangeAspect="1"/>
            </p:cNvPicPr>
            <p:nvPr/>
          </p:nvPicPr>
          <p:blipFill>
            <a:blip r:embed="rId3"/>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409010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Directory-Based</a:t>
            </a:r>
            <a:endParaRPr lang="en-US" dirty="0"/>
          </a:p>
        </p:txBody>
      </p:sp>
      <p:sp>
        <p:nvSpPr>
          <p:cNvPr id="3" name="Content Placeholder 2"/>
          <p:cNvSpPr>
            <a:spLocks noGrp="1"/>
          </p:cNvSpPr>
          <p:nvPr>
            <p:ph idx="1"/>
          </p:nvPr>
        </p:nvSpPr>
        <p:spPr>
          <a:xfrm>
            <a:off x="147344" y="1089062"/>
            <a:ext cx="11960872" cy="5339210"/>
          </a:xfrm>
        </p:spPr>
        <p:txBody>
          <a:bodyPr>
            <a:normAutofit fontScale="92500" lnSpcReduction="10000"/>
          </a:bodyPr>
          <a:lstStyle/>
          <a:p>
            <a:r>
              <a:rPr lang="en-US" sz="2000" dirty="0"/>
              <a:t>Encountered in systems with large core counts</a:t>
            </a:r>
            <a:endParaRPr lang="en-US" sz="1600" dirty="0"/>
          </a:p>
          <a:p>
            <a:r>
              <a:rPr lang="en-US" sz="2000" dirty="0"/>
              <a:t>Directory acts as a clearinghouse through which any change to cache must pass</a:t>
            </a:r>
          </a:p>
          <a:p>
            <a:pPr lvl="1"/>
            <a:r>
              <a:rPr lang="en-US" sz="1600" dirty="0"/>
              <a:t>When an entry is changed, the directory </a:t>
            </a:r>
            <a:r>
              <a:rPr lang="en-US" sz="1600" dirty="0">
                <a:solidFill>
                  <a:srgbClr val="C00000"/>
                </a:solidFill>
              </a:rPr>
              <a:t>either updates or invalidates the other caches with that entry</a:t>
            </a:r>
          </a:p>
          <a:p>
            <a:pPr lvl="1"/>
            <a:r>
              <a:rPr lang="en-US" sz="1600" dirty="0"/>
              <a:t>Facilitated by a mechanism similar to the Page Table introduced when discussing the concept of Virtual Memory</a:t>
            </a:r>
          </a:p>
          <a:p>
            <a:pPr lvl="2"/>
            <a:r>
              <a:rPr lang="en-US" sz="1400" dirty="0"/>
              <a:t>Keep in mind that this directory is not overwhelmingly large (caches are not that large)</a:t>
            </a:r>
          </a:p>
          <a:p>
            <a:r>
              <a:rPr lang="en-US" sz="2000" dirty="0"/>
              <a:t>Directory typically split into pieces; </a:t>
            </a:r>
            <a:r>
              <a:rPr lang="en-US" sz="2000" dirty="0">
                <a:solidFill>
                  <a:srgbClr val="C00000"/>
                </a:solidFill>
              </a:rPr>
              <a:t>each piece stored by one core</a:t>
            </a:r>
            <a:endParaRPr lang="en-US" sz="1600" dirty="0">
              <a:solidFill>
                <a:srgbClr val="C00000"/>
              </a:solidFill>
            </a:endParaRPr>
          </a:p>
          <a:p>
            <a:r>
              <a:rPr lang="en-US" sz="2000" dirty="0"/>
              <a:t>Each mem. transaction needs to consider the possibility of invalidating a cache line in some other core’s cache</a:t>
            </a:r>
          </a:p>
          <a:p>
            <a:r>
              <a:rPr lang="en-US" sz="2000" dirty="0"/>
              <a:t>CC becomes particularly taxing if you have NUMA architectures</a:t>
            </a:r>
          </a:p>
          <a:p>
            <a:pPr marL="0" indent="0">
              <a:buNone/>
            </a:pPr>
            <a:endParaRPr lang="en-US" sz="2000" dirty="0"/>
          </a:p>
          <a:p>
            <a:r>
              <a:rPr lang="en-US" sz="2000" dirty="0"/>
              <a:t>NOTE: Ultimately, it’s not OpenMP’s fault </a:t>
            </a:r>
          </a:p>
          <a:p>
            <a:pPr lvl="1"/>
            <a:r>
              <a:rPr lang="en-US" sz="1600" dirty="0"/>
              <a:t>Taxing overhead for CC: interplay between the underlying hardware and the shared memory model embraced on the multi-core CPU</a:t>
            </a:r>
          </a:p>
          <a:p>
            <a:pPr lvl="1"/>
            <a:endParaRPr lang="en-US" sz="1600" dirty="0"/>
          </a:p>
          <a:p>
            <a:pPr lvl="1"/>
            <a:endParaRPr lang="en-US" sz="1600" dirty="0"/>
          </a:p>
          <a:p>
            <a:r>
              <a:rPr lang="en-US" sz="2000" dirty="0"/>
              <a:t>Pros: </a:t>
            </a:r>
          </a:p>
          <a:p>
            <a:pPr lvl="1"/>
            <a:r>
              <a:rPr lang="en-US" sz="1600" dirty="0"/>
              <a:t>Scales better than the snooping-based alternative</a:t>
            </a:r>
          </a:p>
          <a:p>
            <a:pPr lvl="1"/>
            <a:r>
              <a:rPr lang="en-US" sz="1600" dirty="0"/>
              <a:t>Relatively low time overhead (“relatively”, that is, when compared to the alternatives; still costly)</a:t>
            </a:r>
          </a:p>
          <a:p>
            <a:r>
              <a:rPr lang="en-US" sz="2000" dirty="0"/>
              <a:t>Cons: complex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9008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 </a:t>
            </a:r>
            <a:r>
              <a:rPr lang="en-US" dirty="0">
                <a:solidFill>
                  <a:srgbClr val="FFC000"/>
                </a:solidFill>
              </a:rPr>
              <a:t>Snooping/Sniffing-Based</a:t>
            </a:r>
          </a:p>
        </p:txBody>
      </p:sp>
      <p:sp>
        <p:nvSpPr>
          <p:cNvPr id="3" name="Content Placeholder 2"/>
          <p:cNvSpPr>
            <a:spLocks noGrp="1"/>
          </p:cNvSpPr>
          <p:nvPr>
            <p:ph sz="half" idx="1"/>
          </p:nvPr>
        </p:nvSpPr>
        <p:spPr/>
        <p:txBody>
          <a:bodyPr/>
          <a:lstStyle/>
          <a:p>
            <a:endParaRPr lang="en-US" sz="2000" dirty="0"/>
          </a:p>
          <a:p>
            <a:r>
              <a:rPr lang="en-US" sz="2000" dirty="0"/>
              <a:t>Encountered in systems with small core counts</a:t>
            </a:r>
          </a:p>
          <a:p>
            <a:endParaRPr lang="en-US" sz="2000" dirty="0"/>
          </a:p>
          <a:p>
            <a:endParaRPr lang="en-US" sz="2000" dirty="0"/>
          </a:p>
          <a:p>
            <a:r>
              <a:rPr lang="en-US" sz="2000" dirty="0"/>
              <a:t>Builds on the assumption of </a:t>
            </a:r>
            <a:r>
              <a:rPr lang="en-US" sz="2000" dirty="0">
                <a:solidFill>
                  <a:srgbClr val="C00000"/>
                </a:solidFill>
              </a:rPr>
              <a:t>a front-side bus</a:t>
            </a:r>
            <a:r>
              <a:rPr lang="en-US" sz="2000" dirty="0"/>
              <a:t>; i.e., all memory transactions initiated by any core are processed through one connection/junction to the system memory</a:t>
            </a:r>
          </a:p>
          <a:p>
            <a:endParaRPr lang="en-US" sz="2000" dirty="0"/>
          </a:p>
          <a:p>
            <a:endParaRPr lang="en-US" sz="2000" dirty="0"/>
          </a:p>
          <a:p>
            <a:r>
              <a:rPr lang="en-US" sz="2000" dirty="0"/>
              <a:t>Pros: simple</a:t>
            </a:r>
          </a:p>
          <a:p>
            <a:r>
              <a:rPr lang="en-US" sz="2000" dirty="0"/>
              <a:t>Cons: doesn’t scale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p:cNvGrpSpPr/>
          <p:nvPr/>
        </p:nvGrpSpPr>
        <p:grpSpPr>
          <a:xfrm>
            <a:off x="8173960" y="1644348"/>
            <a:ext cx="3352800" cy="2877561"/>
            <a:chOff x="4343400" y="3657601"/>
            <a:chExt cx="3352800" cy="2877561"/>
          </a:xfrm>
        </p:grpSpPr>
        <p:pic>
          <p:nvPicPr>
            <p:cNvPr id="6" name="Picture 5"/>
            <p:cNvPicPr>
              <a:picLocks noChangeAspect="1"/>
            </p:cNvPicPr>
            <p:nvPr/>
          </p:nvPicPr>
          <p:blipFill>
            <a:blip r:embed="rId2"/>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 name="Straight Arrow Connector 8"/>
          <p:cNvCxnSpPr/>
          <p:nvPr/>
        </p:nvCxnSpPr>
        <p:spPr>
          <a:xfrm flipV="1">
            <a:off x="7774845" y="3970869"/>
            <a:ext cx="1847522" cy="25658"/>
          </a:xfrm>
          <a:prstGeom prst="straightConnector1">
            <a:avLst/>
          </a:prstGeom>
          <a:ln w="15875">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71236" y="3405700"/>
            <a:ext cx="865942" cy="73866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Snooping</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happens</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here</a:t>
            </a:r>
          </a:p>
        </p:txBody>
      </p:sp>
    </p:spTree>
    <p:extLst>
      <p:ext uri="{BB962C8B-B14F-4D97-AF65-F5344CB8AC3E}">
        <p14:creationId xmlns:p14="http://schemas.microsoft.com/office/powerpoint/2010/main" val="45363421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597625" y="1229766"/>
            <a:ext cx="899336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Cache lines have </a:t>
            </a:r>
            <a:r>
              <a:rPr kumimoji="0" lang="en-US" altLang="en-US" sz="2000" b="0" i="0" u="none" strike="noStrike" kern="1200" cap="none" spc="0" normalizeH="0" baseline="0" noProof="0" dirty="0">
                <a:ln>
                  <a:noFill/>
                </a:ln>
                <a:solidFill>
                  <a:srgbClr val="0070C0"/>
                </a:solidFill>
                <a:effectLst/>
                <a:uLnTx/>
                <a:uFillTx/>
                <a:latin typeface="Calibri" panose="020F0502020204030204"/>
                <a:ea typeface="+mn-ea"/>
                <a:cs typeface="+mn-cs"/>
              </a:rPr>
              <a:t>state</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bits used to characterize state of </a:t>
            </a:r>
            <a:r>
              <a:rPr kumimoji="0" lang="en-US" altLang="en-US" sz="2000" b="0" i="0" u="sng" strike="noStrike" kern="1200" cap="none" spc="0" normalizeH="0" baseline="0" noProof="0" dirty="0">
                <a:ln>
                  <a:noFill/>
                </a:ln>
                <a:solidFill>
                  <a:prstClr val="black"/>
                </a:solidFill>
                <a:effectLst/>
                <a:uLnTx/>
                <a:uFillTx/>
                <a:latin typeface="Calibri" panose="020F0502020204030204"/>
                <a:ea typeface="+mn-ea"/>
                <a:cs typeface="+mn-cs"/>
              </a:rPr>
              <a:t>one</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cache line</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2000" b="1" i="0" u="none" strike="noStrike" kern="1200" cap="none" spc="0" normalizeH="0" baseline="0" noProof="0" dirty="0">
                <a:ln>
                  <a:noFill/>
                </a:ln>
                <a:solidFill>
                  <a:srgbClr val="0070C0"/>
                </a:solidFill>
                <a:effectLst/>
                <a:uLnTx/>
                <a:uFillTx/>
                <a:latin typeface="Calibri" panose="020F0502020204030204"/>
                <a:ea typeface="+mn-ea"/>
                <a:cs typeface="+mn-cs"/>
              </a:rPr>
              <a:t>MESI</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Protocol has four states:</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0070C0"/>
                </a:solidFill>
                <a:effectLst/>
                <a:uLnTx/>
                <a:uFillTx/>
                <a:latin typeface="Calibri" panose="020F0502020204030204"/>
                <a:ea typeface="+mn-ea"/>
                <a:cs typeface="+mn-cs"/>
              </a:rPr>
              <a:t>M</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n-ea"/>
                <a:cs typeface="+mn-cs"/>
              </a:rPr>
              <a:t>Modified</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0070C0"/>
                </a:solidFill>
                <a:effectLst/>
                <a:uLnTx/>
                <a:uFillTx/>
                <a:latin typeface="Calibri" panose="020F0502020204030204"/>
                <a:ea typeface="+mn-ea"/>
                <a:cs typeface="+mn-cs"/>
              </a:rPr>
              <a:t>E</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n-ea"/>
                <a:cs typeface="+mn-cs"/>
              </a:rPr>
              <a:t>Exclusive</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0070C0"/>
                </a:solidFill>
                <a:effectLst/>
                <a:uLnTx/>
                <a:uFillTx/>
                <a:latin typeface="Calibri" panose="020F0502020204030204"/>
                <a:ea typeface="+mn-ea"/>
                <a:cs typeface="+mn-cs"/>
              </a:rPr>
              <a:t>S</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n-ea"/>
                <a:cs typeface="+mn-cs"/>
              </a:rPr>
              <a:t>Shared</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0070C0"/>
                </a:solidFill>
                <a:effectLst/>
                <a:uLnTx/>
                <a:uFillTx/>
                <a:latin typeface="Calibri" panose="020F0502020204030204"/>
                <a:ea typeface="+mn-ea"/>
                <a:cs typeface="+mn-cs"/>
              </a:rPr>
              <a:t>I</a:t>
            </a:r>
            <a:r>
              <a:rPr kumimoji="0" lang="en-US" altLang="en-US" sz="2000" b="0"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n-ea"/>
                <a:cs typeface="+mn-cs"/>
              </a:rPr>
              <a:t>Invalid</a:t>
            </a:r>
          </a:p>
        </p:txBody>
      </p:sp>
      <p:sp>
        <p:nvSpPr>
          <p:cNvPr id="7173" name="Text Box 5"/>
          <p:cNvSpPr txBox="1">
            <a:spLocks noChangeArrowheads="1"/>
          </p:cNvSpPr>
          <p:nvPr/>
        </p:nvSpPr>
        <p:spPr bwMode="auto">
          <a:xfrm>
            <a:off x="3936413" y="2431583"/>
            <a:ext cx="202876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70C0"/>
                </a:solidFill>
                <a:effectLst/>
                <a:uLnTx/>
                <a:uFillTx/>
                <a:latin typeface="Calibri" panose="020F0502020204030204"/>
                <a:ea typeface="+mn-ea"/>
                <a:cs typeface="+mn-cs"/>
              </a:rPr>
              <a:t>Processor A</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 Cache</a:t>
            </a:r>
          </a:p>
        </p:txBody>
      </p:sp>
      <p:sp>
        <p:nvSpPr>
          <p:cNvPr id="7174" name="Text Box 6"/>
          <p:cNvSpPr txBox="1">
            <a:spLocks noChangeArrowheads="1"/>
          </p:cNvSpPr>
          <p:nvPr/>
        </p:nvSpPr>
        <p:spPr bwMode="auto">
          <a:xfrm>
            <a:off x="6352470" y="2444987"/>
            <a:ext cx="202953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70C0"/>
                </a:solidFill>
                <a:effectLst/>
                <a:uLnTx/>
                <a:uFillTx/>
                <a:latin typeface="Calibri" panose="020F0502020204030204"/>
                <a:ea typeface="+mn-ea"/>
                <a:cs typeface="+mn-cs"/>
              </a:rPr>
              <a:t>Processor B</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 Cache</a:t>
            </a:r>
          </a:p>
        </p:txBody>
      </p:sp>
      <p:sp>
        <p:nvSpPr>
          <p:cNvPr id="7175" name="Line 7"/>
          <p:cNvSpPr>
            <a:spLocks noChangeShapeType="1"/>
          </p:cNvSpPr>
          <p:nvPr/>
        </p:nvSpPr>
        <p:spPr bwMode="auto">
          <a:xfrm>
            <a:off x="6202680" y="2623452"/>
            <a:ext cx="0" cy="38100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76" name="Text Box 8"/>
          <p:cNvSpPr txBox="1">
            <a:spLocks noChangeArrowheads="1"/>
          </p:cNvSpPr>
          <p:nvPr/>
        </p:nvSpPr>
        <p:spPr bwMode="auto">
          <a:xfrm>
            <a:off x="1693294" y="3148120"/>
            <a:ext cx="21103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altLang="en-US" sz="1800" b="0" i="0" u="none" strike="noStrike" kern="1200" cap="none" spc="0" normalizeH="0" baseline="0" noProof="0" dirty="0">
                <a:ln>
                  <a:noFill/>
                </a:ln>
                <a:solidFill>
                  <a:srgbClr val="44546A"/>
                </a:solidFill>
                <a:effectLst/>
                <a:uLnTx/>
                <a:uFillTx/>
                <a:latin typeface="Calibri" panose="020F0502020204030204"/>
                <a:ea typeface="+mn-ea"/>
                <a:cs typeface="+mn-cs"/>
              </a:rPr>
              <a:t>Read variable “</a:t>
            </a:r>
            <a:r>
              <a:rPr kumimoji="0" lang="en-US" altLang="en-US" sz="1800" b="0" i="0" u="none" strike="noStrike" kern="1200" cap="none" spc="0" normalizeH="0" baseline="0" noProof="0" dirty="0" err="1">
                <a:ln>
                  <a:noFill/>
                </a:ln>
                <a:solidFill>
                  <a:srgbClr val="44546A"/>
                </a:solidFill>
                <a:effectLst/>
                <a:uLnTx/>
                <a:uFillTx/>
                <a:latin typeface="Calibri" panose="020F0502020204030204"/>
                <a:ea typeface="+mn-ea"/>
                <a:cs typeface="+mn-cs"/>
              </a:rPr>
              <a:t>zz</a:t>
            </a:r>
            <a:r>
              <a:rPr kumimoji="0" lang="en-US" altLang="en-US" sz="1800" b="0" i="0" u="none" strike="noStrike" kern="1200" cap="none" spc="0" normalizeH="0" baseline="0" noProof="0" dirty="0">
                <a:ln>
                  <a:noFill/>
                </a:ln>
                <a:solidFill>
                  <a:srgbClr val="44546A"/>
                </a:solidFill>
                <a:effectLst/>
                <a:uLnTx/>
                <a:uFillTx/>
                <a:latin typeface="Calibri" panose="020F0502020204030204"/>
                <a:ea typeface="+mn-ea"/>
                <a:cs typeface="+mn-cs"/>
              </a:rPr>
              <a:t>”</a:t>
            </a:r>
          </a:p>
        </p:txBody>
      </p:sp>
      <p:sp>
        <p:nvSpPr>
          <p:cNvPr id="7177" name="Rectangle 9"/>
          <p:cNvSpPr>
            <a:spLocks noChangeArrowheads="1"/>
          </p:cNvSpPr>
          <p:nvPr/>
        </p:nvSpPr>
        <p:spPr bwMode="auto">
          <a:xfrm>
            <a:off x="4038600" y="28520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78" name="Rectangle 10"/>
          <p:cNvSpPr>
            <a:spLocks noChangeArrowheads="1"/>
          </p:cNvSpPr>
          <p:nvPr/>
        </p:nvSpPr>
        <p:spPr bwMode="auto">
          <a:xfrm>
            <a:off x="4038600" y="30044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79" name="Text Box 11"/>
          <p:cNvSpPr txBox="1">
            <a:spLocks noChangeArrowheads="1"/>
          </p:cNvSpPr>
          <p:nvPr/>
        </p:nvSpPr>
        <p:spPr bwMode="auto">
          <a:xfrm>
            <a:off x="5348804" y="28742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zz</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80" name="Text Box 12"/>
          <p:cNvSpPr txBox="1">
            <a:spLocks noChangeArrowheads="1"/>
          </p:cNvSpPr>
          <p:nvPr/>
        </p:nvSpPr>
        <p:spPr bwMode="auto">
          <a:xfrm>
            <a:off x="4273550" y="3156852"/>
            <a:ext cx="1441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I</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E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87" name="Rectangle 19"/>
          <p:cNvSpPr>
            <a:spLocks noChangeArrowheads="1"/>
          </p:cNvSpPr>
          <p:nvPr/>
        </p:nvSpPr>
        <p:spPr bwMode="auto">
          <a:xfrm>
            <a:off x="6477000" y="42236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88" name="Text Box 20"/>
          <p:cNvSpPr txBox="1">
            <a:spLocks noChangeArrowheads="1"/>
          </p:cNvSpPr>
          <p:nvPr/>
        </p:nvSpPr>
        <p:spPr bwMode="auto">
          <a:xfrm>
            <a:off x="7777843" y="4071252"/>
            <a:ext cx="46763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zz</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90" name="Text Box 22"/>
          <p:cNvSpPr txBox="1">
            <a:spLocks noChangeArrowheads="1"/>
          </p:cNvSpPr>
          <p:nvPr/>
        </p:nvSpPr>
        <p:spPr bwMode="auto">
          <a:xfrm>
            <a:off x="6711950" y="4376052"/>
            <a:ext cx="113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rPr>
              <a:t>  I</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S    </a:t>
            </a: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t>
            </a:r>
          </a:p>
        </p:txBody>
      </p:sp>
      <p:sp>
        <p:nvSpPr>
          <p:cNvPr id="7192" name="Rectangle 24"/>
          <p:cNvSpPr>
            <a:spLocks noChangeArrowheads="1"/>
          </p:cNvSpPr>
          <p:nvPr/>
        </p:nvSpPr>
        <p:spPr bwMode="auto">
          <a:xfrm>
            <a:off x="4038600" y="40712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3" name="Rectangle 25"/>
          <p:cNvSpPr>
            <a:spLocks noChangeArrowheads="1"/>
          </p:cNvSpPr>
          <p:nvPr/>
        </p:nvSpPr>
        <p:spPr bwMode="auto">
          <a:xfrm>
            <a:off x="4038600" y="42236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4" name="Text Box 26"/>
          <p:cNvSpPr txBox="1">
            <a:spLocks noChangeArrowheads="1"/>
          </p:cNvSpPr>
          <p:nvPr/>
        </p:nvSpPr>
        <p:spPr bwMode="auto">
          <a:xfrm>
            <a:off x="5348804" y="40934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zz</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96" name="Text Box 28"/>
          <p:cNvSpPr txBox="1">
            <a:spLocks noChangeArrowheads="1"/>
          </p:cNvSpPr>
          <p:nvPr/>
        </p:nvSpPr>
        <p:spPr bwMode="auto">
          <a:xfrm>
            <a:off x="4273550" y="4376052"/>
            <a:ext cx="13652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S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p>
        </p:txBody>
      </p:sp>
      <p:sp>
        <p:nvSpPr>
          <p:cNvPr id="7198" name="Rectangle 30"/>
          <p:cNvSpPr>
            <a:spLocks noChangeArrowheads="1"/>
          </p:cNvSpPr>
          <p:nvPr/>
        </p:nvSpPr>
        <p:spPr bwMode="auto">
          <a:xfrm>
            <a:off x="4038600" y="5366652"/>
            <a:ext cx="19050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99" name="Rectangle 31"/>
          <p:cNvSpPr>
            <a:spLocks noChangeArrowheads="1"/>
          </p:cNvSpPr>
          <p:nvPr/>
        </p:nvSpPr>
        <p:spPr bwMode="auto">
          <a:xfrm>
            <a:off x="4038600" y="55190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00" name="Text Box 32"/>
          <p:cNvSpPr txBox="1">
            <a:spLocks noChangeArrowheads="1"/>
          </p:cNvSpPr>
          <p:nvPr/>
        </p:nvSpPr>
        <p:spPr bwMode="auto">
          <a:xfrm>
            <a:off x="5348804" y="53888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zz</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02" name="Text Box 34"/>
          <p:cNvSpPr txBox="1">
            <a:spLocks noChangeArrowheads="1"/>
          </p:cNvSpPr>
          <p:nvPr/>
        </p:nvSpPr>
        <p:spPr bwMode="auto">
          <a:xfrm>
            <a:off x="4273550" y="5671452"/>
            <a:ext cx="13652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rPr>
              <a:t>  S</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rPr>
              <a:t>M</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t>
            </a:r>
          </a:p>
        </p:txBody>
      </p:sp>
      <p:sp>
        <p:nvSpPr>
          <p:cNvPr id="7204" name="Text Box 36"/>
          <p:cNvSpPr txBox="1">
            <a:spLocks noChangeArrowheads="1"/>
          </p:cNvSpPr>
          <p:nvPr/>
        </p:nvSpPr>
        <p:spPr bwMode="auto">
          <a:xfrm>
            <a:off x="8534401" y="4419986"/>
            <a:ext cx="21103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2. Read variable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zz</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05" name="Rectangle 37"/>
          <p:cNvSpPr>
            <a:spLocks noChangeArrowheads="1"/>
          </p:cNvSpPr>
          <p:nvPr/>
        </p:nvSpPr>
        <p:spPr bwMode="auto">
          <a:xfrm>
            <a:off x="6477000" y="4071251"/>
            <a:ext cx="1905000" cy="9861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07" name="Line 39"/>
          <p:cNvSpPr>
            <a:spLocks noChangeShapeType="1"/>
          </p:cNvSpPr>
          <p:nvPr/>
        </p:nvSpPr>
        <p:spPr bwMode="auto">
          <a:xfrm>
            <a:off x="5943600" y="3156852"/>
            <a:ext cx="533400" cy="1066800"/>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08" name="Rectangle 40"/>
          <p:cNvSpPr>
            <a:spLocks noChangeArrowheads="1"/>
          </p:cNvSpPr>
          <p:nvPr/>
        </p:nvSpPr>
        <p:spPr bwMode="auto">
          <a:xfrm>
            <a:off x="6484620" y="5519052"/>
            <a:ext cx="1905000" cy="22860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10" name="Text Box 42"/>
          <p:cNvSpPr txBox="1">
            <a:spLocks noChangeArrowheads="1"/>
          </p:cNvSpPr>
          <p:nvPr/>
        </p:nvSpPr>
        <p:spPr bwMode="auto">
          <a:xfrm>
            <a:off x="6719570" y="5671452"/>
            <a:ext cx="113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rPr>
              <a:t>  S</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rPr>
              <a:t>I</a:t>
            </a: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t>
            </a:r>
          </a:p>
        </p:txBody>
      </p:sp>
      <p:sp>
        <p:nvSpPr>
          <p:cNvPr id="7212" name="Rectangle 44"/>
          <p:cNvSpPr>
            <a:spLocks noChangeArrowheads="1"/>
          </p:cNvSpPr>
          <p:nvPr/>
        </p:nvSpPr>
        <p:spPr bwMode="auto">
          <a:xfrm>
            <a:off x="6484620" y="5366652"/>
            <a:ext cx="19050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13" name="Text Box 45"/>
          <p:cNvSpPr txBox="1">
            <a:spLocks noChangeArrowheads="1"/>
          </p:cNvSpPr>
          <p:nvPr/>
        </p:nvSpPr>
        <p:spPr bwMode="auto">
          <a:xfrm>
            <a:off x="1710758" y="5712453"/>
            <a:ext cx="21629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altLang="en-US" sz="1800" b="0" i="0" u="none" strike="noStrike" kern="1200" cap="none" spc="0" normalizeH="0" baseline="0" noProof="0" dirty="0">
                <a:ln>
                  <a:noFill/>
                </a:ln>
                <a:solidFill>
                  <a:srgbClr val="44546A"/>
                </a:solidFill>
                <a:effectLst/>
                <a:uLnTx/>
                <a:uFillTx/>
                <a:latin typeface="Calibri" panose="020F0502020204030204"/>
                <a:ea typeface="+mn-ea"/>
                <a:cs typeface="+mn-cs"/>
              </a:rPr>
              <a:t>Write variable “</a:t>
            </a:r>
            <a:r>
              <a:rPr kumimoji="0" lang="en-US" altLang="en-US" sz="1800" b="0" i="0" u="none" strike="noStrike" kern="1200" cap="none" spc="0" normalizeH="0" baseline="0" noProof="0" dirty="0" err="1">
                <a:ln>
                  <a:noFill/>
                </a:ln>
                <a:solidFill>
                  <a:srgbClr val="44546A"/>
                </a:solidFill>
                <a:effectLst/>
                <a:uLnTx/>
                <a:uFillTx/>
                <a:latin typeface="Calibri" panose="020F0502020204030204"/>
                <a:ea typeface="+mn-ea"/>
                <a:cs typeface="+mn-cs"/>
              </a:rPr>
              <a:t>zz</a:t>
            </a:r>
            <a:r>
              <a:rPr kumimoji="0" lang="en-US" altLang="en-US" sz="1800" b="0" i="0" u="none" strike="noStrike" kern="1200" cap="none" spc="0" normalizeH="0" baseline="0" noProof="0" dirty="0">
                <a:ln>
                  <a:noFill/>
                </a:ln>
                <a:solidFill>
                  <a:srgbClr val="44546A"/>
                </a:solidFill>
                <a:effectLst/>
                <a:uLnTx/>
                <a:uFillTx/>
                <a:latin typeface="Calibri" panose="020F0502020204030204"/>
                <a:ea typeface="+mn-ea"/>
                <a:cs typeface="+mn-cs"/>
              </a:rPr>
              <a:t>”</a:t>
            </a:r>
          </a:p>
        </p:txBody>
      </p:sp>
      <p:sp>
        <p:nvSpPr>
          <p:cNvPr id="7214" name="Text Box 46"/>
          <p:cNvSpPr txBox="1">
            <a:spLocks noChangeArrowheads="1"/>
          </p:cNvSpPr>
          <p:nvPr/>
        </p:nvSpPr>
        <p:spPr bwMode="auto">
          <a:xfrm>
            <a:off x="8534401" y="5595253"/>
            <a:ext cx="14103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Cache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invalidated</a:t>
            </a:r>
          </a:p>
        </p:txBody>
      </p:sp>
      <p:sp>
        <p:nvSpPr>
          <p:cNvPr id="7215" name="Line 47"/>
          <p:cNvSpPr>
            <a:spLocks noChangeShapeType="1"/>
          </p:cNvSpPr>
          <p:nvPr/>
        </p:nvSpPr>
        <p:spPr bwMode="auto">
          <a:xfrm>
            <a:off x="5958840" y="5712453"/>
            <a:ext cx="533400" cy="0"/>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16" name="Text Box 48"/>
          <p:cNvSpPr txBox="1">
            <a:spLocks noChangeArrowheads="1"/>
          </p:cNvSpPr>
          <p:nvPr/>
        </p:nvSpPr>
        <p:spPr bwMode="auto">
          <a:xfrm>
            <a:off x="4724401" y="3510866"/>
            <a:ext cx="100642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400" b="1" i="0" u="none" strike="noStrike" kern="1200" cap="none" spc="0" normalizeH="0" baseline="0" noProof="0" dirty="0">
                <a:ln>
                  <a:noFill/>
                </a:ln>
                <a:solidFill>
                  <a:srgbClr val="CC0000"/>
                </a:solidFill>
                <a:effectLst/>
                <a:uLnTx/>
                <a:uFillTx/>
                <a:latin typeface="Calibri" panose="020F0502020204030204"/>
                <a:ea typeface="+mn-ea"/>
                <a:cs typeface="+mn-cs"/>
              </a:rPr>
              <a:t>exclusive</a:t>
            </a: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17" name="Text Box 49"/>
          <p:cNvSpPr txBox="1">
            <a:spLocks noChangeArrowheads="1"/>
          </p:cNvSpPr>
          <p:nvPr/>
        </p:nvSpPr>
        <p:spPr bwMode="auto">
          <a:xfrm>
            <a:off x="4876800" y="4680853"/>
            <a:ext cx="83991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400" b="1" i="0" u="none" strike="noStrike" kern="1200" cap="none" spc="0" normalizeH="0" baseline="0" noProof="0" dirty="0">
                <a:ln>
                  <a:noFill/>
                </a:ln>
                <a:solidFill>
                  <a:srgbClr val="CC0000"/>
                </a:solidFill>
                <a:effectLst/>
                <a:uLnTx/>
                <a:uFillTx/>
                <a:latin typeface="Calibri" panose="020F0502020204030204"/>
                <a:ea typeface="+mn-ea"/>
                <a:cs typeface="+mn-cs"/>
              </a:rPr>
              <a:t>shared</a:t>
            </a: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18" name="Text Box 50"/>
          <p:cNvSpPr txBox="1">
            <a:spLocks noChangeArrowheads="1"/>
          </p:cNvSpPr>
          <p:nvPr/>
        </p:nvSpPr>
        <p:spPr bwMode="auto">
          <a:xfrm>
            <a:off x="7239000" y="4680853"/>
            <a:ext cx="83991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400" b="1" i="0" u="none" strike="noStrike" kern="1200" cap="none" spc="0" normalizeH="0" baseline="0" noProof="0" dirty="0">
                <a:ln>
                  <a:noFill/>
                </a:ln>
                <a:solidFill>
                  <a:srgbClr val="CC0000"/>
                </a:solidFill>
                <a:effectLst/>
                <a:uLnTx/>
                <a:uFillTx/>
                <a:latin typeface="Calibri" panose="020F0502020204030204"/>
                <a:ea typeface="+mn-ea"/>
                <a:cs typeface="+mn-cs"/>
              </a:rPr>
              <a:t>shared</a:t>
            </a: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19" name="Text Box 51"/>
          <p:cNvSpPr txBox="1">
            <a:spLocks noChangeArrowheads="1"/>
          </p:cNvSpPr>
          <p:nvPr/>
        </p:nvSpPr>
        <p:spPr bwMode="auto">
          <a:xfrm>
            <a:off x="4343401" y="6052453"/>
            <a:ext cx="100540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400" b="1" i="0" u="none" strike="noStrike" kern="1200" cap="none" spc="0" normalizeH="0" baseline="0" noProof="0" dirty="0">
                <a:ln>
                  <a:noFill/>
                </a:ln>
                <a:solidFill>
                  <a:srgbClr val="CC0000"/>
                </a:solidFill>
                <a:effectLst/>
                <a:uLnTx/>
                <a:uFillTx/>
                <a:latin typeface="Calibri" panose="020F0502020204030204"/>
                <a:ea typeface="+mn-ea"/>
                <a:cs typeface="+mn-cs"/>
              </a:rPr>
              <a:t>modified</a:t>
            </a: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20" name="Text Box 52"/>
          <p:cNvSpPr txBox="1">
            <a:spLocks noChangeArrowheads="1"/>
          </p:cNvSpPr>
          <p:nvPr/>
        </p:nvSpPr>
        <p:spPr bwMode="auto">
          <a:xfrm>
            <a:off x="7315200" y="6052453"/>
            <a:ext cx="83029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altLang="en-US" sz="1400" b="1" i="0" u="none" strike="noStrike" kern="1200" cap="none" spc="0" normalizeH="0" baseline="0" noProof="0" dirty="0">
                <a:ln>
                  <a:noFill/>
                </a:ln>
                <a:solidFill>
                  <a:srgbClr val="CC0000"/>
                </a:solidFill>
                <a:effectLst/>
                <a:uLnTx/>
                <a:uFillTx/>
                <a:latin typeface="Calibri" panose="020F0502020204030204"/>
                <a:ea typeface="+mn-ea"/>
                <a:cs typeface="+mn-cs"/>
              </a:rPr>
              <a:t>invalid</a:t>
            </a: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221" name="Rectangle 53"/>
          <p:cNvSpPr>
            <a:spLocks noChangeArrowheads="1"/>
          </p:cNvSpPr>
          <p:nvPr/>
        </p:nvSpPr>
        <p:spPr bwMode="auto">
          <a:xfrm>
            <a:off x="6477000" y="28520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40"/>
          <p:cNvSpPr/>
          <p:nvPr/>
        </p:nvSpPr>
        <p:spPr>
          <a:xfrm>
            <a:off x="64225" y="6627168"/>
            <a:ext cx="90762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[J. </a:t>
            </a:r>
            <a:r>
              <a:rPr kumimoji="0" lang="en-US" sz="9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Marathe</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Symbol" panose="05050102010706020507" pitchFamily="18" charset="2"/>
              </a:rPr>
              <a:t></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Title 2"/>
          <p:cNvSpPr>
            <a:spLocks noGrp="1"/>
          </p:cNvSpPr>
          <p:nvPr>
            <p:ph type="title"/>
          </p:nvPr>
        </p:nvSpPr>
        <p:spPr/>
        <p:txBody>
          <a:bodyPr>
            <a:normAutofit/>
          </a:bodyPr>
          <a:lstStyle/>
          <a:p>
            <a:r>
              <a:rPr lang="en-US" dirty="0"/>
              <a:t>MESI: Invalidation-Based Coherence Protocol</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29946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28305-146F-4369-A017-F6D730874357}"/>
              </a:ext>
            </a:extLst>
          </p:cNvPr>
          <p:cNvSpPr>
            <a:spLocks noGrp="1"/>
          </p:cNvSpPr>
          <p:nvPr>
            <p:ph type="title"/>
          </p:nvPr>
        </p:nvSpPr>
        <p:spPr/>
        <p:txBody>
          <a:bodyPr>
            <a:normAutofit fontScale="90000"/>
          </a:bodyPr>
          <a:lstStyle/>
          <a:p>
            <a:r>
              <a:rPr lang="en-US" dirty="0"/>
              <a:t>The four states in which a </a:t>
            </a:r>
            <a:r>
              <a:rPr lang="en-US" u="sng" dirty="0"/>
              <a:t>c</a:t>
            </a:r>
            <a:r>
              <a:rPr lang="en-US" dirty="0"/>
              <a:t>ache </a:t>
            </a:r>
            <a:r>
              <a:rPr lang="en-US" u="sng" dirty="0"/>
              <a:t>l</a:t>
            </a:r>
            <a:r>
              <a:rPr lang="en-US" dirty="0"/>
              <a:t>ine (CL) can find itself</a:t>
            </a:r>
            <a:br>
              <a:rPr lang="en-US" dirty="0"/>
            </a:br>
            <a:r>
              <a:rPr lang="en-US" sz="2000" dirty="0"/>
              <a:t>[</a:t>
            </a:r>
            <a:r>
              <a:rPr lang="en-US" sz="2000" b="1" u="sng" dirty="0">
                <a:solidFill>
                  <a:srgbClr val="FFC000"/>
                </a:solidFill>
              </a:rPr>
              <a:t>NOTE</a:t>
            </a:r>
            <a:r>
              <a:rPr lang="en-US" sz="2000" dirty="0"/>
              <a:t>: clean/dirty states: Think of them in relation to what is stored in CL vs. in main memory]</a:t>
            </a:r>
          </a:p>
        </p:txBody>
      </p:sp>
      <p:sp>
        <p:nvSpPr>
          <p:cNvPr id="5" name="Content Placeholder 4">
            <a:extLst>
              <a:ext uri="{FF2B5EF4-FFF2-40B4-BE49-F238E27FC236}">
                <a16:creationId xmlns:a16="http://schemas.microsoft.com/office/drawing/2014/main" id="{D35F9F21-5284-423A-84A3-83F2762104B6}"/>
              </a:ext>
            </a:extLst>
          </p:cNvPr>
          <p:cNvSpPr>
            <a:spLocks noGrp="1"/>
          </p:cNvSpPr>
          <p:nvPr>
            <p:ph idx="1"/>
          </p:nvPr>
        </p:nvSpPr>
        <p:spPr/>
        <p:txBody>
          <a:bodyPr>
            <a:normAutofit fontScale="85000" lnSpcReduction="20000"/>
          </a:bodyPr>
          <a:lstStyle/>
          <a:p>
            <a:r>
              <a:rPr lang="en-US" dirty="0"/>
              <a:t>Modified (M)</a:t>
            </a:r>
          </a:p>
          <a:p>
            <a:pPr lvl="1"/>
            <a:r>
              <a:rPr lang="en-US" dirty="0"/>
              <a:t>CL present only in the current cache, and is dirty; i.e., there’s discrepancy </a:t>
            </a:r>
            <a:r>
              <a:rPr lang="en-US" dirty="0" err="1"/>
              <a:t>w.r.t.</a:t>
            </a:r>
            <a:r>
              <a:rPr lang="en-US" dirty="0"/>
              <a:t> what’s in main memory</a:t>
            </a:r>
          </a:p>
          <a:p>
            <a:pPr lvl="1"/>
            <a:r>
              <a:rPr lang="en-US" dirty="0"/>
              <a:t>Cache required to write back the data to main memory at some time in the future, before permitting any other read of the (no longer valid) main memory state </a:t>
            </a:r>
          </a:p>
          <a:p>
            <a:pPr lvl="1"/>
            <a:r>
              <a:rPr lang="en-US" dirty="0"/>
              <a:t>NOTE: The write-back changes the CL to (S)</a:t>
            </a:r>
          </a:p>
          <a:p>
            <a:endParaRPr lang="en-US" dirty="0"/>
          </a:p>
          <a:p>
            <a:r>
              <a:rPr lang="en-US" dirty="0"/>
              <a:t>Exclusive (E)</a:t>
            </a:r>
          </a:p>
          <a:p>
            <a:pPr lvl="1"/>
            <a:r>
              <a:rPr lang="en-US" dirty="0"/>
              <a:t>CL present only in this cache and it’s clean; i.e., it matches what’s in main memory</a:t>
            </a:r>
          </a:p>
          <a:p>
            <a:pPr lvl="1"/>
            <a:r>
              <a:rPr lang="en-US" dirty="0"/>
              <a:t>NOTE: Might change to (S) in response to a read request. Might change to (M) when writing to it</a:t>
            </a:r>
          </a:p>
          <a:p>
            <a:endParaRPr lang="en-US" dirty="0"/>
          </a:p>
          <a:p>
            <a:r>
              <a:rPr lang="en-US" dirty="0"/>
              <a:t>Shared (S)</a:t>
            </a:r>
          </a:p>
          <a:p>
            <a:pPr lvl="1"/>
            <a:r>
              <a:rPr lang="en-US" dirty="0"/>
              <a:t>CL in this cache is clean; i.e., it matches what’s in main memory. CL stored also in other cache[s] of the machine.</a:t>
            </a:r>
          </a:p>
          <a:p>
            <a:pPr lvl="1"/>
            <a:r>
              <a:rPr lang="en-US" dirty="0"/>
              <a:t>NOTE: Might changed to (I) due to a write in another cache of the machine</a:t>
            </a:r>
          </a:p>
          <a:p>
            <a:endParaRPr lang="en-US" dirty="0"/>
          </a:p>
          <a:p>
            <a:r>
              <a:rPr lang="en-US" dirty="0"/>
              <a:t>Invalid (I)</a:t>
            </a:r>
          </a:p>
          <a:p>
            <a:pPr lvl="1"/>
            <a:r>
              <a:rPr lang="en-US" dirty="0"/>
              <a:t>CL is invalid; i.e., it should not be used</a:t>
            </a:r>
          </a:p>
        </p:txBody>
      </p:sp>
      <p:sp>
        <p:nvSpPr>
          <p:cNvPr id="3" name="Slide Number Placeholder 2">
            <a:extLst>
              <a:ext uri="{FF2B5EF4-FFF2-40B4-BE49-F238E27FC236}">
                <a16:creationId xmlns:a16="http://schemas.microsoft.com/office/drawing/2014/main" id="{0B820DEB-6005-4494-B999-E881FEB634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7359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C13F-DBA3-4E41-8357-B7323656A63C}"/>
              </a:ext>
            </a:extLst>
          </p:cNvPr>
          <p:cNvSpPr>
            <a:spLocks noGrp="1"/>
          </p:cNvSpPr>
          <p:nvPr>
            <p:ph type="title"/>
          </p:nvPr>
        </p:nvSpPr>
        <p:spPr/>
        <p:txBody>
          <a:bodyPr>
            <a:normAutofit/>
          </a:bodyPr>
          <a:lstStyle/>
          <a:p>
            <a:r>
              <a:rPr lang="en-US" dirty="0"/>
              <a:t>Example: Possible state combinations (</a:t>
            </a:r>
            <a:r>
              <a:rPr lang="en-US" dirty="0">
                <a:solidFill>
                  <a:srgbClr val="00B050"/>
                </a:solidFill>
                <a:latin typeface="Segoe UI Symbol" panose="020B0502040204020203" pitchFamily="34" charset="0"/>
                <a:ea typeface="Segoe UI Symbol" panose="020B0502040204020203" pitchFamily="34" charset="0"/>
              </a:rPr>
              <a:t>✔</a:t>
            </a:r>
            <a:r>
              <a:rPr lang="en-US" dirty="0"/>
              <a:t>), for </a:t>
            </a:r>
            <a:r>
              <a:rPr lang="en-US" dirty="0">
                <a:solidFill>
                  <a:srgbClr val="FFCC00"/>
                </a:solidFill>
              </a:rPr>
              <a:t>a pair</a:t>
            </a:r>
            <a:r>
              <a:rPr lang="en-US" dirty="0"/>
              <a:t> of caches</a:t>
            </a:r>
          </a:p>
        </p:txBody>
      </p:sp>
      <p:sp>
        <p:nvSpPr>
          <p:cNvPr id="8" name="Content Placeholder 7">
            <a:extLst>
              <a:ext uri="{FF2B5EF4-FFF2-40B4-BE49-F238E27FC236}">
                <a16:creationId xmlns:a16="http://schemas.microsoft.com/office/drawing/2014/main" id="{A41EA3B0-CB9D-4E7F-A69F-14CF2C2D5E40}"/>
              </a:ext>
            </a:extLst>
          </p:cNvPr>
          <p:cNvSpPr>
            <a:spLocks noGrp="1"/>
          </p:cNvSpPr>
          <p:nvPr>
            <p:ph sz="half" idx="1"/>
          </p:nvPr>
        </p:nvSpPr>
        <p:spPr/>
        <p:txBody>
          <a:bodyPr>
            <a:normAutofit/>
          </a:bodyPr>
          <a:lstStyle/>
          <a:p>
            <a:pPr lvl="1"/>
            <a:endParaRPr lang="en-US" dirty="0"/>
          </a:p>
          <a:p>
            <a:pPr lvl="1"/>
            <a:endParaRPr lang="en-US" dirty="0"/>
          </a:p>
          <a:p>
            <a:pPr lvl="1"/>
            <a:r>
              <a:rPr lang="en-US" dirty="0"/>
              <a:t>System can’t be M &amp; M</a:t>
            </a:r>
          </a:p>
          <a:p>
            <a:pPr lvl="1"/>
            <a:endParaRPr lang="en-US" dirty="0"/>
          </a:p>
          <a:p>
            <a:pPr lvl="1"/>
            <a:r>
              <a:rPr lang="en-US" dirty="0"/>
              <a:t>One cache can be I while the other one is M</a:t>
            </a:r>
          </a:p>
          <a:p>
            <a:pPr lvl="1"/>
            <a:endParaRPr lang="en-US" dirty="0"/>
          </a:p>
          <a:p>
            <a:pPr lvl="1"/>
            <a:r>
              <a:rPr lang="en-US" dirty="0"/>
              <a:t>One cache can be S while the other is S</a:t>
            </a:r>
          </a:p>
          <a:p>
            <a:pPr lvl="1"/>
            <a:endParaRPr lang="en-US" dirty="0"/>
          </a:p>
          <a:p>
            <a:pPr lvl="1"/>
            <a:r>
              <a:rPr lang="en-US" dirty="0"/>
              <a:t>System can’t be E &amp; E</a:t>
            </a:r>
          </a:p>
          <a:p>
            <a:pPr lvl="1"/>
            <a:endParaRPr lang="en-US" dirty="0"/>
          </a:p>
          <a:p>
            <a:pPr lvl="1"/>
            <a:r>
              <a:rPr lang="en-US" dirty="0"/>
              <a:t>Etc.</a:t>
            </a:r>
          </a:p>
          <a:p>
            <a:endParaRPr lang="en-US" dirty="0"/>
          </a:p>
        </p:txBody>
      </p:sp>
      <p:sp>
        <p:nvSpPr>
          <p:cNvPr id="4" name="Slide Number Placeholder 3">
            <a:extLst>
              <a:ext uri="{FF2B5EF4-FFF2-40B4-BE49-F238E27FC236}">
                <a16:creationId xmlns:a16="http://schemas.microsoft.com/office/drawing/2014/main" id="{F8D1168B-ACE4-4413-AB1C-E9CF00445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9" name="Table 5">
            <a:extLst>
              <a:ext uri="{FF2B5EF4-FFF2-40B4-BE49-F238E27FC236}">
                <a16:creationId xmlns:a16="http://schemas.microsoft.com/office/drawing/2014/main" id="{6EAE7F29-AE3A-4837-A3B8-4DFC8B486810}"/>
              </a:ext>
            </a:extLst>
          </p:cNvPr>
          <p:cNvGraphicFramePr>
            <a:graphicFrameLocks/>
          </p:cNvGraphicFramePr>
          <p:nvPr/>
        </p:nvGraphicFramePr>
        <p:xfrm>
          <a:off x="7718156" y="3894824"/>
          <a:ext cx="2665708" cy="1854200"/>
        </p:xfrm>
        <a:graphic>
          <a:graphicData uri="http://schemas.openxmlformats.org/drawingml/2006/table">
            <a:tbl>
              <a:tblPr firstRow="1" bandRow="1">
                <a:tableStyleId>{2D5ABB26-0587-4C30-8999-92F81FD0307C}</a:tableStyleId>
              </a:tblPr>
              <a:tblGrid>
                <a:gridCol w="429178">
                  <a:extLst>
                    <a:ext uri="{9D8B030D-6E8A-4147-A177-3AD203B41FA5}">
                      <a16:colId xmlns:a16="http://schemas.microsoft.com/office/drawing/2014/main" val="2663964840"/>
                    </a:ext>
                  </a:extLst>
                </a:gridCol>
                <a:gridCol w="585207">
                  <a:extLst>
                    <a:ext uri="{9D8B030D-6E8A-4147-A177-3AD203B41FA5}">
                      <a16:colId xmlns:a16="http://schemas.microsoft.com/office/drawing/2014/main" val="708425076"/>
                    </a:ext>
                  </a:extLst>
                </a:gridCol>
                <a:gridCol w="542440">
                  <a:extLst>
                    <a:ext uri="{9D8B030D-6E8A-4147-A177-3AD203B41FA5}">
                      <a16:colId xmlns:a16="http://schemas.microsoft.com/office/drawing/2014/main" val="3942635348"/>
                    </a:ext>
                  </a:extLst>
                </a:gridCol>
                <a:gridCol w="511444">
                  <a:extLst>
                    <a:ext uri="{9D8B030D-6E8A-4147-A177-3AD203B41FA5}">
                      <a16:colId xmlns:a16="http://schemas.microsoft.com/office/drawing/2014/main" val="365384636"/>
                    </a:ext>
                  </a:extLst>
                </a:gridCol>
                <a:gridCol w="597439">
                  <a:extLst>
                    <a:ext uri="{9D8B030D-6E8A-4147-A177-3AD203B41FA5}">
                      <a16:colId xmlns:a16="http://schemas.microsoft.com/office/drawing/2014/main" val="3594797990"/>
                    </a:ext>
                  </a:extLst>
                </a:gridCol>
              </a:tblGrid>
              <a:tr h="370840">
                <a:tc>
                  <a:txBody>
                    <a:bodyPr/>
                    <a:lstStyle/>
                    <a:p>
                      <a:pPr algn="ctr"/>
                      <a:endParaRPr lang="en-US" dirty="0"/>
                    </a:p>
                  </a:txBody>
                  <a:tcPr>
                    <a:solidFill>
                      <a:schemeClr val="bg1"/>
                    </a:solidFill>
                  </a:tcPr>
                </a:tc>
                <a:tc>
                  <a:txBody>
                    <a:bodyPr/>
                    <a:lstStyle/>
                    <a:p>
                      <a:pPr algn="ctr">
                        <a:tabLst/>
                      </a:pPr>
                      <a:r>
                        <a:rPr lang="en-US" b="1" dirty="0"/>
                        <a:t>M</a:t>
                      </a:r>
                    </a:p>
                  </a:txBody>
                  <a:tcPr>
                    <a:solidFill>
                      <a:schemeClr val="bg1">
                        <a:lumMod val="95000"/>
                      </a:schemeClr>
                    </a:solidFill>
                  </a:tcPr>
                </a:tc>
                <a:tc>
                  <a:txBody>
                    <a:bodyPr/>
                    <a:lstStyle/>
                    <a:p>
                      <a:pPr algn="ctr"/>
                      <a:r>
                        <a:rPr lang="en-US" b="1" dirty="0"/>
                        <a:t>E</a:t>
                      </a:r>
                    </a:p>
                  </a:txBody>
                  <a:tcPr>
                    <a:solidFill>
                      <a:schemeClr val="bg1">
                        <a:lumMod val="95000"/>
                      </a:schemeClr>
                    </a:solidFill>
                  </a:tcPr>
                </a:tc>
                <a:tc>
                  <a:txBody>
                    <a:bodyPr/>
                    <a:lstStyle/>
                    <a:p>
                      <a:pPr algn="ctr"/>
                      <a:r>
                        <a:rPr lang="en-US" b="1" dirty="0"/>
                        <a:t>S</a:t>
                      </a:r>
                    </a:p>
                  </a:txBody>
                  <a:tcPr>
                    <a:solidFill>
                      <a:schemeClr val="bg1">
                        <a:lumMod val="95000"/>
                      </a:schemeClr>
                    </a:solidFill>
                  </a:tcPr>
                </a:tc>
                <a:tc>
                  <a:txBody>
                    <a:bodyPr/>
                    <a:lstStyle/>
                    <a:p>
                      <a:pPr algn="ctr"/>
                      <a:r>
                        <a:rPr lang="en-US" b="1" dirty="0"/>
                        <a:t>I</a:t>
                      </a:r>
                    </a:p>
                  </a:txBody>
                  <a:tcPr>
                    <a:solidFill>
                      <a:schemeClr val="bg1">
                        <a:lumMod val="95000"/>
                      </a:schemeClr>
                    </a:solidFill>
                  </a:tcPr>
                </a:tc>
                <a:extLst>
                  <a:ext uri="{0D108BD9-81ED-4DB2-BD59-A6C34878D82A}">
                    <a16:rowId xmlns:a16="http://schemas.microsoft.com/office/drawing/2014/main" val="2388737814"/>
                  </a:ext>
                </a:extLst>
              </a:tr>
              <a:tr h="370840">
                <a:tc>
                  <a:txBody>
                    <a:bodyPr/>
                    <a:lstStyle/>
                    <a:p>
                      <a:pPr algn="ctr"/>
                      <a:r>
                        <a:rPr lang="en-US" b="1" dirty="0"/>
                        <a:t>M</a:t>
                      </a:r>
                    </a:p>
                  </a:txBody>
                  <a:tcPr>
                    <a:solidFill>
                      <a:schemeClr val="bg1">
                        <a:lumMod val="95000"/>
                      </a:schemeClr>
                    </a:solidFill>
                  </a:tcPr>
                </a:tc>
                <a:tc>
                  <a:txBody>
                    <a:bodyPr/>
                    <a:lstStyle/>
                    <a:p>
                      <a:pPr algn="ctr"/>
                      <a:r>
                        <a:rPr lang="en-US" b="1" dirty="0">
                          <a:solidFill>
                            <a:srgbClr val="C00000"/>
                          </a:solidFill>
                        </a:rPr>
                        <a:t>x</a:t>
                      </a:r>
                    </a:p>
                  </a:txBody>
                  <a:tcPr/>
                </a:tc>
                <a:tc>
                  <a:txBody>
                    <a:bodyPr/>
                    <a:lstStyle/>
                    <a:p>
                      <a:pPr algn="ctr"/>
                      <a:r>
                        <a:rPr lang="en-US" b="1" dirty="0">
                          <a:solidFill>
                            <a:srgbClr val="C00000"/>
                          </a:solidFill>
                        </a:rPr>
                        <a:t>x</a:t>
                      </a:r>
                    </a:p>
                  </a:txBody>
                  <a:tcPr/>
                </a:tc>
                <a:tc>
                  <a:txBody>
                    <a:bodyPr/>
                    <a:lstStyle/>
                    <a:p>
                      <a:pPr algn="ctr"/>
                      <a:r>
                        <a:rPr lang="en-US" b="1" dirty="0">
                          <a:solidFill>
                            <a:srgbClr val="C00000"/>
                          </a:solidFill>
                        </a:rPr>
                        <a:t>x</a:t>
                      </a: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extLst>
                  <a:ext uri="{0D108BD9-81ED-4DB2-BD59-A6C34878D82A}">
                    <a16:rowId xmlns:a16="http://schemas.microsoft.com/office/drawing/2014/main" val="1726460889"/>
                  </a:ext>
                </a:extLst>
              </a:tr>
              <a:tr h="370840">
                <a:tc>
                  <a:txBody>
                    <a:bodyPr/>
                    <a:lstStyle/>
                    <a:p>
                      <a:pPr algn="ctr"/>
                      <a:r>
                        <a:rPr lang="en-US" b="1" dirty="0"/>
                        <a:t>E</a:t>
                      </a:r>
                    </a:p>
                  </a:txBody>
                  <a:tcPr>
                    <a:solidFill>
                      <a:schemeClr val="bg1">
                        <a:lumMod val="95000"/>
                      </a:schemeClr>
                    </a:solidFill>
                  </a:tcPr>
                </a:tc>
                <a:tc>
                  <a:txBody>
                    <a:bodyPr/>
                    <a:lstStyle/>
                    <a:p>
                      <a:pPr algn="ctr"/>
                      <a:r>
                        <a:rPr lang="en-US" b="1" dirty="0">
                          <a:solidFill>
                            <a:srgbClr val="C00000"/>
                          </a:solidFill>
                        </a:rPr>
                        <a:t>x</a:t>
                      </a:r>
                    </a:p>
                  </a:txBody>
                  <a:tcPr/>
                </a:tc>
                <a:tc>
                  <a:txBody>
                    <a:bodyPr/>
                    <a:lstStyle/>
                    <a:p>
                      <a:pPr algn="ctr"/>
                      <a:r>
                        <a:rPr lang="en-US" b="1" dirty="0">
                          <a:solidFill>
                            <a:srgbClr val="C00000"/>
                          </a:solidFill>
                        </a:rPr>
                        <a:t>x</a:t>
                      </a:r>
                    </a:p>
                  </a:txBody>
                  <a:tcPr/>
                </a:tc>
                <a:tc>
                  <a:txBody>
                    <a:bodyPr/>
                    <a:lstStyle/>
                    <a:p>
                      <a:pPr algn="ctr"/>
                      <a:r>
                        <a:rPr lang="en-US" b="1" dirty="0">
                          <a:solidFill>
                            <a:srgbClr val="C00000"/>
                          </a:solidFill>
                        </a:rPr>
                        <a:t>x</a:t>
                      </a: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extLst>
                  <a:ext uri="{0D108BD9-81ED-4DB2-BD59-A6C34878D82A}">
                    <a16:rowId xmlns:a16="http://schemas.microsoft.com/office/drawing/2014/main" val="1696212999"/>
                  </a:ext>
                </a:extLst>
              </a:tr>
              <a:tr h="370840">
                <a:tc>
                  <a:txBody>
                    <a:bodyPr/>
                    <a:lstStyle/>
                    <a:p>
                      <a:pPr algn="ctr"/>
                      <a:r>
                        <a:rPr lang="en-US" b="1" dirty="0"/>
                        <a:t>S</a:t>
                      </a:r>
                    </a:p>
                  </a:txBody>
                  <a:tcPr>
                    <a:solidFill>
                      <a:schemeClr val="bg1">
                        <a:lumMod val="95000"/>
                      </a:schemeClr>
                    </a:solidFill>
                  </a:tcPr>
                </a:tc>
                <a:tc>
                  <a:txBody>
                    <a:bodyPr/>
                    <a:lstStyle/>
                    <a:p>
                      <a:pPr algn="ctr"/>
                      <a:r>
                        <a:rPr lang="en-US" b="1" dirty="0">
                          <a:solidFill>
                            <a:srgbClr val="C00000"/>
                          </a:solidFill>
                        </a:rPr>
                        <a:t>x</a:t>
                      </a:r>
                      <a:endParaRPr lang="en-US" dirty="0">
                        <a:solidFill>
                          <a:srgbClr val="C00000"/>
                        </a:solidFill>
                      </a:endParaRPr>
                    </a:p>
                  </a:txBody>
                  <a:tcPr anchor="ctr"/>
                </a:tc>
                <a:tc>
                  <a:txBody>
                    <a:bodyPr/>
                    <a:lstStyle/>
                    <a:p>
                      <a:pPr algn="ctr"/>
                      <a:r>
                        <a:rPr lang="en-US" b="1" dirty="0">
                          <a:solidFill>
                            <a:srgbClr val="C00000"/>
                          </a:solidFill>
                        </a:rPr>
                        <a:t>x</a:t>
                      </a:r>
                      <a:endParaRPr lang="en-US" dirty="0">
                        <a:solidFill>
                          <a:srgbClr val="C00000"/>
                        </a:solidFill>
                      </a:endParaRP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extLst>
                  <a:ext uri="{0D108BD9-81ED-4DB2-BD59-A6C34878D82A}">
                    <a16:rowId xmlns:a16="http://schemas.microsoft.com/office/drawing/2014/main" val="2897058641"/>
                  </a:ext>
                </a:extLst>
              </a:tr>
              <a:tr h="370840">
                <a:tc>
                  <a:txBody>
                    <a:bodyPr/>
                    <a:lstStyle/>
                    <a:p>
                      <a:pPr algn="ctr"/>
                      <a:r>
                        <a:rPr lang="en-US" b="1" dirty="0"/>
                        <a:t>I</a:t>
                      </a:r>
                    </a:p>
                  </a:txBody>
                  <a:tcPr>
                    <a:solidFill>
                      <a:schemeClr val="bg1">
                        <a:lumMod val="95000"/>
                      </a:schemeClr>
                    </a:solidFill>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tc>
                  <a:txBody>
                    <a:bodyPr/>
                    <a:lstStyle/>
                    <a:p>
                      <a:pPr algn="ctr"/>
                      <a:r>
                        <a:rPr lang="en-US" dirty="0">
                          <a:solidFill>
                            <a:srgbClr val="00B050"/>
                          </a:solidFill>
                          <a:latin typeface="Segoe UI Symbol" panose="020B0502040204020203" pitchFamily="34" charset="0"/>
                          <a:ea typeface="Segoe UI Symbol" panose="020B0502040204020203" pitchFamily="34" charset="0"/>
                        </a:rPr>
                        <a:t>✔</a:t>
                      </a:r>
                      <a:endParaRPr lang="en-US" dirty="0">
                        <a:solidFill>
                          <a:srgbClr val="00B050"/>
                        </a:solidFill>
                      </a:endParaRPr>
                    </a:p>
                  </a:txBody>
                  <a:tcPr/>
                </a:tc>
                <a:extLst>
                  <a:ext uri="{0D108BD9-81ED-4DB2-BD59-A6C34878D82A}">
                    <a16:rowId xmlns:a16="http://schemas.microsoft.com/office/drawing/2014/main" val="626813358"/>
                  </a:ext>
                </a:extLst>
              </a:tr>
            </a:tbl>
          </a:graphicData>
        </a:graphic>
      </p:graphicFrame>
      <p:grpSp>
        <p:nvGrpSpPr>
          <p:cNvPr id="23" name="Group 22">
            <a:extLst>
              <a:ext uri="{FF2B5EF4-FFF2-40B4-BE49-F238E27FC236}">
                <a16:creationId xmlns:a16="http://schemas.microsoft.com/office/drawing/2014/main" id="{345A58BD-B2F4-487A-9A0F-C1BA7A6BC8BB}"/>
              </a:ext>
            </a:extLst>
          </p:cNvPr>
          <p:cNvGrpSpPr/>
          <p:nvPr/>
        </p:nvGrpSpPr>
        <p:grpSpPr>
          <a:xfrm>
            <a:off x="7789189" y="1589541"/>
            <a:ext cx="2523642" cy="1454859"/>
            <a:chOff x="7594169" y="1599598"/>
            <a:chExt cx="2523642" cy="1454859"/>
          </a:xfrm>
        </p:grpSpPr>
        <p:sp>
          <p:nvSpPr>
            <p:cNvPr id="12" name="Rectangle 11">
              <a:extLst>
                <a:ext uri="{FF2B5EF4-FFF2-40B4-BE49-F238E27FC236}">
                  <a16:creationId xmlns:a16="http://schemas.microsoft.com/office/drawing/2014/main" id="{10770B32-717D-422E-9F6C-0E732C944826}"/>
                </a:ext>
              </a:extLst>
            </p:cNvPr>
            <p:cNvSpPr/>
            <p:nvPr/>
          </p:nvSpPr>
          <p:spPr>
            <a:xfrm>
              <a:off x="7594169" y="2450023"/>
              <a:ext cx="2523642" cy="6044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cxnSp>
          <p:nvCxnSpPr>
            <p:cNvPr id="14" name="Straight Connector 13">
              <a:extLst>
                <a:ext uri="{FF2B5EF4-FFF2-40B4-BE49-F238E27FC236}">
                  <a16:creationId xmlns:a16="http://schemas.microsoft.com/office/drawing/2014/main" id="{ADEE2132-91BD-48B3-8440-701A02E4A093}"/>
                </a:ext>
              </a:extLst>
            </p:cNvPr>
            <p:cNvCxnSpPr>
              <a:cxnSpLocks/>
            </p:cNvCxnSpPr>
            <p:nvPr/>
          </p:nvCxnSpPr>
          <p:spPr>
            <a:xfrm>
              <a:off x="8117237" y="2208509"/>
              <a:ext cx="1477506" cy="0"/>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649FA7-F3B3-4AC5-88B1-2FDDB800AB4D}"/>
                </a:ext>
              </a:extLst>
            </p:cNvPr>
            <p:cNvCxnSpPr>
              <a:cxnSpLocks/>
            </p:cNvCxnSpPr>
            <p:nvPr/>
          </p:nvCxnSpPr>
          <p:spPr>
            <a:xfrm>
              <a:off x="8117237" y="1976033"/>
              <a:ext cx="0" cy="232476"/>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CF5568-9467-4B07-9D19-8CF00EC9CABE}"/>
                </a:ext>
              </a:extLst>
            </p:cNvPr>
            <p:cNvCxnSpPr>
              <a:cxnSpLocks/>
            </p:cNvCxnSpPr>
            <p:nvPr/>
          </p:nvCxnSpPr>
          <p:spPr>
            <a:xfrm>
              <a:off x="9596680" y="1976033"/>
              <a:ext cx="0" cy="232476"/>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35EA64F-1FFD-4301-91E3-45ED1DC583C3}"/>
                </a:ext>
              </a:extLst>
            </p:cNvPr>
            <p:cNvSpPr/>
            <p:nvPr/>
          </p:nvSpPr>
          <p:spPr>
            <a:xfrm>
              <a:off x="7594169" y="1599598"/>
              <a:ext cx="1046136" cy="37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Core 0</a:t>
              </a:r>
            </a:p>
          </p:txBody>
        </p:sp>
        <p:sp>
          <p:nvSpPr>
            <p:cNvPr id="11" name="Rectangle 10">
              <a:extLst>
                <a:ext uri="{FF2B5EF4-FFF2-40B4-BE49-F238E27FC236}">
                  <a16:creationId xmlns:a16="http://schemas.microsoft.com/office/drawing/2014/main" id="{4041F536-285C-4ADE-AEF2-D16FECEFCAD2}"/>
                </a:ext>
              </a:extLst>
            </p:cNvPr>
            <p:cNvSpPr/>
            <p:nvPr/>
          </p:nvSpPr>
          <p:spPr>
            <a:xfrm>
              <a:off x="9071675" y="1599598"/>
              <a:ext cx="1046136" cy="37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Core 1</a:t>
              </a:r>
            </a:p>
          </p:txBody>
        </p:sp>
        <p:cxnSp>
          <p:nvCxnSpPr>
            <p:cNvPr id="21" name="Straight Connector 20">
              <a:extLst>
                <a:ext uri="{FF2B5EF4-FFF2-40B4-BE49-F238E27FC236}">
                  <a16:creationId xmlns:a16="http://schemas.microsoft.com/office/drawing/2014/main" id="{61E57269-7B15-48E9-981C-EE1D382A73C9}"/>
                </a:ext>
              </a:extLst>
            </p:cNvPr>
            <p:cNvCxnSpPr>
              <a:cxnSpLocks/>
            </p:cNvCxnSpPr>
            <p:nvPr/>
          </p:nvCxnSpPr>
          <p:spPr>
            <a:xfrm>
              <a:off x="8847380" y="2208509"/>
              <a:ext cx="0" cy="232476"/>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A74BD51-B9AA-4DC1-8961-39DD265862E0}"/>
              </a:ext>
            </a:extLst>
          </p:cNvPr>
          <p:cNvSpPr txBox="1"/>
          <p:nvPr/>
        </p:nvSpPr>
        <p:spPr>
          <a:xfrm rot="16200000">
            <a:off x="7095068" y="4762891"/>
            <a:ext cx="87684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Core 1</a:t>
            </a:r>
          </a:p>
        </p:txBody>
      </p:sp>
      <p:sp>
        <p:nvSpPr>
          <p:cNvPr id="17" name="TextBox 16">
            <a:extLst>
              <a:ext uri="{FF2B5EF4-FFF2-40B4-BE49-F238E27FC236}">
                <a16:creationId xmlns:a16="http://schemas.microsoft.com/office/drawing/2014/main" id="{FA80BEDC-A4B4-49C4-B2D1-628CE2B5D3C0}"/>
              </a:ext>
            </a:extLst>
          </p:cNvPr>
          <p:cNvSpPr txBox="1"/>
          <p:nvPr/>
        </p:nvSpPr>
        <p:spPr>
          <a:xfrm>
            <a:off x="8903213" y="3573512"/>
            <a:ext cx="87684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Core 2</a:t>
            </a:r>
          </a:p>
        </p:txBody>
      </p:sp>
    </p:spTree>
    <p:extLst>
      <p:ext uri="{BB962C8B-B14F-4D97-AF65-F5344CB8AC3E}">
        <p14:creationId xmlns:p14="http://schemas.microsoft.com/office/powerpoint/2010/main" val="9920733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normAutofit fontScale="90000"/>
          </a:bodyPr>
          <a:lstStyle/>
          <a:p>
            <a:r>
              <a:rPr lang="en-GB" altLang="en-US" dirty="0"/>
              <a:t>Coherency, a visualization (upon further simplification of the protocol)</a:t>
            </a:r>
            <a:endParaRPr lang="en-GB" altLang="en-US" sz="2000" dirty="0"/>
          </a:p>
        </p:txBody>
      </p:sp>
      <p:sp>
        <p:nvSpPr>
          <p:cNvPr id="198659" name="Rectangle 3"/>
          <p:cNvSpPr>
            <a:spLocks noGrp="1" noChangeArrowheads="1"/>
          </p:cNvSpPr>
          <p:nvPr>
            <p:ph idx="1"/>
          </p:nvPr>
        </p:nvSpPr>
        <p:spPr/>
        <p:txBody>
          <a:bodyPr/>
          <a:lstStyle/>
          <a:p>
            <a:endParaRPr lang="en-GB" altLang="en-US" sz="1800" dirty="0"/>
          </a:p>
          <a:p>
            <a:r>
              <a:rPr lang="en-GB" altLang="en-US" sz="2000" dirty="0"/>
              <a:t>Further simplify MESI for sake of simple visualization on next slide</a:t>
            </a:r>
          </a:p>
          <a:p>
            <a:pPr lvl="1"/>
            <a:r>
              <a:rPr lang="en-GB" altLang="en-US" sz="1800" dirty="0"/>
              <a:t>Assume now that each cache line can exist in one of 3 states:</a:t>
            </a:r>
          </a:p>
          <a:p>
            <a:pPr lvl="2"/>
            <a:r>
              <a:rPr lang="en-GB" altLang="en-US" sz="1600" dirty="0">
                <a:solidFill>
                  <a:srgbClr val="C00000"/>
                </a:solidFill>
              </a:rPr>
              <a:t>Exclusive</a:t>
            </a:r>
            <a:r>
              <a:rPr lang="en-GB" altLang="en-US" sz="1600" dirty="0"/>
              <a:t>: the only valid copy in any cache</a:t>
            </a:r>
          </a:p>
          <a:p>
            <a:pPr lvl="2"/>
            <a:r>
              <a:rPr lang="en-GB" altLang="en-US" sz="1600" dirty="0">
                <a:solidFill>
                  <a:srgbClr val="C00000"/>
                </a:solidFill>
              </a:rPr>
              <a:t>Read-only</a:t>
            </a:r>
            <a:r>
              <a:rPr lang="en-GB" altLang="en-US" sz="1600" dirty="0"/>
              <a:t>: a valid copy but other caches may contain it</a:t>
            </a:r>
          </a:p>
          <a:p>
            <a:pPr lvl="2"/>
            <a:r>
              <a:rPr lang="en-GB" altLang="en-US" sz="1600" dirty="0">
                <a:solidFill>
                  <a:srgbClr val="C00000"/>
                </a:solidFill>
              </a:rPr>
              <a:t>Invalid</a:t>
            </a:r>
            <a:r>
              <a:rPr lang="en-GB" altLang="en-US" sz="1600" dirty="0"/>
              <a:t>: out of date and cannot be used</a:t>
            </a:r>
          </a:p>
          <a:p>
            <a:pPr lvl="1"/>
            <a:endParaRPr lang="en-GB" altLang="en-US" sz="1600" dirty="0"/>
          </a:p>
          <a:p>
            <a:pPr lvl="1"/>
            <a:endParaRPr lang="en-GB" altLang="en-US" sz="1600" dirty="0"/>
          </a:p>
          <a:p>
            <a:r>
              <a:rPr lang="en-GB" altLang="en-US" sz="2000" dirty="0"/>
              <a:t>In this simplified coherency model</a:t>
            </a:r>
          </a:p>
          <a:p>
            <a:pPr lvl="1"/>
            <a:r>
              <a:rPr lang="en-GB" altLang="en-US" sz="1800" dirty="0"/>
              <a:t>A READ on an </a:t>
            </a:r>
            <a:r>
              <a:rPr lang="en-GB" altLang="en-US" sz="1800" i="1" dirty="0"/>
              <a:t>invalid</a:t>
            </a:r>
            <a:r>
              <a:rPr lang="en-GB" altLang="en-US" sz="1800" dirty="0"/>
              <a:t> or </a:t>
            </a:r>
            <a:r>
              <a:rPr lang="en-GB" altLang="en-US" sz="1800" i="1" dirty="0"/>
              <a:t>absent</a:t>
            </a:r>
            <a:r>
              <a:rPr lang="en-GB" altLang="en-US" sz="1800" dirty="0"/>
              <a:t> cache line will be cached as </a:t>
            </a:r>
            <a:r>
              <a:rPr lang="en-GB" altLang="en-US" sz="1800" i="1" dirty="0"/>
              <a:t>read-only</a:t>
            </a:r>
            <a:r>
              <a:rPr lang="en-GB" altLang="en-US" sz="1800" dirty="0"/>
              <a:t> or </a:t>
            </a:r>
            <a:r>
              <a:rPr lang="en-GB" altLang="en-US" sz="1800" i="1" dirty="0"/>
              <a:t>exclusive</a:t>
            </a:r>
          </a:p>
          <a:p>
            <a:pPr lvl="1"/>
            <a:r>
              <a:rPr lang="en-GB" altLang="en-US" sz="1800" dirty="0"/>
              <a:t>A WRITE on a line not in an </a:t>
            </a:r>
            <a:r>
              <a:rPr lang="en-GB" altLang="en-US" sz="1800" i="1" dirty="0"/>
              <a:t>exclusive</a:t>
            </a:r>
            <a:r>
              <a:rPr lang="en-GB" altLang="en-US" sz="1800" dirty="0"/>
              <a:t> state will cause all other copies to be marked </a:t>
            </a:r>
            <a:r>
              <a:rPr lang="en-GB" altLang="en-US" sz="1800" i="1" dirty="0"/>
              <a:t>invalid</a:t>
            </a:r>
            <a:r>
              <a:rPr lang="en-GB" altLang="en-US" sz="1800" dirty="0"/>
              <a:t> and the written line to be marked </a:t>
            </a:r>
            <a:r>
              <a:rPr lang="en-GB" altLang="en-US" sz="1800" i="1" dirty="0"/>
              <a:t>exclusive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Rectangle 3"/>
              <p:cNvSpPr/>
              <p:nvPr/>
            </p:nvSpPr>
            <p:spPr>
              <a:xfrm>
                <a:off x="44450" y="6559957"/>
                <a:ext cx="91563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[Alan Real]</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44450" y="6559957"/>
                <a:ext cx="915635" cy="246221"/>
              </a:xfrm>
              <a:prstGeom prst="rect">
                <a:avLst/>
              </a:prstGeom>
              <a:blipFill>
                <a:blip r:embed="rId3"/>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4500070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FBCBC-72ED-4655-B78A-FF266398CF5B}"/>
              </a:ext>
            </a:extLst>
          </p:cNvPr>
          <p:cNvSpPr>
            <a:spLocks noGrp="1"/>
          </p:cNvSpPr>
          <p:nvPr>
            <p:ph type="title"/>
          </p:nvPr>
        </p:nvSpPr>
        <p:spPr/>
        <p:txBody>
          <a:bodyPr/>
          <a:lstStyle/>
          <a:p>
            <a:r>
              <a:rPr lang="en-US" sz="1600" dirty="0"/>
              <a:t>[new sub-topic]</a:t>
            </a:r>
            <a:r>
              <a:rPr lang="en-US" dirty="0"/>
              <a:t>Preamble: the “false sharing” issue in OpenMP</a:t>
            </a:r>
          </a:p>
        </p:txBody>
      </p:sp>
      <p:sp>
        <p:nvSpPr>
          <p:cNvPr id="2" name="Slide Number Placeholder 1">
            <a:extLst>
              <a:ext uri="{FF2B5EF4-FFF2-40B4-BE49-F238E27FC236}">
                <a16:creationId xmlns:a16="http://schemas.microsoft.com/office/drawing/2014/main" id="{2B83454A-D0D1-49DC-AE5F-30BCA27813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CD27390-24A2-40E1-846D-65076C9A8DF1}"/>
              </a:ext>
            </a:extLst>
          </p:cNvPr>
          <p:cNvSpPr/>
          <p:nvPr/>
        </p:nvSpPr>
        <p:spPr>
          <a:xfrm>
            <a:off x="2232660" y="2927241"/>
            <a:ext cx="6477000" cy="132343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 for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schedule(</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dynamic</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N;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c[i] = a[i] +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97A28EC2-F1B9-4A7E-BA3D-AC45376CBF5D}"/>
              </a:ext>
            </a:extLst>
          </p:cNvPr>
          <p:cNvSpPr/>
          <p:nvPr/>
        </p:nvSpPr>
        <p:spPr>
          <a:xfrm>
            <a:off x="3879067" y="2505194"/>
            <a:ext cx="5743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(below, assume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b</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are arrays of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float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-type variables)</a:t>
            </a:r>
          </a:p>
        </p:txBody>
      </p:sp>
    </p:spTree>
    <p:extLst>
      <p:ext uri="{BB962C8B-B14F-4D97-AF65-F5344CB8AC3E}">
        <p14:creationId xmlns:p14="http://schemas.microsoft.com/office/powerpoint/2010/main" val="16669243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altLang="en-US" dirty="0"/>
              <a:t>The “</a:t>
            </a:r>
            <a:r>
              <a:rPr lang="en-GB" altLang="en-US" dirty="0">
                <a:solidFill>
                  <a:srgbClr val="FFC000"/>
                </a:solidFill>
              </a:rPr>
              <a:t>False Sharing</a:t>
            </a:r>
            <a:r>
              <a:rPr lang="en-GB" altLang="en-US" dirty="0"/>
              <a:t>”</a:t>
            </a:r>
            <a:r>
              <a:rPr lang="en-GB" altLang="en-US" dirty="0">
                <a:solidFill>
                  <a:srgbClr val="FFC000"/>
                </a:solidFill>
              </a:rPr>
              <a:t> </a:t>
            </a:r>
            <a:r>
              <a:rPr lang="en-GB" altLang="en-US" dirty="0"/>
              <a:t>Pitfall</a:t>
            </a:r>
            <a:endParaRPr lang="en-GB" altLang="en-US" dirty="0">
              <a:solidFill>
                <a:srgbClr val="FFC000"/>
              </a:solidFill>
            </a:endParaRPr>
          </a:p>
        </p:txBody>
      </p:sp>
      <p:sp>
        <p:nvSpPr>
          <p:cNvPr id="200707" name="Rectangle 3"/>
          <p:cNvSpPr>
            <a:spLocks noGrp="1" noChangeArrowheads="1"/>
          </p:cNvSpPr>
          <p:nvPr>
            <p:ph type="body" idx="1"/>
          </p:nvPr>
        </p:nvSpPr>
        <p:spPr>
          <a:xfrm>
            <a:off x="147344" y="1366462"/>
            <a:ext cx="11960872" cy="5061809"/>
          </a:xfrm>
        </p:spPr>
        <p:txBody>
          <a:bodyPr>
            <a:normAutofit/>
          </a:bodyPr>
          <a:lstStyle/>
          <a:p>
            <a:pPr>
              <a:lnSpc>
                <a:spcPct val="90000"/>
              </a:lnSpc>
            </a:pPr>
            <a:r>
              <a:rPr lang="en-GB" altLang="en-US" sz="2000" dirty="0"/>
              <a:t>Recall cache lines typically are 64 byte long</a:t>
            </a:r>
          </a:p>
          <a:p>
            <a:pPr lvl="1"/>
            <a:r>
              <a:rPr lang="en-GB" altLang="en-US" sz="1800" dirty="0"/>
              <a:t>Can store, for instance, 8 double precision values or 16 integers</a:t>
            </a:r>
          </a:p>
          <a:p>
            <a:pPr marL="0" indent="0">
              <a:lnSpc>
                <a:spcPct val="90000"/>
              </a:lnSpc>
              <a:buNone/>
            </a:pPr>
            <a:endParaRPr lang="en-GB" altLang="en-US" sz="2000" dirty="0"/>
          </a:p>
          <a:p>
            <a:pPr>
              <a:lnSpc>
                <a:spcPct val="90000"/>
              </a:lnSpc>
            </a:pPr>
            <a:r>
              <a:rPr lang="en-GB" altLang="en-US" sz="2000" dirty="0"/>
              <a:t>IMPORTANT NOTE: as soon as one entry in a cache line is changed, all the other values in cache line get dirty</a:t>
            </a:r>
          </a:p>
          <a:p>
            <a:pPr marL="0" indent="0">
              <a:lnSpc>
                <a:spcPct val="90000"/>
              </a:lnSpc>
              <a:buNone/>
            </a:pPr>
            <a:endParaRPr lang="en-GB" altLang="en-US" sz="2000" dirty="0"/>
          </a:p>
          <a:p>
            <a:pPr>
              <a:lnSpc>
                <a:spcPct val="90000"/>
              </a:lnSpc>
            </a:pPr>
            <a:r>
              <a:rPr lang="en-GB" altLang="en-US" sz="2000" dirty="0">
                <a:solidFill>
                  <a:srgbClr val="0070C0"/>
                </a:solidFill>
              </a:rPr>
              <a:t>False sharing</a:t>
            </a:r>
            <a:r>
              <a:rPr lang="en-GB" altLang="en-US" sz="2000" dirty="0"/>
              <a:t>: happens when two threads are </a:t>
            </a:r>
            <a:r>
              <a:rPr lang="en-GB" altLang="en-US" sz="2000" dirty="0">
                <a:solidFill>
                  <a:srgbClr val="C00000"/>
                </a:solidFill>
              </a:rPr>
              <a:t>both writing into different locations within the same cache line</a:t>
            </a:r>
          </a:p>
          <a:p>
            <a:pPr lvl="1">
              <a:lnSpc>
                <a:spcPct val="90000"/>
              </a:lnSpc>
            </a:pPr>
            <a:r>
              <a:rPr lang="en-GB" altLang="en-US" sz="1800" dirty="0"/>
              <a:t>One write by Processor A will invalidate the cache line on Processor B</a:t>
            </a:r>
          </a:p>
          <a:p>
            <a:pPr lvl="1">
              <a:lnSpc>
                <a:spcPct val="90000"/>
              </a:lnSpc>
            </a:pPr>
            <a:r>
              <a:rPr lang="en-GB" altLang="en-US" sz="1800" dirty="0"/>
              <a:t>Memory transactions galore, tied to the cache coherence requirement</a:t>
            </a:r>
          </a:p>
          <a:p>
            <a:endParaRPr lang="en-GB" altLang="en-US" sz="2200" dirty="0"/>
          </a:p>
          <a:p>
            <a:r>
              <a:rPr lang="en-GB" altLang="en-US" sz="2200" dirty="0"/>
              <a:t>Symptoms:</a:t>
            </a:r>
          </a:p>
          <a:p>
            <a:pPr lvl="1"/>
            <a:r>
              <a:rPr lang="en-US" altLang="en-US" sz="1800" dirty="0"/>
              <a:t>Poor performance</a:t>
            </a:r>
          </a:p>
          <a:p>
            <a:pPr lvl="1"/>
            <a:r>
              <a:rPr lang="en-US" altLang="en-US" sz="1800" dirty="0"/>
              <a:t>High, non-deterministic numbers of cache misses (particularly if NUMA comes into play)</a:t>
            </a:r>
          </a:p>
          <a:p>
            <a:pPr lvl="1"/>
            <a:r>
              <a:rPr lang="en-US" altLang="en-US" sz="1800" dirty="0"/>
              <a:t>Mild, non-deterministic, unexpected load imbalance</a:t>
            </a:r>
          </a:p>
          <a:p>
            <a:endParaRPr lang="en-GB" altLang="en-US" sz="22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951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GB" altLang="en-US" dirty="0"/>
              <a:t>False Sharing Example </a:t>
            </a:r>
            <a:r>
              <a:rPr lang="en-US" dirty="0"/>
              <a:t> [1/2]</a:t>
            </a:r>
            <a:endParaRPr lang="en-GB" altLang="en-US" dirty="0"/>
          </a:p>
        </p:txBody>
      </p:sp>
      <p:pic>
        <p:nvPicPr>
          <p:cNvPr id="6" name="Picture 5"/>
          <p:cNvPicPr>
            <a:picLocks noChangeAspect="1"/>
          </p:cNvPicPr>
          <p:nvPr/>
        </p:nvPicPr>
        <p:blipFill>
          <a:blip r:embed="rId3"/>
          <a:stretch>
            <a:fillRect/>
          </a:stretch>
        </p:blipFill>
        <p:spPr>
          <a:xfrm>
            <a:off x="6553200" y="2021860"/>
            <a:ext cx="3962400" cy="3573780"/>
          </a:xfrm>
          <a:prstGeom prst="rect">
            <a:avLst/>
          </a:prstGeom>
        </p:spPr>
      </p:pic>
      <p:sp>
        <p:nvSpPr>
          <p:cNvPr id="7" name="Rectangle 6"/>
          <p:cNvSpPr/>
          <p:nvPr/>
        </p:nvSpPr>
        <p:spPr>
          <a:xfrm>
            <a:off x="160232" y="6522143"/>
            <a:ext cx="1042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6879771" y="6055287"/>
            <a:ext cx="3429000" cy="276999"/>
          </a:xfrm>
          <a:prstGeom prst="rect">
            <a:avLst/>
          </a:prstGeom>
          <a:ln w="25400">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How can this instance of false sharing be fixed?</a:t>
            </a:r>
          </a:p>
        </p:txBody>
      </p:sp>
      <p:sp>
        <p:nvSpPr>
          <p:cNvPr id="3" name="Rectangle 2"/>
          <p:cNvSpPr/>
          <p:nvPr/>
        </p:nvSpPr>
        <p:spPr>
          <a:xfrm>
            <a:off x="255813" y="1243410"/>
            <a:ext cx="5453744" cy="4678204"/>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sum_local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parallel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num_threads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me =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omp_get_thread_num</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sum_local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 = 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sum_local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 += x[i] * y[i];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#pragma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omp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atomic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 +=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sum_local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454686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Sharing Example [2/2]</a:t>
            </a:r>
          </a:p>
        </p:txBody>
      </p:sp>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Easy fix: use </a:t>
            </a:r>
            <a:r>
              <a:rPr lang="en-US" sz="2800" dirty="0">
                <a:solidFill>
                  <a:srgbClr val="0070C0"/>
                </a:solidFill>
                <a:latin typeface="Consolas" panose="020B0609020204030204" pitchFamily="49" charset="0"/>
                <a:cs typeface="Courier New" panose="02070309020205020404" pitchFamily="49" charset="0"/>
              </a:rPr>
              <a:t>reduction(+,sum)</a:t>
            </a:r>
          </a:p>
          <a:p>
            <a:endParaRPr lang="en-US" sz="2800" dirty="0"/>
          </a:p>
          <a:p>
            <a:endParaRPr lang="en-US" sz="2800" dirty="0"/>
          </a:p>
          <a:p>
            <a:r>
              <a:rPr lang="en-US" sz="2800" dirty="0"/>
              <a:t>Look into other alternatives</a:t>
            </a:r>
          </a:p>
          <a:p>
            <a:pPr lvl="1"/>
            <a:r>
              <a:rPr lang="en-US" sz="2400" dirty="0"/>
              <a:t>Basic idea, use private/local variables</a:t>
            </a:r>
          </a:p>
          <a:p>
            <a:pPr lvl="2"/>
            <a:r>
              <a:rPr lang="en-US" sz="2200" dirty="0"/>
              <a:t>Fall back on “false sharing” only once, at the end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0650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subtopic]</a:t>
            </a:r>
            <a:r>
              <a:rPr lang="en-US" dirty="0"/>
              <a:t> NUMA Preamble: the SMP model</a:t>
            </a:r>
          </a:p>
        </p:txBody>
      </p:sp>
      <p:sp>
        <p:nvSpPr>
          <p:cNvPr id="3" name="Content Placeholder 2"/>
          <p:cNvSpPr>
            <a:spLocks noGrp="1"/>
          </p:cNvSpPr>
          <p:nvPr>
            <p:ph idx="1"/>
          </p:nvPr>
        </p:nvSpPr>
        <p:spPr/>
        <p:txBody>
          <a:bodyPr/>
          <a:lstStyle/>
          <a:p>
            <a:endParaRPr lang="en-US" sz="2200" dirty="0"/>
          </a:p>
          <a:p>
            <a:r>
              <a:rPr lang="en-US" sz="2200" dirty="0"/>
              <a:t>Up to this point, not concerned with the mechanics of a shared memory access</a:t>
            </a:r>
          </a:p>
          <a:p>
            <a:pPr lvl="1"/>
            <a:endParaRPr lang="en-US" sz="1500" dirty="0"/>
          </a:p>
          <a:p>
            <a:pPr lvl="1"/>
            <a:endParaRPr lang="en-US" sz="1500" dirty="0"/>
          </a:p>
          <a:p>
            <a:r>
              <a:rPr lang="en-US" sz="2200" dirty="0"/>
              <a:t>Model embraced when discussing OpenMP thus far: </a:t>
            </a:r>
            <a:r>
              <a:rPr lang="en-US" sz="2200" b="1" dirty="0">
                <a:solidFill>
                  <a:srgbClr val="0070C0"/>
                </a:solidFill>
              </a:rPr>
              <a:t>SMP</a:t>
            </a:r>
          </a:p>
          <a:p>
            <a:pPr lvl="1"/>
            <a:r>
              <a:rPr lang="en-US" sz="1800" u="sng" dirty="0"/>
              <a:t>S</a:t>
            </a:r>
            <a:r>
              <a:rPr lang="en-US" sz="1800" dirty="0"/>
              <a:t>ymmetric </a:t>
            </a:r>
            <a:r>
              <a:rPr lang="en-US" sz="1800" u="sng" dirty="0"/>
              <a:t>M</a:t>
            </a:r>
            <a:r>
              <a:rPr lang="en-US" sz="1800" dirty="0"/>
              <a:t>ulti-</a:t>
            </a:r>
            <a:r>
              <a:rPr lang="en-US" sz="1800" u="sng" dirty="0"/>
              <a:t>P</a:t>
            </a:r>
            <a:r>
              <a:rPr lang="en-US" sz="1800" dirty="0"/>
              <a:t>rocessing model</a:t>
            </a:r>
          </a:p>
          <a:p>
            <a:pPr lvl="1"/>
            <a:r>
              <a:rPr lang="en-US" sz="1800" dirty="0"/>
              <a:t>All threads/cores have similar overhead when accessing shared memory</a:t>
            </a:r>
          </a:p>
          <a:p>
            <a:pPr lvl="1"/>
            <a:endParaRPr lang="en-US" sz="1800" dirty="0"/>
          </a:p>
          <a:p>
            <a:pPr lvl="1"/>
            <a:endParaRPr lang="en-US" sz="1800" dirty="0"/>
          </a:p>
          <a:p>
            <a:r>
              <a:rPr lang="en-US" sz="2200" dirty="0"/>
              <a:t>SMP model captures well the “one-chip per motherboard scenario”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8293901" y="2950599"/>
            <a:ext cx="3307366" cy="2876342"/>
          </a:xfrm>
          <a:prstGeom prst="rect">
            <a:avLst/>
          </a:prstGeom>
        </p:spPr>
      </p:pic>
    </p:spTree>
    <p:extLst>
      <p:ext uri="{BB962C8B-B14F-4D97-AF65-F5344CB8AC3E}">
        <p14:creationId xmlns:p14="http://schemas.microsoft.com/office/powerpoint/2010/main" val="4484521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608" y="4240948"/>
            <a:ext cx="9144000" cy="951881"/>
          </a:xfrm>
        </p:spPr>
        <p:txBody>
          <a:bodyPr>
            <a:normAutofit fontScale="90000"/>
          </a:bodyPr>
          <a:lstStyle/>
          <a:p>
            <a:pPr algn="l"/>
            <a:r>
              <a:rPr lang="en-US" sz="3200" dirty="0"/>
              <a:t>Critical Thinking in Code Design/Development,</a:t>
            </a:r>
            <a:br>
              <a:rPr lang="en-US" sz="3200" dirty="0"/>
            </a:br>
            <a:r>
              <a:rPr lang="en-US" sz="3200" dirty="0"/>
              <a:t>with an Eye Towards Improving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50650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Mindsets, approaching software development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344" y="1058778"/>
                <a:ext cx="11960872" cy="5598695"/>
              </a:xfrm>
            </p:spPr>
            <p:txBody>
              <a:bodyPr>
                <a:normAutofit/>
              </a:bodyPr>
              <a:lstStyle/>
              <a:p>
                <a:r>
                  <a:rPr lang="en-US" sz="2000" dirty="0"/>
                  <a:t>Thinking first about </a:t>
                </a:r>
                <a:r>
                  <a:rPr lang="en-US" sz="2000" dirty="0">
                    <a:solidFill>
                      <a:srgbClr val="0070C0"/>
                    </a:solidFill>
                  </a:rPr>
                  <a:t>correctness </a:t>
                </a:r>
              </a:p>
              <a:p>
                <a:r>
                  <a:rPr lang="en-US" sz="2000" dirty="0"/>
                  <a:t>Then one might add </a:t>
                </a:r>
                <a:r>
                  <a:rPr lang="en-US" sz="2000" dirty="0">
                    <a:solidFill>
                      <a:srgbClr val="0070C0"/>
                    </a:solidFill>
                  </a:rPr>
                  <a:t>productivity &amp; convenience</a:t>
                </a:r>
                <a:r>
                  <a:rPr lang="en-US" sz="2000" dirty="0"/>
                  <a:t> in software development</a:t>
                </a:r>
                <a:endParaRPr lang="en-US" sz="2000" dirty="0">
                  <a:solidFill>
                    <a:srgbClr val="0070C0"/>
                  </a:solidFill>
                </a:endParaRPr>
              </a:p>
              <a:p>
                <a:r>
                  <a:rPr lang="en-US" sz="2000" dirty="0"/>
                  <a:t>Want to sell to everybody, running on all platforms</a:t>
                </a:r>
                <a:r>
                  <a:rPr lang="en-US" sz="2000" dirty="0">
                    <a:solidFill>
                      <a:srgbClr val="0070C0"/>
                    </a:solidFill>
                  </a:rPr>
                  <a:t> </a:t>
                </a:r>
                <a14:m>
                  <m:oMath xmlns:m="http://schemas.openxmlformats.org/officeDocument/2006/math">
                    <m:r>
                      <a:rPr lang="en-US" sz="2000" b="0" i="1" smtClean="0">
                        <a:solidFill>
                          <a:srgbClr val="0070C0"/>
                        </a:solidFill>
                        <a:latin typeface="Cambria Math" panose="02040503050406030204" pitchFamily="18" charset="0"/>
                      </a:rPr>
                      <m:t>→</m:t>
                    </m:r>
                  </m:oMath>
                </a14:m>
                <a:r>
                  <a:rPr lang="en-US" sz="2000" dirty="0">
                    <a:solidFill>
                      <a:srgbClr val="0070C0"/>
                    </a:solidFill>
                  </a:rPr>
                  <a:t> portability</a:t>
                </a:r>
              </a:p>
              <a:p>
                <a:r>
                  <a:rPr lang="en-US" sz="2000" dirty="0"/>
                  <a:t>Programming for </a:t>
                </a:r>
                <a:r>
                  <a:rPr lang="en-US" sz="2000" dirty="0">
                    <a:solidFill>
                      <a:srgbClr val="0070C0"/>
                    </a:solidFill>
                  </a:rPr>
                  <a:t>speed</a:t>
                </a:r>
                <a:r>
                  <a:rPr lang="en-US" sz="2000" dirty="0"/>
                  <a:t> of execution</a:t>
                </a:r>
              </a:p>
              <a:p>
                <a:r>
                  <a:rPr lang="en-US" sz="2000" dirty="0"/>
                  <a:t>Accounting for </a:t>
                </a:r>
                <a:r>
                  <a:rPr lang="en-US" sz="2000" dirty="0">
                    <a:solidFill>
                      <a:srgbClr val="0070C0"/>
                    </a:solidFill>
                  </a:rPr>
                  <a:t>legacy/growth </a:t>
                </a:r>
                <a:r>
                  <a:rPr lang="en-US" sz="2000" dirty="0"/>
                  <a:t>(want the code to be around for 50+ years)</a:t>
                </a:r>
                <a:endParaRPr lang="en-US" sz="1600" dirty="0"/>
              </a:p>
              <a:p>
                <a:r>
                  <a:rPr lang="en-US" sz="2000" dirty="0"/>
                  <a:t>There are trade-offs that come into play; tough to get all bases covered</a:t>
                </a:r>
              </a:p>
              <a:p>
                <a:pPr lvl="1"/>
                <a:r>
                  <a:rPr lang="en-US" sz="1600" dirty="0"/>
                  <a:t>I cannot be amazing in wrestling and weightlifting and track and field and ski jumping and sumo. And math.</a:t>
                </a:r>
              </a:p>
              <a:p>
                <a:endParaRPr lang="en-US" sz="2000" dirty="0"/>
              </a:p>
              <a:p>
                <a:r>
                  <a:rPr lang="en-US" sz="1800" dirty="0"/>
                  <a:t>Use of right compiler flags, ILP-friendly code, etc. [discussed in this segment] -- Speed up factor:  2X </a:t>
                </a:r>
              </a:p>
              <a:p>
                <a:r>
                  <a:rPr lang="en-US" sz="1800" dirty="0"/>
                  <a:t>Inspired use of cache [rely on locality; already discussed this] -- Speed up factor: 2-3X</a:t>
                </a:r>
              </a:p>
              <a:p>
                <a:r>
                  <a:rPr lang="en-US" sz="1800" dirty="0"/>
                  <a:t>Use of vectorization (AVX2/AVX512) – use </a:t>
                </a:r>
                <a:r>
                  <a:rPr lang="en-US" sz="1800" dirty="0" err="1">
                    <a:latin typeface="Consolas" panose="020B0609020204030204" pitchFamily="49" charset="0"/>
                  </a:rPr>
                  <a:t>mips</a:t>
                </a:r>
                <a:r>
                  <a:rPr lang="en-US" sz="1800" dirty="0"/>
                  <a:t> in OpenMP parallel for  [discussed before, touched upon in this segment] -- Speed up factor: 1.2X </a:t>
                </a:r>
              </a:p>
              <a:p>
                <a:r>
                  <a:rPr lang="en-US" sz="1800" dirty="0"/>
                  <a:t>Use of multiple cores [already discussed this, OpenMP] -- Speed up factor: 5 – 6X</a:t>
                </a:r>
              </a:p>
              <a:p>
                <a:r>
                  <a:rPr lang="en-US" sz="1800" dirty="0"/>
                  <a:t>If the planets align, ME759 knowledge should help you to gain a 30X speed up factor</a:t>
                </a:r>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344" y="1058778"/>
                <a:ext cx="11960872" cy="5598695"/>
              </a:xfrm>
              <a:blipFill>
                <a:blip r:embed="rId2"/>
                <a:stretch>
                  <a:fillRect l="-459" t="-11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558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Determine performance of your code </a:t>
                </a:r>
                <a14:m>
                  <m:oMath xmlns:m="http://schemas.openxmlformats.org/officeDocument/2006/math">
                    <m:r>
                      <a:rPr lang="en-US" i="1">
                        <a:latin typeface="Cambria Math" panose="02040503050406030204" pitchFamily="18" charset="0"/>
                      </a:rPr>
                      <m:t>→</m:t>
                    </m:r>
                  </m:oMath>
                </a14:m>
                <a:r>
                  <a:rPr lang="en-US" dirty="0"/>
                  <a:t> calls for </a:t>
                </a:r>
                <a:r>
                  <a:rPr lang="en-US" dirty="0">
                    <a:solidFill>
                      <a:srgbClr val="0070C0"/>
                    </a:solidFill>
                  </a:rPr>
                  <a:t>timing</a:t>
                </a:r>
                <a:r>
                  <a:rPr lang="en-US" dirty="0"/>
                  <a:t> and </a:t>
                </a:r>
                <a:r>
                  <a:rPr lang="en-US" dirty="0">
                    <a:solidFill>
                      <a:srgbClr val="0070C0"/>
                    </a:solidFill>
                  </a:rPr>
                  <a:t>profiling</a:t>
                </a:r>
                <a:endParaRPr lang="en-US" dirty="0"/>
              </a:p>
              <a:p>
                <a:pPr lvl="1"/>
                <a:r>
                  <a:rPr lang="en-US" dirty="0"/>
                  <a:t>Issue 1: timing and profiling are two </a:t>
                </a:r>
                <a:r>
                  <a:rPr lang="en-US" b="1" dirty="0"/>
                  <a:t>different animals</a:t>
                </a:r>
                <a:r>
                  <a:rPr lang="en-US" dirty="0"/>
                  <a:t>. The latter is preferred</a:t>
                </a:r>
              </a:p>
              <a:p>
                <a:pPr lvl="1"/>
                <a:r>
                  <a:rPr lang="en-US" dirty="0"/>
                  <a:t>Issue 2: make sure you understand the </a:t>
                </a:r>
                <a:r>
                  <a:rPr lang="en-US" b="1" dirty="0"/>
                  <a:t>level of resolution</a:t>
                </a:r>
                <a:r>
                  <a:rPr lang="en-US" dirty="0"/>
                  <a:t> of your timers</a:t>
                </a:r>
              </a:p>
              <a:p>
                <a:pPr lvl="2"/>
                <a:r>
                  <a:rPr lang="en-US" dirty="0"/>
                  <a:t>Example: if your code runs in 1 millisecond, your timer’s level of resolution should be at least 1 microsecond</a:t>
                </a:r>
              </a:p>
              <a:p>
                <a:pPr lvl="1"/>
                <a:endParaRPr lang="en-US" dirty="0"/>
              </a:p>
              <a:p>
                <a:r>
                  <a:rPr lang="en-US" dirty="0"/>
                  <a:t>Find out where the bottleneck of the execution is. Time/profile heavily that part</a:t>
                </a:r>
              </a:p>
              <a:p>
                <a:pPr lvl="1"/>
                <a:r>
                  <a:rPr lang="en-US" dirty="0"/>
                  <a:t>Almost always this is tied to some </a:t>
                </a:r>
                <a:r>
                  <a:rPr lang="en-US" dirty="0">
                    <a:solidFill>
                      <a:srgbClr val="0070C0"/>
                    </a:solidFill>
                  </a:rPr>
                  <a:t>loop</a:t>
                </a:r>
                <a:r>
                  <a:rPr lang="en-US" dirty="0"/>
                  <a:t>; hopefully, you have control over what happens in that loop</a:t>
                </a:r>
              </a:p>
              <a:p>
                <a:endParaRPr lang="en-US" dirty="0"/>
              </a:p>
              <a:p>
                <a:r>
                  <a:rPr lang="en-US" dirty="0"/>
                  <a:t>Try to understand how execution time is split between “user time” and “system time”</a:t>
                </a:r>
              </a:p>
              <a:p>
                <a:pPr lvl="1"/>
                <a:r>
                  <a:rPr lang="en-US" dirty="0"/>
                  <a:t>There is nothing that you can do about the speed of </a:t>
                </a:r>
                <a:r>
                  <a:rPr lang="en-US" dirty="0">
                    <a:latin typeface="Consolas" panose="020B0609020204030204" pitchFamily="49" charset="0"/>
                  </a:rPr>
                  <a:t>printf</a:t>
                </a:r>
              </a:p>
              <a:p>
                <a:pPr lvl="1"/>
                <a:r>
                  <a:rPr lang="en-US" dirty="0"/>
                  <a:t>There is not much that you can do if the “user time” for your program is 10%</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t="-17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6880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a:xfrm>
            <a:off x="147344" y="1026695"/>
            <a:ext cx="11960872" cy="5401576"/>
          </a:xfrm>
        </p:spPr>
        <p:txBody>
          <a:bodyPr>
            <a:normAutofit lnSpcReduction="10000"/>
          </a:bodyPr>
          <a:lstStyle/>
          <a:p>
            <a:r>
              <a:rPr lang="en-US" dirty="0"/>
              <a:t>Measure repeatedly to get statistical data about your program’s execution time</a:t>
            </a:r>
          </a:p>
          <a:p>
            <a:r>
              <a:rPr lang="en-US" dirty="0"/>
              <a:t>Timers: </a:t>
            </a:r>
            <a:r>
              <a:rPr lang="en-US" dirty="0">
                <a:solidFill>
                  <a:srgbClr val="0070C0"/>
                </a:solidFill>
              </a:rPr>
              <a:t>command-line timers</a:t>
            </a:r>
            <a:r>
              <a:rPr lang="en-US" dirty="0"/>
              <a:t> or </a:t>
            </a:r>
            <a:r>
              <a:rPr lang="en-US" dirty="0">
                <a:solidFill>
                  <a:srgbClr val="0070C0"/>
                </a:solidFill>
              </a:rPr>
              <a:t>code-embedded timers</a:t>
            </a:r>
            <a:endParaRPr lang="en-US" dirty="0"/>
          </a:p>
          <a:p>
            <a:r>
              <a:rPr lang="en-US" dirty="0"/>
              <a:t>“command-line timers”: you measure the time it takes the OS to load your program from disk into memory, launch it, and then execute it</a:t>
            </a:r>
          </a:p>
          <a:p>
            <a:pPr lvl="1"/>
            <a:r>
              <a:rPr lang="en-US" dirty="0"/>
              <a:t>You care about the execution time only</a:t>
            </a:r>
          </a:p>
          <a:p>
            <a:pPr lvl="1"/>
            <a:r>
              <a:rPr lang="en-US" dirty="0"/>
              <a:t>Bottom line: when given a choice, prefer “code-embedded timers” to “command-line timers”</a:t>
            </a:r>
          </a:p>
          <a:p>
            <a:endParaRPr lang="en-US" dirty="0"/>
          </a:p>
          <a:p>
            <a:r>
              <a:rPr lang="en-US" dirty="0">
                <a:solidFill>
                  <a:srgbClr val="0070C0"/>
                </a:solidFill>
              </a:rPr>
              <a:t>NOTE</a:t>
            </a:r>
            <a:r>
              <a:rPr lang="en-US" dirty="0"/>
              <a:t>: if you measure repeatedly, your </a:t>
            </a:r>
            <a:r>
              <a:rPr lang="en-US" u="sng" dirty="0"/>
              <a:t>code</a:t>
            </a:r>
            <a:r>
              <a:rPr lang="en-US" dirty="0"/>
              <a:t> is not going to be brought over from disk</a:t>
            </a:r>
          </a:p>
          <a:p>
            <a:pPr lvl="1"/>
            <a:r>
              <a:rPr lang="en-US" dirty="0"/>
              <a:t>Thus, you’re not going to have a “</a:t>
            </a:r>
            <a:r>
              <a:rPr lang="en-US" dirty="0">
                <a:solidFill>
                  <a:srgbClr val="00B050"/>
                </a:solidFill>
              </a:rPr>
              <a:t>cold start</a:t>
            </a:r>
            <a:r>
              <a:rPr lang="en-US" dirty="0"/>
              <a:t>” if you measure repeatedly </a:t>
            </a:r>
          </a:p>
          <a:p>
            <a:pPr lvl="2"/>
            <a:endParaRPr lang="en-US" dirty="0"/>
          </a:p>
          <a:p>
            <a:r>
              <a:rPr lang="en-US" dirty="0"/>
              <a:t>“quiet machine”</a:t>
            </a:r>
          </a:p>
          <a:p>
            <a:pPr lvl="1"/>
            <a:r>
              <a:rPr lang="en-US" dirty="0"/>
              <a:t>Recall difference between “wall-clock time” and “execution time”</a:t>
            </a:r>
          </a:p>
          <a:p>
            <a:pPr lvl="1"/>
            <a:r>
              <a:rPr lang="en-US" dirty="0"/>
              <a:t>Good idea to time on a quiet machine</a:t>
            </a:r>
          </a:p>
          <a:p>
            <a:pPr lvl="2"/>
            <a:r>
              <a:rPr lang="en-US" dirty="0"/>
              <a:t>Alternative 1: You are one of 40 programs running, and you do so at some sad priority level</a:t>
            </a:r>
          </a:p>
          <a:p>
            <a:pPr lvl="2"/>
            <a:r>
              <a:rPr lang="en-US" dirty="0"/>
              <a:t>Alternative 2: Other than the kernel, you are perhaps the only show in town, on that machine</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62075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eaLnBrk="1" hangingPunct="1">
              <a:defRPr/>
            </a:pPr>
            <a:r>
              <a:rPr lang="en-US" dirty="0"/>
              <a:t>Rules of thumb, squeezing performance out of solution</a:t>
            </a:r>
          </a:p>
        </p:txBody>
      </p:sp>
      <p:sp>
        <p:nvSpPr>
          <p:cNvPr id="381955" name="Rectangle 3"/>
          <p:cNvSpPr>
            <a:spLocks noGrp="1" noChangeArrowheads="1"/>
          </p:cNvSpPr>
          <p:nvPr>
            <p:ph idx="1"/>
          </p:nvPr>
        </p:nvSpPr>
        <p:spPr/>
        <p:txBody>
          <a:bodyPr>
            <a:normAutofit/>
          </a:bodyPr>
          <a:lstStyle/>
          <a:p>
            <a:r>
              <a:rPr lang="en-US" dirty="0"/>
              <a:t>In general, if you are assessing performance for improving speed, carry out timing/profiling exercise on the platform/chip on which you’ll be running the code</a:t>
            </a:r>
          </a:p>
          <a:p>
            <a:pPr lvl="1"/>
            <a:r>
              <a:rPr lang="en-US" dirty="0"/>
              <a:t>Assessing &amp; improving performance for on a Windows machine w/ Microsoft compiler and a fat Intel chip with large caches will produce different results than running </a:t>
            </a:r>
            <a:r>
              <a:rPr lang="en-US" dirty="0" err="1">
                <a:latin typeface="Consolas" panose="020B0609020204030204" pitchFamily="49" charset="0"/>
              </a:rPr>
              <a:t>gcc</a:t>
            </a:r>
            <a:r>
              <a:rPr lang="en-US" dirty="0"/>
              <a:t>-compiled code on Raspberry Pi w/ Linux</a:t>
            </a:r>
            <a:endParaRPr lang="en-US" dirty="0">
              <a:latin typeface="Consolas" panose="020B0609020204030204" pitchFamily="49" charset="0"/>
            </a:endParaRPr>
          </a:p>
          <a:p>
            <a:pPr marL="457200" lvl="1" indent="0" eaLnBrk="1" hangingPunct="1">
              <a:buNone/>
              <a:defRPr/>
            </a:pPr>
            <a:endParaRPr lang="en-US" dirty="0"/>
          </a:p>
          <a:p>
            <a:pPr>
              <a:defRPr/>
            </a:pPr>
            <a:r>
              <a:rPr lang="en-US" dirty="0"/>
              <a:t>Get to know your </a:t>
            </a:r>
            <a:r>
              <a:rPr lang="en-US" dirty="0">
                <a:solidFill>
                  <a:srgbClr val="00B050"/>
                </a:solidFill>
              </a:rPr>
              <a:t>hardware</a:t>
            </a:r>
            <a:r>
              <a:rPr lang="en-US" dirty="0"/>
              <a:t>: core count, how much memory, what latencies, bandwidth, etc.</a:t>
            </a:r>
          </a:p>
          <a:p>
            <a:pPr marL="457200" lvl="1" indent="0">
              <a:buNone/>
              <a:defRPr/>
            </a:pPr>
            <a:endParaRPr lang="en-US" dirty="0"/>
          </a:p>
          <a:p>
            <a:pPr>
              <a:defRPr/>
            </a:pPr>
            <a:r>
              <a:rPr lang="en-US" dirty="0"/>
              <a:t>Choose the </a:t>
            </a:r>
            <a:r>
              <a:rPr lang="en-US" dirty="0">
                <a:solidFill>
                  <a:srgbClr val="00B050"/>
                </a:solidFill>
              </a:rPr>
              <a:t>right algorithm </a:t>
            </a:r>
            <a:r>
              <a:rPr lang="en-US" dirty="0"/>
              <a:t>for your problem</a:t>
            </a:r>
          </a:p>
          <a:p>
            <a:pPr marL="457200" lvl="1" indent="0" eaLnBrk="1" hangingPunct="1">
              <a:buNone/>
              <a:defRPr/>
            </a:pPr>
            <a:endParaRPr lang="en-US" dirty="0"/>
          </a:p>
          <a:p>
            <a:pPr>
              <a:defRPr/>
            </a:pPr>
            <a:r>
              <a:rPr lang="en-US" dirty="0"/>
              <a:t>Write compiler-friendly code [more to come, on this topic]</a:t>
            </a:r>
          </a:p>
          <a:p>
            <a:pPr lvl="1">
              <a:defRPr/>
            </a:pPr>
            <a:r>
              <a:rPr lang="en-US" dirty="0"/>
              <a:t>Watch out for optimization blockers; i.e., procedure calls &amp; memory references</a:t>
            </a:r>
          </a:p>
          <a:p>
            <a:pPr lvl="1">
              <a:defRPr/>
            </a:pPr>
            <a:r>
              <a:rPr lang="en-US" dirty="0"/>
              <a:t>Look carefully at innermost loops (where most work is done)</a:t>
            </a:r>
          </a:p>
          <a:p>
            <a:pPr lvl="1" eaLnBrk="1" hangingPunct="1">
              <a:defRPr/>
            </a:pPr>
            <a:endParaRPr lang="en-US" dirty="0"/>
          </a:p>
          <a:p>
            <a:pPr lvl="1" eaLnBrk="1" hangingPunct="1">
              <a:defRPr/>
            </a:pPr>
            <a:endParaRPr lang="en-US" dirty="0"/>
          </a:p>
        </p:txBody>
      </p:sp>
      <p:sp>
        <p:nvSpPr>
          <p:cNvPr id="2" name="Slide Number Placeholder 1">
            <a:extLst>
              <a:ext uri="{FF2B5EF4-FFF2-40B4-BE49-F238E27FC236}">
                <a16:creationId xmlns:a16="http://schemas.microsoft.com/office/drawing/2014/main" id="{F1DACE25-A51E-482A-B495-6445E2D59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0168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Know your memory latencies</a:t>
            </a:r>
            <a:br>
              <a:rPr lang="en-US" dirty="0"/>
            </a:br>
            <a:r>
              <a:rPr lang="en-US" sz="2200" dirty="0"/>
              <a:t>[typical embedded, desktop, and server computers]</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52943" y="6549996"/>
                <a:ext cx="3758665" cy="245444"/>
              </a:xfrm>
            </p:spPr>
            <p:txBody>
              <a:bodyPr>
                <a:normAutofit/>
              </a:bodyPr>
              <a:lstStyle/>
              <a:p>
                <a:pPr>
                  <a:buNone/>
                </a:pPr>
                <a:r>
                  <a:rPr lang="en-US" sz="1000" dirty="0"/>
                  <a:t>[Computer Architecture, Hennessey and Patterson, fourth edition]</a:t>
                </a:r>
                <a14:m>
                  <m:oMath xmlns:m="http://schemas.openxmlformats.org/officeDocument/2006/math">
                    <m:r>
                      <a:rPr lang="en-US" sz="1000" b="0" i="1" smtClean="0">
                        <a:latin typeface="Cambria Math" panose="02040503050406030204" pitchFamily="18" charset="0"/>
                      </a:rPr>
                      <m:t>→</m:t>
                    </m:r>
                  </m:oMath>
                </a14:m>
                <a:endParaRPr lang="en-US" sz="10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52943" y="6549996"/>
                <a:ext cx="3758665" cy="245444"/>
              </a:xfrm>
              <a:blipFill>
                <a:blip r:embed="rId3"/>
                <a:stretch>
                  <a:fillRect t="-2439" b="-7317"/>
                </a:stretch>
              </a:blipFill>
            </p:spPr>
            <p:txBody>
              <a:bodyPr/>
              <a:lstStyle/>
              <a:p>
                <a:r>
                  <a:rPr lang="en-US">
                    <a:noFill/>
                  </a:rPr>
                  <a:t> </a:t>
                </a:r>
              </a:p>
            </p:txBody>
          </p:sp>
        </mc:Fallback>
      </mc:AlternateContent>
      <p:pic>
        <p:nvPicPr>
          <p:cNvPr id="4" name="Picture 4" descr="Ch5-fig01"/>
          <p:cNvPicPr>
            <a:picLocks noChangeAspect="1" noChangeArrowheads="1"/>
          </p:cNvPicPr>
          <p:nvPr/>
        </p:nvPicPr>
        <p:blipFill rotWithShape="1">
          <a:blip r:embed="rId4" cstate="print"/>
          <a:srcRect b="3960"/>
          <a:stretch/>
        </p:blipFill>
        <p:spPr bwMode="auto">
          <a:xfrm>
            <a:off x="1752601" y="2209802"/>
            <a:ext cx="8632825" cy="3088906"/>
          </a:xfrm>
          <a:prstGeom prst="rect">
            <a:avLst/>
          </a:prstGeom>
          <a:noFill/>
          <a:ln w="9525">
            <a:noFill/>
            <a:miter lim="800000"/>
            <a:headEnd/>
            <a:tailEnd/>
          </a:ln>
          <a:effectLst/>
        </p:spPr>
      </p:pic>
      <p:sp>
        <p:nvSpPr>
          <p:cNvPr id="5" name="Rectangle 4"/>
          <p:cNvSpPr/>
          <p:nvPr/>
        </p:nvSpPr>
        <p:spPr>
          <a:xfrm>
            <a:off x="2438400" y="4724400"/>
            <a:ext cx="9906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3962400" y="4724400"/>
            <a:ext cx="8382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6400800" y="4724400"/>
            <a:ext cx="7620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9144000" y="4724400"/>
            <a:ext cx="7620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Arrow Connector 12"/>
          <p:cNvCxnSpPr/>
          <p:nvPr/>
        </p:nvCxnSpPr>
        <p:spPr>
          <a:xfrm rot="5400000">
            <a:off x="9335294" y="4533106"/>
            <a:ext cx="3810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66301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2679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27439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58995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Know bandwidths/latencies in your system</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924799" y="1685500"/>
            <a:ext cx="2174544" cy="43343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p:txBody>
      </p:sp>
      <p:sp>
        <p:nvSpPr>
          <p:cNvPr id="8" name="Rectangle 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cores</a:t>
            </a:r>
          </a:p>
        </p:txBody>
      </p:sp>
      <p:cxnSp>
        <p:nvCxnSpPr>
          <p:cNvPr id="10" name="Straight Connector 9"/>
          <p:cNvCxnSpPr>
            <a:stCxn id="7" idx="3"/>
            <a:endCxn id="29"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11" name="Straight Connector 10"/>
          <p:cNvCxnSpPr>
            <a:stCxn id="9" idx="2"/>
            <a:endCxn id="29"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12" name="Straight Connector 11"/>
          <p:cNvCxnSpPr>
            <a:stCxn id="7" idx="0"/>
            <a:endCxn id="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13" name="Straight Connector 12"/>
          <p:cNvCxnSpPr>
            <a:cxnSpLocks/>
            <a:stCxn id="20" idx="3"/>
            <a:endCxn id="7" idx="1"/>
          </p:cNvCxnSpPr>
          <p:nvPr/>
        </p:nvCxnSpPr>
        <p:spPr>
          <a:xfrm>
            <a:off x="1997379" y="5334000"/>
            <a:ext cx="1660221" cy="0"/>
          </a:xfrm>
          <a:prstGeom prst="line">
            <a:avLst/>
          </a:prstGeom>
          <a:ln w="76200" cmpd="sng">
            <a:head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40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15" name="Rectangle 14"/>
          <p:cNvSpPr/>
          <p:nvPr/>
        </p:nvSpPr>
        <p:spPr>
          <a:xfrm>
            <a:off x="6549061" y="4991069"/>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8-16 GB/s</a:t>
            </a:r>
          </a:p>
        </p:txBody>
      </p:sp>
      <p:sp>
        <p:nvSpPr>
          <p:cNvPr id="16" name="Rectangle 15"/>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17" name="Rectangle 16"/>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18" name="Rectangle 17"/>
          <p:cNvSpPr/>
          <p:nvPr/>
        </p:nvSpPr>
        <p:spPr>
          <a:xfrm>
            <a:off x="5410200" y="1981201"/>
            <a:ext cx="9144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19" name="Rectangle 18"/>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20" name="Rectangle 19"/>
          <p:cNvSpPr/>
          <p:nvPr/>
        </p:nvSpPr>
        <p:spPr>
          <a:xfrm>
            <a:off x="436728" y="4964668"/>
            <a:ext cx="1560651"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Compute Node</a:t>
            </a:r>
          </a:p>
        </p:txBody>
      </p:sp>
      <p:sp>
        <p:nvSpPr>
          <p:cNvPr id="21" name="Rectangle 20"/>
          <p:cNvSpPr/>
          <p:nvPr/>
        </p:nvSpPr>
        <p:spPr>
          <a:xfrm>
            <a:off x="4551653" y="2488300"/>
            <a:ext cx="104387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100 GB/s</a:t>
            </a:r>
          </a:p>
        </p:txBody>
      </p:sp>
      <p:cxnSp>
        <p:nvCxnSpPr>
          <p:cNvPr id="22" name="Straight Connector 21"/>
          <p:cNvCxnSpPr>
            <a:stCxn id="18" idx="1"/>
            <a:endCxn id="17" idx="3"/>
          </p:cNvCxnSpPr>
          <p:nvPr/>
        </p:nvCxnSpPr>
        <p:spPr>
          <a:xfrm flipH="1">
            <a:off x="4495800" y="2400300"/>
            <a:ext cx="914400"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2877665" y="5410954"/>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p:txBody>
      </p:sp>
      <p:sp>
        <p:nvSpPr>
          <p:cNvPr id="24" name="Rectangle 23"/>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25" name="Rectangle 2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26" name="Rectangle 25"/>
          <p:cNvSpPr/>
          <p:nvPr/>
        </p:nvSpPr>
        <p:spPr>
          <a:xfrm>
            <a:off x="457958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Low</a:t>
            </a:r>
          </a:p>
        </p:txBody>
      </p:sp>
      <p:sp>
        <p:nvSpPr>
          <p:cNvPr id="27" name="Rectangle 2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28" name="Rectangle 27"/>
          <p:cNvSpPr/>
          <p:nvPr/>
        </p:nvSpPr>
        <p:spPr>
          <a:xfrm>
            <a:off x="79570" y="242426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29" name="Rectangle 28"/>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p:txBody>
      </p:sp>
      <p:sp>
        <p:nvSpPr>
          <p:cNvPr id="30" name="Rectangle 29">
            <a:extLst>
              <a:ext uri="{FF2B5EF4-FFF2-40B4-BE49-F238E27FC236}">
                <a16:creationId xmlns:a16="http://schemas.microsoft.com/office/drawing/2014/main" id="{1D568D6E-335D-4C4A-AA31-3F69968FA70F}"/>
              </a:ext>
            </a:extLst>
          </p:cNvPr>
          <p:cNvSpPr/>
          <p:nvPr/>
        </p:nvSpPr>
        <p:spPr>
          <a:xfrm>
            <a:off x="2736376" y="1296537"/>
            <a:ext cx="7949821" cy="5059812"/>
          </a:xfrm>
          <a:prstGeom prst="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636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a:defRPr/>
            </a:pPr>
            <a:r>
              <a:rPr lang="en-US" dirty="0"/>
              <a:t>Starting off on the right foot: choose the right algorithm</a:t>
            </a:r>
          </a:p>
        </p:txBody>
      </p:sp>
      <mc:AlternateContent xmlns:mc="http://schemas.openxmlformats.org/markup-compatibility/2006" xmlns:a14="http://schemas.microsoft.com/office/drawing/2010/main">
        <mc:Choice Requires="a14">
          <p:sp>
            <p:nvSpPr>
              <p:cNvPr id="381955" name="Rectangle 3"/>
              <p:cNvSpPr>
                <a:spLocks noGrp="1" noChangeArrowheads="1"/>
              </p:cNvSpPr>
              <p:nvPr>
                <p:ph idx="1"/>
              </p:nvPr>
            </p:nvSpPr>
            <p:spPr>
              <a:xfrm>
                <a:off x="147344" y="1026695"/>
                <a:ext cx="11960872" cy="5401576"/>
              </a:xfrm>
            </p:spPr>
            <p:txBody>
              <a:bodyPr>
                <a:normAutofit fontScale="92500" lnSpcReduction="10000"/>
              </a:bodyPr>
              <a:lstStyle/>
              <a:p>
                <a:pPr>
                  <a:defRPr/>
                </a:pPr>
                <a:r>
                  <a:rPr lang="en-US" dirty="0"/>
                  <a:t>Choose the algorithm that is a good fit for your architecture and type of data you’re handling</a:t>
                </a:r>
              </a:p>
              <a:p>
                <a:pPr lvl="1"/>
                <a:r>
                  <a:rPr lang="en-US" sz="1500" dirty="0"/>
                  <a:t>Selecting a </a:t>
                </a:r>
                <a:r>
                  <a:rPr lang="en-US" sz="1500" i="1" dirty="0"/>
                  <a:t>mediocre algorithm</a:t>
                </a:r>
                <a:r>
                  <a:rPr lang="en-US" sz="1500" dirty="0"/>
                  <a:t> ices all your other efforts</a:t>
                </a:r>
              </a:p>
              <a:p>
                <a:pPr lvl="1"/>
                <a:r>
                  <a:rPr lang="en-US" sz="1500" dirty="0"/>
                  <a:t>Consider what </a:t>
                </a:r>
                <a:r>
                  <a:rPr lang="en-US" sz="1500" i="1" dirty="0"/>
                  <a:t>data</a:t>
                </a:r>
                <a:r>
                  <a:rPr lang="en-US" sz="1500" dirty="0"/>
                  <a:t> the algorithm needs, how much of it, where you read from/write to, how often. That is, data access/movement</a:t>
                </a:r>
              </a:p>
              <a:p>
                <a:pPr lvl="2"/>
                <a:r>
                  <a:rPr lang="en-US" sz="1400" dirty="0"/>
                  <a:t>Select </a:t>
                </a:r>
                <a:r>
                  <a:rPr lang="en-US" sz="1400" i="1" dirty="0"/>
                  <a:t>data structures</a:t>
                </a:r>
                <a:r>
                  <a:rPr lang="en-US" sz="1400" dirty="0"/>
                  <a:t> in a way that leads to advantageous memory accesses</a:t>
                </a:r>
              </a:p>
              <a:p>
                <a:pPr>
                  <a:defRPr/>
                </a:pPr>
                <a:r>
                  <a:rPr lang="en-US" dirty="0"/>
                  <a:t>Good to know: the “asymptotic complexity” of an algorithm</a:t>
                </a:r>
              </a:p>
              <a:p>
                <a:pPr lvl="1">
                  <a:defRPr/>
                </a:pPr>
                <a:r>
                  <a:rPr lang="en-US" dirty="0"/>
                  <a:t>What you study in an “Algorithms” class, tells you about level of effort to solve a certain class of problems</a:t>
                </a:r>
              </a:p>
              <a:p>
                <a:pPr lvl="2">
                  <a:defRPr/>
                </a:pPr>
                <a:r>
                  <a:rPr lang="en-US" dirty="0"/>
                  <a:t>Example: </a:t>
                </a:r>
              </a:p>
              <a:p>
                <a:pPr lvl="3">
                  <a:defRPr/>
                </a:pPr>
                <a:r>
                  <a:rPr lang="en-US" dirty="0"/>
                  <a:t>Solution of a linear system - LU factorization: </a:t>
                </a:r>
                <a14:m>
                  <m:oMath xmlns:m="http://schemas.openxmlformats.org/officeDocument/2006/math">
                    <m:r>
                      <a:rPr lang="en-US" i="1" dirty="0" smtClean="0">
                        <a:latin typeface="Cambria Math" panose="02040503050406030204" pitchFamily="18" charset="0"/>
                      </a:rPr>
                      <m:t>𝑂</m:t>
                    </m:r>
                  </m:oMath>
                </a14:m>
                <a:r>
                  <a:rPr lang="en-US" dirty="0"/>
                  <a:t>(2n^3/3) vs Cholesky factorization: </a:t>
                </a:r>
                <a14:m>
                  <m:oMath xmlns:m="http://schemas.openxmlformats.org/officeDocument/2006/math">
                    <m:r>
                      <a:rPr lang="en-US" i="1" dirty="0" smtClean="0">
                        <a:latin typeface="Cambria Math" panose="02040503050406030204" pitchFamily="18" charset="0"/>
                      </a:rPr>
                      <m:t>𝑂</m:t>
                    </m:r>
                  </m:oMath>
                </a14:m>
                <a:r>
                  <a:rPr lang="en-US" dirty="0"/>
                  <a:t>(n^3/3)</a:t>
                </a:r>
              </a:p>
              <a:p>
                <a:pPr lvl="3">
                  <a:defRPr/>
                </a:pPr>
                <a:r>
                  <a:rPr lang="en-US" dirty="0"/>
                  <a:t>Prefix scan – Hillies &amp; Steele </a:t>
                </a:r>
                <a14:m>
                  <m:oMath xmlns:m="http://schemas.openxmlformats.org/officeDocument/2006/math">
                    <m:r>
                      <a:rPr lang="en-US" i="1" dirty="0">
                        <a:latin typeface="Cambria Math" panose="02040503050406030204" pitchFamily="18" charset="0"/>
                      </a:rPr>
                      <m:t>𝑂</m:t>
                    </m:r>
                  </m:oMath>
                </a14:m>
                <a:r>
                  <a:rPr lang="en-US" dirty="0"/>
                  <a:t>(</a:t>
                </a:r>
                <a14:m>
                  <m:oMath xmlns:m="http://schemas.openxmlformats.org/officeDocument/2006/math">
                    <m:r>
                      <a:rPr lang="en-US" i="1" dirty="0" smtClean="0">
                        <a:latin typeface="Cambria Math" panose="02040503050406030204" pitchFamily="18" charset="0"/>
                      </a:rPr>
                      <m:t>𝑛</m:t>
                    </m:r>
                    <m:r>
                      <a:rPr lang="en-US" b="0" i="1" dirty="0" smtClean="0">
                        <a:latin typeface="Cambria Math" panose="02040503050406030204" pitchFamily="18" charset="0"/>
                      </a:rPr>
                      <m:t> </m:t>
                    </m:r>
                    <m:r>
                      <a:rPr lang="en-US" i="1" dirty="0" smtClean="0">
                        <a:latin typeface="Cambria Math" panose="02040503050406030204" pitchFamily="18" charset="0"/>
                      </a:rPr>
                      <m:t>𝑙𝑜𝑔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vs Harris </a:t>
                </a:r>
                <a14:m>
                  <m:oMath xmlns:m="http://schemas.openxmlformats.org/officeDocument/2006/math">
                    <m:r>
                      <a:rPr lang="en-US" i="1" dirty="0">
                        <a:latin typeface="Cambria Math" panose="02040503050406030204" pitchFamily="18" charset="0"/>
                      </a:rPr>
                      <m:t>𝑂</m:t>
                    </m:r>
                  </m:oMath>
                </a14:m>
                <a:r>
                  <a:rPr lang="en-US" dirty="0"/>
                  <a:t>(n)</a:t>
                </a:r>
                <a:endParaRPr lang="en-US" sz="2000" dirty="0"/>
              </a:p>
              <a:p>
                <a:pPr>
                  <a:defRPr/>
                </a:pPr>
                <a:r>
                  <a:rPr lang="en-US" dirty="0"/>
                  <a:t>When working on problem, there’s more to performance than asymptotic complexity</a:t>
                </a:r>
              </a:p>
              <a:p>
                <a:pPr lvl="1">
                  <a:defRPr/>
                </a:pPr>
                <a:r>
                  <a:rPr lang="en-US" dirty="0"/>
                  <a:t>Why? </a:t>
                </a:r>
              </a:p>
              <a:p>
                <a:pPr lvl="2">
                  <a:defRPr/>
                </a:pPr>
                <a:r>
                  <a:rPr lang="en-US" dirty="0"/>
                  <a:t>Because asymptotic complexity is most often defined by number of operations</a:t>
                </a:r>
              </a:p>
              <a:p>
                <a:pPr lvl="2">
                  <a:defRPr/>
                </a:pPr>
                <a:r>
                  <a:rPr lang="en-US" dirty="0"/>
                  <a:t>Memory transactions are rarely considered – they are specific to the hardware you’ll eventually use to run</a:t>
                </a:r>
              </a:p>
              <a:p>
                <a:pPr>
                  <a:defRPr/>
                </a:pPr>
                <a:r>
                  <a:rPr lang="en-US" dirty="0"/>
                  <a:t>If you understand how the computer works, it can guide you in crafting a good/fast solution</a:t>
                </a:r>
              </a:p>
              <a:p>
                <a:pPr lvl="1">
                  <a:defRPr/>
                </a:pPr>
                <a:r>
                  <a:rPr lang="en-US" dirty="0"/>
                  <a:t>Indeed, there is hope:</a:t>
                </a:r>
              </a:p>
              <a:p>
                <a:pPr lvl="2">
                  <a:defRPr/>
                </a:pPr>
                <a:r>
                  <a:rPr lang="en-US" dirty="0"/>
                  <a:t>A problem can be solved by </a:t>
                </a:r>
                <a:r>
                  <a:rPr lang="en-US" i="1" dirty="0"/>
                  <a:t>many algorithms</a:t>
                </a:r>
                <a:r>
                  <a:rPr lang="en-US" dirty="0"/>
                  <a:t> (or approaches)</a:t>
                </a:r>
              </a:p>
              <a:p>
                <a:pPr lvl="2">
                  <a:defRPr/>
                </a:pPr>
                <a:r>
                  <a:rPr lang="en-US" dirty="0"/>
                  <a:t>Also, one algorithm can have many implementations</a:t>
                </a:r>
              </a:p>
              <a:p>
                <a:pPr>
                  <a:defRPr/>
                </a:pPr>
                <a:r>
                  <a:rPr lang="en-US" dirty="0"/>
                  <a:t>NOTE: You should spend time reflecting on your solution before writing any line of code!</a:t>
                </a:r>
              </a:p>
              <a:p>
                <a:pPr lvl="1">
                  <a:defRPr/>
                </a:pPr>
                <a:endParaRPr lang="en-US" dirty="0"/>
              </a:p>
              <a:p>
                <a:pPr lvl="1">
                  <a:defRPr/>
                </a:pPr>
                <a:endParaRPr lang="en-US" dirty="0"/>
              </a:p>
              <a:p>
                <a:pPr eaLnBrk="1" hangingPunct="1">
                  <a:defRPr/>
                </a:pPr>
                <a:endParaRPr lang="en-US" dirty="0"/>
              </a:p>
            </p:txBody>
          </p:sp>
        </mc:Choice>
        <mc:Fallback xmlns="">
          <p:sp>
            <p:nvSpPr>
              <p:cNvPr id="381955" name="Rectangle 3"/>
              <p:cNvSpPr>
                <a:spLocks noGrp="1" noRot="1" noChangeAspect="1" noMove="1" noResize="1" noEditPoints="1" noAdjustHandles="1" noChangeArrowheads="1" noChangeShapeType="1" noTextEdit="1"/>
              </p:cNvSpPr>
              <p:nvPr>
                <p:ph idx="1"/>
              </p:nvPr>
            </p:nvSpPr>
            <p:spPr>
              <a:xfrm>
                <a:off x="147344" y="1026695"/>
                <a:ext cx="11960872" cy="5401576"/>
              </a:xfrm>
              <a:blipFill>
                <a:blip r:embed="rId3"/>
                <a:stretch>
                  <a:fillRect l="-561" t="-1804" b="-169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661F150-1537-42E2-9CC3-61B7A60DF2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22262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Intensity” will shape your level of performance</a:t>
            </a:r>
          </a:p>
        </p:txBody>
      </p:sp>
      <p:sp>
        <p:nvSpPr>
          <p:cNvPr id="12" name="Content Placeholder 11">
            <a:extLst>
              <a:ext uri="{FF2B5EF4-FFF2-40B4-BE49-F238E27FC236}">
                <a16:creationId xmlns:a16="http://schemas.microsoft.com/office/drawing/2014/main" id="{8CE04F34-E466-4D03-8E46-B538AB3FE9F6}"/>
              </a:ext>
            </a:extLst>
          </p:cNvPr>
          <p:cNvSpPr>
            <a:spLocks noGrp="1"/>
          </p:cNvSpPr>
          <p:nvPr>
            <p:ph idx="1"/>
          </p:nvPr>
        </p:nvSpPr>
        <p:spPr>
          <a:xfrm>
            <a:off x="85239" y="1448726"/>
            <a:ext cx="11960872" cy="4933050"/>
          </a:xfrm>
        </p:spPr>
        <p:txBody>
          <a:bodyPr>
            <a:normAutofit fontScale="92500" lnSpcReduction="20000"/>
          </a:bodyPr>
          <a:lstStyle/>
          <a:p>
            <a:pPr lvl="1"/>
            <a:endParaRPr lang="en-US" dirty="0"/>
          </a:p>
          <a:p>
            <a:r>
              <a:rPr lang="en-US" dirty="0">
                <a:solidFill>
                  <a:srgbClr val="0070C0"/>
                </a:solidFill>
              </a:rPr>
              <a:t>Arithmetic intensity</a:t>
            </a:r>
            <a:r>
              <a:rPr lang="en-US" dirty="0"/>
              <a:t>: how much math you do per byte of data you bring from memory</a:t>
            </a:r>
          </a:p>
          <a:p>
            <a:pPr lvl="1"/>
            <a:r>
              <a:rPr lang="en-US" dirty="0"/>
              <a:t>FLOPs/Byte</a:t>
            </a:r>
          </a:p>
          <a:p>
            <a:endParaRPr lang="en-US" dirty="0"/>
          </a:p>
          <a:p>
            <a:r>
              <a:rPr lang="en-US" dirty="0"/>
              <a:t>You can be in one of three cases:</a:t>
            </a:r>
          </a:p>
          <a:p>
            <a:pPr lvl="2"/>
            <a:endParaRPr lang="en-US" dirty="0"/>
          </a:p>
          <a:p>
            <a:pPr lvl="1"/>
            <a:r>
              <a:rPr lang="en-US" dirty="0"/>
              <a:t>Case 1:  high arithmetic intensity</a:t>
            </a:r>
          </a:p>
          <a:p>
            <a:pPr lvl="2"/>
            <a:r>
              <a:rPr lang="en-US" dirty="0"/>
              <a:t>You’ll likely be compute-bound – the ALU works a lot, not a whole amount of data movement to/from memory</a:t>
            </a:r>
          </a:p>
          <a:p>
            <a:pPr lvl="2"/>
            <a:endParaRPr lang="en-US" dirty="0"/>
          </a:p>
          <a:p>
            <a:pPr lvl="1"/>
            <a:r>
              <a:rPr lang="en-US" dirty="0"/>
              <a:t>Case 2: low arithmetic intensity</a:t>
            </a:r>
          </a:p>
          <a:p>
            <a:pPr lvl="2"/>
            <a:r>
              <a:rPr lang="en-US" dirty="0"/>
              <a:t>You’ll likely be memory bound</a:t>
            </a:r>
          </a:p>
          <a:p>
            <a:pPr lvl="2"/>
            <a:r>
              <a:rPr lang="en-US" dirty="0"/>
              <a:t>You are moving data back and forth, likely only small parts of the data moved gets changed and/or used</a:t>
            </a:r>
          </a:p>
          <a:p>
            <a:pPr lvl="2"/>
            <a:r>
              <a:rPr lang="en-US" dirty="0"/>
              <a:t>Think cache misses</a:t>
            </a:r>
          </a:p>
          <a:p>
            <a:pPr lvl="2"/>
            <a:endParaRPr lang="en-US" dirty="0"/>
          </a:p>
          <a:p>
            <a:pPr lvl="1"/>
            <a:r>
              <a:rPr lang="en-US" dirty="0"/>
              <a:t>Case 3: living in the land of the ILP hazards</a:t>
            </a:r>
          </a:p>
          <a:p>
            <a:pPr lvl="2"/>
            <a:r>
              <a:rPr lang="en-US" dirty="0"/>
              <a:t>Somewhere in between </a:t>
            </a:r>
          </a:p>
          <a:p>
            <a:pPr lvl="2"/>
            <a:r>
              <a:rPr lang="en-US" dirty="0"/>
              <a:t>Your HPC mission in this case: become either compute-bound or memory-bound</a:t>
            </a:r>
          </a:p>
        </p:txBody>
      </p:sp>
      <p:sp>
        <p:nvSpPr>
          <p:cNvPr id="16" name="Slide Number Placeholder 1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72397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flipH="1">
            <a:off x="2645571" y="3657600"/>
            <a:ext cx="6172200" cy="1219200"/>
          </a:xfrm>
          <a:prstGeom prst="rtTriangle">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a:t>Arithmetic Intensity: Putting things in perspective</a:t>
            </a:r>
          </a:p>
        </p:txBody>
      </p:sp>
      <p:sp>
        <p:nvSpPr>
          <p:cNvPr id="16" name="Slide Number Placeholder 1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p:cNvSpPr txBox="1"/>
          <p:nvPr/>
        </p:nvSpPr>
        <p:spPr>
          <a:xfrm>
            <a:off x="8782091" y="4036378"/>
            <a:ext cx="11496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FLOP/Byte</a:t>
            </a:r>
          </a:p>
        </p:txBody>
      </p:sp>
      <p:sp>
        <p:nvSpPr>
          <p:cNvPr id="6" name="Left Arrow 5"/>
          <p:cNvSpPr/>
          <p:nvPr/>
        </p:nvSpPr>
        <p:spPr>
          <a:xfrm>
            <a:off x="2529664" y="3409438"/>
            <a:ext cx="1170883"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1975137" y="2843430"/>
            <a:ext cx="23632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Increasingly likely to be</a:t>
            </a: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memory bound</a:t>
            </a:r>
          </a:p>
        </p:txBody>
      </p:sp>
      <p:sp>
        <p:nvSpPr>
          <p:cNvPr id="8" name="Left Arrow 7"/>
          <p:cNvSpPr/>
          <p:nvPr/>
        </p:nvSpPr>
        <p:spPr>
          <a:xfrm flipH="1">
            <a:off x="7826644" y="3139828"/>
            <a:ext cx="991127"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7426028" y="2587163"/>
            <a:ext cx="24161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Increasingly likely to be </a:t>
            </a: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compute bound</a:t>
            </a:r>
          </a:p>
        </p:txBody>
      </p:sp>
      <p:sp>
        <p:nvSpPr>
          <p:cNvPr id="13" name="TextBox 12"/>
          <p:cNvSpPr txBox="1"/>
          <p:nvPr/>
        </p:nvSpPr>
        <p:spPr>
          <a:xfrm>
            <a:off x="2529664" y="5269468"/>
            <a:ext cx="77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SAXPY</a:t>
            </a:r>
          </a:p>
        </p:txBody>
      </p:sp>
      <p:cxnSp>
        <p:nvCxnSpPr>
          <p:cNvPr id="18" name="Straight Connector 17"/>
          <p:cNvCxnSpPr/>
          <p:nvPr/>
        </p:nvCxnSpPr>
        <p:spPr>
          <a:xfrm rot="5400000">
            <a:off x="2796364"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52513" y="5269468"/>
            <a:ext cx="5084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FFT</a:t>
            </a:r>
          </a:p>
        </p:txBody>
      </p:sp>
      <p:cxnSp>
        <p:nvCxnSpPr>
          <p:cNvPr id="21" name="Straight Connector 20"/>
          <p:cNvCxnSpPr/>
          <p:nvPr/>
        </p:nvCxnSpPr>
        <p:spPr>
          <a:xfrm rot="5400000">
            <a:off x="6265071"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51472" y="5269468"/>
            <a:ext cx="1871025" cy="5386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SGEMM</a:t>
            </a: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(matrix-matrix multiplication)</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24" name="Straight Connector 23"/>
          <p:cNvCxnSpPr/>
          <p:nvPr/>
        </p:nvCxnSpPr>
        <p:spPr>
          <a:xfrm rot="5400000">
            <a:off x="7494371"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700DC1-18A2-4886-8F7D-F0A52FCCAF36}"/>
              </a:ext>
            </a:extLst>
          </p:cNvPr>
          <p:cNvCxnSpPr>
            <a:cxnSpLocks/>
          </p:cNvCxnSpPr>
          <p:nvPr/>
        </p:nvCxnSpPr>
        <p:spPr>
          <a:xfrm>
            <a:off x="2084599" y="4888468"/>
            <a:ext cx="7534051" cy="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B4B94D-AC77-49D0-A850-02A90A7E7F09}"/>
              </a:ext>
            </a:extLst>
          </p:cNvPr>
          <p:cNvSpPr txBox="1"/>
          <p:nvPr/>
        </p:nvSpPr>
        <p:spPr>
          <a:xfrm>
            <a:off x="1314828" y="4611803"/>
            <a:ext cx="132389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t>Low arithmetic </a:t>
            </a:r>
            <a:b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t>intensity</a:t>
            </a:r>
          </a:p>
        </p:txBody>
      </p:sp>
      <p:sp>
        <p:nvSpPr>
          <p:cNvPr id="26" name="TextBox 25">
            <a:extLst>
              <a:ext uri="{FF2B5EF4-FFF2-40B4-BE49-F238E27FC236}">
                <a16:creationId xmlns:a16="http://schemas.microsoft.com/office/drawing/2014/main" id="{5CA1EEE9-66BD-4A30-9FF0-7CFE7CAB9605}"/>
              </a:ext>
            </a:extLst>
          </p:cNvPr>
          <p:cNvSpPr txBox="1"/>
          <p:nvPr/>
        </p:nvSpPr>
        <p:spPr>
          <a:xfrm>
            <a:off x="8503618" y="4644368"/>
            <a:ext cx="1672029"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t>High </a:t>
            </a:r>
            <a:b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rPr>
              <a:t>arithmetic intensity</a:t>
            </a:r>
          </a:p>
        </p:txBody>
      </p:sp>
      <p:sp>
        <p:nvSpPr>
          <p:cNvPr id="27" name="Right Brace 26">
            <a:extLst>
              <a:ext uri="{FF2B5EF4-FFF2-40B4-BE49-F238E27FC236}">
                <a16:creationId xmlns:a16="http://schemas.microsoft.com/office/drawing/2014/main" id="{FBD6AA08-AC97-44D9-AC78-942F2E62EC85}"/>
              </a:ext>
            </a:extLst>
          </p:cNvPr>
          <p:cNvSpPr/>
          <p:nvPr/>
        </p:nvSpPr>
        <p:spPr>
          <a:xfrm rot="16200000">
            <a:off x="5571819" y="2068271"/>
            <a:ext cx="232476" cy="2091073"/>
          </a:xfrm>
          <a:prstGeom prst="rightBrace">
            <a:avLst>
              <a:gd name="adj1" fmla="val 25307"/>
              <a:gd name="adj2" fmla="val 52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96AD7D6-402F-4761-8C15-118ACE7C4237}"/>
              </a:ext>
            </a:extLst>
          </p:cNvPr>
          <p:cNvSpPr/>
          <p:nvPr/>
        </p:nvSpPr>
        <p:spPr>
          <a:xfrm>
            <a:off x="4508098" y="2622403"/>
            <a:ext cx="23481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Land of the ILP hazards</a:t>
            </a:r>
          </a:p>
        </p:txBody>
      </p:sp>
    </p:spTree>
    <p:extLst>
      <p:ext uri="{BB962C8B-B14F-4D97-AF65-F5344CB8AC3E}">
        <p14:creationId xmlns:p14="http://schemas.microsoft.com/office/powerpoint/2010/main" val="3010890349"/>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4EAD1F-6F33-DE43-D88D-B5CDF3973194}"/>
              </a:ext>
            </a:extLst>
          </p:cNvPr>
          <p:cNvSpPr>
            <a:spLocks noGrp="1"/>
          </p:cNvSpPr>
          <p:nvPr>
            <p:ph type="title"/>
          </p:nvPr>
        </p:nvSpPr>
        <p:spPr/>
        <p:txBody>
          <a:bodyPr/>
          <a:lstStyle/>
          <a:p>
            <a:r>
              <a:rPr lang="en-US" dirty="0"/>
              <a:t>Sample, roofline analysis results</a:t>
            </a:r>
          </a:p>
        </p:txBody>
      </p:sp>
      <p:sp>
        <p:nvSpPr>
          <p:cNvPr id="3" name="Slide Number Placeholder 2">
            <a:extLst>
              <a:ext uri="{FF2B5EF4-FFF2-40B4-BE49-F238E27FC236}">
                <a16:creationId xmlns:a16="http://schemas.microsoft.com/office/drawing/2014/main" id="{5BC2E387-695D-4440-97D3-E999AC18A8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5E3450E8-A86E-8E9A-2013-8CC75B500837}"/>
                  </a:ext>
                </a:extLst>
              </p:cNvPr>
              <p:cNvSpPr>
                <a:spLocks noGrp="1"/>
              </p:cNvSpPr>
              <p:nvPr>
                <p:ph type="body" sz="quarter" idx="13"/>
              </p:nvPr>
            </p:nvSpPr>
            <p:spPr>
              <a:xfrm>
                <a:off x="147344" y="6584995"/>
                <a:ext cx="2567110" cy="205819"/>
              </a:xfrm>
            </p:spPr>
            <p:txBody>
              <a:bodyPr/>
              <a:lstStyle/>
              <a:p>
                <a:r>
                  <a:rPr lang="en-US" dirty="0"/>
                  <a:t>[Mike Taylor]</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5E3450E8-A86E-8E9A-2013-8CC75B500837}"/>
                  </a:ext>
                </a:extLst>
              </p:cNvPr>
              <p:cNvSpPr>
                <a:spLocks noGrp="1" noRot="1" noChangeAspect="1" noMove="1" noResize="1" noEditPoints="1" noAdjustHandles="1" noChangeArrowheads="1" noChangeShapeType="1" noTextEdit="1"/>
              </p:cNvSpPr>
              <p:nvPr>
                <p:ph type="body" sz="quarter" idx="13"/>
              </p:nvPr>
            </p:nvSpPr>
            <p:spPr>
              <a:xfrm>
                <a:off x="147344" y="6584995"/>
                <a:ext cx="2567110" cy="205819"/>
              </a:xfrm>
              <a:blipFill>
                <a:blip r:embed="rId2"/>
                <a:stretch>
                  <a:fillRect/>
                </a:stretch>
              </a:blipFill>
            </p:spPr>
            <p:txBody>
              <a:bodyPr/>
              <a:lstStyle/>
              <a:p>
                <a:r>
                  <a:rPr lang="en-US">
                    <a:noFill/>
                  </a:rPr>
                  <a:t> </a:t>
                </a:r>
              </a:p>
            </p:txBody>
          </p:sp>
        </mc:Fallback>
      </mc:AlternateContent>
      <p:pic>
        <p:nvPicPr>
          <p:cNvPr id="4" name="Picture 3" descr="Chart, scatter chart&#10;&#10;Description automatically generated">
            <a:extLst>
              <a:ext uri="{FF2B5EF4-FFF2-40B4-BE49-F238E27FC236}">
                <a16:creationId xmlns:a16="http://schemas.microsoft.com/office/drawing/2014/main" id="{1DB7BF12-9B04-118F-E7FF-F7DDF7093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8" y="887327"/>
            <a:ext cx="11533291" cy="5670535"/>
          </a:xfrm>
          <a:prstGeom prst="rect">
            <a:avLst/>
          </a:prstGeom>
        </p:spPr>
      </p:pic>
      <p:sp>
        <p:nvSpPr>
          <p:cNvPr id="5" name="TextBox 4">
            <a:extLst>
              <a:ext uri="{FF2B5EF4-FFF2-40B4-BE49-F238E27FC236}">
                <a16:creationId xmlns:a16="http://schemas.microsoft.com/office/drawing/2014/main" id="{7F3C365E-FAEE-5F8A-4C43-EA35361BDC94}"/>
              </a:ext>
            </a:extLst>
          </p:cNvPr>
          <p:cNvSpPr txBox="1"/>
          <p:nvPr/>
        </p:nvSpPr>
        <p:spPr>
          <a:xfrm>
            <a:off x="10293548" y="4848106"/>
            <a:ext cx="1898452" cy="461665"/>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These lines are determined based on the chip you got </a:t>
            </a:r>
          </a:p>
        </p:txBody>
      </p:sp>
      <p:cxnSp>
        <p:nvCxnSpPr>
          <p:cNvPr id="9" name="Straight Arrow Connector 8">
            <a:extLst>
              <a:ext uri="{FF2B5EF4-FFF2-40B4-BE49-F238E27FC236}">
                <a16:creationId xmlns:a16="http://schemas.microsoft.com/office/drawing/2014/main" id="{36792AE4-0F79-6749-829D-6AE9DA116C5F}"/>
              </a:ext>
            </a:extLst>
          </p:cNvPr>
          <p:cNvCxnSpPr>
            <a:cxnSpLocks/>
          </p:cNvCxnSpPr>
          <p:nvPr/>
        </p:nvCxnSpPr>
        <p:spPr>
          <a:xfrm flipH="1" flipV="1">
            <a:off x="9972526" y="4590040"/>
            <a:ext cx="321469" cy="38826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98561A-7377-BF8E-DF1A-E10E1EB1DB2B}"/>
              </a:ext>
            </a:extLst>
          </p:cNvPr>
          <p:cNvCxnSpPr>
            <a:cxnSpLocks/>
          </p:cNvCxnSpPr>
          <p:nvPr/>
        </p:nvCxnSpPr>
        <p:spPr>
          <a:xfrm flipH="1">
            <a:off x="6924526" y="4978303"/>
            <a:ext cx="3369022" cy="1006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50E145-291D-C488-3E40-E0B596D662FB}"/>
              </a:ext>
            </a:extLst>
          </p:cNvPr>
          <p:cNvCxnSpPr>
            <a:cxnSpLocks/>
          </p:cNvCxnSpPr>
          <p:nvPr/>
        </p:nvCxnSpPr>
        <p:spPr>
          <a:xfrm flipH="1" flipV="1">
            <a:off x="6822281" y="4410690"/>
            <a:ext cx="3471267" cy="56761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6E8888C-6DB0-BD36-E32B-C7569C178B56}"/>
              </a:ext>
            </a:extLst>
          </p:cNvPr>
          <p:cNvPicPr>
            <a:picLocks noChangeAspect="1"/>
          </p:cNvPicPr>
          <p:nvPr/>
        </p:nvPicPr>
        <p:blipFill>
          <a:blip r:embed="rId4"/>
          <a:stretch>
            <a:fillRect/>
          </a:stretch>
        </p:blipFill>
        <p:spPr>
          <a:xfrm>
            <a:off x="8754608" y="6050283"/>
            <a:ext cx="3201931" cy="786286"/>
          </a:xfrm>
          <a:prstGeom prst="rect">
            <a:avLst/>
          </a:prstGeom>
        </p:spPr>
      </p:pic>
      <p:cxnSp>
        <p:nvCxnSpPr>
          <p:cNvPr id="17" name="Straight Arrow Connector 16">
            <a:extLst>
              <a:ext uri="{FF2B5EF4-FFF2-40B4-BE49-F238E27FC236}">
                <a16:creationId xmlns:a16="http://schemas.microsoft.com/office/drawing/2014/main" id="{30DE1E83-81E2-CB2D-9E7B-F39CFB850B69}"/>
              </a:ext>
            </a:extLst>
          </p:cNvPr>
          <p:cNvCxnSpPr>
            <a:cxnSpLocks/>
          </p:cNvCxnSpPr>
          <p:nvPr/>
        </p:nvCxnSpPr>
        <p:spPr>
          <a:xfrm flipH="1" flipV="1">
            <a:off x="10355573" y="5886450"/>
            <a:ext cx="672483" cy="556976"/>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91484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EE9BB-D384-4B63-81B9-0D942E86B33A}"/>
              </a:ext>
            </a:extLst>
          </p:cNvPr>
          <p:cNvSpPr>
            <a:spLocks noGrp="1"/>
          </p:cNvSpPr>
          <p:nvPr>
            <p:ph type="title"/>
          </p:nvPr>
        </p:nvSpPr>
        <p:spPr/>
        <p:txBody>
          <a:bodyPr/>
          <a:lstStyle/>
          <a:p>
            <a:r>
              <a:rPr lang="en-US" dirty="0"/>
              <a:t>The roofline model, in one slide</a:t>
            </a:r>
          </a:p>
        </p:txBody>
      </p:sp>
      <p:sp>
        <p:nvSpPr>
          <p:cNvPr id="4" name="Content Placeholder 3">
            <a:extLst>
              <a:ext uri="{FF2B5EF4-FFF2-40B4-BE49-F238E27FC236}">
                <a16:creationId xmlns:a16="http://schemas.microsoft.com/office/drawing/2014/main" id="{698781FB-FE28-4375-BA35-6D548F2CE28A}"/>
              </a:ext>
            </a:extLst>
          </p:cNvPr>
          <p:cNvSpPr>
            <a:spLocks noGrp="1"/>
          </p:cNvSpPr>
          <p:nvPr>
            <p:ph idx="1"/>
          </p:nvPr>
        </p:nvSpPr>
        <p:spPr/>
        <p:txBody>
          <a:bodyPr>
            <a:normAutofit/>
          </a:bodyPr>
          <a:lstStyle/>
          <a:p>
            <a:pPr lvl="1"/>
            <a:endParaRPr lang="en-US" dirty="0"/>
          </a:p>
          <a:p>
            <a:r>
              <a:rPr lang="en-US" dirty="0"/>
              <a:t>On the previous slide, the “roofline” is an attribute of the hardware you use</a:t>
            </a:r>
          </a:p>
          <a:p>
            <a:endParaRPr lang="en-US" dirty="0"/>
          </a:p>
          <a:p>
            <a:endParaRPr lang="en-US" dirty="0"/>
          </a:p>
          <a:p>
            <a:r>
              <a:rPr lang="en-US" dirty="0"/>
              <a:t>What the roofline analysis gives you: the point (circle) on the previous slide</a:t>
            </a:r>
          </a:p>
          <a:p>
            <a:pPr lvl="1"/>
            <a:r>
              <a:rPr lang="en-US" dirty="0"/>
              <a:t>The X coordinate of the point plotted by the tool:</a:t>
            </a:r>
          </a:p>
          <a:p>
            <a:pPr lvl="2"/>
            <a:r>
              <a:rPr lang="en-US" dirty="0"/>
              <a:t>Aggregate arithmetic intensity for the piece of code you’re analyzing</a:t>
            </a:r>
          </a:p>
          <a:p>
            <a:pPr lvl="1"/>
            <a:r>
              <a:rPr lang="en-US" dirty="0"/>
              <a:t>The Y coordinate of the point plotted by the tool</a:t>
            </a:r>
          </a:p>
          <a:p>
            <a:pPr lvl="2"/>
            <a:r>
              <a:rPr lang="en-US" dirty="0"/>
              <a:t>Aggregate flops/second rate for the piece of code you’re analyzing</a:t>
            </a:r>
          </a:p>
          <a:p>
            <a:endParaRPr lang="en-US" dirty="0"/>
          </a:p>
          <a:p>
            <a:endParaRPr lang="en-US" dirty="0"/>
          </a:p>
          <a:p>
            <a:r>
              <a:rPr lang="en-US" dirty="0"/>
              <a:t>“high-performance computing”: getting the point/circle as up as possible &amp; close to the roof</a:t>
            </a:r>
          </a:p>
        </p:txBody>
      </p:sp>
      <p:sp>
        <p:nvSpPr>
          <p:cNvPr id="2" name="Slide Number Placeholder 1">
            <a:extLst>
              <a:ext uri="{FF2B5EF4-FFF2-40B4-BE49-F238E27FC236}">
                <a16:creationId xmlns:a16="http://schemas.microsoft.com/office/drawing/2014/main" id="{6EE33067-5BA3-4E54-8724-4253FC9E1C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7384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Arithmetic Intensity: Fusing Transformations</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1883044" y="4232329"/>
            <a:ext cx="4572000" cy="8617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U[</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0" i="0" u="none" strike="noStrike" kern="1200" cap="none" spc="0" normalizeH="0" baseline="0" noProof="0" dirty="0">
                <a:ln>
                  <a:noFill/>
                </a:ln>
                <a:solidFill>
                  <a:srgbClr val="0070C0"/>
                </a:solidFill>
                <a:effectLst/>
                <a:uLnTx/>
                <a:uFillTx/>
                <a:latin typeface="Courier New"/>
                <a:ea typeface="+mn-ea"/>
                <a:cs typeface="+mn-cs"/>
              </a:rPr>
              <a:t>F</a:t>
            </a:r>
            <a:r>
              <a:rPr kumimoji="0" lang="en-US" sz="1600" b="0" i="0" u="none" strike="noStrike" kern="1200" cap="none" spc="0" normalizeH="0" baseline="0" noProof="0" dirty="0">
                <a:ln>
                  <a:noFill/>
                </a:ln>
                <a:solidFill>
                  <a:srgbClr val="000000"/>
                </a:solidFill>
                <a:effectLst/>
                <a:uLnTx/>
                <a:uFillTx/>
                <a:latin typeface="Courier New"/>
                <a:ea typeface="+mn-ea"/>
                <a:cs typeface="+mn-cs"/>
              </a:rPr>
              <a:t>(X[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0D0D0"/>
              </a:solidFill>
              <a:effectLst/>
              <a:uLnTx/>
              <a:uFillTx/>
              <a:latin typeface="Courier New"/>
              <a:ea typeface="+mn-ea"/>
              <a:cs typeface="+mn-cs"/>
            </a:endParaRPr>
          </a:p>
        </p:txBody>
      </p:sp>
      <p:sp>
        <p:nvSpPr>
          <p:cNvPr id="5" name="Rectangle 4"/>
          <p:cNvSpPr/>
          <p:nvPr/>
        </p:nvSpPr>
        <p:spPr>
          <a:xfrm>
            <a:off x="1883044" y="5123155"/>
            <a:ext cx="4572000" cy="8617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V[</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0" i="0" u="none" strike="noStrike" kern="1200" cap="none" spc="0" normalizeH="0" baseline="0" noProof="0" dirty="0">
                <a:ln>
                  <a:noFill/>
                </a:ln>
                <a:solidFill>
                  <a:srgbClr val="0070C0"/>
                </a:solidFill>
                <a:effectLst/>
                <a:uLnTx/>
                <a:uFillTx/>
                <a:latin typeface="Courier New"/>
                <a:ea typeface="+mn-ea"/>
                <a:cs typeface="+mn-cs"/>
              </a:rPr>
              <a:t>G</a:t>
            </a:r>
            <a:r>
              <a:rPr kumimoji="0" lang="en-US" sz="1600" b="0" i="0" u="none" strike="noStrike" kern="1200" cap="none" spc="0" normalizeH="0" baseline="0" noProof="0" dirty="0">
                <a:ln>
                  <a:noFill/>
                </a:ln>
                <a:solidFill>
                  <a:srgbClr val="000000"/>
                </a:solidFill>
                <a:effectLst/>
                <a:uLnTx/>
                <a:uFillTx/>
                <a:latin typeface="Courier New"/>
                <a:ea typeface="+mn-ea"/>
                <a:cs typeface="+mn-cs"/>
              </a:rPr>
              <a:t>(X[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0D0D0"/>
              </a:solidFill>
              <a:effectLst/>
              <a:uLnTx/>
              <a:uFillTx/>
              <a:latin typeface="Courier New"/>
              <a:ea typeface="+mn-ea"/>
              <a:cs typeface="+mn-cs"/>
            </a:endParaRPr>
          </a:p>
        </p:txBody>
      </p:sp>
      <p:sp>
        <p:nvSpPr>
          <p:cNvPr id="6" name="Rectangle 5"/>
          <p:cNvSpPr/>
          <p:nvPr/>
        </p:nvSpPr>
        <p:spPr>
          <a:xfrm>
            <a:off x="6607444" y="4232330"/>
            <a:ext cx="4572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6AB825"/>
                </a:solidFill>
                <a:effectLst/>
                <a:uLnTx/>
                <a:uFillTx/>
                <a:latin typeface="Courier New"/>
                <a:ea typeface="+mn-ea"/>
                <a:cs typeface="+mn-cs"/>
              </a:rPr>
              <a:t>for</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a:t>
            </a:r>
            <a:r>
              <a:rPr kumimoji="0" lang="nn-NO" sz="1600" b="1" i="0" u="none" strike="noStrike" kern="1200" cap="none" spc="0" normalizeH="0" baseline="0" noProof="0" dirty="0">
                <a:ln>
                  <a:noFill/>
                </a:ln>
                <a:solidFill>
                  <a:srgbClr val="6AB825"/>
                </a:solidFill>
                <a:effectLst/>
                <a:uLnTx/>
                <a:uFillTx/>
                <a:latin typeface="Courier New"/>
                <a:ea typeface="+mn-ea"/>
                <a:cs typeface="+mn-cs"/>
              </a:rPr>
              <a:t>int</a:t>
            </a:r>
            <a:r>
              <a:rPr kumimoji="0" lang="nn-NO" sz="1600" b="1" i="0" u="none" strike="noStrike" kern="1200" cap="none" spc="0" normalizeH="0" baseline="0" noProof="0" dirty="0">
                <a:ln>
                  <a:noFill/>
                </a:ln>
                <a:solidFill>
                  <a:srgbClr val="000000"/>
                </a:solidFill>
                <a:effectLst/>
                <a:uLnTx/>
                <a:uFillTx/>
                <a:latin typeface="Courier New"/>
                <a:ea typeface="+mn-ea"/>
                <a:cs typeface="+mn-cs"/>
              </a:rPr>
              <a:t> i = 0; i &lt; N;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U[</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0" i="0" u="none" strike="noStrike" kern="1200" cap="none" spc="0" normalizeH="0" baseline="0" noProof="0" dirty="0">
                <a:ln>
                  <a:noFill/>
                </a:ln>
                <a:solidFill>
                  <a:srgbClr val="0070C0"/>
                </a:solidFill>
                <a:effectLst/>
                <a:uLnTx/>
                <a:uFillTx/>
                <a:latin typeface="Courier New"/>
                <a:ea typeface="+mn-ea"/>
                <a:cs typeface="+mn-cs"/>
              </a:rPr>
              <a:t>F</a:t>
            </a:r>
            <a:r>
              <a:rPr kumimoji="0" lang="en-US" sz="1600" b="0" i="0" u="none" strike="noStrike" kern="1200" cap="none" spc="0" normalizeH="0" baseline="0" noProof="0" dirty="0">
                <a:ln>
                  <a:noFill/>
                </a:ln>
                <a:solidFill>
                  <a:srgbClr val="000000"/>
                </a:solidFill>
                <a:effectLst/>
                <a:uLnTx/>
                <a:uFillTx/>
                <a:latin typeface="Courier New"/>
                <a:ea typeface="+mn-ea"/>
                <a:cs typeface="+mn-cs"/>
              </a:rPr>
              <a:t>(X[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urier New"/>
                <a:ea typeface="+mn-ea"/>
                <a:cs typeface="+mn-cs"/>
              </a:rPr>
              <a:t>    V[</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 = </a:t>
            </a:r>
            <a:r>
              <a:rPr kumimoji="0" lang="en-US" sz="1600" b="0" i="0" u="none" strike="noStrike" kern="1200" cap="none" spc="0" normalizeH="0" baseline="0" noProof="0" dirty="0">
                <a:ln>
                  <a:noFill/>
                </a:ln>
                <a:solidFill>
                  <a:srgbClr val="0070C0"/>
                </a:solidFill>
                <a:effectLst/>
                <a:uLnTx/>
                <a:uFillTx/>
                <a:latin typeface="Courier New"/>
                <a:ea typeface="+mn-ea"/>
                <a:cs typeface="+mn-cs"/>
              </a:rPr>
              <a:t>G</a:t>
            </a:r>
            <a:r>
              <a:rPr kumimoji="0" lang="en-US" sz="1600" b="0" i="0" u="none" strike="noStrike" kern="1200" cap="none" spc="0" normalizeH="0" baseline="0" noProof="0" dirty="0">
                <a:ln>
                  <a:noFill/>
                </a:ln>
                <a:solidFill>
                  <a:srgbClr val="000000"/>
                </a:solidFill>
                <a:effectLst/>
                <a:uLnTx/>
                <a:uFillTx/>
                <a:latin typeface="Courier New"/>
                <a:ea typeface="+mn-ea"/>
                <a:cs typeface="+mn-cs"/>
              </a:rPr>
              <a:t>(X[</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],Y[</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],Z[</a:t>
            </a:r>
            <a:r>
              <a:rPr kumimoji="0" lang="en-US" sz="1600" b="0" i="0" u="none" strike="noStrike" kern="1200" cap="none" spc="0" normalizeH="0" baseline="0" noProof="0" dirty="0" err="1">
                <a:ln>
                  <a:noFill/>
                </a:ln>
                <a:solidFill>
                  <a:srgbClr val="000000"/>
                </a:solidFill>
                <a:effectLst/>
                <a:uLnTx/>
                <a:uFillTx/>
                <a:latin typeface="Courier New"/>
                <a:ea typeface="+mn-ea"/>
                <a:cs typeface="+mn-cs"/>
              </a:rPr>
              <a:t>i</a:t>
            </a:r>
            <a:r>
              <a:rPr kumimoji="0" lang="en-US" sz="1600" b="0" i="0" u="none" strike="noStrike" kern="1200" cap="none" spc="0" normalizeH="0" baseline="0" noProof="0" dirty="0">
                <a:ln>
                  <a:noFill/>
                </a:ln>
                <a:solidFill>
                  <a:srgbClr val="000000"/>
                </a:solidFill>
                <a:effectLst/>
                <a:uLnTx/>
                <a:uFillTx/>
                <a:latin typeface="Courier New"/>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7" name="Left Brace 6"/>
          <p:cNvSpPr/>
          <p:nvPr/>
        </p:nvSpPr>
        <p:spPr>
          <a:xfrm flipH="1">
            <a:off x="6059101" y="4462333"/>
            <a:ext cx="259884" cy="1283949"/>
          </a:xfrm>
          <a:prstGeom prst="leftBrace">
            <a:avLst>
              <a:gd name="adj1" fmla="val 47491"/>
              <a:gd name="adj2" fmla="val 4219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337660" y="5984929"/>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Loop Fusion</a:t>
            </a:r>
          </a:p>
        </p:txBody>
      </p:sp>
      <p:sp>
        <p:nvSpPr>
          <p:cNvPr id="14" name="Content Placeholder 2">
            <a:extLst>
              <a:ext uri="{FF2B5EF4-FFF2-40B4-BE49-F238E27FC236}">
                <a16:creationId xmlns:a16="http://schemas.microsoft.com/office/drawing/2014/main" id="{ABA26E65-13C1-4BB1-AE7A-1EA93AF6E423}"/>
              </a:ext>
            </a:extLst>
          </p:cNvPr>
          <p:cNvSpPr txBox="1">
            <a:spLocks/>
          </p:cNvSpPr>
          <p:nvPr/>
        </p:nvSpPr>
        <p:spPr>
          <a:xfrm>
            <a:off x="453871" y="1348993"/>
            <a:ext cx="11096787" cy="258774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Fusing: One way to move towards higher arithmetic intensity</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Basic idea</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 not bring data into cache twice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you use data X, Y, and Z – bring this data from memory once and then forget about it</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Why is it better?</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You avoid memory traffic</a:t>
            </a:r>
          </a:p>
        </p:txBody>
      </p:sp>
    </p:spTree>
    <p:extLst>
      <p:ext uri="{BB962C8B-B14F-4D97-AF65-F5344CB8AC3E}">
        <p14:creationId xmlns:p14="http://schemas.microsoft.com/office/powerpoint/2010/main" val="194927781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Questions to Ask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344" y="1181528"/>
                <a:ext cx="11960872" cy="5246743"/>
              </a:xfrm>
            </p:spPr>
            <p:txBody>
              <a:bodyPr>
                <a:normAutofit lnSpcReduction="10000"/>
              </a:bodyPr>
              <a:lstStyle/>
              <a:p>
                <a:r>
                  <a:rPr lang="en-US" dirty="0"/>
                  <a:t>What is the performance of my code on a given machine?</a:t>
                </a:r>
              </a:p>
              <a:p>
                <a:pPr lvl="1"/>
                <a:r>
                  <a:rPr lang="en-US" dirty="0"/>
                  <a:t>High Performance Computing == Computing at the bounds of your hardware</a:t>
                </a:r>
              </a:p>
              <a:p>
                <a:pPr lvl="1"/>
                <a:endParaRPr lang="en-US" dirty="0"/>
              </a:p>
              <a:p>
                <a:r>
                  <a:rPr lang="en-US" dirty="0"/>
                  <a:t>Do I understand the performance behavior of my code?</a:t>
                </a:r>
              </a:p>
              <a:p>
                <a:pPr lvl="1"/>
                <a:r>
                  <a:rPr lang="en-US" dirty="0"/>
                  <a:t>Does the performance match a model I have made? </a:t>
                </a:r>
              </a:p>
              <a:p>
                <a:pPr lvl="2"/>
                <a:r>
                  <a:rPr lang="en-US" dirty="0" err="1"/>
                  <a:t>E.g</a:t>
                </a:r>
                <a:r>
                  <a:rPr lang="en-US" dirty="0"/>
                  <a:t>: matrix-matrix multiplication should be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𝑂</m:t>
                        </m:r>
                        <m:r>
                          <a:rPr lang="en-US" b="0" i="1" dirty="0" smtClean="0">
                            <a:latin typeface="Cambria Math" panose="02040503050406030204" pitchFamily="18" charset="0"/>
                          </a:rPr>
                          <m:t>(</m:t>
                        </m:r>
                        <m:r>
                          <a:rPr lang="en-US" i="1" dirty="0" smtClean="0">
                            <a:latin typeface="Cambria Math" panose="02040503050406030204" pitchFamily="18" charset="0"/>
                          </a:rPr>
                          <m:t>𝑁</m:t>
                        </m:r>
                      </m:e>
                      <m:sup>
                        <m:r>
                          <a:rPr lang="en-US" b="0" i="1" dirty="0" smtClean="0">
                            <a:latin typeface="Cambria Math" panose="02040503050406030204" pitchFamily="18" charset="0"/>
                          </a:rPr>
                          <m:t>3</m:t>
                        </m:r>
                      </m:sup>
                    </m:sSup>
                    <m:r>
                      <a:rPr lang="en-US" b="0" i="1" dirty="0" smtClean="0">
                        <a:latin typeface="Cambria Math" panose="02040503050406030204" pitchFamily="18" charset="0"/>
                      </a:rPr>
                      <m:t>)</m:t>
                    </m:r>
                  </m:oMath>
                </a14:m>
                <a:r>
                  <a:rPr lang="en-US" dirty="0"/>
                  <a:t>. I keep my data in L3 cache. Then, I should get this level of performance</a:t>
                </a:r>
              </a:p>
              <a:p>
                <a:pPr lvl="1"/>
                <a:endParaRPr lang="en-US" dirty="0"/>
              </a:p>
              <a:p>
                <a:r>
                  <a:rPr lang="en-US" dirty="0"/>
                  <a:t>Can I change my code so that the “point” in the roofline analysis moves up?</a:t>
                </a:r>
              </a:p>
              <a:p>
                <a:pPr lvl="1"/>
                <a:r>
                  <a:rPr lang="en-US" dirty="0"/>
                  <a:t>High arithmetic intensity make this “up” reach high values (by sliding to the right along the X axis)</a:t>
                </a:r>
              </a:p>
              <a:p>
                <a:pPr marL="0" indent="0">
                  <a:buNone/>
                </a:pPr>
                <a:endParaRPr lang="en-US" dirty="0"/>
              </a:p>
              <a:p>
                <a:r>
                  <a:rPr lang="en-US" dirty="0"/>
                  <a:t>What we’ll dwell on:</a:t>
                </a:r>
              </a:p>
              <a:p>
                <a:pPr marL="914400" lvl="1" indent="-457200">
                  <a:buFont typeface="+mj-lt"/>
                  <a:buAutoNum type="alphaLcParenR"/>
                </a:pPr>
                <a:r>
                  <a:rPr lang="en-US" dirty="0"/>
                  <a:t> </a:t>
                </a:r>
                <a:r>
                  <a:rPr lang="en-US" dirty="0">
                    <a:solidFill>
                      <a:srgbClr val="0070C0"/>
                    </a:solidFill>
                  </a:rPr>
                  <a:t>Compilers</a:t>
                </a:r>
                <a:r>
                  <a:rPr lang="en-US" dirty="0"/>
                  <a:t>, and how they work [covered mostly in ME459, we’ll further elaborate on this]</a:t>
                </a:r>
              </a:p>
              <a:p>
                <a:pPr marL="914400" lvl="1" indent="-457200">
                  <a:buFont typeface="+mj-lt"/>
                  <a:buAutoNum type="alphaLcParenR"/>
                </a:pPr>
                <a:r>
                  <a:rPr lang="en-US" dirty="0"/>
                  <a:t> </a:t>
                </a:r>
                <a:r>
                  <a:rPr lang="en-US" dirty="0">
                    <a:solidFill>
                      <a:srgbClr val="0070C0"/>
                    </a:solidFill>
                  </a:rPr>
                  <a:t>Memory aspects</a:t>
                </a:r>
                <a:r>
                  <a:rPr lang="en-US" dirty="0"/>
                  <a:t>: pointers, hierarchy, latencies, bandwidths</a:t>
                </a:r>
              </a:p>
              <a:p>
                <a:pPr marL="914400" lvl="1" indent="-457200">
                  <a:buFont typeface="+mj-lt"/>
                  <a:buAutoNum type="alphaLcParenR"/>
                </a:pPr>
                <a:r>
                  <a:rPr lang="en-US" dirty="0"/>
                  <a:t> </a:t>
                </a:r>
                <a:r>
                  <a:rPr lang="en-US" dirty="0">
                    <a:solidFill>
                      <a:srgbClr val="0070C0"/>
                    </a:solidFill>
                  </a:rPr>
                  <a:t>ILP</a:t>
                </a:r>
                <a:r>
                  <a:rPr lang="en-US" dirty="0"/>
                  <a:t> (pipelining, jump instructions, branch prediction, wide registers, etc.)</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344" y="1181528"/>
                <a:ext cx="11960872" cy="5246743"/>
              </a:xfrm>
              <a:blipFill>
                <a:blip r:embed="rId2"/>
                <a:stretch>
                  <a:fillRect l="-663" t="-22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97283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talk next about the </a:t>
            </a:r>
            <a:r>
              <a:rPr lang="en-US" dirty="0">
                <a:solidFill>
                  <a:srgbClr val="FFC000"/>
                </a:solidFill>
              </a:rPr>
              <a:t>compiler</a:t>
            </a:r>
            <a:r>
              <a:rPr lang="en-US" dirty="0"/>
              <a:t>…</a:t>
            </a:r>
          </a:p>
        </p:txBody>
      </p:sp>
      <p:sp>
        <p:nvSpPr>
          <p:cNvPr id="3" name="Content Placeholder 2"/>
          <p:cNvSpPr>
            <a:spLocks noGrp="1"/>
          </p:cNvSpPr>
          <p:nvPr>
            <p:ph idx="1"/>
          </p:nvPr>
        </p:nvSpPr>
        <p:spPr/>
        <p:txBody>
          <a:bodyPr>
            <a:normAutofit/>
          </a:bodyPr>
          <a:lstStyle/>
          <a:p>
            <a:r>
              <a:rPr lang="en-US" dirty="0"/>
              <a:t>When you time/profile your code, you’ll have to play with the compile flags </a:t>
            </a:r>
          </a:p>
          <a:p>
            <a:pPr lvl="1"/>
            <a:r>
              <a:rPr lang="en-US" dirty="0"/>
              <a:t>Execution speed impacted heavily by compiling flags (3-4X speedup)</a:t>
            </a:r>
          </a:p>
          <a:p>
            <a:endParaRPr lang="en-US" dirty="0"/>
          </a:p>
          <a:p>
            <a:r>
              <a:rPr lang="en-US" dirty="0"/>
              <a:t>NOTE: Aggressive optimization done by compiler might change behavior of your code</a:t>
            </a:r>
          </a:p>
          <a:p>
            <a:pPr lvl="1"/>
            <a:r>
              <a:rPr lang="en-US" dirty="0"/>
              <a:t>Might change results</a:t>
            </a:r>
          </a:p>
          <a:p>
            <a:pPr lvl="1"/>
            <a:r>
              <a:rPr lang="en-US" dirty="0"/>
              <a:t>Might uncover skeletons in the closet</a:t>
            </a:r>
          </a:p>
          <a:p>
            <a:endParaRPr lang="en-US" dirty="0"/>
          </a:p>
          <a:p>
            <a:r>
              <a:rPr lang="en-US" dirty="0"/>
              <a:t>Side note: fair comparison of compilers is tricky</a:t>
            </a:r>
          </a:p>
          <a:p>
            <a:pPr lvl="1"/>
            <a:r>
              <a:rPr lang="en-US" dirty="0"/>
              <a:t>Different compilers have different flags</a:t>
            </a:r>
          </a:p>
          <a:p>
            <a:pPr lvl="2"/>
            <a:r>
              <a:rPr lang="en-US" dirty="0"/>
              <a:t>Tons of compilers out there: </a:t>
            </a:r>
            <a:r>
              <a:rPr lang="en-US" dirty="0" err="1">
                <a:latin typeface="Consolas" panose="020B0609020204030204" pitchFamily="49" charset="0"/>
              </a:rPr>
              <a:t>gcc</a:t>
            </a:r>
            <a:r>
              <a:rPr lang="en-US" dirty="0"/>
              <a:t>, </a:t>
            </a:r>
            <a:r>
              <a:rPr lang="en-US" dirty="0">
                <a:latin typeface="Consolas" panose="020B0609020204030204" pitchFamily="49" charset="0"/>
              </a:rPr>
              <a:t>clang</a:t>
            </a:r>
            <a:r>
              <a:rPr lang="en-US" dirty="0"/>
              <a:t>, </a:t>
            </a:r>
            <a:r>
              <a:rPr lang="en-US" dirty="0">
                <a:latin typeface="Consolas" panose="020B0609020204030204" pitchFamily="49" charset="0"/>
              </a:rPr>
              <a:t>g++</a:t>
            </a:r>
            <a:r>
              <a:rPr lang="en-US" dirty="0"/>
              <a:t>, </a:t>
            </a:r>
            <a:r>
              <a:rPr lang="en-US" dirty="0" err="1">
                <a:latin typeface="Consolas" panose="020B0609020204030204" pitchFamily="49" charset="0"/>
              </a:rPr>
              <a:t>icl</a:t>
            </a:r>
            <a:r>
              <a:rPr lang="en-US" dirty="0"/>
              <a:t>, </a:t>
            </a:r>
            <a:r>
              <a:rPr lang="en-US" dirty="0">
                <a:latin typeface="Consolas" panose="020B0609020204030204" pitchFamily="49" charset="0"/>
              </a:rPr>
              <a:t>cl</a:t>
            </a:r>
            <a:r>
              <a:rPr lang="en-US" dirty="0"/>
              <a:t>, </a:t>
            </a:r>
            <a:r>
              <a:rPr lang="en-US" dirty="0">
                <a:latin typeface="Consolas" panose="020B0609020204030204" pitchFamily="49" charset="0"/>
              </a:rPr>
              <a:t>xl</a:t>
            </a:r>
            <a:r>
              <a:rPr lang="en-US" dirty="0"/>
              <a:t>, etc.</a:t>
            </a:r>
          </a:p>
          <a:p>
            <a:pPr lvl="1"/>
            <a:r>
              <a:rPr lang="en-US" dirty="0"/>
              <a:t>Some compilers very adept at leveraging the underlying processor</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778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normAutofit/>
          </a:bodyPr>
          <a:lstStyle/>
          <a:p>
            <a:pPr eaLnBrk="1" hangingPunct="1">
              <a:defRPr/>
            </a:pPr>
            <a:r>
              <a:rPr lang="en-US" dirty="0"/>
              <a:t>How </a:t>
            </a:r>
            <a:r>
              <a:rPr lang="en-US" dirty="0">
                <a:solidFill>
                  <a:srgbClr val="FFC000"/>
                </a:solidFill>
              </a:rPr>
              <a:t>compilers</a:t>
            </a:r>
            <a:r>
              <a:rPr lang="en-US" dirty="0"/>
              <a:t> enter the equation</a:t>
            </a:r>
          </a:p>
        </p:txBody>
      </p:sp>
      <p:sp>
        <p:nvSpPr>
          <p:cNvPr id="651267" name="Rectangle 3"/>
          <p:cNvSpPr>
            <a:spLocks noGrp="1" noChangeArrowheads="1"/>
          </p:cNvSpPr>
          <p:nvPr>
            <p:ph idx="1"/>
          </p:nvPr>
        </p:nvSpPr>
        <p:spPr>
          <a:xfrm>
            <a:off x="147344" y="1273996"/>
            <a:ext cx="11960872" cy="5154275"/>
          </a:xfrm>
        </p:spPr>
        <p:txBody>
          <a:bodyPr vert="horz" lIns="90487" tIns="44450" rIns="90487" bIns="44450" rtlCol="0">
            <a:normAutofit lnSpcReduction="10000"/>
          </a:bodyPr>
          <a:lstStyle/>
          <a:p>
            <a:pPr eaLnBrk="1" hangingPunct="1">
              <a:defRPr/>
            </a:pPr>
            <a:r>
              <a:rPr lang="en-US" dirty="0"/>
              <a:t>A compiler has a tough job</a:t>
            </a:r>
          </a:p>
          <a:p>
            <a:pPr lvl="1" eaLnBrk="1" hangingPunct="1">
              <a:defRPr/>
            </a:pPr>
            <a:r>
              <a:rPr lang="en-US" dirty="0"/>
              <a:t>Register allocation</a:t>
            </a:r>
          </a:p>
          <a:p>
            <a:pPr lvl="1" eaLnBrk="1" hangingPunct="1">
              <a:defRPr/>
            </a:pPr>
            <a:r>
              <a:rPr lang="en-US" dirty="0"/>
              <a:t>Instruction selection and ordering</a:t>
            </a:r>
          </a:p>
          <a:p>
            <a:pPr lvl="1" eaLnBrk="1" hangingPunct="1">
              <a:defRPr/>
            </a:pPr>
            <a:r>
              <a:rPr lang="en-US" dirty="0"/>
              <a:t>Dead code elimination</a:t>
            </a:r>
          </a:p>
          <a:p>
            <a:pPr lvl="1" eaLnBrk="1" hangingPunct="1">
              <a:defRPr/>
            </a:pPr>
            <a:r>
              <a:rPr lang="en-US" dirty="0"/>
              <a:t>Fix minor inefficiencies</a:t>
            </a:r>
          </a:p>
          <a:p>
            <a:pPr>
              <a:defRPr/>
            </a:pPr>
            <a:endParaRPr lang="en-US" dirty="0"/>
          </a:p>
          <a:p>
            <a:pPr>
              <a:defRPr/>
            </a:pPr>
            <a:r>
              <a:rPr lang="en-US" dirty="0"/>
              <a:t>Compiler expected to provide an efficient mapping of program into the machine instructions</a:t>
            </a:r>
          </a:p>
          <a:p>
            <a:pPr lvl="1">
              <a:defRPr/>
            </a:pPr>
            <a:r>
              <a:rPr lang="en-US" dirty="0"/>
              <a:t>Compilers may or may not support features that have been included in a language recently (C++11, C++14, C++17, C++20, C++23, etc.)</a:t>
            </a:r>
          </a:p>
          <a:p>
            <a:pPr>
              <a:defRPr/>
            </a:pPr>
            <a:endParaRPr lang="en-US" dirty="0"/>
          </a:p>
          <a:p>
            <a:pPr>
              <a:defRPr/>
            </a:pPr>
            <a:r>
              <a:rPr lang="en-US" dirty="0"/>
              <a:t>Something to think about:</a:t>
            </a:r>
          </a:p>
          <a:p>
            <a:pPr lvl="1">
              <a:defRPr/>
            </a:pPr>
            <a:r>
              <a:rPr lang="en-US" dirty="0"/>
              <a:t>At least in theory, Intel compiler ought to be best positioned when it comes to compiling code for Intel chips</a:t>
            </a:r>
          </a:p>
          <a:p>
            <a:pPr lvl="2">
              <a:defRPr/>
            </a:pPr>
            <a:r>
              <a:rPr lang="en-US" dirty="0"/>
              <a:t>It ought to know all the dark corners of the microarchitecture</a:t>
            </a:r>
          </a:p>
          <a:p>
            <a:pPr lvl="3">
              <a:defRPr/>
            </a:pPr>
            <a:r>
              <a:rPr lang="en-US" dirty="0"/>
              <a:t>Well positioned to first implement any new/exotic ISA features</a:t>
            </a:r>
          </a:p>
        </p:txBody>
      </p:sp>
      <p:sp>
        <p:nvSpPr>
          <p:cNvPr id="3" name="Slide Number Placeholder 2">
            <a:extLst>
              <a:ext uri="{FF2B5EF4-FFF2-40B4-BE49-F238E27FC236}">
                <a16:creationId xmlns:a16="http://schemas.microsoft.com/office/drawing/2014/main" id="{5FEEF7DB-BA95-42C2-BECA-8F74D41700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76152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normAutofit/>
          </a:bodyPr>
          <a:lstStyle/>
          <a:p>
            <a:pPr eaLnBrk="1" hangingPunct="1">
              <a:defRPr/>
            </a:pPr>
            <a:r>
              <a:rPr lang="en-US" dirty="0"/>
              <a:t>How </a:t>
            </a:r>
            <a:r>
              <a:rPr lang="en-US" dirty="0">
                <a:solidFill>
                  <a:srgbClr val="FFC000"/>
                </a:solidFill>
              </a:rPr>
              <a:t>compilers</a:t>
            </a:r>
            <a:r>
              <a:rPr lang="en-US" dirty="0"/>
              <a:t> come into play</a:t>
            </a:r>
          </a:p>
        </p:txBody>
      </p:sp>
      <p:sp>
        <p:nvSpPr>
          <p:cNvPr id="651267" name="Rectangle 3"/>
          <p:cNvSpPr>
            <a:spLocks noGrp="1" noChangeArrowheads="1"/>
          </p:cNvSpPr>
          <p:nvPr>
            <p:ph idx="1"/>
          </p:nvPr>
        </p:nvSpPr>
        <p:spPr/>
        <p:txBody>
          <a:bodyPr vert="horz" lIns="90487" tIns="44450" rIns="90487" bIns="44450" rtlCol="0">
            <a:normAutofit/>
          </a:bodyPr>
          <a:lstStyle/>
          <a:p>
            <a:pPr eaLnBrk="1" hangingPunct="1">
              <a:defRPr/>
            </a:pPr>
            <a:endParaRPr lang="en-US" dirty="0"/>
          </a:p>
          <a:p>
            <a:pPr eaLnBrk="1" hangingPunct="1">
              <a:defRPr/>
            </a:pPr>
            <a:endParaRPr lang="en-US" dirty="0"/>
          </a:p>
          <a:p>
            <a:pPr eaLnBrk="1" hangingPunct="1">
              <a:defRPr/>
            </a:pPr>
            <a:r>
              <a:rPr lang="en-US" dirty="0"/>
              <a:t>Compilers don’t improve asymptotic efficiency of your algorithm</a:t>
            </a:r>
          </a:p>
          <a:p>
            <a:pPr lvl="1" eaLnBrk="1" hangingPunct="1">
              <a:defRPr/>
            </a:pPr>
            <a:r>
              <a:rPr lang="en-US" dirty="0"/>
              <a:t>Up to programmer to select the right algorithm for the problem &amp; the architecture </a:t>
            </a:r>
          </a:p>
          <a:p>
            <a:pPr eaLnBrk="1" hangingPunct="1">
              <a:defRPr/>
            </a:pPr>
            <a:endParaRPr lang="en-US" dirty="0"/>
          </a:p>
          <a:p>
            <a:pPr eaLnBrk="1" hangingPunct="1">
              <a:defRPr/>
            </a:pPr>
            <a:endParaRPr lang="en-US" dirty="0"/>
          </a:p>
          <a:p>
            <a:pPr eaLnBrk="1" hangingPunct="1">
              <a:defRPr/>
            </a:pPr>
            <a:r>
              <a:rPr lang="en-US" dirty="0"/>
              <a:t>Compilers have difficulty overcoming “optimization blockers”</a:t>
            </a:r>
          </a:p>
          <a:p>
            <a:pPr lvl="1" eaLnBrk="1" hangingPunct="1">
              <a:defRPr/>
            </a:pPr>
            <a:r>
              <a:rPr lang="en-US" dirty="0"/>
              <a:t>Potential memory aliasing</a:t>
            </a:r>
          </a:p>
          <a:p>
            <a:pPr lvl="1" eaLnBrk="1" hangingPunct="1">
              <a:defRPr/>
            </a:pPr>
            <a:r>
              <a:rPr lang="en-US" dirty="0">
                <a:solidFill>
                  <a:srgbClr val="00B050"/>
                </a:solidFill>
              </a:rPr>
              <a:t>“function call” side-effects</a:t>
            </a:r>
          </a:p>
        </p:txBody>
      </p:sp>
      <p:sp>
        <p:nvSpPr>
          <p:cNvPr id="3" name="Slide Number Placeholder 2">
            <a:extLst>
              <a:ext uri="{FF2B5EF4-FFF2-40B4-BE49-F238E27FC236}">
                <a16:creationId xmlns:a16="http://schemas.microsoft.com/office/drawing/2014/main" id="{5FEEF7DB-BA95-42C2-BECA-8F74D41700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1428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normAutofit/>
          </a:bodyPr>
          <a:lstStyle/>
          <a:p>
            <a:pPr>
              <a:defRPr/>
            </a:pPr>
            <a:r>
              <a:rPr lang="en-US" dirty="0"/>
              <a:t>The compiler has a tough job</a:t>
            </a:r>
          </a:p>
        </p:txBody>
      </p:sp>
      <p:sp>
        <p:nvSpPr>
          <p:cNvPr id="384003" name="Rectangle 3"/>
          <p:cNvSpPr>
            <a:spLocks noGrp="1" noChangeArrowheads="1"/>
          </p:cNvSpPr>
          <p:nvPr>
            <p:ph sz="half" idx="1"/>
          </p:nvPr>
        </p:nvSpPr>
        <p:spPr/>
        <p:txBody>
          <a:bodyPr vert="horz" lIns="90487" tIns="44450" rIns="90487" bIns="44450" rtlCol="0">
            <a:normAutofit/>
          </a:bodyPr>
          <a:lstStyle/>
          <a:p>
            <a:pPr eaLnBrk="1" hangingPunct="1">
              <a:defRPr/>
            </a:pPr>
            <a:endParaRPr lang="en-US" dirty="0"/>
          </a:p>
          <a:p>
            <a:pPr eaLnBrk="1" hangingPunct="1">
              <a:defRPr/>
            </a:pPr>
            <a:r>
              <a:rPr lang="en-US" dirty="0"/>
              <a:t>Most often, compiler ends up doing analysis only at the function level</a:t>
            </a:r>
          </a:p>
          <a:p>
            <a:pPr>
              <a:defRPr/>
            </a:pPr>
            <a:endParaRPr lang="en-US" dirty="0"/>
          </a:p>
          <a:p>
            <a:pPr>
              <a:defRPr/>
            </a:pPr>
            <a:r>
              <a:rPr lang="en-US" dirty="0"/>
              <a:t>Newer versions of </a:t>
            </a:r>
            <a:r>
              <a:rPr lang="en-US" dirty="0" err="1">
                <a:latin typeface="Consolas" panose="020B0609020204030204" pitchFamily="49" charset="0"/>
              </a:rPr>
              <a:t>gcc</a:t>
            </a:r>
            <a:r>
              <a:rPr lang="en-US" dirty="0"/>
              <a:t> and </a:t>
            </a:r>
            <a:r>
              <a:rPr lang="en-US" dirty="0">
                <a:latin typeface="Consolas" panose="020B0609020204030204" pitchFamily="49" charset="0"/>
              </a:rPr>
              <a:t>clang</a:t>
            </a:r>
            <a:r>
              <a:rPr lang="en-US" dirty="0"/>
              <a:t> do inter-procedural analysis within </a:t>
            </a:r>
            <a:r>
              <a:rPr lang="en-US" dirty="0">
                <a:solidFill>
                  <a:srgbClr val="0070C0"/>
                </a:solidFill>
              </a:rPr>
              <a:t>individual</a:t>
            </a:r>
            <a:r>
              <a:rPr lang="en-US" dirty="0"/>
              <a:t> files</a:t>
            </a:r>
          </a:p>
          <a:p>
            <a:pPr>
              <a:defRPr/>
            </a:pPr>
            <a:endParaRPr lang="en-US" dirty="0"/>
          </a:p>
          <a:p>
            <a:pPr>
              <a:defRPr/>
            </a:pPr>
            <a:r>
              <a:rPr lang="en-US" dirty="0"/>
              <a:t>Whole-program analysis for some reason not done too often</a:t>
            </a:r>
          </a:p>
          <a:p>
            <a:pPr lvl="1">
              <a:defRPr/>
            </a:pPr>
            <a:r>
              <a:rPr lang="en-US" dirty="0"/>
              <a:t>More on this later</a:t>
            </a:r>
          </a:p>
          <a:p>
            <a:pPr eaLnBrk="1" hangingPunct="1">
              <a:defRPr/>
            </a:pPr>
            <a:endParaRPr lang="en-US" dirty="0"/>
          </a:p>
        </p:txBody>
      </p:sp>
      <p:sp>
        <p:nvSpPr>
          <p:cNvPr id="3" name="Slide Number Placeholder 2">
            <a:extLst>
              <a:ext uri="{FF2B5EF4-FFF2-40B4-BE49-F238E27FC236}">
                <a16:creationId xmlns:a16="http://schemas.microsoft.com/office/drawing/2014/main" id="{7ED2B5AE-EFC7-4047-92D8-6C89FDAD3A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AA1D2B-68B0-4A76-8A87-73D48163EAF0}"/>
              </a:ext>
            </a:extLst>
          </p:cNvPr>
          <p:cNvSpPr/>
          <p:nvPr/>
        </p:nvSpPr>
        <p:spPr>
          <a:xfrm>
            <a:off x="6011952" y="2563585"/>
            <a:ext cx="6096000" cy="2677656"/>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functionFromOtherFile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someOtherRemoteFunc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myFunc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const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 = 1024;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accumulator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functionFromOtherFile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accumulator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someOtherRemoteFunc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accumulator;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1370A66-D88B-4B09-A326-3096D3A7F107}"/>
              </a:ext>
            </a:extLst>
          </p:cNvPr>
          <p:cNvSpPr/>
          <p:nvPr/>
        </p:nvSpPr>
        <p:spPr>
          <a:xfrm>
            <a:off x="6828659" y="5433479"/>
            <a:ext cx="44625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Compiler in a tough spot: function bodies are often hidden from call sites, compiler can only see their declaration</a:t>
            </a:r>
          </a:p>
        </p:txBody>
      </p:sp>
      <p:sp>
        <p:nvSpPr>
          <p:cNvPr id="6" name="Arrow: Down 5">
            <a:extLst>
              <a:ext uri="{FF2B5EF4-FFF2-40B4-BE49-F238E27FC236}">
                <a16:creationId xmlns:a16="http://schemas.microsoft.com/office/drawing/2014/main" id="{61C2F0D7-E79C-468C-978B-6FDA350C8645}"/>
              </a:ext>
            </a:extLst>
          </p:cNvPr>
          <p:cNvSpPr/>
          <p:nvPr/>
        </p:nvSpPr>
        <p:spPr>
          <a:xfrm rot="10800000">
            <a:off x="7121736" y="5241241"/>
            <a:ext cx="296984" cy="2686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07773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normAutofit/>
          </a:bodyPr>
          <a:lstStyle/>
          <a:p>
            <a:pPr eaLnBrk="1" hangingPunct="1">
              <a:defRPr/>
            </a:pPr>
            <a:r>
              <a:rPr lang="en-US" dirty="0"/>
              <a:t>The compiler has a tough job</a:t>
            </a:r>
          </a:p>
        </p:txBody>
      </p:sp>
      <p:sp>
        <p:nvSpPr>
          <p:cNvPr id="384003" name="Rectangle 3"/>
          <p:cNvSpPr>
            <a:spLocks noGrp="1" noChangeArrowheads="1"/>
          </p:cNvSpPr>
          <p:nvPr>
            <p:ph idx="1"/>
          </p:nvPr>
        </p:nvSpPr>
        <p:spPr/>
        <p:txBody>
          <a:bodyPr vert="horz" lIns="90487" tIns="44450" rIns="90487" bIns="44450" rtlCol="0">
            <a:normAutofit/>
          </a:bodyPr>
          <a:lstStyle/>
          <a:p>
            <a:pPr eaLnBrk="1" hangingPunct="1">
              <a:defRPr/>
            </a:pPr>
            <a:endParaRPr lang="en-US" sz="2000" dirty="0"/>
          </a:p>
          <a:p>
            <a:pPr>
              <a:defRPr/>
            </a:pPr>
            <a:r>
              <a:rPr lang="en-US" sz="2200" dirty="0"/>
              <a:t>The compiler operates under tight constraints</a:t>
            </a:r>
          </a:p>
          <a:p>
            <a:pPr lvl="1" eaLnBrk="1" hangingPunct="1">
              <a:defRPr/>
            </a:pPr>
            <a:r>
              <a:rPr lang="en-US" sz="1800" dirty="0"/>
              <a:t>It must obey all the rules in the C/C++ standard</a:t>
            </a:r>
          </a:p>
          <a:p>
            <a:pPr lvl="2">
              <a:defRPr/>
            </a:pPr>
            <a:r>
              <a:rPr lang="en-US" sz="1600" dirty="0"/>
              <a:t>Often prevents compiler from making optimizations that would only affect behavior under pathological conditions</a:t>
            </a:r>
          </a:p>
          <a:p>
            <a:pPr lvl="2">
              <a:defRPr/>
            </a:pPr>
            <a:r>
              <a:rPr lang="en-US" sz="1600" dirty="0"/>
              <a:t>The compilers are typically very </a:t>
            </a:r>
            <a:r>
              <a:rPr lang="en-US" sz="1600" b="1" dirty="0"/>
              <a:t>conservative</a:t>
            </a:r>
          </a:p>
          <a:p>
            <a:pPr lvl="1">
              <a:defRPr/>
            </a:pPr>
            <a:r>
              <a:rPr lang="en-US" sz="1800" dirty="0"/>
              <a:t>You might </a:t>
            </a:r>
            <a:r>
              <a:rPr lang="en-US" sz="1800" b="1" dirty="0"/>
              <a:t>overrule</a:t>
            </a:r>
            <a:r>
              <a:rPr lang="en-US" sz="1800" dirty="0"/>
              <a:t> safe decision made by compiler because you have more information than the compiler</a:t>
            </a:r>
          </a:p>
          <a:p>
            <a:pPr lvl="2">
              <a:defRPr/>
            </a:pPr>
            <a:r>
              <a:rPr lang="en-US" sz="1400" dirty="0"/>
              <a:t>Examples: Loop unrolling, knowing there is no pointer aliasing happening, etc.</a:t>
            </a:r>
          </a:p>
          <a:p>
            <a:pPr>
              <a:defRPr/>
            </a:pPr>
            <a:endParaRPr lang="en-US" sz="2200" dirty="0"/>
          </a:p>
          <a:p>
            <a:pPr>
              <a:defRPr/>
            </a:pPr>
            <a:r>
              <a:rPr lang="en-US" sz="2200" dirty="0"/>
              <a:t>Use of pointers is a big stumbling block</a:t>
            </a:r>
          </a:p>
          <a:p>
            <a:pPr>
              <a:defRPr/>
            </a:pPr>
            <a:endParaRPr lang="en-US" sz="2000" dirty="0"/>
          </a:p>
          <a:p>
            <a:pPr>
              <a:defRPr/>
            </a:pPr>
            <a:r>
              <a:rPr lang="en-US" sz="2200" dirty="0"/>
              <a:t>In general, don’t be too smart/cute when you write code; keep it simple and trust the compiler</a:t>
            </a:r>
          </a:p>
          <a:p>
            <a:pPr>
              <a:defRPr/>
            </a:pPr>
            <a:endParaRPr lang="en-US" sz="2200" dirty="0"/>
          </a:p>
        </p:txBody>
      </p:sp>
      <p:sp>
        <p:nvSpPr>
          <p:cNvPr id="3" name="Slide Number Placeholder 2">
            <a:extLst>
              <a:ext uri="{FF2B5EF4-FFF2-40B4-BE49-F238E27FC236}">
                <a16:creationId xmlns:a16="http://schemas.microsoft.com/office/drawing/2014/main" id="{7ED2B5AE-EFC7-4047-92D8-6C89FDAD3A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7176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2C86-CA3D-4CBB-8E57-BE220BA30513}"/>
              </a:ext>
            </a:extLst>
          </p:cNvPr>
          <p:cNvSpPr>
            <a:spLocks noGrp="1"/>
          </p:cNvSpPr>
          <p:nvPr>
            <p:ph type="title"/>
          </p:nvPr>
        </p:nvSpPr>
        <p:spPr/>
        <p:txBody>
          <a:bodyPr/>
          <a:lstStyle/>
          <a:p>
            <a:r>
              <a:rPr lang="en-US" dirty="0"/>
              <a:t>Tricks of the trade, done by compiler</a:t>
            </a:r>
          </a:p>
        </p:txBody>
      </p:sp>
      <p:sp>
        <p:nvSpPr>
          <p:cNvPr id="3" name="Content Placeholder 2">
            <a:extLst>
              <a:ext uri="{FF2B5EF4-FFF2-40B4-BE49-F238E27FC236}">
                <a16:creationId xmlns:a16="http://schemas.microsoft.com/office/drawing/2014/main" id="{91B793F0-2142-4822-B1E5-739B95B5FE02}"/>
              </a:ext>
            </a:extLst>
          </p:cNvPr>
          <p:cNvSpPr>
            <a:spLocks noGrp="1"/>
          </p:cNvSpPr>
          <p:nvPr>
            <p:ph idx="1"/>
          </p:nvPr>
        </p:nvSpPr>
        <p:spPr/>
        <p:txBody>
          <a:bodyPr/>
          <a:lstStyle/>
          <a:p>
            <a:r>
              <a:rPr lang="en-US" dirty="0"/>
              <a:t>Function </a:t>
            </a:r>
            <a:r>
              <a:rPr lang="en-US" dirty="0" err="1">
                <a:solidFill>
                  <a:srgbClr val="C00000"/>
                </a:solidFill>
              </a:rPr>
              <a:t>inlining</a:t>
            </a:r>
            <a:r>
              <a:rPr lang="en-US" dirty="0"/>
              <a:t> – this is a big one</a:t>
            </a:r>
          </a:p>
          <a:p>
            <a:pPr lvl="1"/>
            <a:r>
              <a:rPr lang="en-US" dirty="0"/>
              <a:t>Wherever you call a function, the compiler simply replaces the call to function </a:t>
            </a:r>
            <a:r>
              <a:rPr lang="en-US" dirty="0">
                <a:latin typeface="Consolas" panose="020B0609020204030204" pitchFamily="49" charset="0"/>
              </a:rPr>
              <a:t>foo</a:t>
            </a:r>
            <a:r>
              <a:rPr lang="en-US" dirty="0"/>
              <a:t> with the entire body of function </a:t>
            </a:r>
            <a:r>
              <a:rPr lang="en-US" dirty="0">
                <a:latin typeface="Consolas" panose="020B0609020204030204" pitchFamily="49" charset="0"/>
              </a:rPr>
              <a:t>foo</a:t>
            </a:r>
            <a:r>
              <a:rPr lang="en-US" dirty="0"/>
              <a:t> (the entire function body dropped in)</a:t>
            </a:r>
          </a:p>
          <a:p>
            <a:pPr lvl="1"/>
            <a:r>
              <a:rPr lang="en-US" dirty="0"/>
              <a:t>Not always possible, you must explicitly call for it (by function decoration and/or compile flags)</a:t>
            </a:r>
          </a:p>
          <a:p>
            <a:pPr lvl="2"/>
            <a:r>
              <a:rPr lang="en-US" dirty="0"/>
              <a:t>Nowadays you can ask the compiler to report back what functions it successfully </a:t>
            </a:r>
            <a:r>
              <a:rPr lang="en-US" dirty="0" err="1"/>
              <a:t>inlined</a:t>
            </a:r>
            <a:endParaRPr lang="en-US" dirty="0"/>
          </a:p>
          <a:p>
            <a:pPr lvl="1"/>
            <a:endParaRPr lang="en-US" dirty="0"/>
          </a:p>
          <a:p>
            <a:pPr lvl="2"/>
            <a:endParaRPr lang="en-US" dirty="0"/>
          </a:p>
          <a:p>
            <a:r>
              <a:rPr lang="en-US" dirty="0"/>
              <a:t>Quick consequences, if you can inline:</a:t>
            </a:r>
          </a:p>
          <a:p>
            <a:pPr lvl="1"/>
            <a:r>
              <a:rPr lang="en-US" dirty="0"/>
              <a:t>You have one less jump</a:t>
            </a:r>
          </a:p>
          <a:p>
            <a:pPr lvl="1"/>
            <a:r>
              <a:rPr lang="en-US" dirty="0"/>
              <a:t>No stack operations</a:t>
            </a:r>
          </a:p>
          <a:p>
            <a:pPr lvl="1"/>
            <a:r>
              <a:rPr lang="en-US" dirty="0"/>
              <a:t>More important: the compiler sees way more code and therefore engages in more fruitful optimizations</a:t>
            </a:r>
          </a:p>
          <a:p>
            <a:pPr lvl="2"/>
            <a:r>
              <a:rPr lang="en-US" dirty="0"/>
              <a:t>It’s one thing to optimize when you have 5 lines of code, and a different one for 500 lines of code</a:t>
            </a:r>
          </a:p>
        </p:txBody>
      </p:sp>
      <p:sp>
        <p:nvSpPr>
          <p:cNvPr id="4" name="Slide Number Placeholder 3">
            <a:extLst>
              <a:ext uri="{FF2B5EF4-FFF2-40B4-BE49-F238E27FC236}">
                <a16:creationId xmlns:a16="http://schemas.microsoft.com/office/drawing/2014/main" id="{87A30AED-83E0-4BB0-B973-9A574C86A2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F00461-3CED-422B-BB27-F82D747A0DBC}"/>
                  </a:ext>
                </a:extLst>
              </p:cNvPr>
              <p:cNvSpPr>
                <a:spLocks noGrp="1"/>
              </p:cNvSpPr>
              <p:nvPr>
                <p:ph type="body" sz="quarter" idx="13"/>
              </p:nvPr>
            </p:nvSpPr>
            <p:spPr/>
            <p:txBody>
              <a:bodyPr/>
              <a:lstStyle/>
              <a:p>
                <a:r>
                  <a:rPr lang="en-US" dirty="0"/>
                  <a:t>[Matt Godbolt]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A4F00461-3CED-422B-BB27-F82D747A0DB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992664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2C86-CA3D-4CBB-8E57-BE220BA30513}"/>
              </a:ext>
            </a:extLst>
          </p:cNvPr>
          <p:cNvSpPr>
            <a:spLocks noGrp="1"/>
          </p:cNvSpPr>
          <p:nvPr>
            <p:ph type="title"/>
          </p:nvPr>
        </p:nvSpPr>
        <p:spPr/>
        <p:txBody>
          <a:bodyPr/>
          <a:lstStyle/>
          <a:p>
            <a:r>
              <a:rPr lang="en-US" dirty="0"/>
              <a:t>Tricks of the trade, done by compiler</a:t>
            </a:r>
          </a:p>
        </p:txBody>
      </p:sp>
      <p:sp>
        <p:nvSpPr>
          <p:cNvPr id="3" name="Content Placeholder 2">
            <a:extLst>
              <a:ext uri="{FF2B5EF4-FFF2-40B4-BE49-F238E27FC236}">
                <a16:creationId xmlns:a16="http://schemas.microsoft.com/office/drawing/2014/main" id="{91B793F0-2142-4822-B1E5-739B95B5FE02}"/>
              </a:ext>
            </a:extLst>
          </p:cNvPr>
          <p:cNvSpPr>
            <a:spLocks noGrp="1"/>
          </p:cNvSpPr>
          <p:nvPr>
            <p:ph idx="1"/>
          </p:nvPr>
        </p:nvSpPr>
        <p:spPr/>
        <p:txBody>
          <a:bodyPr>
            <a:normAutofit/>
          </a:bodyPr>
          <a:lstStyle/>
          <a:p>
            <a:pPr lvl="1"/>
            <a:endParaRPr lang="en-US" dirty="0"/>
          </a:p>
          <a:p>
            <a:r>
              <a:rPr lang="en-US" dirty="0"/>
              <a:t>Constant propagation</a:t>
            </a:r>
          </a:p>
          <a:p>
            <a:pPr lvl="1"/>
            <a:r>
              <a:rPr lang="en-US" dirty="0"/>
              <a:t>Compiler substitutes all references to </a:t>
            </a:r>
            <a:r>
              <a:rPr lang="en-US" dirty="0" err="1">
                <a:latin typeface="Consolas" panose="020B0609020204030204" pitchFamily="49" charset="0"/>
              </a:rPr>
              <a:t>myApplePie</a:t>
            </a:r>
            <a:r>
              <a:rPr lang="en-US" dirty="0"/>
              <a:t> with the constant value</a:t>
            </a:r>
          </a:p>
          <a:p>
            <a:pPr lvl="1"/>
            <a:endParaRPr lang="en-US" dirty="0"/>
          </a:p>
          <a:p>
            <a:r>
              <a:rPr lang="en-US" dirty="0"/>
              <a:t>Common subexpression elimination</a:t>
            </a:r>
          </a:p>
          <a:p>
            <a:pPr lvl="1"/>
            <a:endParaRPr lang="en-US" dirty="0"/>
          </a:p>
          <a:p>
            <a:r>
              <a:rPr lang="en-US" dirty="0"/>
              <a:t>Dead code removal</a:t>
            </a:r>
          </a:p>
          <a:p>
            <a:pPr lvl="1"/>
            <a:r>
              <a:rPr lang="en-US" dirty="0"/>
              <a:t>There may be areas of the code that have no effect on the output, and these can be removed </a:t>
            </a:r>
          </a:p>
          <a:p>
            <a:pPr lvl="2"/>
            <a:r>
              <a:rPr lang="en-US" dirty="0"/>
              <a:t>This includes loads and stores whose values are unused, as well as entire functions and expressions</a:t>
            </a:r>
          </a:p>
          <a:p>
            <a:pPr lvl="1"/>
            <a:endParaRPr lang="en-US" dirty="0"/>
          </a:p>
          <a:p>
            <a:r>
              <a:rPr lang="en-US" dirty="0"/>
              <a:t>Tail call removal</a:t>
            </a:r>
          </a:p>
          <a:p>
            <a:pPr lvl="1"/>
            <a:r>
              <a:rPr lang="en-US" dirty="0"/>
              <a:t>Set of recursive calls to same function get replaced by a loop</a:t>
            </a:r>
          </a:p>
        </p:txBody>
      </p:sp>
      <p:sp>
        <p:nvSpPr>
          <p:cNvPr id="4" name="Slide Number Placeholder 3">
            <a:extLst>
              <a:ext uri="{FF2B5EF4-FFF2-40B4-BE49-F238E27FC236}">
                <a16:creationId xmlns:a16="http://schemas.microsoft.com/office/drawing/2014/main" id="{87A30AED-83E0-4BB0-B973-9A574C86A2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6EDFF0E-B5FC-4DDB-A843-6670690FF1F3}"/>
              </a:ext>
            </a:extLst>
          </p:cNvPr>
          <p:cNvSpPr/>
          <p:nvPr/>
        </p:nvSpPr>
        <p:spPr>
          <a:xfrm>
            <a:off x="3218583" y="1893804"/>
            <a:ext cx="4363695" cy="369332"/>
          </a:xfrm>
          <a:prstGeom prst="rect">
            <a:avLst/>
          </a:prstGeom>
          <a:solidFill>
            <a:schemeClr val="bg1">
              <a:lumMod val="95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const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333333"/>
                </a:solidFill>
                <a:effectLst/>
                <a:uLnTx/>
                <a:uFillTx/>
                <a:latin typeface="Consolas" panose="020B0609020204030204" pitchFamily="49" charset="0"/>
                <a:ea typeface="+mn-ea"/>
                <a:cs typeface="+mn-cs"/>
              </a:rPr>
              <a:t>myApplePie</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3.1415</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02211681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E3B5-60BB-4E00-8152-4A5990DDBE5C}"/>
              </a:ext>
            </a:extLst>
          </p:cNvPr>
          <p:cNvSpPr>
            <a:spLocks noGrp="1"/>
          </p:cNvSpPr>
          <p:nvPr>
            <p:ph type="title"/>
          </p:nvPr>
        </p:nvSpPr>
        <p:spPr/>
        <p:txBody>
          <a:bodyPr/>
          <a:lstStyle/>
          <a:p>
            <a:r>
              <a:rPr lang="en-US" dirty="0"/>
              <a:t>How can you help the compiler?</a:t>
            </a:r>
          </a:p>
        </p:txBody>
      </p:sp>
      <p:sp>
        <p:nvSpPr>
          <p:cNvPr id="3" name="Content Placeholder 2">
            <a:extLst>
              <a:ext uri="{FF2B5EF4-FFF2-40B4-BE49-F238E27FC236}">
                <a16:creationId xmlns:a16="http://schemas.microsoft.com/office/drawing/2014/main" id="{30E11478-856A-44D7-A5A8-BC0EE74584F0}"/>
              </a:ext>
            </a:extLst>
          </p:cNvPr>
          <p:cNvSpPr>
            <a:spLocks noGrp="1"/>
          </p:cNvSpPr>
          <p:nvPr>
            <p:ph idx="1"/>
          </p:nvPr>
        </p:nvSpPr>
        <p:spPr/>
        <p:txBody>
          <a:bodyPr>
            <a:normAutofit/>
          </a:bodyPr>
          <a:lstStyle/>
          <a:p>
            <a:pPr marL="0" indent="0">
              <a:buNone/>
            </a:pPr>
            <a:r>
              <a:rPr lang="en-US" dirty="0"/>
              <a:t>A) </a:t>
            </a:r>
            <a:r>
              <a:rPr lang="en-US" dirty="0">
                <a:solidFill>
                  <a:srgbClr val="C00000"/>
                </a:solidFill>
              </a:rPr>
              <a:t>Allow it to see as much code as possible</a:t>
            </a:r>
          </a:p>
          <a:p>
            <a:pPr lvl="1"/>
            <a:r>
              <a:rPr lang="en-US" dirty="0"/>
              <a:t>You set it free, so to speak</a:t>
            </a:r>
          </a:p>
          <a:p>
            <a:pPr lvl="1"/>
            <a:r>
              <a:rPr lang="en-US" dirty="0"/>
              <a:t>Recall that typically compiler sees only one file at a time</a:t>
            </a:r>
          </a:p>
          <a:p>
            <a:pPr lvl="2"/>
            <a:r>
              <a:rPr lang="en-US" dirty="0"/>
              <a:t>Can’t peek at some function you use that is defined in a different file</a:t>
            </a:r>
          </a:p>
          <a:p>
            <a:endParaRPr lang="en-US" dirty="0"/>
          </a:p>
          <a:p>
            <a:endParaRPr lang="en-US" dirty="0"/>
          </a:p>
          <a:p>
            <a:pPr marL="0" indent="0">
              <a:buNone/>
            </a:pPr>
            <a:r>
              <a:rPr lang="en-US" dirty="0"/>
              <a:t>B) </a:t>
            </a:r>
            <a:r>
              <a:rPr lang="en-US" dirty="0">
                <a:solidFill>
                  <a:srgbClr val="C00000"/>
                </a:solidFill>
              </a:rPr>
              <a:t>Provide flags to convey to it information</a:t>
            </a:r>
          </a:p>
          <a:p>
            <a:pPr lvl="1"/>
            <a:r>
              <a:rPr lang="en-US" dirty="0"/>
              <a:t>Examples:</a:t>
            </a:r>
          </a:p>
          <a:p>
            <a:pPr lvl="2"/>
            <a:r>
              <a:rPr lang="en-US" dirty="0"/>
              <a:t>Telling compiler your target architecture</a:t>
            </a:r>
          </a:p>
          <a:p>
            <a:pPr lvl="2"/>
            <a:r>
              <a:rPr lang="en-US" dirty="0"/>
              <a:t>Allowing it to unroll loops</a:t>
            </a:r>
          </a:p>
          <a:p>
            <a:pPr lvl="2"/>
            <a:r>
              <a:rPr lang="en-US" dirty="0"/>
              <a:t>Telling it to inline functions as much as possible</a:t>
            </a:r>
          </a:p>
          <a:p>
            <a:pPr lvl="2"/>
            <a:r>
              <a:rPr lang="en-US" dirty="0"/>
              <a:t>Etc.</a:t>
            </a:r>
          </a:p>
        </p:txBody>
      </p:sp>
      <p:sp>
        <p:nvSpPr>
          <p:cNvPr id="4" name="Slide Number Placeholder 3">
            <a:extLst>
              <a:ext uri="{FF2B5EF4-FFF2-40B4-BE49-F238E27FC236}">
                <a16:creationId xmlns:a16="http://schemas.microsoft.com/office/drawing/2014/main" id="{FC47718A-A65A-4055-9AC7-A7BFFDD61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033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2FF6-CBD8-4296-834F-EF8C002614A8}"/>
              </a:ext>
            </a:extLst>
          </p:cNvPr>
          <p:cNvSpPr>
            <a:spLocks noGrp="1"/>
          </p:cNvSpPr>
          <p:nvPr>
            <p:ph type="title"/>
          </p:nvPr>
        </p:nvSpPr>
        <p:spPr/>
        <p:txBody>
          <a:bodyPr/>
          <a:lstStyle/>
          <a:p>
            <a:r>
              <a:rPr lang="en-US" dirty="0"/>
              <a:t>Compilers, and </a:t>
            </a:r>
            <a:r>
              <a:rPr lang="en-US" dirty="0">
                <a:solidFill>
                  <a:srgbClr val="FFCC00"/>
                </a:solidFill>
              </a:rPr>
              <a:t>link time optimization</a:t>
            </a:r>
            <a:r>
              <a:rPr lang="en-US" dirty="0"/>
              <a:t> (LTO)</a:t>
            </a:r>
          </a:p>
        </p:txBody>
      </p:sp>
      <p:sp>
        <p:nvSpPr>
          <p:cNvPr id="3" name="Content Placeholder 2">
            <a:extLst>
              <a:ext uri="{FF2B5EF4-FFF2-40B4-BE49-F238E27FC236}">
                <a16:creationId xmlns:a16="http://schemas.microsoft.com/office/drawing/2014/main" id="{EFAC1DC1-30B9-4367-A71E-7CB6FB2CD07A}"/>
              </a:ext>
            </a:extLst>
          </p:cNvPr>
          <p:cNvSpPr>
            <a:spLocks noGrp="1"/>
          </p:cNvSpPr>
          <p:nvPr>
            <p:ph idx="1"/>
          </p:nvPr>
        </p:nvSpPr>
        <p:spPr/>
        <p:txBody>
          <a:bodyPr>
            <a:normAutofit/>
          </a:bodyPr>
          <a:lstStyle/>
          <a:p>
            <a:r>
              <a:rPr lang="en-US" dirty="0"/>
              <a:t>Compilers are becoming faster and smarter</a:t>
            </a:r>
          </a:p>
          <a:p>
            <a:pPr lvl="1"/>
            <a:endParaRPr lang="en-US" dirty="0"/>
          </a:p>
          <a:p>
            <a:pPr lvl="1"/>
            <a:endParaRPr lang="en-US" dirty="0"/>
          </a:p>
          <a:p>
            <a:r>
              <a:rPr lang="en-US" dirty="0"/>
              <a:t>It’s affordable and profitable to do program-level, not function level optimization</a:t>
            </a:r>
          </a:p>
          <a:p>
            <a:pPr lvl="1"/>
            <a:endParaRPr lang="en-US" dirty="0"/>
          </a:p>
          <a:p>
            <a:pPr lvl="1"/>
            <a:endParaRPr lang="en-US" dirty="0"/>
          </a:p>
          <a:p>
            <a:r>
              <a:rPr lang="en-US" dirty="0"/>
              <a:t>LTO (also known as LTCG, for “link time code generation”) can be used to </a:t>
            </a:r>
            <a:r>
              <a:rPr lang="en-US" dirty="0">
                <a:solidFill>
                  <a:srgbClr val="C00000"/>
                </a:solidFill>
              </a:rPr>
              <a:t>allow the compiler to see across translation unit boundaries</a:t>
            </a:r>
          </a:p>
          <a:p>
            <a:pPr lvl="1"/>
            <a:endParaRPr lang="en-US" dirty="0"/>
          </a:p>
          <a:p>
            <a:pPr lvl="1"/>
            <a:endParaRPr lang="en-US" dirty="0"/>
          </a:p>
          <a:p>
            <a:r>
              <a:rPr lang="en-US" dirty="0"/>
              <a:t>Likely to provide good speedup for complex codes with many source files</a:t>
            </a:r>
          </a:p>
          <a:p>
            <a:endParaRPr lang="en-US" dirty="0"/>
          </a:p>
        </p:txBody>
      </p:sp>
      <p:sp>
        <p:nvSpPr>
          <p:cNvPr id="4" name="Slide Number Placeholder 3">
            <a:extLst>
              <a:ext uri="{FF2B5EF4-FFF2-40B4-BE49-F238E27FC236}">
                <a16:creationId xmlns:a16="http://schemas.microsoft.com/office/drawing/2014/main" id="{130F6FA5-BAD7-41DB-9377-3C71A4E839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2360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2FF6-CBD8-4296-834F-EF8C002614A8}"/>
              </a:ext>
            </a:extLst>
          </p:cNvPr>
          <p:cNvSpPr>
            <a:spLocks noGrp="1"/>
          </p:cNvSpPr>
          <p:nvPr>
            <p:ph type="title"/>
          </p:nvPr>
        </p:nvSpPr>
        <p:spPr/>
        <p:txBody>
          <a:bodyPr/>
          <a:lstStyle/>
          <a:p>
            <a:r>
              <a:rPr lang="en-US" dirty="0"/>
              <a:t>LTO: Done how?</a:t>
            </a:r>
          </a:p>
        </p:txBody>
      </p:sp>
      <p:sp>
        <p:nvSpPr>
          <p:cNvPr id="3" name="Content Placeholder 2">
            <a:extLst>
              <a:ext uri="{FF2B5EF4-FFF2-40B4-BE49-F238E27FC236}">
                <a16:creationId xmlns:a16="http://schemas.microsoft.com/office/drawing/2014/main" id="{EFAC1DC1-30B9-4367-A71E-7CB6FB2CD07A}"/>
              </a:ext>
            </a:extLst>
          </p:cNvPr>
          <p:cNvSpPr>
            <a:spLocks noGrp="1"/>
          </p:cNvSpPr>
          <p:nvPr>
            <p:ph idx="1"/>
          </p:nvPr>
        </p:nvSpPr>
        <p:spPr/>
        <p:txBody>
          <a:bodyPr>
            <a:normAutofit/>
          </a:bodyPr>
          <a:lstStyle/>
          <a:p>
            <a:endParaRPr lang="en-US" dirty="0"/>
          </a:p>
          <a:p>
            <a:r>
              <a:rPr lang="en-US" dirty="0"/>
              <a:t>Individual translation units compiled to an </a:t>
            </a:r>
            <a:r>
              <a:rPr lang="en-US" dirty="0">
                <a:solidFill>
                  <a:srgbClr val="0070C0"/>
                </a:solidFill>
              </a:rPr>
              <a:t>intermediate representation</a:t>
            </a:r>
            <a:r>
              <a:rPr lang="en-US" dirty="0"/>
              <a:t> (IR) instead of machine code</a:t>
            </a:r>
          </a:p>
          <a:p>
            <a:endParaRPr lang="en-US" dirty="0"/>
          </a:p>
          <a:p>
            <a:r>
              <a:rPr lang="en-US" dirty="0"/>
              <a:t>Machine code is generated during the link process—when the entire program is visible</a:t>
            </a:r>
          </a:p>
          <a:p>
            <a:endParaRPr lang="en-US" dirty="0"/>
          </a:p>
          <a:p>
            <a:r>
              <a:rPr lang="en-US" dirty="0"/>
              <a:t>The compiler can take advantage of this to inline across translation units, or at least use information about the side effects of called functions</a:t>
            </a:r>
          </a:p>
          <a:p>
            <a:endParaRPr lang="en-US" dirty="0"/>
          </a:p>
          <a:p>
            <a:r>
              <a:rPr lang="en-US" dirty="0"/>
              <a:t>NOTE: Invoking LTO can be done today; controlled through compile flags</a:t>
            </a:r>
          </a:p>
        </p:txBody>
      </p:sp>
      <p:sp>
        <p:nvSpPr>
          <p:cNvPr id="4" name="Slide Number Placeholder 3">
            <a:extLst>
              <a:ext uri="{FF2B5EF4-FFF2-40B4-BE49-F238E27FC236}">
                <a16:creationId xmlns:a16="http://schemas.microsoft.com/office/drawing/2014/main" id="{130F6FA5-BAD7-41DB-9377-3C71A4E839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40727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21A2-ECE0-4AAE-A46C-A0F2E3FF5482}"/>
              </a:ext>
            </a:extLst>
          </p:cNvPr>
          <p:cNvSpPr>
            <a:spLocks noGrp="1"/>
          </p:cNvSpPr>
          <p:nvPr>
            <p:ph type="title"/>
          </p:nvPr>
        </p:nvSpPr>
        <p:spPr/>
        <p:txBody>
          <a:bodyPr>
            <a:normAutofit/>
          </a:bodyPr>
          <a:lstStyle/>
          <a:p>
            <a:r>
              <a:rPr lang="en-US" dirty="0"/>
              <a:t>Other tricks pulled off by the compiler </a:t>
            </a:r>
            <a:r>
              <a:rPr lang="en-US" sz="2400" dirty="0"/>
              <a:t>[called “strength reduction”]</a:t>
            </a:r>
            <a:endParaRPr lang="en-US" dirty="0"/>
          </a:p>
        </p:txBody>
      </p:sp>
      <p:sp>
        <p:nvSpPr>
          <p:cNvPr id="3" name="Slide Number Placeholder 2">
            <a:extLst>
              <a:ext uri="{FF2B5EF4-FFF2-40B4-BE49-F238E27FC236}">
                <a16:creationId xmlns:a16="http://schemas.microsoft.com/office/drawing/2014/main" id="{FE966456-22E2-4719-9F47-2FE5BC1908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17A6AB33-2623-4928-BC7E-ED7A2A6E9DD6}"/>
                  </a:ext>
                </a:extLst>
              </p:cNvPr>
              <p:cNvSpPr>
                <a:spLocks noGrp="1"/>
              </p:cNvSpPr>
              <p:nvPr>
                <p:ph type="body" sz="quarter" idx="13"/>
              </p:nvPr>
            </p:nvSpPr>
            <p:spPr/>
            <p:txBody>
              <a:bodyPr/>
              <a:lstStyle/>
              <a:p>
                <a:r>
                  <a:rPr lang="en-US" dirty="0"/>
                  <a:t>[Matt Godbolt]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17A6AB33-2623-4928-BC7E-ED7A2A6E9DD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8EC5F37-02E4-407A-A68D-2C84F342738C}"/>
              </a:ext>
            </a:extLst>
          </p:cNvPr>
          <p:cNvSpPr/>
          <p:nvPr/>
        </p:nvSpPr>
        <p:spPr>
          <a:xfrm>
            <a:off x="3610707" y="1348753"/>
            <a:ext cx="4204677" cy="120032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int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100</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   func</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 </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1234</a:t>
            </a: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nn-NO"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849F9517-D384-4593-9359-45ACECCFBD89}"/>
              </a:ext>
            </a:extLst>
          </p:cNvPr>
          <p:cNvSpPr/>
          <p:nvPr/>
        </p:nvSpPr>
        <p:spPr>
          <a:xfrm>
            <a:off x="1879599" y="4308918"/>
            <a:ext cx="7932616" cy="120032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69C6"/>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7A3E9D"/>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iTimes1234 </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iTimes1234 </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123400</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i </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5D27"/>
                </a:solidFill>
                <a:effectLst/>
                <a:uLnTx/>
                <a:uFillTx/>
                <a:latin typeface="Consolas" panose="020B0609020204030204" pitchFamily="49" charset="0"/>
                <a:ea typeface="+mn-ea"/>
                <a:cs typeface="+mn-cs"/>
              </a:rPr>
              <a:t>1234</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A3731"/>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err="1">
                <a:ln>
                  <a:noFill/>
                </a:ln>
                <a:solidFill>
                  <a:srgbClr val="AA3731"/>
                </a:solidFill>
                <a:effectLst/>
                <a:uLnTx/>
                <a:uFillTx/>
                <a:latin typeface="Consolas" panose="020B0609020204030204" pitchFamily="49" charset="0"/>
                <a:ea typeface="+mn-ea"/>
                <a:cs typeface="+mn-cs"/>
              </a:rPr>
              <a:t>func</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rPr>
              <a:t>iTimes1234</a:t>
            </a: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77777"/>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333333"/>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9A452799-76B1-452E-826B-E4455206BC55}"/>
              </a:ext>
            </a:extLst>
          </p:cNvPr>
          <p:cNvSpPr/>
          <p:nvPr/>
        </p:nvSpPr>
        <p:spPr>
          <a:xfrm>
            <a:off x="1727865" y="1764251"/>
            <a:ext cx="15862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wrote this:</a:t>
            </a:r>
          </a:p>
        </p:txBody>
      </p:sp>
      <p:sp>
        <p:nvSpPr>
          <p:cNvPr id="7" name="Rectangle 6">
            <a:extLst>
              <a:ext uri="{FF2B5EF4-FFF2-40B4-BE49-F238E27FC236}">
                <a16:creationId xmlns:a16="http://schemas.microsoft.com/office/drawing/2014/main" id="{2DA2FDF6-3CC9-4ADB-ACE1-AB93697BD435}"/>
              </a:ext>
            </a:extLst>
          </p:cNvPr>
          <p:cNvSpPr/>
          <p:nvPr/>
        </p:nvSpPr>
        <p:spPr>
          <a:xfrm>
            <a:off x="2249226" y="3020220"/>
            <a:ext cx="2986651"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what the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compiler will </a:t>
            </a:r>
            <a:b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generate on your behalf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8" name="Arrow: Down 7">
            <a:extLst>
              <a:ext uri="{FF2B5EF4-FFF2-40B4-BE49-F238E27FC236}">
                <a16:creationId xmlns:a16="http://schemas.microsoft.com/office/drawing/2014/main" id="{D6034A49-6D46-42BF-9701-2DCAC23A3835}"/>
              </a:ext>
            </a:extLst>
          </p:cNvPr>
          <p:cNvSpPr/>
          <p:nvPr/>
        </p:nvSpPr>
        <p:spPr>
          <a:xfrm>
            <a:off x="5337907" y="3020220"/>
            <a:ext cx="468923" cy="578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574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eaLnBrk="1" hangingPunct="1">
              <a:defRPr/>
            </a:pPr>
            <a:r>
              <a:rPr lang="en-US" dirty="0"/>
              <a:t>Other lesser trick: Share Common Subexpressions</a:t>
            </a:r>
          </a:p>
        </p:txBody>
      </p:sp>
      <p:sp>
        <p:nvSpPr>
          <p:cNvPr id="12291" name="Rectangle 3"/>
          <p:cNvSpPr>
            <a:spLocks noGrp="1" noChangeArrowheads="1"/>
          </p:cNvSpPr>
          <p:nvPr>
            <p:ph idx="1"/>
          </p:nvPr>
        </p:nvSpPr>
        <p:spPr>
          <a:noFill/>
        </p:spPr>
        <p:txBody>
          <a:bodyPr vert="horz" lIns="90487" tIns="44450" rIns="90487" bIns="44450" rtlCol="0">
            <a:normAutofit/>
          </a:bodyPr>
          <a:lstStyle/>
          <a:p>
            <a:r>
              <a:rPr lang="en-US" dirty="0"/>
              <a:t>Reuse portions of expressions</a:t>
            </a:r>
          </a:p>
          <a:p>
            <a:r>
              <a:rPr lang="en-US" dirty="0"/>
              <a:t>GCC will take care of this for you with –O1 flag</a:t>
            </a:r>
          </a:p>
        </p:txBody>
      </p:sp>
      <p:sp>
        <p:nvSpPr>
          <p:cNvPr id="2" name="Slide Number Placeholder 1">
            <a:extLst>
              <a:ext uri="{FF2B5EF4-FFF2-40B4-BE49-F238E27FC236}">
                <a16:creationId xmlns:a16="http://schemas.microsoft.com/office/drawing/2014/main" id="{87659B6A-254E-4028-B095-B5B92EF1B2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7C10F64-63FE-4CF0-993D-1DB5DCCE6643}"/>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a:p>
                <a:endParaRPr lang="en-US" dirty="0"/>
              </a:p>
            </p:txBody>
          </p:sp>
        </mc:Choice>
        <mc:Fallback xmlns="">
          <p:sp>
            <p:nvSpPr>
              <p:cNvPr id="3" name="Text Placeholder 2">
                <a:extLst>
                  <a:ext uri="{FF2B5EF4-FFF2-40B4-BE49-F238E27FC236}">
                    <a16:creationId xmlns:a16="http://schemas.microsoft.com/office/drawing/2014/main" id="{57C10F64-63FE-4CF0-993D-1DB5DCCE6643}"/>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
        <p:nvSpPr>
          <p:cNvPr id="12292" name="Rectangle 4"/>
          <p:cNvSpPr>
            <a:spLocks noChangeArrowheads="1"/>
          </p:cNvSpPr>
          <p:nvPr/>
        </p:nvSpPr>
        <p:spPr bwMode="auto">
          <a:xfrm>
            <a:off x="1249138" y="2593521"/>
            <a:ext cx="3516313" cy="1403350"/>
          </a:xfrm>
          <a:prstGeom prst="rect">
            <a:avLst/>
          </a:prstGeom>
          <a:solidFill>
            <a:srgbClr val="F6F5BD"/>
          </a:solidFill>
          <a:ln w="381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Sum neighbors of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up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(i-1)*n</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down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(i+1)*n</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left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*n</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j-1];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right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*n</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j+1];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sum = up + down + left + right;</a:t>
            </a:r>
          </a:p>
        </p:txBody>
      </p:sp>
      <p:sp>
        <p:nvSpPr>
          <p:cNvPr id="12293" name="Rectangle 5"/>
          <p:cNvSpPr>
            <a:spLocks noChangeArrowheads="1"/>
          </p:cNvSpPr>
          <p:nvPr/>
        </p:nvSpPr>
        <p:spPr bwMode="auto">
          <a:xfrm>
            <a:off x="8008656" y="2649209"/>
            <a:ext cx="3516313" cy="1403350"/>
          </a:xfrm>
          <a:prstGeom prst="rect">
            <a:avLst/>
          </a:prstGeom>
          <a:solidFill>
            <a:srgbClr val="F6F5BD"/>
          </a:solidFill>
          <a:ln w="381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long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inj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*n</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up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inj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down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inj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left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inj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right =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val</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inj</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sum = up + down + left + right;</a:t>
            </a:r>
          </a:p>
        </p:txBody>
      </p:sp>
      <p:sp>
        <p:nvSpPr>
          <p:cNvPr id="12294" name="Rectangle 6"/>
          <p:cNvSpPr>
            <a:spLocks noChangeArrowheads="1"/>
          </p:cNvSpPr>
          <p:nvPr/>
        </p:nvSpPr>
        <p:spPr bwMode="auto">
          <a:xfrm>
            <a:off x="1179288" y="4100060"/>
            <a:ext cx="4331378" cy="335989"/>
          </a:xfrm>
          <a:prstGeom prst="rect">
            <a:avLst/>
          </a:prstGeom>
          <a:noFill/>
          <a:ln w="25400">
            <a:no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Calibri"/>
              </a:rPr>
              <a:t>Three</a:t>
            </a:r>
            <a:r>
              <a:rPr kumimoji="0" lang="en-US" sz="1600" b="0" i="0" u="none" strike="noStrike" kern="1200" cap="none" spc="0" normalizeH="0" baseline="0" noProof="0" dirty="0">
                <a:ln>
                  <a:noFill/>
                </a:ln>
                <a:solidFill>
                  <a:prstClr val="black"/>
                </a:solidFill>
                <a:effectLst/>
                <a:uLnTx/>
                <a:uFillTx/>
                <a:latin typeface="Calibri"/>
                <a:ea typeface="+mn-ea"/>
                <a:cs typeface="Calibri"/>
              </a:rPr>
              <a:t> multiplications: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i*n</a:t>
            </a:r>
            <a:r>
              <a:rPr kumimoji="0" lang="en-US" sz="1600" b="0" i="0" u="none" strike="noStrike" kern="1200" cap="none" spc="0" normalizeH="0" baseline="0" noProof="0" dirty="0">
                <a:ln>
                  <a:noFill/>
                </a:ln>
                <a:solidFill>
                  <a:prstClr val="black"/>
                </a:solidFill>
                <a:effectLst/>
                <a:uLnTx/>
                <a:uFillTx/>
                <a:latin typeface="Calibri"/>
                <a:ea typeface="+mn-ea"/>
                <a:cs typeface="Calibri"/>
              </a:rPr>
              <a:t>,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(i–1)*n</a:t>
            </a:r>
            <a:r>
              <a:rPr kumimoji="0" lang="en-US" sz="1600" b="0" i="0" u="none" strike="noStrike" kern="1200" cap="none" spc="0" normalizeH="0" baseline="0" noProof="0" dirty="0">
                <a:ln>
                  <a:noFill/>
                </a:ln>
                <a:solidFill>
                  <a:prstClr val="black"/>
                </a:solidFill>
                <a:effectLst/>
                <a:uLnTx/>
                <a:uFillTx/>
                <a:latin typeface="Calibri"/>
                <a:ea typeface="+mn-ea"/>
                <a:cs typeface="Calibri"/>
              </a:rPr>
              <a:t>,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(i+1)*n</a:t>
            </a:r>
          </a:p>
        </p:txBody>
      </p:sp>
      <p:sp>
        <p:nvSpPr>
          <p:cNvPr id="12295" name="Rectangle 7"/>
          <p:cNvSpPr>
            <a:spLocks noChangeArrowheads="1"/>
          </p:cNvSpPr>
          <p:nvPr/>
        </p:nvSpPr>
        <p:spPr bwMode="auto">
          <a:xfrm>
            <a:off x="8243605" y="4155748"/>
            <a:ext cx="2192459" cy="335989"/>
          </a:xfrm>
          <a:prstGeom prst="rect">
            <a:avLst/>
          </a:prstGeom>
          <a:noFill/>
          <a:ln w="25400">
            <a:no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Calibri"/>
              </a:rPr>
              <a:t>One</a:t>
            </a:r>
            <a:r>
              <a:rPr kumimoji="0" lang="en-US" sz="1600" b="0" i="0" u="none" strike="noStrike" kern="1200" cap="none" spc="0" normalizeH="0" baseline="0" noProof="0" dirty="0">
                <a:ln>
                  <a:noFill/>
                </a:ln>
                <a:solidFill>
                  <a:prstClr val="black"/>
                </a:solidFill>
                <a:effectLst/>
                <a:uLnTx/>
                <a:uFillTx/>
                <a:latin typeface="Calibri"/>
                <a:ea typeface="+mn-ea"/>
                <a:cs typeface="Calibri"/>
              </a:rPr>
              <a:t> multiplication: </a:t>
            </a: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i*n</a:t>
            </a:r>
          </a:p>
        </p:txBody>
      </p:sp>
      <p:sp>
        <p:nvSpPr>
          <p:cNvPr id="12296" name="Rectangle 8"/>
          <p:cNvSpPr>
            <a:spLocks noChangeArrowheads="1"/>
          </p:cNvSpPr>
          <p:nvPr/>
        </p:nvSpPr>
        <p:spPr bwMode="auto">
          <a:xfrm>
            <a:off x="1249137" y="4574722"/>
            <a:ext cx="3733800" cy="1813317"/>
          </a:xfrm>
          <a:prstGeom prst="rect">
            <a:avLst/>
          </a:prstGeom>
          <a:solidFill>
            <a:schemeClr val="bg1">
              <a:lumMod val="95000"/>
            </a:schemeClr>
          </a:solidFill>
          <a:ln w="38100" cmpd="dbl">
            <a:solidFill>
              <a:schemeClr val="tx1"/>
            </a:solid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leaq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1(%</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leaq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-1(%</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%r8  # 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imulq</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imulq</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rax</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 (i+1)*n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imulq</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%r8      # (i-1)*n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addq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addq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(i+1)*</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addq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%r8      # (i-1)*</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12297" name="Rectangle 9"/>
          <p:cNvSpPr>
            <a:spLocks noChangeArrowheads="1"/>
          </p:cNvSpPr>
          <p:nvPr/>
        </p:nvSpPr>
        <p:spPr bwMode="auto">
          <a:xfrm>
            <a:off x="8008655" y="4630410"/>
            <a:ext cx="4027737" cy="1190625"/>
          </a:xfrm>
          <a:prstGeom prst="rect">
            <a:avLst/>
          </a:prstGeom>
          <a:solidFill>
            <a:schemeClr val="bg1">
              <a:lumMod val="95000"/>
            </a:schemeClr>
          </a:solidFill>
          <a:ln w="38100" cmpd="dbl">
            <a:solidFill>
              <a:schemeClr val="tx1"/>
            </a:solidFill>
            <a:miter lim="800000"/>
            <a:headEnd/>
            <a:tailEnd/>
          </a:ln>
        </p:spPr>
        <p:txBody>
          <a:bodyPr wrap="squar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imulq</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srgbClr val="C00000"/>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srgbClr val="C00000"/>
                </a:solidFill>
                <a:effectLst/>
                <a:uLnTx/>
                <a:uFillTx/>
                <a:latin typeface="Courier New" pitchFamily="49" charset="0"/>
                <a:ea typeface="+mn-ea"/>
                <a:cs typeface="+mn-cs"/>
              </a:rPr>
              <a:t>  #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addq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movq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subq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n+j-n</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leaq</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rsi</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rcx</a:t>
            </a:r>
            <a:r>
              <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rPr>
              <a:t> # i*</a:t>
            </a:r>
            <a:r>
              <a:rPr kumimoji="0" lang="en-US" sz="1400" b="1" i="0" u="none" strike="noStrike" kern="1200" cap="none" spc="0" normalizeH="0" baseline="0" noProof="0" dirty="0" err="1">
                <a:ln>
                  <a:noFill/>
                </a:ln>
                <a:solidFill>
                  <a:prstClr val="black"/>
                </a:solidFill>
                <a:effectLst/>
                <a:uLnTx/>
                <a:uFillTx/>
                <a:latin typeface="Courier New" pitchFamily="49" charset="0"/>
                <a:ea typeface="+mn-ea"/>
                <a:cs typeface="+mn-cs"/>
              </a:rPr>
              <a:t>n+j+n</a:t>
            </a:r>
            <a:endParaRPr kumimoji="0" lang="en-US" sz="1400" b="1"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grpSp>
        <p:nvGrpSpPr>
          <p:cNvPr id="6" name="Group 5"/>
          <p:cNvGrpSpPr/>
          <p:nvPr/>
        </p:nvGrpSpPr>
        <p:grpSpPr>
          <a:xfrm>
            <a:off x="4755952" y="2763071"/>
            <a:ext cx="1424768" cy="1101036"/>
            <a:chOff x="4755952" y="2763071"/>
            <a:chExt cx="1424768" cy="1101036"/>
          </a:xfrm>
        </p:grpSpPr>
        <p:sp>
          <p:nvSpPr>
            <p:cNvPr id="4" name="Rectangle 3"/>
            <p:cNvSpPr/>
            <p:nvPr/>
          </p:nvSpPr>
          <p:spPr>
            <a:xfrm>
              <a:off x="4755952" y="2763071"/>
              <a:ext cx="42351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Up</a:t>
              </a:r>
            </a:p>
          </p:txBody>
        </p:sp>
        <p:sp>
          <p:nvSpPr>
            <p:cNvPr id="13" name="Rectangle 12"/>
            <p:cNvSpPr/>
            <p:nvPr/>
          </p:nvSpPr>
          <p:spPr>
            <a:xfrm>
              <a:off x="4755952" y="3010639"/>
              <a:ext cx="6743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Down</a:t>
              </a:r>
            </a:p>
          </p:txBody>
        </p:sp>
        <p:sp>
          <p:nvSpPr>
            <p:cNvPr id="14" name="Rectangle 13"/>
            <p:cNvSpPr/>
            <p:nvPr/>
          </p:nvSpPr>
          <p:spPr>
            <a:xfrm>
              <a:off x="4755952" y="3235592"/>
              <a:ext cx="5034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Left</a:t>
              </a:r>
            </a:p>
          </p:txBody>
        </p:sp>
        <p:sp>
          <p:nvSpPr>
            <p:cNvPr id="15" name="Rectangle 14"/>
            <p:cNvSpPr/>
            <p:nvPr/>
          </p:nvSpPr>
          <p:spPr>
            <a:xfrm>
              <a:off x="4765451" y="3460545"/>
              <a:ext cx="61395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Right</a:t>
              </a:r>
            </a:p>
          </p:txBody>
        </p:sp>
        <p:sp>
          <p:nvSpPr>
            <p:cNvPr id="5" name="Right Brace 4"/>
            <p:cNvSpPr/>
            <p:nvPr/>
          </p:nvSpPr>
          <p:spPr>
            <a:xfrm>
              <a:off x="5433711" y="2797301"/>
              <a:ext cx="123790" cy="1066806"/>
            </a:xfrm>
            <a:prstGeom prst="rightBrace">
              <a:avLst>
                <a:gd name="adj1" fmla="val 138968"/>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p:cNvSpPr/>
            <p:nvPr/>
          </p:nvSpPr>
          <p:spPr>
            <a:xfrm rot="16200000">
              <a:off x="5413619" y="3052837"/>
              <a:ext cx="101098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Stencil</a:t>
              </a:r>
              <a:b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Operations</a:t>
              </a:r>
            </a:p>
          </p:txBody>
        </p:sp>
      </p:grpSp>
    </p:spTree>
    <p:extLst>
      <p:ext uri="{BB962C8B-B14F-4D97-AF65-F5344CB8AC3E}">
        <p14:creationId xmlns:p14="http://schemas.microsoft.com/office/powerpoint/2010/main" val="157599153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normAutofit/>
          </a:bodyPr>
          <a:lstStyle/>
          <a:p>
            <a:pPr>
              <a:defRPr/>
            </a:pPr>
            <a:r>
              <a:rPr lang="en-US" dirty="0"/>
              <a:t>Other lesser tricks: Replace costly operations with simpler ones</a:t>
            </a:r>
          </a:p>
        </p:txBody>
      </p:sp>
      <p:sp>
        <p:nvSpPr>
          <p:cNvPr id="11267" name="Rectangle 3"/>
          <p:cNvSpPr>
            <a:spLocks noGrp="1" noChangeArrowheads="1"/>
          </p:cNvSpPr>
          <p:nvPr>
            <p:ph idx="1"/>
          </p:nvPr>
        </p:nvSpPr>
        <p:spPr>
          <a:noFill/>
        </p:spPr>
        <p:txBody>
          <a:bodyPr vert="horz" lIns="90487" tIns="44450" rIns="90487" bIns="44450" rtlCol="0">
            <a:normAutofit/>
          </a:bodyPr>
          <a:lstStyle/>
          <a:p>
            <a:r>
              <a:rPr lang="en-US" dirty="0"/>
              <a:t>Examples:</a:t>
            </a:r>
          </a:p>
          <a:p>
            <a:pPr marL="914400" lvl="1" indent="-457200">
              <a:buFont typeface="+mj-lt"/>
              <a:buAutoNum type="arabicPeriod"/>
            </a:pPr>
            <a:r>
              <a:rPr lang="en-US" dirty="0"/>
              <a:t>Compiler will use “shift” whenever you multiply by a power of 2</a:t>
            </a:r>
          </a:p>
          <a:p>
            <a:pPr lvl="2"/>
            <a:r>
              <a:rPr lang="en-US" dirty="0">
                <a:latin typeface="Courier New" pitchFamily="49" charset="0"/>
              </a:rPr>
              <a:t>16*x	--&gt;	x &lt;&lt; 4</a:t>
            </a:r>
          </a:p>
          <a:p>
            <a:pPr lvl="2" eaLnBrk="1" hangingPunct="1"/>
            <a:r>
              <a:rPr lang="en-US" dirty="0"/>
              <a:t>Do not do this yourself, let the compiler do it, since it’s machine dependent</a:t>
            </a:r>
          </a:p>
          <a:p>
            <a:pPr lvl="1"/>
            <a:endParaRPr lang="en-US" dirty="0"/>
          </a:p>
          <a:p>
            <a:pPr marL="914400" lvl="1" indent="-457200">
              <a:buFont typeface="+mj-lt"/>
              <a:buAutoNum type="arabicPeriod" startAt="2"/>
            </a:pPr>
            <a:r>
              <a:rPr lang="en-US" dirty="0"/>
              <a:t>Compiler will go to great lengths to avoid divisions </a:t>
            </a:r>
            <a:r>
              <a:rPr lang="en-US" dirty="0">
                <a:solidFill>
                  <a:srgbClr val="0070C0"/>
                </a:solidFill>
              </a:rPr>
              <a:t>of integers</a:t>
            </a:r>
          </a:p>
          <a:p>
            <a:pPr lvl="2"/>
            <a:r>
              <a:rPr lang="en-US" dirty="0"/>
              <a:t>Around 20 times slower than an addition, and 5 times more expensive than multiplication</a:t>
            </a:r>
          </a:p>
          <a:p>
            <a:pPr lvl="2"/>
            <a:r>
              <a:rPr lang="en-US" dirty="0"/>
              <a:t>Division by power of 2 is simple (shift the other way, let the compiler do it)</a:t>
            </a:r>
          </a:p>
          <a:p>
            <a:pPr lvl="2"/>
            <a:r>
              <a:rPr lang="en-US" dirty="0"/>
              <a:t>Here’s a divide by 3, there is no division, actually:</a:t>
            </a:r>
          </a:p>
        </p:txBody>
      </p:sp>
      <p:sp>
        <p:nvSpPr>
          <p:cNvPr id="2" name="Slide Number Placeholder 1">
            <a:extLst>
              <a:ext uri="{FF2B5EF4-FFF2-40B4-BE49-F238E27FC236}">
                <a16:creationId xmlns:a16="http://schemas.microsoft.com/office/drawing/2014/main" id="{082C03DF-A93A-49C7-9BCC-2A03844702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4D70DBCE-A002-464A-AC7E-B4643CBE92D8}"/>
                  </a:ext>
                </a:extLst>
              </p:cNvPr>
              <p:cNvSpPr>
                <a:spLocks noGrp="1"/>
              </p:cNvSpPr>
              <p:nvPr>
                <p:ph type="body" sz="quarter" idx="13"/>
              </p:nvPr>
            </p:nvSpPr>
            <p:spPr/>
            <p:txBody>
              <a:bodyPr/>
              <a:lstStyle/>
              <a:p>
                <a:r>
                  <a:rPr lang="en-US" dirty="0"/>
                  <a:t>[Matt Godbolt]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4D70DBCE-A002-464A-AC7E-B4643CBE92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E7D60034-1FD9-41D2-8153-DB7594389501}"/>
              </a:ext>
            </a:extLst>
          </p:cNvPr>
          <p:cNvSpPr/>
          <p:nvPr/>
        </p:nvSpPr>
        <p:spPr>
          <a:xfrm>
            <a:off x="124472" y="5090212"/>
            <a:ext cx="4596020" cy="923330"/>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
                <a:ea typeface="+mn-ea"/>
                <a:cs typeface="+mn-cs"/>
              </a:rPr>
              <a:t>unsigned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
                <a:ea typeface="+mn-ea"/>
                <a:cs typeface="+mn-cs"/>
              </a:rPr>
              <a:t>divideByThree</a:t>
            </a:r>
            <a:r>
              <a:rPr kumimoji="0" lang="en-US" sz="1800" b="0" i="0" u="none" strike="noStrike" kern="1200" cap="none" spc="0" normalizeH="0" baseline="0" noProof="0" dirty="0">
                <a:ln>
                  <a:noFill/>
                </a:ln>
                <a:solidFill>
                  <a:srgbClr val="000000"/>
                </a:solidFill>
                <a:effectLst/>
                <a:uLnTx/>
                <a:uFillTx/>
                <a:latin typeface="Consolas, "/>
                <a:ea typeface="+mn-ea"/>
                <a:cs typeface="+mn-cs"/>
              </a:rPr>
              <a:t>(</a:t>
            </a:r>
            <a:r>
              <a:rPr kumimoji="0" lang="en-US" sz="1800" b="0" i="0" u="none" strike="noStrike" kern="1200" cap="none" spc="0" normalizeH="0" baseline="0" noProof="0" dirty="0">
                <a:ln>
                  <a:noFill/>
                </a:ln>
                <a:solidFill>
                  <a:srgbClr val="0000FF"/>
                </a:solidFill>
                <a:effectLst/>
                <a:uLnTx/>
                <a:uFillTx/>
                <a:latin typeface="Consolas, "/>
                <a:ea typeface="+mn-ea"/>
                <a:cs typeface="+mn-cs"/>
              </a:rPr>
              <a:t>unsigned</a:t>
            </a:r>
            <a:r>
              <a:rPr kumimoji="0" lang="en-US" sz="1800" b="0" i="0" u="none" strike="noStrike" kern="1200" cap="none" spc="0" normalizeH="0" baseline="0" noProof="0" dirty="0">
                <a:ln>
                  <a:noFill/>
                </a:ln>
                <a:solidFill>
                  <a:srgbClr val="000000"/>
                </a:solidFill>
                <a:effectLst/>
                <a:uLnTx/>
                <a:uFillTx/>
                <a:latin typeface="Consolas, "/>
                <a:ea typeface="+mn-ea"/>
                <a:cs typeface="+mn-cs"/>
              </a:rPr>
              <a:t>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return</a:t>
            </a:r>
            <a:r>
              <a:rPr kumimoji="0" lang="en-US" sz="1800" b="0" i="0" u="none" strike="noStrike" kern="1200" cap="none" spc="0" normalizeH="0" baseline="0" noProof="0" dirty="0">
                <a:ln>
                  <a:noFill/>
                </a:ln>
                <a:solidFill>
                  <a:srgbClr val="000000"/>
                </a:solidFill>
                <a:effectLst/>
                <a:uLnTx/>
                <a:uFillTx/>
                <a:latin typeface="Consolas, "/>
                <a:ea typeface="+mn-ea"/>
                <a:cs typeface="+mn-cs"/>
              </a:rPr>
              <a:t> x / </a:t>
            </a:r>
            <a:r>
              <a:rPr kumimoji="0" lang="en-US" sz="1800" b="0" i="0" u="none" strike="noStrike" kern="1200" cap="none" spc="0" normalizeH="0" baseline="0" noProof="0" dirty="0">
                <a:ln>
                  <a:noFill/>
                </a:ln>
                <a:solidFill>
                  <a:srgbClr val="09885A"/>
                </a:solidFill>
                <a:effectLst/>
                <a:uLnTx/>
                <a:uFillTx/>
                <a:latin typeface="Consolas, "/>
                <a:ea typeface="+mn-ea"/>
                <a:cs typeface="+mn-cs"/>
              </a:rPr>
              <a:t>3</a:t>
            </a:r>
            <a:r>
              <a:rPr kumimoji="0" lang="en-US" sz="18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a:t>
            </a:r>
          </a:p>
        </p:txBody>
      </p:sp>
      <p:sp>
        <p:nvSpPr>
          <p:cNvPr id="7" name="Rectangle 6">
            <a:extLst>
              <a:ext uri="{FF2B5EF4-FFF2-40B4-BE49-F238E27FC236}">
                <a16:creationId xmlns:a16="http://schemas.microsoft.com/office/drawing/2014/main" id="{E81A4A91-CF78-4914-9A02-8D7C98B13BD7}"/>
              </a:ext>
            </a:extLst>
          </p:cNvPr>
          <p:cNvSpPr/>
          <p:nvPr/>
        </p:nvSpPr>
        <p:spPr>
          <a:xfrm>
            <a:off x="4962767" y="4485616"/>
            <a:ext cx="7136594" cy="1754326"/>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8080"/>
                </a:solidFill>
                <a:effectLst/>
                <a:uLnTx/>
                <a:uFillTx/>
                <a:latin typeface="Consolas, "/>
                <a:ea typeface="+mn-ea"/>
                <a:cs typeface="+mn-cs"/>
              </a:rPr>
              <a:t>divideByThree</a:t>
            </a:r>
            <a:r>
              <a:rPr kumimoji="0" lang="en-US" sz="1800" b="0" i="0" u="none" strike="noStrike" kern="1200" cap="none" spc="0" normalizeH="0" baseline="0" noProof="0" dirty="0">
                <a:ln>
                  <a:noFill/>
                </a:ln>
                <a:solidFill>
                  <a:srgbClr val="008080"/>
                </a:solidFill>
                <a:effectLst/>
                <a:uLnTx/>
                <a:uFillTx/>
                <a:latin typeface="Consolas, "/>
                <a:ea typeface="+mn-ea"/>
                <a:cs typeface="+mn-cs"/>
              </a:rPr>
              <a:t>(unsigned int):</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mov</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eax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edi</a:t>
            </a:r>
            <a:r>
              <a:rPr kumimoji="0" lang="en-US" sz="1800" b="0" i="0" u="none" strike="noStrike" kern="1200" cap="none" spc="0" normalizeH="0" baseline="0" noProof="0" dirty="0">
                <a:ln>
                  <a:noFill/>
                </a:ln>
                <a:solidFill>
                  <a:srgbClr val="4864AA"/>
                </a:solidFill>
                <a:effectLst/>
                <a:uLnTx/>
                <a:uFillTx/>
                <a:latin typeface="Consolas, "/>
                <a:ea typeface="+mn-ea"/>
                <a:cs typeface="+mn-cs"/>
              </a:rPr>
              <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eax</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edi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mov</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edi</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9885A"/>
                </a:solidFill>
                <a:effectLst/>
                <a:uLnTx/>
                <a:uFillTx/>
                <a:latin typeface="Consolas, "/>
                <a:ea typeface="+mn-ea"/>
                <a:cs typeface="+mn-cs"/>
              </a:rPr>
              <a:t>2863311531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edi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0xaaaaaaab </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imul</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rdi</a:t>
            </a:r>
            <a:r>
              <a:rPr kumimoji="0" lang="en-US" sz="1800" b="0" i="0" u="none" strike="noStrike" kern="1200" cap="none" spc="0" normalizeH="0" baseline="0" noProof="0" dirty="0">
                <a:ln>
                  <a:noFill/>
                </a:ln>
                <a:solidFill>
                  <a:srgbClr val="4864AA"/>
                </a:solidFill>
                <a:effectLst/>
                <a:uLnTx/>
                <a:uFillTx/>
                <a:latin typeface="Consolas, "/>
                <a:ea typeface="+mn-ea"/>
                <a:cs typeface="+mn-cs"/>
              </a:rPr>
              <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0xaaaaaaab </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shr</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9885A"/>
                </a:solidFill>
                <a:effectLst/>
                <a:uLnTx/>
                <a:uFillTx/>
                <a:latin typeface="Consolas, "/>
                <a:ea typeface="+mn-ea"/>
                <a:cs typeface="+mn-cs"/>
              </a:rPr>
              <a:t>33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&gt;&gt;= 33 </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ret</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p:txBody>
      </p:sp>
      <p:sp>
        <p:nvSpPr>
          <p:cNvPr id="8" name="Rectangle 7">
            <a:extLst>
              <a:ext uri="{FF2B5EF4-FFF2-40B4-BE49-F238E27FC236}">
                <a16:creationId xmlns:a16="http://schemas.microsoft.com/office/drawing/2014/main" id="{535B567E-C7B5-484B-9E6D-20EE33912265}"/>
              </a:ext>
            </a:extLst>
          </p:cNvPr>
          <p:cNvSpPr/>
          <p:nvPr/>
        </p:nvSpPr>
        <p:spPr>
          <a:xfrm>
            <a:off x="7008348" y="6243605"/>
            <a:ext cx="45150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Computes 0.33333333337213844 of the input</a:t>
            </a:r>
          </a:p>
        </p:txBody>
      </p:sp>
      <p:sp>
        <p:nvSpPr>
          <p:cNvPr id="15" name="Down Arrow 4">
            <a:extLst>
              <a:ext uri="{FF2B5EF4-FFF2-40B4-BE49-F238E27FC236}">
                <a16:creationId xmlns:a16="http://schemas.microsoft.com/office/drawing/2014/main" id="{2BAC3172-E40C-40A6-A954-28B70BA86F2B}"/>
              </a:ext>
            </a:extLst>
          </p:cNvPr>
          <p:cNvSpPr/>
          <p:nvPr/>
        </p:nvSpPr>
        <p:spPr>
          <a:xfrm rot="16200000">
            <a:off x="5723171" y="5367592"/>
            <a:ext cx="274320" cy="26469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8491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eaLnBrk="1" hangingPunct="1">
              <a:defRPr/>
            </a:pPr>
            <a:r>
              <a:rPr lang="en-US" dirty="0"/>
              <a:t>One common theme for speeding up code: </a:t>
            </a:r>
            <a:r>
              <a:rPr lang="en-US" b="1" dirty="0">
                <a:solidFill>
                  <a:srgbClr val="FFC000"/>
                </a:solidFill>
              </a:rPr>
              <a:t>code motion</a:t>
            </a:r>
          </a:p>
        </p:txBody>
      </p:sp>
      <p:sp>
        <p:nvSpPr>
          <p:cNvPr id="385027" name="Rectangle 3"/>
          <p:cNvSpPr>
            <a:spLocks noGrp="1" noChangeArrowheads="1"/>
          </p:cNvSpPr>
          <p:nvPr>
            <p:ph idx="1"/>
          </p:nvPr>
        </p:nvSpPr>
        <p:spPr/>
        <p:txBody>
          <a:bodyPr vert="horz" lIns="90487" tIns="44450" rIns="90487" bIns="44450" rtlCol="0">
            <a:normAutofit/>
          </a:bodyPr>
          <a:lstStyle/>
          <a:p>
            <a:pPr eaLnBrk="1" hangingPunct="1">
              <a:defRPr/>
            </a:pPr>
            <a:r>
              <a:rPr lang="en-US" dirty="0"/>
              <a:t>Code Motion</a:t>
            </a:r>
          </a:p>
          <a:p>
            <a:pPr lvl="1" eaLnBrk="1" hangingPunct="1">
              <a:defRPr/>
            </a:pPr>
            <a:r>
              <a:rPr lang="en-US" dirty="0">
                <a:solidFill>
                  <a:srgbClr val="C00000"/>
                </a:solidFill>
              </a:rPr>
              <a:t>Reduce frequency with which some computation is performed</a:t>
            </a:r>
          </a:p>
          <a:p>
            <a:pPr lvl="2" eaLnBrk="1" hangingPunct="1">
              <a:defRPr/>
            </a:pPr>
            <a:r>
              <a:rPr lang="en-US" dirty="0"/>
              <a:t>Particularly rewarding when a piece of code can get moved out of a loop</a:t>
            </a:r>
          </a:p>
          <a:p>
            <a:pPr lvl="2" eaLnBrk="1" hangingPunct="1">
              <a:defRPr/>
            </a:pPr>
            <a:r>
              <a:rPr lang="en-US" dirty="0"/>
              <a:t>Typically done by the compiler, under higher optimization levels – if this is possible (more later)</a:t>
            </a:r>
          </a:p>
          <a:p>
            <a:pPr lvl="1">
              <a:defRPr/>
            </a:pPr>
            <a:r>
              <a:rPr lang="en-US" dirty="0"/>
              <a:t>Caveat: Make sure the new code produces same result (if you, rather than the compiler goes for it)</a:t>
            </a:r>
          </a:p>
          <a:p>
            <a:pPr lvl="2">
              <a:defRPr/>
            </a:pPr>
            <a:endParaRPr lang="en-US" dirty="0"/>
          </a:p>
          <a:p>
            <a:pPr>
              <a:defRPr/>
            </a:pPr>
            <a:r>
              <a:rPr lang="en-US" dirty="0"/>
              <a:t>Code motion, basic idea, captured in this code snippet:</a:t>
            </a:r>
          </a:p>
        </p:txBody>
      </p:sp>
      <p:sp>
        <p:nvSpPr>
          <p:cNvPr id="2" name="Slide Number Placeholder 1">
            <a:extLst>
              <a:ext uri="{FF2B5EF4-FFF2-40B4-BE49-F238E27FC236}">
                <a16:creationId xmlns:a16="http://schemas.microsoft.com/office/drawing/2014/main" id="{33EBDCFF-1B3C-4F8D-A78F-176736451D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81E037D-8BAA-4D94-95C4-7C5CA7C4012C}"/>
              </a:ext>
            </a:extLst>
          </p:cNvPr>
          <p:cNvSpPr/>
          <p:nvPr/>
        </p:nvSpPr>
        <p:spPr>
          <a:xfrm>
            <a:off x="146543" y="3977060"/>
            <a:ext cx="6588369" cy="120032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set_row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 = </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308A8F6-4032-4A06-9AB9-098FAEF395D4}"/>
              </a:ext>
            </a:extLst>
          </p:cNvPr>
          <p:cNvSpPr/>
          <p:nvPr/>
        </p:nvSpPr>
        <p:spPr>
          <a:xfrm>
            <a:off x="4751754" y="5224279"/>
            <a:ext cx="6924430"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set_row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dummy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pl-PL"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pl-PL"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pl-PL"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dummy</a:t>
            </a:r>
            <a:r>
              <a:rPr kumimoji="0" lang="pl-PL"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 = </a:t>
            </a:r>
            <a:r>
              <a:rPr kumimoji="0" lang="pl-PL"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pl-PL"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3917347-DA73-4B43-A2D1-D0C5CC57240A}"/>
              </a:ext>
            </a:extLst>
          </p:cNvPr>
          <p:cNvSpPr/>
          <p:nvPr/>
        </p:nvSpPr>
        <p:spPr>
          <a:xfrm rot="20414944">
            <a:off x="3897329" y="5094045"/>
            <a:ext cx="585836" cy="1070968"/>
          </a:xfrm>
          <a:custGeom>
            <a:avLst/>
            <a:gdLst>
              <a:gd name="connsiteX0" fmla="*/ 6172 w 585836"/>
              <a:gd name="connsiteY0" fmla="*/ 0 h 997487"/>
              <a:gd name="connsiteX1" fmla="*/ 38829 w 585836"/>
              <a:gd name="connsiteY1" fmla="*/ 563336 h 997487"/>
              <a:gd name="connsiteX2" fmla="*/ 300086 w 585836"/>
              <a:gd name="connsiteY2" fmla="*/ 930729 h 997487"/>
              <a:gd name="connsiteX3" fmla="*/ 585836 w 585836"/>
              <a:gd name="connsiteY3" fmla="*/ 996043 h 997487"/>
            </a:gdLst>
            <a:ahLst/>
            <a:cxnLst>
              <a:cxn ang="0">
                <a:pos x="connsiteX0" y="connsiteY0"/>
              </a:cxn>
              <a:cxn ang="0">
                <a:pos x="connsiteX1" y="connsiteY1"/>
              </a:cxn>
              <a:cxn ang="0">
                <a:pos x="connsiteX2" y="connsiteY2"/>
              </a:cxn>
              <a:cxn ang="0">
                <a:pos x="connsiteX3" y="connsiteY3"/>
              </a:cxn>
            </a:cxnLst>
            <a:rect l="l" t="t" r="r" b="b"/>
            <a:pathLst>
              <a:path w="585836" h="997487">
                <a:moveTo>
                  <a:pt x="6172" y="0"/>
                </a:moveTo>
                <a:cubicBezTo>
                  <a:pt x="-1993" y="204107"/>
                  <a:pt x="-10157" y="408215"/>
                  <a:pt x="38829" y="563336"/>
                </a:cubicBezTo>
                <a:cubicBezTo>
                  <a:pt x="87815" y="718457"/>
                  <a:pt x="208918" y="858611"/>
                  <a:pt x="300086" y="930729"/>
                </a:cubicBezTo>
                <a:cubicBezTo>
                  <a:pt x="391254" y="1002847"/>
                  <a:pt x="488545" y="999445"/>
                  <a:pt x="585836" y="996043"/>
                </a:cubicBezTo>
              </a:path>
            </a:pathLst>
          </a:custGeom>
          <a:noFill/>
          <a:ln w="28575">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E9C9856-CC24-4663-B8E8-8780566D2694}"/>
              </a:ext>
            </a:extLst>
          </p:cNvPr>
          <p:cNvSpPr/>
          <p:nvPr/>
        </p:nvSpPr>
        <p:spPr>
          <a:xfrm>
            <a:off x="1290565" y="5639777"/>
            <a:ext cx="270939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Typically done by compiler,</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no red flags encountered</a:t>
            </a:r>
          </a:p>
        </p:txBody>
      </p:sp>
    </p:spTree>
    <p:extLst>
      <p:ext uri="{BB962C8B-B14F-4D97-AF65-F5344CB8AC3E}">
        <p14:creationId xmlns:p14="http://schemas.microsoft.com/office/powerpoint/2010/main" val="289830449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904248-5CFE-4A51-93E4-F0C65813379F}"/>
              </a:ext>
            </a:extLst>
          </p:cNvPr>
          <p:cNvPicPr>
            <a:picLocks noChangeAspect="1"/>
          </p:cNvPicPr>
          <p:nvPr/>
        </p:nvPicPr>
        <p:blipFill rotWithShape="1">
          <a:blip r:embed="rId2"/>
          <a:srcRect l="33439" t="13333" r="44872" b="50000"/>
          <a:stretch/>
        </p:blipFill>
        <p:spPr>
          <a:xfrm>
            <a:off x="5995337" y="1350053"/>
            <a:ext cx="4652493" cy="4424455"/>
          </a:xfrm>
          <a:prstGeom prst="rect">
            <a:avLst/>
          </a:prstGeom>
        </p:spPr>
      </p:pic>
      <p:sp>
        <p:nvSpPr>
          <p:cNvPr id="8" name="Title 7">
            <a:extLst>
              <a:ext uri="{FF2B5EF4-FFF2-40B4-BE49-F238E27FC236}">
                <a16:creationId xmlns:a16="http://schemas.microsoft.com/office/drawing/2014/main" id="{B253187B-434D-42C2-A538-4673FC030E74}"/>
              </a:ext>
            </a:extLst>
          </p:cNvPr>
          <p:cNvSpPr>
            <a:spLocks noGrp="1"/>
          </p:cNvSpPr>
          <p:nvPr>
            <p:ph type="title"/>
          </p:nvPr>
        </p:nvSpPr>
        <p:spPr/>
        <p:txBody>
          <a:bodyPr/>
          <a:lstStyle/>
          <a:p>
            <a:r>
              <a:rPr lang="en-US" dirty="0"/>
              <a:t>Assembly code, optimization </a:t>
            </a:r>
            <a:r>
              <a:rPr lang="en-US" b="1" dirty="0">
                <a:solidFill>
                  <a:srgbClr val="FFC000"/>
                </a:solidFill>
              </a:rPr>
              <a:t>–O1</a:t>
            </a:r>
          </a:p>
        </p:txBody>
      </p:sp>
      <p:sp>
        <p:nvSpPr>
          <p:cNvPr id="4" name="Slide Number Placeholder 3">
            <a:extLst>
              <a:ext uri="{FF2B5EF4-FFF2-40B4-BE49-F238E27FC236}">
                <a16:creationId xmlns:a16="http://schemas.microsoft.com/office/drawing/2014/main" id="{10F2D8D3-E03E-46CD-8E0B-C3CA7F0DD2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4F2E0B-056A-419B-A4B8-57352BCE7E98}"/>
              </a:ext>
            </a:extLst>
          </p:cNvPr>
          <p:cNvSpPr/>
          <p:nvPr/>
        </p:nvSpPr>
        <p:spPr>
          <a:xfrm>
            <a:off x="4596846" y="820825"/>
            <a:ext cx="4510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Multiplication moved out of loop by compiler!</a:t>
            </a:r>
          </a:p>
        </p:txBody>
      </p:sp>
      <p:sp>
        <p:nvSpPr>
          <p:cNvPr id="6" name="Freeform: Shape 5">
            <a:extLst>
              <a:ext uri="{FF2B5EF4-FFF2-40B4-BE49-F238E27FC236}">
                <a16:creationId xmlns:a16="http://schemas.microsoft.com/office/drawing/2014/main" id="{00F7A87E-89D2-4018-9DA1-302273E41300}"/>
              </a:ext>
            </a:extLst>
          </p:cNvPr>
          <p:cNvSpPr/>
          <p:nvPr/>
        </p:nvSpPr>
        <p:spPr>
          <a:xfrm>
            <a:off x="5409501" y="1083492"/>
            <a:ext cx="585836" cy="2157224"/>
          </a:xfrm>
          <a:custGeom>
            <a:avLst/>
            <a:gdLst>
              <a:gd name="connsiteX0" fmla="*/ 6172 w 585836"/>
              <a:gd name="connsiteY0" fmla="*/ 0 h 997487"/>
              <a:gd name="connsiteX1" fmla="*/ 38829 w 585836"/>
              <a:gd name="connsiteY1" fmla="*/ 563336 h 997487"/>
              <a:gd name="connsiteX2" fmla="*/ 300086 w 585836"/>
              <a:gd name="connsiteY2" fmla="*/ 930729 h 997487"/>
              <a:gd name="connsiteX3" fmla="*/ 585836 w 585836"/>
              <a:gd name="connsiteY3" fmla="*/ 996043 h 997487"/>
            </a:gdLst>
            <a:ahLst/>
            <a:cxnLst>
              <a:cxn ang="0">
                <a:pos x="connsiteX0" y="connsiteY0"/>
              </a:cxn>
              <a:cxn ang="0">
                <a:pos x="connsiteX1" y="connsiteY1"/>
              </a:cxn>
              <a:cxn ang="0">
                <a:pos x="connsiteX2" y="connsiteY2"/>
              </a:cxn>
              <a:cxn ang="0">
                <a:pos x="connsiteX3" y="connsiteY3"/>
              </a:cxn>
            </a:cxnLst>
            <a:rect l="l" t="t" r="r" b="b"/>
            <a:pathLst>
              <a:path w="585836" h="997487">
                <a:moveTo>
                  <a:pt x="6172" y="0"/>
                </a:moveTo>
                <a:cubicBezTo>
                  <a:pt x="-1993" y="204107"/>
                  <a:pt x="-10157" y="408215"/>
                  <a:pt x="38829" y="563336"/>
                </a:cubicBezTo>
                <a:cubicBezTo>
                  <a:pt x="87815" y="718457"/>
                  <a:pt x="208918" y="858611"/>
                  <a:pt x="300086" y="930729"/>
                </a:cubicBezTo>
                <a:cubicBezTo>
                  <a:pt x="391254" y="1002847"/>
                  <a:pt x="488545" y="999445"/>
                  <a:pt x="585836" y="996043"/>
                </a:cubicBezTo>
              </a:path>
            </a:pathLst>
          </a:custGeom>
          <a:noFill/>
          <a:ln w="28575">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FCD9C83-52C3-4257-B256-6DFAD9FBE45F}"/>
              </a:ext>
            </a:extLst>
          </p:cNvPr>
          <p:cNvPicPr>
            <a:picLocks noChangeAspect="1"/>
          </p:cNvPicPr>
          <p:nvPr/>
        </p:nvPicPr>
        <p:blipFill rotWithShape="1">
          <a:blip r:embed="rId2"/>
          <a:srcRect t="15043" r="73568" b="74725"/>
          <a:stretch/>
        </p:blipFill>
        <p:spPr>
          <a:xfrm>
            <a:off x="139065" y="2350477"/>
            <a:ext cx="4809474" cy="1047262"/>
          </a:xfrm>
          <a:prstGeom prst="rect">
            <a:avLst/>
          </a:prstGeom>
        </p:spPr>
      </p:pic>
      <p:sp>
        <p:nvSpPr>
          <p:cNvPr id="11" name="Rectangle 10">
            <a:extLst>
              <a:ext uri="{FF2B5EF4-FFF2-40B4-BE49-F238E27FC236}">
                <a16:creationId xmlns:a16="http://schemas.microsoft.com/office/drawing/2014/main" id="{74C43F67-C318-470F-993B-2ACF7EC6C50B}"/>
              </a:ext>
            </a:extLst>
          </p:cNvPr>
          <p:cNvSpPr/>
          <p:nvPr/>
        </p:nvSpPr>
        <p:spPr>
          <a:xfrm>
            <a:off x="1210648" y="4771129"/>
            <a:ext cx="266630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Take home message: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compiler is your friend</a:t>
            </a:r>
          </a:p>
        </p:txBody>
      </p:sp>
      <p:sp>
        <p:nvSpPr>
          <p:cNvPr id="9" name="Arrow: Down 8">
            <a:extLst>
              <a:ext uri="{FF2B5EF4-FFF2-40B4-BE49-F238E27FC236}">
                <a16:creationId xmlns:a16="http://schemas.microsoft.com/office/drawing/2014/main" id="{43BF3AFC-0FA0-40E5-8460-5E9206BD2124}"/>
              </a:ext>
            </a:extLst>
          </p:cNvPr>
          <p:cNvSpPr/>
          <p:nvPr/>
        </p:nvSpPr>
        <p:spPr>
          <a:xfrm>
            <a:off x="8915771" y="1197071"/>
            <a:ext cx="382954" cy="447147"/>
          </a:xfrm>
          <a:prstGeom prst="downArrow">
            <a:avLst>
              <a:gd name="adj1" fmla="val 50000"/>
              <a:gd name="adj2" fmla="val 744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A2F6E7-51A1-4964-B7FE-B34C6E6D7576}"/>
                  </a:ext>
                </a:extLst>
              </p:cNvPr>
              <p:cNvSpPr/>
              <p:nvPr/>
            </p:nvSpPr>
            <p:spPr>
              <a:xfrm>
                <a:off x="40810" y="6611665"/>
                <a:ext cx="130837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[https://godbolt.org/]</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2FA2F6E7-51A1-4964-B7FE-B34C6E6D7576}"/>
                  </a:ext>
                </a:extLst>
              </p:cNvPr>
              <p:cNvSpPr>
                <a:spLocks noRot="1" noChangeAspect="1" noMove="1" noResize="1" noEditPoints="1" noAdjustHandles="1" noChangeArrowheads="1" noChangeShapeType="1" noTextEdit="1"/>
              </p:cNvSpPr>
              <p:nvPr/>
            </p:nvSpPr>
            <p:spPr>
              <a:xfrm>
                <a:off x="40810" y="6611665"/>
                <a:ext cx="1308371" cy="230832"/>
              </a:xfrm>
              <a:prstGeom prst="rect">
                <a:avLst/>
              </a:prstGeom>
              <a:blipFill>
                <a:blip r:embed="rId3"/>
                <a:stretch>
                  <a:fillRect b="-1351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A47B19B-F65B-4069-8DAE-CD136BB7863E}"/>
              </a:ext>
            </a:extLst>
          </p:cNvPr>
          <p:cNvSpPr/>
          <p:nvPr/>
        </p:nvSpPr>
        <p:spPr>
          <a:xfrm>
            <a:off x="10611604" y="4074918"/>
            <a:ext cx="12554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Bring b[j] into xmm0</a:t>
            </a:r>
          </a:p>
        </p:txBody>
      </p:sp>
      <p:sp>
        <p:nvSpPr>
          <p:cNvPr id="12" name="Rectangle 11">
            <a:extLst>
              <a:ext uri="{FF2B5EF4-FFF2-40B4-BE49-F238E27FC236}">
                <a16:creationId xmlns:a16="http://schemas.microsoft.com/office/drawing/2014/main" id="{E763371A-E0CB-4865-9962-16CB98B229AD}"/>
              </a:ext>
            </a:extLst>
          </p:cNvPr>
          <p:cNvSpPr/>
          <p:nvPr/>
        </p:nvSpPr>
        <p:spPr>
          <a:xfrm>
            <a:off x="10611604" y="4287988"/>
            <a:ext cx="116410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Move xmm0 into a</a:t>
            </a:r>
          </a:p>
        </p:txBody>
      </p:sp>
      <p:sp>
        <p:nvSpPr>
          <p:cNvPr id="13" name="Rectangle 12">
            <a:extLst>
              <a:ext uri="{FF2B5EF4-FFF2-40B4-BE49-F238E27FC236}">
                <a16:creationId xmlns:a16="http://schemas.microsoft.com/office/drawing/2014/main" id="{18FAAAD6-C9AD-45CF-A1A4-DA31161B7CA2}"/>
              </a:ext>
            </a:extLst>
          </p:cNvPr>
          <p:cNvSpPr/>
          <p:nvPr/>
        </p:nvSpPr>
        <p:spPr>
          <a:xfrm>
            <a:off x="10611604" y="4501058"/>
            <a:ext cx="14173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Move value of j into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rdx</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81E88F9-9910-4390-B659-42DE9CB6CE42}"/>
              </a:ext>
            </a:extLst>
          </p:cNvPr>
          <p:cNvSpPr/>
          <p:nvPr/>
        </p:nvSpPr>
        <p:spPr>
          <a:xfrm>
            <a:off x="10611604" y="4714128"/>
            <a:ext cx="15359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i.e., j,  by 1</a:t>
            </a:r>
          </a:p>
        </p:txBody>
      </p:sp>
      <p:sp>
        <p:nvSpPr>
          <p:cNvPr id="15" name="Rectangle 14">
            <a:extLst>
              <a:ext uri="{FF2B5EF4-FFF2-40B4-BE49-F238E27FC236}">
                <a16:creationId xmlns:a16="http://schemas.microsoft.com/office/drawing/2014/main" id="{361A3D4E-87F8-4962-AA69-EC02820A6C32}"/>
              </a:ext>
            </a:extLst>
          </p:cNvPr>
          <p:cNvSpPr/>
          <p:nvPr/>
        </p:nvSpPr>
        <p:spPr>
          <a:xfrm>
            <a:off x="10611604" y="4896449"/>
            <a:ext cx="14173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Compare j with n (in r8)</a:t>
            </a:r>
          </a:p>
        </p:txBody>
      </p:sp>
      <p:sp>
        <p:nvSpPr>
          <p:cNvPr id="16" name="Rectangle 15">
            <a:extLst>
              <a:ext uri="{FF2B5EF4-FFF2-40B4-BE49-F238E27FC236}">
                <a16:creationId xmlns:a16="http://schemas.microsoft.com/office/drawing/2014/main" id="{0C6D1234-F8AB-4536-A67F-4E6E8C9B8F83}"/>
              </a:ext>
            </a:extLst>
          </p:cNvPr>
          <p:cNvSpPr/>
          <p:nvPr/>
        </p:nvSpPr>
        <p:spPr>
          <a:xfrm>
            <a:off x="10611604" y="5090579"/>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Jump to .L3 if not equal</a:t>
            </a:r>
          </a:p>
        </p:txBody>
      </p:sp>
      <p:sp>
        <p:nvSpPr>
          <p:cNvPr id="17" name="Rectangle 16">
            <a:extLst>
              <a:ext uri="{FF2B5EF4-FFF2-40B4-BE49-F238E27FC236}">
                <a16:creationId xmlns:a16="http://schemas.microsoft.com/office/drawing/2014/main" id="{E485434A-A7AB-45B9-91B7-3A0FA42D313B}"/>
              </a:ext>
            </a:extLst>
          </p:cNvPr>
          <p:cNvSpPr/>
          <p:nvPr/>
        </p:nvSpPr>
        <p:spPr>
          <a:xfrm>
            <a:off x="5343277" y="129751"/>
            <a:ext cx="1009814" cy="54912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2BFE5DAF-01B8-413B-957D-76C4FD6983ED}"/>
              </a:ext>
            </a:extLst>
          </p:cNvPr>
          <p:cNvSpPr/>
          <p:nvPr/>
        </p:nvSpPr>
        <p:spPr>
          <a:xfrm rot="12812982">
            <a:off x="7602338" y="3601076"/>
            <a:ext cx="382954" cy="447147"/>
          </a:xfrm>
          <a:prstGeom prst="downArrow">
            <a:avLst>
              <a:gd name="adj1" fmla="val 50000"/>
              <a:gd name="adj2" fmla="val 744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B73242D9-F511-45C2-B27A-71C4300B9C3F}"/>
              </a:ext>
            </a:extLst>
          </p:cNvPr>
          <p:cNvSpPr/>
          <p:nvPr/>
        </p:nvSpPr>
        <p:spPr>
          <a:xfrm rot="10800000">
            <a:off x="8785120" y="4501058"/>
            <a:ext cx="382954" cy="447147"/>
          </a:xfrm>
          <a:prstGeom prst="downArrow">
            <a:avLst>
              <a:gd name="adj1" fmla="val 50000"/>
              <a:gd name="adj2" fmla="val 744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7929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5" name="Rectangle 3"/>
          <p:cNvSpPr>
            <a:spLocks noGrp="1" noChangeArrowheads="1"/>
          </p:cNvSpPr>
          <p:nvPr>
            <p:ph type="title"/>
          </p:nvPr>
        </p:nvSpPr>
        <p:spPr/>
        <p:txBody>
          <a:bodyPr>
            <a:normAutofit/>
          </a:bodyPr>
          <a:lstStyle/>
          <a:p>
            <a:pPr>
              <a:defRPr/>
            </a:pPr>
            <a:r>
              <a:rPr lang="en-US" dirty="0"/>
              <a:t>Optimization Blocker: Function Calls</a:t>
            </a:r>
            <a:endParaRPr lang="en-US" dirty="0">
              <a:solidFill>
                <a:srgbClr val="FFC000"/>
              </a:solidFill>
            </a:endParaRPr>
          </a:p>
        </p:txBody>
      </p:sp>
      <p:sp>
        <p:nvSpPr>
          <p:cNvPr id="653316" name="Rectangle 4"/>
          <p:cNvSpPr>
            <a:spLocks noGrp="1" noChangeArrowheads="1"/>
          </p:cNvSpPr>
          <p:nvPr>
            <p:ph idx="1"/>
          </p:nvPr>
        </p:nvSpPr>
        <p:spPr/>
        <p:txBody>
          <a:bodyPr/>
          <a:lstStyle/>
          <a:p>
            <a:pPr eaLnBrk="1" hangingPunct="1">
              <a:defRPr/>
            </a:pPr>
            <a:r>
              <a:rPr lang="en-US" dirty="0"/>
              <a:t>Procedure to convert UPPER case characters in a string to lower case characters</a:t>
            </a:r>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marL="0" indent="0" eaLnBrk="1" hangingPunct="1">
              <a:buNone/>
              <a:defRPr/>
            </a:pPr>
            <a:endParaRPr lang="en-US" dirty="0"/>
          </a:p>
        </p:txBody>
      </p:sp>
      <p:sp>
        <p:nvSpPr>
          <p:cNvPr id="2" name="Slide Number Placeholder 1">
            <a:extLst>
              <a:ext uri="{FF2B5EF4-FFF2-40B4-BE49-F238E27FC236}">
                <a16:creationId xmlns:a16="http://schemas.microsoft.com/office/drawing/2014/main" id="{A3E5CABE-79EB-4BB3-94E9-D510F60CD4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CB987A-6F28-47AD-B3FC-04E1A67CEFC3}"/>
                  </a:ext>
                </a:extLst>
              </p:cNvPr>
              <p:cNvSpPr>
                <a:spLocks noGrp="1"/>
              </p:cNvSpPr>
              <p:nvPr>
                <p:ph type="body" sz="quarter" idx="13"/>
              </p:nvPr>
            </p:nvSpPr>
            <p:spPr>
              <a:xfrm>
                <a:off x="49548" y="6614114"/>
                <a:ext cx="2567110" cy="205819"/>
              </a:xfrm>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1ECB987A-6F28-47AD-B3FC-04E1A67CEFC3}"/>
                  </a:ext>
                </a:extLst>
              </p:cNvPr>
              <p:cNvSpPr>
                <a:spLocks noGrp="1" noRot="1" noChangeAspect="1" noMove="1" noResize="1" noEditPoints="1" noAdjustHandles="1" noChangeArrowheads="1" noChangeShapeType="1" noTextEdit="1"/>
              </p:cNvSpPr>
              <p:nvPr>
                <p:ph type="body" sz="quarter" idx="13"/>
              </p:nvPr>
            </p:nvSpPr>
            <p:spPr>
              <a:xfrm>
                <a:off x="49548" y="6614114"/>
                <a:ext cx="2567110" cy="205819"/>
              </a:xfrm>
              <a:blipFill>
                <a:blip r:embed="rId3"/>
                <a:stretch>
                  <a:fillRect/>
                </a:stretch>
              </a:blipFill>
            </p:spPr>
            <p:txBody>
              <a:bodyPr/>
              <a:lstStyle/>
              <a:p>
                <a:r>
                  <a:rPr lang="en-US">
                    <a:noFill/>
                  </a:rPr>
                  <a:t> </a:t>
                </a:r>
              </a:p>
            </p:txBody>
          </p:sp>
        </mc:Fallback>
      </mc:AlternateContent>
      <p:sp>
        <p:nvSpPr>
          <p:cNvPr id="4" name="Rectangle 3"/>
          <p:cNvSpPr/>
          <p:nvPr/>
        </p:nvSpPr>
        <p:spPr>
          <a:xfrm>
            <a:off x="2138489" y="2622918"/>
            <a:ext cx="7279341" cy="267765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lower(</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strlen(</a:t>
            </a:r>
            <a:r>
              <a:rPr kumimoji="0" lang="nn-NO"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nn-NO"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&gt;=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&amp;&amp;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&lt;=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'Z'</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 name="Arrow: Down 4">
            <a:extLst>
              <a:ext uri="{FF2B5EF4-FFF2-40B4-BE49-F238E27FC236}">
                <a16:creationId xmlns:a16="http://schemas.microsoft.com/office/drawing/2014/main" id="{21A79F9E-6182-F310-980A-4DD6014E9494}"/>
              </a:ext>
            </a:extLst>
          </p:cNvPr>
          <p:cNvSpPr/>
          <p:nvPr/>
        </p:nvSpPr>
        <p:spPr>
          <a:xfrm>
            <a:off x="6257925" y="3429000"/>
            <a:ext cx="450057" cy="42862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04988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normAutofit/>
          </a:bodyPr>
          <a:lstStyle/>
          <a:p>
            <a:pPr eaLnBrk="1" hangingPunct="1">
              <a:defRPr/>
            </a:pPr>
            <a:r>
              <a:rPr lang="en-US" dirty="0"/>
              <a:t>Calling </a:t>
            </a:r>
            <a:r>
              <a:rPr lang="en-US" dirty="0" err="1">
                <a:latin typeface="Consolas" panose="020B0609020204030204" pitchFamily="49" charset="0"/>
              </a:rPr>
              <a:t>strlen</a:t>
            </a:r>
            <a:endParaRPr lang="en-US" dirty="0">
              <a:latin typeface="Consolas" panose="020B0609020204030204" pitchFamily="49" charset="0"/>
            </a:endParaRPr>
          </a:p>
        </p:txBody>
      </p:sp>
      <p:sp>
        <p:nvSpPr>
          <p:cNvPr id="772099" name="Rectangle 3"/>
          <p:cNvSpPr>
            <a:spLocks noGrp="1" noChangeArrowheads="1"/>
          </p:cNvSpPr>
          <p:nvPr>
            <p:ph sz="half" idx="1"/>
          </p:nvPr>
        </p:nvSpPr>
        <p:spPr/>
        <p:txBody>
          <a:bodyPr>
            <a:normAutofit/>
          </a:bodyPr>
          <a:lstStyle/>
          <a:p>
            <a:pPr lvl="1">
              <a:defRPr/>
            </a:pPr>
            <a:endParaRPr lang="en-US" sz="1600" dirty="0">
              <a:latin typeface="Consolas" panose="020B0609020204030204" pitchFamily="49" charset="0"/>
            </a:endParaRPr>
          </a:p>
          <a:p>
            <a:pPr>
              <a:defRPr/>
            </a:pPr>
            <a:r>
              <a:rPr lang="en-US" dirty="0" err="1">
                <a:latin typeface="Consolas" panose="020B0609020204030204" pitchFamily="49" charset="0"/>
              </a:rPr>
              <a:t>strlen</a:t>
            </a:r>
            <a:r>
              <a:rPr lang="en-US" dirty="0"/>
              <a:t> performance</a:t>
            </a:r>
          </a:p>
          <a:p>
            <a:pPr lvl="1" eaLnBrk="1" hangingPunct="1">
              <a:lnSpc>
                <a:spcPct val="90000"/>
              </a:lnSpc>
              <a:defRPr/>
            </a:pPr>
            <a:r>
              <a:rPr lang="en-US" sz="1800" dirty="0"/>
              <a:t>Only way to determine length of string is to scan its entire length, looking for </a:t>
            </a:r>
            <a:r>
              <a:rPr lang="en-US" sz="1800" dirty="0">
                <a:latin typeface="Consolas" panose="020B0609020204030204" pitchFamily="49" charset="0"/>
              </a:rPr>
              <a:t>null</a:t>
            </a:r>
            <a:r>
              <a:rPr lang="en-US" sz="1800" dirty="0"/>
              <a:t> ‘</a:t>
            </a:r>
            <a:r>
              <a:rPr lang="en-US" sz="1800" dirty="0">
                <a:latin typeface="Consolas" panose="020B0609020204030204" pitchFamily="49" charset="0"/>
              </a:rPr>
              <a:t>\0</a:t>
            </a:r>
            <a:r>
              <a:rPr lang="en-US" sz="1800" dirty="0"/>
              <a:t>’ character</a:t>
            </a:r>
          </a:p>
          <a:p>
            <a:pPr eaLnBrk="1" hangingPunct="1">
              <a:lnSpc>
                <a:spcPct val="90000"/>
              </a:lnSpc>
              <a:defRPr/>
            </a:pPr>
            <a:endParaRPr lang="en-US" sz="2000" dirty="0"/>
          </a:p>
          <a:p>
            <a:pPr eaLnBrk="1" hangingPunct="1">
              <a:lnSpc>
                <a:spcPct val="90000"/>
              </a:lnSpc>
              <a:defRPr/>
            </a:pPr>
            <a:endParaRPr lang="en-US" sz="2000" dirty="0"/>
          </a:p>
          <a:p>
            <a:pPr>
              <a:defRPr/>
            </a:pPr>
            <a:r>
              <a:rPr lang="en-US" dirty="0"/>
              <a:t>We have N calls to </a:t>
            </a:r>
            <a:r>
              <a:rPr lang="en-US" dirty="0" err="1">
                <a:latin typeface="Consolas" panose="020B0609020204030204" pitchFamily="49" charset="0"/>
              </a:rPr>
              <a:t>strlen</a:t>
            </a:r>
            <a:r>
              <a:rPr lang="en-US" dirty="0"/>
              <a:t> </a:t>
            </a:r>
          </a:p>
          <a:p>
            <a:pPr lvl="1" eaLnBrk="1" hangingPunct="1">
              <a:lnSpc>
                <a:spcPct val="90000"/>
              </a:lnSpc>
              <a:defRPr/>
            </a:pPr>
            <a:r>
              <a:rPr lang="en-US" sz="1800" dirty="0"/>
              <a:t>Each call runs loop over N elements to find ‘</a:t>
            </a:r>
            <a:r>
              <a:rPr lang="en-US" sz="1800" dirty="0">
                <a:latin typeface="Consolas" panose="020B0609020204030204" pitchFamily="49" charset="0"/>
              </a:rPr>
              <a:t>\0</a:t>
            </a:r>
            <a:r>
              <a:rPr lang="en-US" sz="1800" dirty="0"/>
              <a:t>’</a:t>
            </a:r>
          </a:p>
          <a:p>
            <a:pPr>
              <a:defRPr/>
            </a:pPr>
            <a:endParaRPr lang="en-US" sz="2200" dirty="0"/>
          </a:p>
          <a:p>
            <a:pPr>
              <a:defRPr/>
            </a:pPr>
            <a:endParaRPr lang="en-US" sz="2200" dirty="0"/>
          </a:p>
          <a:p>
            <a:pPr>
              <a:defRPr/>
            </a:pPr>
            <a:r>
              <a:rPr lang="en-US" dirty="0"/>
              <a:t>What’s the impact?</a:t>
            </a:r>
            <a:endParaRPr lang="en-US" sz="2200" dirty="0"/>
          </a:p>
          <a:p>
            <a:pPr lvl="1">
              <a:defRPr/>
            </a:pPr>
            <a:r>
              <a:rPr lang="en-US" sz="1800" dirty="0"/>
              <a:t>Overall, this will lead to O(N</a:t>
            </a:r>
            <a:r>
              <a:rPr lang="en-US" sz="1800" baseline="30000" dirty="0"/>
              <a:t>2</a:t>
            </a:r>
            <a:r>
              <a:rPr lang="en-US" sz="1800" dirty="0"/>
              <a:t>) performance of our solution for conversion to lower case</a:t>
            </a:r>
          </a:p>
        </p:txBody>
      </p:sp>
      <p:sp>
        <p:nvSpPr>
          <p:cNvPr id="2" name="Slide Number Placeholder 1">
            <a:extLst>
              <a:ext uri="{FF2B5EF4-FFF2-40B4-BE49-F238E27FC236}">
                <a16:creationId xmlns:a16="http://schemas.microsoft.com/office/drawing/2014/main" id="{63EAC9AC-1088-406F-8D7B-5307A489BE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8727A91-17B4-41B2-999F-AC9C84A1A969}"/>
                  </a:ext>
                </a:extLst>
              </p:cNvPr>
              <p:cNvSpPr>
                <a:spLocks noGrp="1"/>
              </p:cNvSpPr>
              <p:nvPr>
                <p:ph type="body" sz="quarter" idx="4294967295"/>
              </p:nvPr>
            </p:nvSpPr>
            <p:spPr>
              <a:xfrm>
                <a:off x="0" y="6526213"/>
                <a:ext cx="2566988" cy="204787"/>
              </a:xfrm>
            </p:spPr>
            <p:txBody>
              <a:bodyPr>
                <a:normAutofit fontScale="40000" lnSpcReduction="20000"/>
              </a:bodyPr>
              <a:lstStyle/>
              <a:p>
                <a:pPr marL="0" indent="0">
                  <a:buNone/>
                </a:pPr>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4" name="Text Placeholder 3">
                <a:extLst>
                  <a:ext uri="{FF2B5EF4-FFF2-40B4-BE49-F238E27FC236}">
                    <a16:creationId xmlns:a16="http://schemas.microsoft.com/office/drawing/2014/main" id="{B8727A91-17B4-41B2-999F-AC9C84A1A969}"/>
                  </a:ext>
                </a:extLst>
              </p:cNvPr>
              <p:cNvSpPr>
                <a:spLocks noGrp="1" noRot="1" noChangeAspect="1" noMove="1" noResize="1" noEditPoints="1" noAdjustHandles="1" noChangeArrowheads="1" noChangeShapeType="1" noTextEdit="1"/>
              </p:cNvSpPr>
              <p:nvPr>
                <p:ph type="body" sz="quarter" idx="4294967295"/>
              </p:nvPr>
            </p:nvSpPr>
            <p:spPr>
              <a:xfrm>
                <a:off x="0" y="6526213"/>
                <a:ext cx="2566988" cy="204787"/>
              </a:xfrm>
              <a:blipFill>
                <a:blip r:embed="rId3"/>
                <a:stretch>
                  <a:fillRect t="-18182" b="-18182"/>
                </a:stretch>
              </a:blipFill>
            </p:spPr>
            <p:txBody>
              <a:bodyPr/>
              <a:lstStyle/>
              <a:p>
                <a:r>
                  <a:rPr lang="en-US">
                    <a:noFill/>
                  </a:rPr>
                  <a:t> </a:t>
                </a:r>
              </a:p>
            </p:txBody>
          </p:sp>
        </mc:Fallback>
      </mc:AlternateContent>
      <p:sp>
        <p:nvSpPr>
          <p:cNvPr id="3" name="Rectangle 2"/>
          <p:cNvSpPr/>
          <p:nvPr/>
        </p:nvSpPr>
        <p:spPr>
          <a:xfrm>
            <a:off x="7219414" y="2165349"/>
            <a:ext cx="4400856" cy="317009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My version of </a:t>
            </a:r>
            <a:r>
              <a:rPr kumimoji="0" lang="en-US" sz="20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strlen</a:t>
            </a:r>
            <a:r>
              <a:rPr kumimoji="0" lang="en-US" sz="20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strlen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while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47032585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normAutofit/>
          </a:bodyPr>
          <a:lstStyle/>
          <a:p>
            <a:pPr eaLnBrk="1" hangingPunct="1">
              <a:defRPr/>
            </a:pPr>
            <a:r>
              <a:rPr lang="en-US"/>
              <a:t>Improving Performance</a:t>
            </a:r>
          </a:p>
        </p:txBody>
      </p:sp>
      <p:sp>
        <p:nvSpPr>
          <p:cNvPr id="16387" name="Rectangle 3"/>
          <p:cNvSpPr>
            <a:spLocks noGrp="1" noChangeArrowheads="1"/>
          </p:cNvSpPr>
          <p:nvPr>
            <p:ph idx="1"/>
          </p:nvPr>
        </p:nvSpPr>
        <p:spPr/>
        <p:txBody>
          <a:bodyPr/>
          <a:lstStyle/>
          <a:p>
            <a:pPr lvl="1" eaLnBrk="1" hangingPunct="1"/>
            <a:r>
              <a:rPr lang="en-US" dirty="0"/>
              <a:t>Move call to </a:t>
            </a:r>
            <a:r>
              <a:rPr lang="en-US" b="1" dirty="0" err="1">
                <a:latin typeface="Courier New" pitchFamily="49" charset="0"/>
              </a:rPr>
              <a:t>strlen</a:t>
            </a:r>
            <a:r>
              <a:rPr lang="en-US" dirty="0"/>
              <a:t> outside of loop</a:t>
            </a:r>
          </a:p>
          <a:p>
            <a:pPr lvl="2"/>
            <a:r>
              <a:rPr lang="en-US" dirty="0"/>
              <a:t>Note that </a:t>
            </a:r>
            <a:r>
              <a:rPr lang="en-US" dirty="0">
                <a:solidFill>
                  <a:srgbClr val="C00000"/>
                </a:solidFill>
              </a:rPr>
              <a:t>you</a:t>
            </a:r>
            <a:r>
              <a:rPr lang="en-US" dirty="0"/>
              <a:t> (but not the compiler) know that the length </a:t>
            </a:r>
            <a:r>
              <a:rPr lang="en-US" dirty="0" err="1">
                <a:latin typeface="Consolas" panose="020B0609020204030204" pitchFamily="49" charset="0"/>
              </a:rPr>
              <a:t>len</a:t>
            </a:r>
            <a:r>
              <a:rPr lang="en-US" dirty="0"/>
              <a:t> does not change from one iteration to another</a:t>
            </a:r>
          </a:p>
          <a:p>
            <a:pPr lvl="1" eaLnBrk="1" hangingPunct="1"/>
            <a:r>
              <a:rPr lang="en-US" dirty="0"/>
              <a:t>You took it upon yourself to perform “</a:t>
            </a:r>
            <a:r>
              <a:rPr lang="en-US" dirty="0">
                <a:solidFill>
                  <a:srgbClr val="0070C0"/>
                </a:solidFill>
              </a:rPr>
              <a:t>code motion</a:t>
            </a:r>
            <a:r>
              <a:rPr lang="en-US" dirty="0"/>
              <a:t>”</a:t>
            </a:r>
          </a:p>
        </p:txBody>
      </p:sp>
      <p:sp>
        <p:nvSpPr>
          <p:cNvPr id="2" name="Slide Number Placeholder 1">
            <a:extLst>
              <a:ext uri="{FF2B5EF4-FFF2-40B4-BE49-F238E27FC236}">
                <a16:creationId xmlns:a16="http://schemas.microsoft.com/office/drawing/2014/main" id="{ABC76119-BD24-4867-80E7-D29491CE4B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87C86F-A4E3-4D7E-B27B-3D5238803CA1}"/>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AC87C86F-A4E3-4D7E-B27B-3D5238803CA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4548494-1AE0-4437-8B8C-66D1A340AE41}"/>
              </a:ext>
            </a:extLst>
          </p:cNvPr>
          <p:cNvSpPr/>
          <p:nvPr/>
        </p:nvSpPr>
        <p:spPr>
          <a:xfrm>
            <a:off x="2039815" y="2797574"/>
            <a:ext cx="7721599" cy="304698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lower(</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strlen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&gt;=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&amp;&amp;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&lt;=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'Z'</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2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7171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normAutofit/>
          </a:bodyPr>
          <a:lstStyle/>
          <a:p>
            <a:pPr eaLnBrk="1" hangingPunct="1">
              <a:defRPr/>
            </a:pPr>
            <a:r>
              <a:rPr lang="en-US" dirty="0"/>
              <a:t>Lower Case Conversion Performance</a:t>
            </a:r>
          </a:p>
        </p:txBody>
      </p:sp>
      <p:sp>
        <p:nvSpPr>
          <p:cNvPr id="2052" name="Rectangle 3"/>
          <p:cNvSpPr>
            <a:spLocks noGrp="1" noChangeArrowheads="1"/>
          </p:cNvSpPr>
          <p:nvPr>
            <p:ph idx="1"/>
          </p:nvPr>
        </p:nvSpPr>
        <p:spPr/>
        <p:txBody>
          <a:bodyPr/>
          <a:lstStyle/>
          <a:p>
            <a:pPr lvl="1" eaLnBrk="1" hangingPunct="1"/>
            <a:r>
              <a:rPr lang="en-US"/>
              <a:t>Time doubles when double string length</a:t>
            </a:r>
          </a:p>
          <a:p>
            <a:pPr lvl="1" eaLnBrk="1" hangingPunct="1"/>
            <a:r>
              <a:rPr lang="en-US"/>
              <a:t>Linear performance of lower2</a:t>
            </a:r>
          </a:p>
        </p:txBody>
      </p:sp>
      <p:sp>
        <p:nvSpPr>
          <p:cNvPr id="2" name="Slide Number Placeholder 1">
            <a:extLst>
              <a:ext uri="{FF2B5EF4-FFF2-40B4-BE49-F238E27FC236}">
                <a16:creationId xmlns:a16="http://schemas.microsoft.com/office/drawing/2014/main" id="{18A556F3-3C7F-4A69-BF06-DE0078AF65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4BA659B-9FED-4B97-AA15-0C26A275B4D0}"/>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94BA659B-9FED-4B97-AA15-0C26A275B4D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14" name="Group 13"/>
          <p:cNvGrpSpPr>
            <a:grpSpLocks/>
          </p:cNvGrpSpPr>
          <p:nvPr/>
        </p:nvGrpSpPr>
        <p:grpSpPr bwMode="auto">
          <a:xfrm>
            <a:off x="1993900" y="2620246"/>
            <a:ext cx="8128000" cy="3441700"/>
            <a:chOff x="0" y="0"/>
            <a:chExt cx="773" cy="383"/>
          </a:xfrm>
        </p:grpSpPr>
        <p:graphicFrame>
          <p:nvGraphicFramePr>
            <p:cNvPr id="15" name="Chart 14"/>
            <p:cNvGraphicFramePr>
              <a:graphicFrameLocks/>
            </p:cNvGraphicFramePr>
            <p:nvPr/>
          </p:nvGraphicFramePr>
          <p:xfrm>
            <a:off x="0" y="0"/>
            <a:ext cx="773" cy="383"/>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 Box 10"/>
            <p:cNvSpPr txBox="1">
              <a:spLocks noChangeArrowheads="1"/>
            </p:cNvSpPr>
            <p:nvPr/>
          </p:nvSpPr>
          <p:spPr bwMode="auto">
            <a:xfrm>
              <a:off x="488" y="141"/>
              <a:ext cx="65" cy="24"/>
            </a:xfrm>
            <a:prstGeom prst="rect">
              <a:avLst/>
            </a:prstGeom>
            <a:noFill/>
            <a:ln w="9525">
              <a:noFill/>
              <a:miter lim="800000"/>
              <a:headEnd/>
              <a:tailEnd/>
            </a:ln>
          </p:spPr>
          <p:txBody>
            <a:bodyPr wrap="none" lIns="27432" tIns="27432"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Courier New"/>
                  <a:ea typeface="+mn-ea"/>
                  <a:cs typeface="Courier New"/>
                </a:rPr>
                <a:t>lowerV1</a:t>
              </a:r>
            </a:p>
          </p:txBody>
        </p:sp>
        <p:sp>
          <p:nvSpPr>
            <p:cNvPr id="17" name="Text Box 11"/>
            <p:cNvSpPr txBox="1">
              <a:spLocks noChangeArrowheads="1"/>
            </p:cNvSpPr>
            <p:nvPr/>
          </p:nvSpPr>
          <p:spPr bwMode="auto">
            <a:xfrm>
              <a:off x="467" y="269"/>
              <a:ext cx="65" cy="24"/>
            </a:xfrm>
            <a:prstGeom prst="rect">
              <a:avLst/>
            </a:prstGeom>
            <a:noFill/>
            <a:ln w="9525">
              <a:noFill/>
              <a:miter lim="800000"/>
              <a:headEnd/>
              <a:tailEnd/>
            </a:ln>
          </p:spPr>
          <p:txBody>
            <a:bodyPr wrap="none" lIns="27432" tIns="27432"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Courier New"/>
                  <a:ea typeface="+mn-ea"/>
                  <a:cs typeface="Courier New"/>
                </a:rPr>
                <a:t>lowerV2</a:t>
              </a:r>
            </a:p>
          </p:txBody>
        </p:sp>
      </p:grpSp>
    </p:spTree>
    <p:extLst>
      <p:ext uri="{BB962C8B-B14F-4D97-AF65-F5344CB8AC3E}">
        <p14:creationId xmlns:p14="http://schemas.microsoft.com/office/powerpoint/2010/main" val="25778819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6B786A-3465-481F-86B2-D5E82A5D688D}"/>
              </a:ext>
            </a:extLst>
          </p:cNvPr>
          <p:cNvSpPr/>
          <p:nvPr/>
        </p:nvSpPr>
        <p:spPr>
          <a:xfrm>
            <a:off x="9418631" y="1117051"/>
            <a:ext cx="2662717"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and nothing more, is the content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of a file in which your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strlen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function </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is defined</a:t>
            </a:r>
          </a:p>
        </p:txBody>
      </p:sp>
      <p:sp>
        <p:nvSpPr>
          <p:cNvPr id="402434" name="Rectangle 2"/>
          <p:cNvSpPr>
            <a:spLocks noGrp="1" noChangeArrowheads="1"/>
          </p:cNvSpPr>
          <p:nvPr>
            <p:ph type="title"/>
          </p:nvPr>
        </p:nvSpPr>
        <p:spPr/>
        <p:txBody>
          <a:bodyPr>
            <a:normAutofit/>
          </a:bodyPr>
          <a:lstStyle/>
          <a:p>
            <a:pPr eaLnBrk="1" hangingPunct="1">
              <a:defRPr/>
            </a:pPr>
            <a:r>
              <a:rPr lang="en-US" dirty="0"/>
              <a:t>Optimization Blocker: Procedure Calls</a:t>
            </a:r>
          </a:p>
        </p:txBody>
      </p:sp>
      <p:sp>
        <p:nvSpPr>
          <p:cNvPr id="402435" name="Rectangle 3"/>
          <p:cNvSpPr>
            <a:spLocks noGrp="1" noChangeArrowheads="1"/>
          </p:cNvSpPr>
          <p:nvPr>
            <p:ph idx="1"/>
          </p:nvPr>
        </p:nvSpPr>
        <p:spPr/>
        <p:txBody>
          <a:bodyPr vert="horz" lIns="90487" tIns="44450" rIns="90487" bIns="44450" rtlCol="0">
            <a:normAutofit fontScale="92500" lnSpcReduction="20000"/>
          </a:bodyPr>
          <a:lstStyle/>
          <a:p>
            <a:pPr eaLnBrk="1" hangingPunct="1">
              <a:defRPr/>
            </a:pPr>
            <a:r>
              <a:rPr lang="en-US" sz="2000" dirty="0">
                <a:solidFill>
                  <a:srgbClr val="0070C0"/>
                </a:solidFill>
              </a:rPr>
              <a:t>Why couldn’t compiler move</a:t>
            </a:r>
            <a:r>
              <a:rPr lang="en-US" sz="2000" dirty="0"/>
              <a:t> </a:t>
            </a:r>
            <a:r>
              <a:rPr lang="en-US" sz="2000" dirty="0" err="1">
                <a:latin typeface="Courier New" pitchFamily="49" charset="0"/>
              </a:rPr>
              <a:t>strlen</a:t>
            </a:r>
            <a:r>
              <a:rPr lang="en-US" sz="2000" dirty="0"/>
              <a:t> </a:t>
            </a:r>
            <a:r>
              <a:rPr lang="en-US" sz="2000" dirty="0">
                <a:solidFill>
                  <a:srgbClr val="0070C0"/>
                </a:solidFill>
              </a:rPr>
              <a:t>out of  inner loop</a:t>
            </a:r>
            <a:r>
              <a:rPr lang="en-US" sz="2000" i="1" dirty="0"/>
              <a:t>?</a:t>
            </a:r>
          </a:p>
          <a:p>
            <a:pPr lvl="1" eaLnBrk="1" hangingPunct="1">
              <a:defRPr/>
            </a:pPr>
            <a:r>
              <a:rPr lang="en-US" sz="1800" dirty="0"/>
              <a:t>A function might have side effects</a:t>
            </a:r>
          </a:p>
          <a:p>
            <a:pPr lvl="2" eaLnBrk="1" hangingPunct="1">
              <a:defRPr/>
            </a:pPr>
            <a:r>
              <a:rPr lang="en-US" sz="1600" dirty="0"/>
              <a:t>e.g., alters global state each time called</a:t>
            </a:r>
          </a:p>
          <a:p>
            <a:pPr lvl="1">
              <a:defRPr/>
            </a:pPr>
            <a:r>
              <a:rPr lang="en-US" sz="1800" dirty="0"/>
              <a:t>Function might not return same value for given arguments</a:t>
            </a:r>
          </a:p>
          <a:p>
            <a:pPr lvl="2" eaLnBrk="1" hangingPunct="1">
              <a:defRPr/>
            </a:pPr>
            <a:r>
              <a:rPr lang="en-US" sz="1600" dirty="0"/>
              <a:t>e.g., depends on global state (for instance, in multi-core parallelism)</a:t>
            </a:r>
          </a:p>
          <a:p>
            <a:pPr>
              <a:defRPr/>
            </a:pPr>
            <a:endParaRPr lang="en-US" sz="2200" b="1" dirty="0"/>
          </a:p>
          <a:p>
            <a:pPr eaLnBrk="1" hangingPunct="1">
              <a:defRPr/>
            </a:pPr>
            <a:r>
              <a:rPr lang="en-US" sz="2000" dirty="0"/>
              <a:t>The takeaway message</a:t>
            </a:r>
          </a:p>
          <a:p>
            <a:pPr lvl="1" eaLnBrk="1" hangingPunct="1">
              <a:defRPr/>
            </a:pPr>
            <a:r>
              <a:rPr lang="en-US" sz="1800" b="1" dirty="0">
                <a:solidFill>
                  <a:srgbClr val="C00000"/>
                </a:solidFill>
              </a:rPr>
              <a:t>Compiler must treat procedure call as a black box</a:t>
            </a:r>
          </a:p>
          <a:p>
            <a:pPr lvl="1">
              <a:defRPr/>
            </a:pPr>
            <a:r>
              <a:rPr lang="en-US" sz="1800" b="1" dirty="0">
                <a:solidFill>
                  <a:srgbClr val="C00000"/>
                </a:solidFill>
              </a:rPr>
              <a:t>Weak optimizations near/around procedure call (stumbling block)</a:t>
            </a:r>
          </a:p>
          <a:p>
            <a:pPr lvl="1">
              <a:defRPr/>
            </a:pPr>
            <a:r>
              <a:rPr lang="en-US" sz="1800" dirty="0"/>
              <a:t>Compiler cannot read your mind; it does exactly what you told it to do</a:t>
            </a:r>
          </a:p>
          <a:p>
            <a:pPr eaLnBrk="1" hangingPunct="1">
              <a:defRPr/>
            </a:pPr>
            <a:endParaRPr lang="en-US" sz="2000" dirty="0"/>
          </a:p>
          <a:p>
            <a:pPr eaLnBrk="1" hangingPunct="1">
              <a:defRPr/>
            </a:pPr>
            <a:r>
              <a:rPr lang="en-US" sz="2000" dirty="0"/>
              <a:t>Possible remedies (since you know what goes on, unlike the compiler):</a:t>
            </a:r>
          </a:p>
          <a:p>
            <a:pPr lvl="1">
              <a:defRPr/>
            </a:pPr>
            <a:r>
              <a:rPr lang="en-US" sz="1800" dirty="0"/>
              <a:t>Try to do your own code motion (you should know if it’s safe or not)</a:t>
            </a:r>
          </a:p>
          <a:p>
            <a:pPr lvl="1" eaLnBrk="1" hangingPunct="1">
              <a:defRPr/>
            </a:pPr>
            <a:r>
              <a:rPr lang="en-US" sz="1800" dirty="0"/>
              <a:t>C++: Use of inline functions</a:t>
            </a:r>
          </a:p>
          <a:p>
            <a:pPr lvl="2">
              <a:defRPr/>
            </a:pPr>
            <a:r>
              <a:rPr lang="en-US" dirty="0"/>
              <a:t>GCC does this with –O1</a:t>
            </a:r>
          </a:p>
          <a:p>
            <a:pPr lvl="3">
              <a:defRPr/>
            </a:pPr>
            <a:r>
              <a:rPr lang="en-US" sz="1800" dirty="0"/>
              <a:t>Within single file</a:t>
            </a:r>
          </a:p>
          <a:p>
            <a:pPr lvl="1">
              <a:defRPr/>
            </a:pPr>
            <a:r>
              <a:rPr lang="en-US" sz="1800" dirty="0"/>
              <a:t>Use LTO (as we discussed)</a:t>
            </a:r>
          </a:p>
        </p:txBody>
      </p:sp>
      <p:sp>
        <p:nvSpPr>
          <p:cNvPr id="2" name="Slide Number Placeholder 1">
            <a:extLst>
              <a:ext uri="{FF2B5EF4-FFF2-40B4-BE49-F238E27FC236}">
                <a16:creationId xmlns:a16="http://schemas.microsoft.com/office/drawing/2014/main" id="{064D69CE-C694-46AF-994A-1E35F717D4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8E8E56-6D9D-4AA3-9DF2-FF71D45F19B0}"/>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C88E8E56-6D9D-4AA3-9DF2-FF71D45F19B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
        <p:nvSpPr>
          <p:cNvPr id="4" name="Rectangle 3"/>
          <p:cNvSpPr/>
          <p:nvPr/>
        </p:nvSpPr>
        <p:spPr>
          <a:xfrm>
            <a:off x="7773642" y="1767992"/>
            <a:ext cx="4334574" cy="3477875"/>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static </a:t>
            </a: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lencnt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strlen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while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lencnt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cxnSp>
        <p:nvCxnSpPr>
          <p:cNvPr id="6" name="Straight Arrow Connector 5"/>
          <p:cNvCxnSpPr>
            <a:cxnSpLocks/>
          </p:cNvCxnSpPr>
          <p:nvPr/>
        </p:nvCxnSpPr>
        <p:spPr>
          <a:xfrm>
            <a:off x="4491476" y="2177716"/>
            <a:ext cx="3282166" cy="0"/>
          </a:xfrm>
          <a:prstGeom prst="straightConnector1">
            <a:avLst/>
          </a:prstGeom>
          <a:ln w="25400">
            <a:solidFill>
              <a:srgbClr val="FFC000"/>
            </a:solidFill>
            <a:tailEnd type="arrow" w="med" len="lg"/>
          </a:ln>
        </p:spPr>
        <p:style>
          <a:lnRef idx="1">
            <a:schemeClr val="accent1"/>
          </a:lnRef>
          <a:fillRef idx="0">
            <a:schemeClr val="accent1"/>
          </a:fillRef>
          <a:effectRef idx="0">
            <a:schemeClr val="accent1"/>
          </a:effectRef>
          <a:fontRef idx="minor">
            <a:schemeClr val="tx1"/>
          </a:fontRef>
        </p:style>
      </p:cxnSp>
      <p:sp>
        <p:nvSpPr>
          <p:cNvPr id="8" name="Down Arrow 7"/>
          <p:cNvSpPr/>
          <p:nvPr/>
        </p:nvSpPr>
        <p:spPr>
          <a:xfrm>
            <a:off x="8069655" y="1465352"/>
            <a:ext cx="371628" cy="33250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7954570" y="5207888"/>
            <a:ext cx="4097981"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each time this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strlen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called a variable is incremented</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(cooked up, but makes a point)</a:t>
            </a:r>
          </a:p>
        </p:txBody>
      </p:sp>
    </p:spTree>
    <p:extLst>
      <p:ext uri="{BB962C8B-B14F-4D97-AF65-F5344CB8AC3E}">
        <p14:creationId xmlns:p14="http://schemas.microsoft.com/office/powerpoint/2010/main" val="330596486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FDB22D-016E-4228-9738-0067B929BE97}"/>
              </a:ext>
            </a:extLst>
          </p:cNvPr>
          <p:cNvSpPr/>
          <p:nvPr/>
        </p:nvSpPr>
        <p:spPr>
          <a:xfrm>
            <a:off x="1055077" y="917179"/>
            <a:ext cx="7385538" cy="2585323"/>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sum entries in each row of A and store in vector b</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sum_rows1(</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a:t>
            </a:r>
            <a:r>
              <a:rPr kumimoji="0" lang="pt-B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pt-B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74146" name="Rectangle 2"/>
          <p:cNvSpPr>
            <a:spLocks noGrp="1" noChangeArrowheads="1"/>
          </p:cNvSpPr>
          <p:nvPr>
            <p:ph type="title"/>
          </p:nvPr>
        </p:nvSpPr>
        <p:spPr/>
        <p:txBody>
          <a:bodyPr/>
          <a:lstStyle/>
          <a:p>
            <a:pPr>
              <a:defRPr/>
            </a:pPr>
            <a:r>
              <a:rPr lang="en-US" sz="2400" dirty="0">
                <a:solidFill>
                  <a:prstClr val="white"/>
                </a:solidFill>
              </a:rPr>
              <a:t>[Next thing to consider:]</a:t>
            </a:r>
            <a:r>
              <a:rPr lang="en-US" dirty="0"/>
              <a:t> Memory matters, and the trickiness of pointers</a:t>
            </a:r>
          </a:p>
        </p:txBody>
      </p:sp>
      <p:sp>
        <p:nvSpPr>
          <p:cNvPr id="18435" name="Rectangle 9"/>
          <p:cNvSpPr>
            <a:spLocks noGrp="1" noChangeArrowheads="1"/>
          </p:cNvSpPr>
          <p:nvPr>
            <p:ph type="body" idx="1"/>
          </p:nvPr>
        </p:nvSpPr>
        <p:spPr>
          <a:xfrm>
            <a:off x="2315337" y="5742197"/>
            <a:ext cx="8307387" cy="806450"/>
          </a:xfrm>
        </p:spPr>
        <p:txBody>
          <a:bodyPr/>
          <a:lstStyle/>
          <a:p>
            <a:pPr lvl="1" eaLnBrk="1" hangingPunct="1"/>
            <a:r>
              <a:rPr lang="en-US" dirty="0"/>
              <a:t>Code updates </a:t>
            </a:r>
            <a:r>
              <a:rPr lang="en-US" dirty="0">
                <a:latin typeface="Consolas" panose="020B0609020204030204" pitchFamily="49" charset="0"/>
              </a:rPr>
              <a:t>b[i]</a:t>
            </a:r>
            <a:r>
              <a:rPr lang="en-US" dirty="0"/>
              <a:t> </a:t>
            </a:r>
            <a:r>
              <a:rPr lang="en-US" i="1" dirty="0"/>
              <a:t>in memory</a:t>
            </a:r>
            <a:r>
              <a:rPr lang="en-US" dirty="0"/>
              <a:t> on every iteration</a:t>
            </a:r>
          </a:p>
          <a:p>
            <a:pPr lvl="1" eaLnBrk="1" hangingPunct="1"/>
            <a:r>
              <a:rPr lang="en-US" dirty="0">
                <a:solidFill>
                  <a:srgbClr val="00B050"/>
                </a:solidFill>
              </a:rPr>
              <a:t>Why couldn’t compiler optimize this away?</a:t>
            </a:r>
          </a:p>
        </p:txBody>
      </p:sp>
      <p:sp>
        <p:nvSpPr>
          <p:cNvPr id="2" name="Slide Number Placeholder 1">
            <a:extLst>
              <a:ext uri="{FF2B5EF4-FFF2-40B4-BE49-F238E27FC236}">
                <a16:creationId xmlns:a16="http://schemas.microsoft.com/office/drawing/2014/main" id="{326D03A5-612B-4710-95CB-5B43E4211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Down Arrow 2"/>
          <p:cNvSpPr/>
          <p:nvPr/>
        </p:nvSpPr>
        <p:spPr>
          <a:xfrm>
            <a:off x="4586623" y="3285143"/>
            <a:ext cx="322446" cy="35132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85133E6-A4B4-43AB-A6E0-ECA336CD3A81}"/>
              </a:ext>
            </a:extLst>
          </p:cNvPr>
          <p:cNvSpPr/>
          <p:nvPr/>
        </p:nvSpPr>
        <p:spPr>
          <a:xfrm>
            <a:off x="1814513" y="3656865"/>
            <a:ext cx="8052365" cy="1846659"/>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movsd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rdx</a:t>
            </a:r>
            <a:r>
              <a:rPr kumimoji="0" lang="en-US" sz="16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addsd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movsd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rdx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000FF"/>
                </a:solidFill>
                <a:effectLst/>
                <a:uLnTx/>
                <a:uFillTx/>
                <a:latin typeface="Consolas, "/>
                <a:ea typeface="+mn-ea"/>
                <a:cs typeface="+mn-cs"/>
              </a:rPr>
              <a:t>add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9885A"/>
                </a:solidFill>
                <a:effectLst/>
                <a:uLnTx/>
                <a:uFillTx/>
                <a:latin typeface="Consolas, "/>
                <a:ea typeface="+mn-ea"/>
                <a:cs typeface="+mn-cs"/>
              </a:rPr>
              <a:t>8</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cmp</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rcx</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jne</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p:txBody>
      </p:sp>
      <p:sp>
        <p:nvSpPr>
          <p:cNvPr id="6" name="Rectangle 5">
            <a:extLst>
              <a:ext uri="{FF2B5EF4-FFF2-40B4-BE49-F238E27FC236}">
                <a16:creationId xmlns:a16="http://schemas.microsoft.com/office/drawing/2014/main" id="{AE007BB9-C77F-40B3-AA09-BB10EB2C1B4B}"/>
              </a:ext>
            </a:extLst>
          </p:cNvPr>
          <p:cNvSpPr/>
          <p:nvPr/>
        </p:nvSpPr>
        <p:spPr>
          <a:xfrm>
            <a:off x="4999826" y="3105834"/>
            <a:ext cx="5013552" cy="646331"/>
          </a:xfrm>
          <a:prstGeom prst="rect">
            <a:avLst/>
          </a:prstGeom>
          <a:solidFill>
            <a:schemeClr val="accent2">
              <a:lumMod val="60000"/>
              <a:lumOff val="40000"/>
            </a:schemeClr>
          </a:solidFill>
          <a:ln>
            <a:solidFill>
              <a:srgbClr val="0070C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Assembly code,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sum_rows1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inner loop (after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gcc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optimized w/ </a:t>
            </a:r>
            <a:r>
              <a:rPr kumimoji="0" lang="en-US" sz="1800" b="1" i="0" u="none" strike="noStrike" kern="1200" cap="none" spc="0" normalizeH="0" baseline="0" noProof="0" dirty="0">
                <a:ln>
                  <a:noFill/>
                </a:ln>
                <a:solidFill>
                  <a:srgbClr val="4472C4">
                    <a:lumMod val="75000"/>
                  </a:srgbClr>
                </a:solidFill>
                <a:effectLst/>
                <a:uLnTx/>
                <a:uFillTx/>
                <a:latin typeface="Consolas" panose="020B0609020204030204" pitchFamily="49" charset="0"/>
                <a:ea typeface="+mn-ea"/>
                <a:cs typeface="+mn-cs"/>
              </a:rPr>
              <a:t>-O1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https://godbolt.org/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Rectangle 8">
            <a:extLst>
              <a:ext uri="{FF2B5EF4-FFF2-40B4-BE49-F238E27FC236}">
                <a16:creationId xmlns:a16="http://schemas.microsoft.com/office/drawing/2014/main" id="{D6EBBFD8-2A38-4748-8828-3699D3E561BD}"/>
              </a:ext>
            </a:extLst>
          </p:cNvPr>
          <p:cNvSpPr/>
          <p:nvPr/>
        </p:nvSpPr>
        <p:spPr>
          <a:xfrm>
            <a:off x="6157209" y="3939710"/>
            <a:ext cx="24336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Bring b[i] from memory into register xmm0</a:t>
            </a:r>
          </a:p>
        </p:txBody>
      </p:sp>
      <p:sp>
        <p:nvSpPr>
          <p:cNvPr id="10" name="Rectangle 9">
            <a:extLst>
              <a:ext uri="{FF2B5EF4-FFF2-40B4-BE49-F238E27FC236}">
                <a16:creationId xmlns:a16="http://schemas.microsoft.com/office/drawing/2014/main" id="{BDC99285-FAEE-441D-AF9F-F0D14D538390}"/>
              </a:ext>
            </a:extLst>
          </p:cNvPr>
          <p:cNvSpPr/>
          <p:nvPr/>
        </p:nvSpPr>
        <p:spPr>
          <a:xfrm>
            <a:off x="6157209" y="4185100"/>
            <a:ext cx="295465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Add to register xmm0 the right A entry from memory</a:t>
            </a:r>
          </a:p>
        </p:txBody>
      </p:sp>
      <p:sp>
        <p:nvSpPr>
          <p:cNvPr id="11" name="Rectangle 10">
            <a:extLst>
              <a:ext uri="{FF2B5EF4-FFF2-40B4-BE49-F238E27FC236}">
                <a16:creationId xmlns:a16="http://schemas.microsoft.com/office/drawing/2014/main" id="{9C51D67B-CE57-4D00-8174-BB49C1CC6BA9}"/>
              </a:ext>
            </a:extLst>
          </p:cNvPr>
          <p:cNvSpPr/>
          <p:nvPr/>
        </p:nvSpPr>
        <p:spPr>
          <a:xfrm>
            <a:off x="6157209" y="4443028"/>
            <a:ext cx="243528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Move updated b[i] value back into memory</a:t>
            </a:r>
          </a:p>
        </p:txBody>
      </p:sp>
      <p:sp>
        <p:nvSpPr>
          <p:cNvPr id="12" name="Rectangle 11">
            <a:extLst>
              <a:ext uri="{FF2B5EF4-FFF2-40B4-BE49-F238E27FC236}">
                <a16:creationId xmlns:a16="http://schemas.microsoft.com/office/drawing/2014/main" id="{153F8B79-35C1-45AB-8B2F-C80AC3CF0F3F}"/>
              </a:ext>
            </a:extLst>
          </p:cNvPr>
          <p:cNvSpPr/>
          <p:nvPr/>
        </p:nvSpPr>
        <p:spPr>
          <a:xfrm>
            <a:off x="6157209" y="4702030"/>
            <a:ext cx="370967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Make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have the address to next entry in A (double takes 8 bytes)</a:t>
            </a:r>
          </a:p>
        </p:txBody>
      </p:sp>
      <p:sp>
        <p:nvSpPr>
          <p:cNvPr id="13" name="Rectangle 12">
            <a:extLst>
              <a:ext uri="{FF2B5EF4-FFF2-40B4-BE49-F238E27FC236}">
                <a16:creationId xmlns:a16="http://schemas.microsoft.com/office/drawing/2014/main" id="{16F4A5F2-90F4-4AA3-8965-3505352A5EE7}"/>
              </a:ext>
            </a:extLst>
          </p:cNvPr>
          <p:cNvSpPr/>
          <p:nvPr/>
        </p:nvSpPr>
        <p:spPr>
          <a:xfrm>
            <a:off x="6157209" y="4935822"/>
            <a:ext cx="214033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Compare i with n (latter stored in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rcx</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C5ACD8AE-992B-43D0-A911-240BE1A1794D}"/>
              </a:ext>
            </a:extLst>
          </p:cNvPr>
          <p:cNvSpPr/>
          <p:nvPr/>
        </p:nvSpPr>
        <p:spPr>
          <a:xfrm>
            <a:off x="6157209" y="5225756"/>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Jump to .L3 if not equal</a:t>
            </a:r>
          </a:p>
        </p:txBody>
      </p:sp>
      <p:sp>
        <p:nvSpPr>
          <p:cNvPr id="7" name="Rectangle 6">
            <a:extLst>
              <a:ext uri="{FF2B5EF4-FFF2-40B4-BE49-F238E27FC236}">
                <a16:creationId xmlns:a16="http://schemas.microsoft.com/office/drawing/2014/main" id="{E5D06381-1B00-F805-D0BC-2956B546B39C}"/>
              </a:ext>
            </a:extLst>
          </p:cNvPr>
          <p:cNvSpPr/>
          <p:nvPr/>
        </p:nvSpPr>
        <p:spPr>
          <a:xfrm>
            <a:off x="6222205" y="4482526"/>
            <a:ext cx="2307431" cy="1763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77127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defRPr/>
            </a:pPr>
            <a:r>
              <a:rPr lang="en-US"/>
              <a:t>Memory Aliasing</a:t>
            </a:r>
          </a:p>
        </p:txBody>
      </p:sp>
      <p:sp>
        <p:nvSpPr>
          <p:cNvPr id="19459" name="Rectangle 3"/>
          <p:cNvSpPr>
            <a:spLocks noGrp="1" noChangeArrowheads="1"/>
          </p:cNvSpPr>
          <p:nvPr>
            <p:ph type="body" idx="1"/>
          </p:nvPr>
        </p:nvSpPr>
        <p:spPr>
          <a:xfrm>
            <a:off x="1780285" y="5715693"/>
            <a:ext cx="9314761" cy="806450"/>
          </a:xfrm>
        </p:spPr>
        <p:txBody>
          <a:bodyPr>
            <a:normAutofit fontScale="92500" lnSpcReduction="20000"/>
          </a:bodyPr>
          <a:lstStyle/>
          <a:p>
            <a:pPr lvl="1" eaLnBrk="1" hangingPunct="1"/>
            <a:r>
              <a:rPr lang="en-US" dirty="0"/>
              <a:t>The code updates </a:t>
            </a:r>
            <a:r>
              <a:rPr lang="en-US" b="1" dirty="0">
                <a:latin typeface="Courier New" pitchFamily="49" charset="0"/>
              </a:rPr>
              <a:t>b[i]</a:t>
            </a:r>
            <a:r>
              <a:rPr lang="en-US" dirty="0"/>
              <a:t> on every iteration. It does so because:</a:t>
            </a:r>
          </a:p>
          <a:p>
            <a:pPr lvl="2"/>
            <a:r>
              <a:rPr lang="en-US" dirty="0"/>
              <a:t>Must consider possibility that these updates will affect program behavior</a:t>
            </a:r>
          </a:p>
          <a:p>
            <a:pPr lvl="2"/>
            <a:r>
              <a:rPr lang="en-US" dirty="0"/>
              <a:t>Value of “</a:t>
            </a:r>
            <a:r>
              <a:rPr lang="en-US" dirty="0">
                <a:latin typeface="Consolas" panose="020B0609020204030204" pitchFamily="49" charset="0"/>
              </a:rPr>
              <a:t>b</a:t>
            </a:r>
            <a:r>
              <a:rPr lang="en-US" dirty="0"/>
              <a:t>” might change from when </a:t>
            </a:r>
            <a:r>
              <a:rPr lang="en-US" dirty="0">
                <a:latin typeface="Consolas" panose="020B0609020204030204" pitchFamily="49" charset="0"/>
              </a:rPr>
              <a:t>i=3</a:t>
            </a:r>
            <a:r>
              <a:rPr lang="en-US" dirty="0"/>
              <a:t> to when </a:t>
            </a:r>
            <a:r>
              <a:rPr lang="en-US" dirty="0">
                <a:latin typeface="Consolas" panose="020B0609020204030204" pitchFamily="49" charset="0"/>
              </a:rPr>
              <a:t>i=4</a:t>
            </a:r>
            <a:r>
              <a:rPr lang="en-US" dirty="0"/>
              <a:t> (parallel thread might interfere)</a:t>
            </a:r>
          </a:p>
        </p:txBody>
      </p:sp>
      <p:sp>
        <p:nvSpPr>
          <p:cNvPr id="777224" name="Rectangle 8"/>
          <p:cNvSpPr>
            <a:spLocks noChangeArrowheads="1"/>
          </p:cNvSpPr>
          <p:nvPr/>
        </p:nvSpPr>
        <p:spPr bwMode="auto">
          <a:xfrm>
            <a:off x="6630484" y="4193848"/>
            <a:ext cx="2311400" cy="305212"/>
          </a:xfrm>
          <a:prstGeom prst="rect">
            <a:avLst/>
          </a:prstGeom>
          <a:solidFill>
            <a:schemeClr val="accent6">
              <a:lumMod val="20000"/>
              <a:lumOff val="80000"/>
            </a:schemeClr>
          </a:solidFill>
          <a:ln w="57150" cmpd="thickThin">
            <a:solidFill>
              <a:schemeClr val="tx1"/>
            </a:solid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i = 0: [3, 8, 16]</a:t>
            </a:r>
          </a:p>
        </p:txBody>
      </p:sp>
      <p:sp>
        <p:nvSpPr>
          <p:cNvPr id="19464" name="Rectangle 9"/>
          <p:cNvSpPr>
            <a:spLocks noChangeArrowheads="1"/>
          </p:cNvSpPr>
          <p:nvPr/>
        </p:nvSpPr>
        <p:spPr bwMode="auto">
          <a:xfrm>
            <a:off x="6630484" y="3736648"/>
            <a:ext cx="2311400" cy="305212"/>
          </a:xfrm>
          <a:prstGeom prst="rect">
            <a:avLst/>
          </a:prstGeom>
          <a:solidFill>
            <a:schemeClr val="accent6">
              <a:lumMod val="20000"/>
              <a:lumOff val="80000"/>
            </a:schemeClr>
          </a:solidFill>
          <a:ln w="57150" cmpd="thickThin">
            <a:solidFill>
              <a:schemeClr val="tx1"/>
            </a:solid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ourier New" pitchFamily="49" charset="0"/>
                <a:ea typeface="+mn-ea"/>
                <a:cs typeface="+mn-cs"/>
              </a:rPr>
              <a:t>init:  [4, 8, 16]</a:t>
            </a:r>
          </a:p>
        </p:txBody>
      </p:sp>
      <p:sp>
        <p:nvSpPr>
          <p:cNvPr id="777226" name="Rectangle 10"/>
          <p:cNvSpPr>
            <a:spLocks noChangeArrowheads="1"/>
          </p:cNvSpPr>
          <p:nvPr/>
        </p:nvSpPr>
        <p:spPr bwMode="auto">
          <a:xfrm>
            <a:off x="6630484" y="4651048"/>
            <a:ext cx="2311400" cy="305212"/>
          </a:xfrm>
          <a:prstGeom prst="rect">
            <a:avLst/>
          </a:prstGeom>
          <a:solidFill>
            <a:schemeClr val="accent6">
              <a:lumMod val="20000"/>
              <a:lumOff val="80000"/>
            </a:schemeClr>
          </a:solidFill>
          <a:ln w="57150" cmpd="thickThin">
            <a:solidFill>
              <a:schemeClr val="tx1"/>
            </a:solid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ourier New" pitchFamily="49" charset="0"/>
                <a:ea typeface="+mn-ea"/>
                <a:cs typeface="+mn-cs"/>
              </a:rPr>
              <a:t>i = 1: [3, 22, 16]</a:t>
            </a:r>
          </a:p>
        </p:txBody>
      </p:sp>
      <p:sp>
        <p:nvSpPr>
          <p:cNvPr id="777227" name="Rectangle 11"/>
          <p:cNvSpPr>
            <a:spLocks noChangeArrowheads="1"/>
          </p:cNvSpPr>
          <p:nvPr/>
        </p:nvSpPr>
        <p:spPr bwMode="auto">
          <a:xfrm>
            <a:off x="6630484" y="5130473"/>
            <a:ext cx="2311400" cy="305212"/>
          </a:xfrm>
          <a:prstGeom prst="rect">
            <a:avLst/>
          </a:prstGeom>
          <a:solidFill>
            <a:schemeClr val="accent6">
              <a:lumMod val="20000"/>
              <a:lumOff val="80000"/>
            </a:schemeClr>
          </a:solidFill>
          <a:ln w="57150" cmpd="thickThin">
            <a:solidFill>
              <a:schemeClr val="tx1"/>
            </a:solid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ourier New" pitchFamily="49" charset="0"/>
                <a:ea typeface="+mn-ea"/>
                <a:cs typeface="+mn-cs"/>
              </a:rPr>
              <a:t>i = 2: [3, 22, 224]</a:t>
            </a:r>
          </a:p>
        </p:txBody>
      </p:sp>
      <p:sp>
        <p:nvSpPr>
          <p:cNvPr id="19467" name="Text Box 12"/>
          <p:cNvSpPr txBox="1">
            <a:spLocks noChangeArrowheads="1"/>
          </p:cNvSpPr>
          <p:nvPr/>
        </p:nvSpPr>
        <p:spPr bwMode="auto">
          <a:xfrm>
            <a:off x="6503484" y="3279448"/>
            <a:ext cx="1110240" cy="369332"/>
          </a:xfrm>
          <a:prstGeom prst="rect">
            <a:avLst/>
          </a:prstGeom>
          <a:noFill/>
          <a:ln w="19050">
            <a:noFill/>
            <a:miter lim="800000"/>
            <a:headEnd/>
            <a:tailEnd type="none" w="sm" len="sm"/>
          </a:ln>
        </p:spPr>
        <p:txBody>
          <a:bodyPr wrap="none" lIns="45720" r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Value of </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7"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0,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8,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16"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0,</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0,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8,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17"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1,</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1,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8,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18"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3,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8,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19"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0,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20"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3,</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   3,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21"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6,</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22"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22,</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16</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23"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3,  22,</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   0</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128};</a:t>
            </a:r>
          </a:p>
        </p:txBody>
      </p:sp>
      <p:sp>
        <p:nvSpPr>
          <p:cNvPr id="24"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3,  22,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32</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32,</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64, 128};</a:t>
            </a:r>
          </a:p>
        </p:txBody>
      </p:sp>
      <p:sp>
        <p:nvSpPr>
          <p:cNvPr id="25"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3,  22,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 96</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64,</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128};</a:t>
            </a:r>
          </a:p>
        </p:txBody>
      </p:sp>
      <p:sp>
        <p:nvSpPr>
          <p:cNvPr id="26" name="Rectangle 7"/>
          <p:cNvSpPr>
            <a:spLocks noChangeArrowheads="1"/>
          </p:cNvSpPr>
          <p:nvPr/>
        </p:nvSpPr>
        <p:spPr bwMode="auto">
          <a:xfrm>
            <a:off x="6253065" y="1746381"/>
            <a:ext cx="2311400" cy="951543"/>
          </a:xfrm>
          <a:prstGeom prst="rect">
            <a:avLst/>
          </a:prstGeom>
          <a:solidFill>
            <a:schemeClr val="bg2">
              <a:lumMod val="20000"/>
              <a:lumOff val="80000"/>
            </a:schemeClr>
          </a:solidFill>
          <a:ln w="57150" cmpd="thickThin">
            <a:noFill/>
            <a:miter lim="800000"/>
            <a:headEnd/>
            <a:tailEnd/>
          </a:ln>
        </p:spPr>
        <p:txBody>
          <a:bodyPr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double A[9]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 0,   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3,  22, </a:t>
            </a:r>
            <a:r>
              <a:rPr kumimoji="0" lang="en-US" sz="1400" b="0" i="0" u="none" strike="noStrike" kern="1200" cap="none" spc="0" normalizeH="0" baseline="0" noProof="0" dirty="0">
                <a:ln>
                  <a:noFill/>
                </a:ln>
                <a:solidFill>
                  <a:srgbClr val="C00000"/>
                </a:solidFill>
                <a:effectLst/>
                <a:uLnTx/>
                <a:uFillTx/>
                <a:latin typeface="Courier New" pitchFamily="49" charset="0"/>
                <a:ea typeface="+mn-ea"/>
                <a:cs typeface="+mn-cs"/>
              </a:rPr>
              <a:t>224</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   32,  64, </a:t>
            </a:r>
            <a:r>
              <a:rPr kumimoji="0" lang="en-US" sz="1400" b="0" i="0" u="none" strike="noStrike" kern="1200" cap="none" spc="0" normalizeH="0" baseline="0" noProof="0" dirty="0">
                <a:ln>
                  <a:noFill/>
                </a:ln>
                <a:solidFill>
                  <a:srgbClr val="0070C0"/>
                </a:solidFill>
                <a:effectLst/>
                <a:uLnTx/>
                <a:uFillTx/>
                <a:latin typeface="Courier New" pitchFamily="49" charset="0"/>
                <a:ea typeface="+mn-ea"/>
                <a:cs typeface="+mn-cs"/>
              </a:rPr>
              <a:t>128</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2" name="Slide Number Placeholder 1">
            <a:extLst>
              <a:ext uri="{FF2B5EF4-FFF2-40B4-BE49-F238E27FC236}">
                <a16:creationId xmlns:a16="http://schemas.microsoft.com/office/drawing/2014/main" id="{7526AF57-7B40-4781-B8DF-1DD95E835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 Placeholder 2">
                <a:extLst>
                  <a:ext uri="{FF2B5EF4-FFF2-40B4-BE49-F238E27FC236}">
                    <a16:creationId xmlns:a16="http://schemas.microsoft.com/office/drawing/2014/main" id="{C88E8E56-6D9D-4AA3-9DF2-FF71D45F19B0}"/>
                  </a:ext>
                </a:extLst>
              </p:cNvPr>
              <p:cNvSpPr txBox="1">
                <a:spLocks/>
              </p:cNvSpPr>
              <p:nvPr/>
            </p:nvSpPr>
            <p:spPr>
              <a:xfrm>
                <a:off x="137565" y="6581819"/>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 Placeholder 2">
                <a:extLst>
                  <a:ext uri="{FF2B5EF4-FFF2-40B4-BE49-F238E27FC236}">
                    <a16:creationId xmlns:a16="http://schemas.microsoft.com/office/drawing/2014/main" id="{C88E8E56-6D9D-4AA3-9DF2-FF71D45F19B0}"/>
                  </a:ext>
                </a:extLst>
              </p:cNvPr>
              <p:cNvSpPr txBox="1">
                <a:spLocks noRot="1" noChangeAspect="1" noMove="1" noResize="1" noEditPoints="1" noAdjustHandles="1" noChangeArrowheads="1" noChangeShapeType="1" noTextEdit="1"/>
              </p:cNvSpPr>
              <p:nvPr/>
            </p:nvSpPr>
            <p:spPr>
              <a:xfrm>
                <a:off x="137565" y="6581819"/>
                <a:ext cx="2567110" cy="205819"/>
              </a:xfrm>
              <a:prstGeom prst="rect">
                <a:avLst/>
              </a:prstGeom>
              <a:blipFill>
                <a:blip r:embed="rId3"/>
                <a:stretch>
                  <a:fillRect/>
                </a:stretch>
              </a:blipFill>
            </p:spPr>
            <p:txBody>
              <a:bodyPr/>
              <a:lstStyle/>
              <a:p>
                <a:r>
                  <a:rPr lang="en-US">
                    <a:noFill/>
                  </a:rPr>
                  <a:t> </a:t>
                </a:r>
              </a:p>
            </p:txBody>
          </p:sp>
        </mc:Fallback>
      </mc:AlternateContent>
      <p:graphicFrame>
        <p:nvGraphicFramePr>
          <p:cNvPr id="3" name="Table 2"/>
          <p:cNvGraphicFramePr>
            <a:graphicFrameLocks noGrp="1"/>
          </p:cNvGraphicFramePr>
          <p:nvPr/>
        </p:nvGraphicFramePr>
        <p:xfrm>
          <a:off x="9396540" y="859864"/>
          <a:ext cx="2616200" cy="2578100"/>
        </p:xfrm>
        <a:graphic>
          <a:graphicData uri="http://schemas.openxmlformats.org/drawingml/2006/table">
            <a:tbl>
              <a:tblPr>
                <a:tableStyleId>{5C22544A-7EE6-4342-B048-85BDC9FD1C3A}</a:tableStyleId>
              </a:tblPr>
              <a:tblGrid>
                <a:gridCol w="342900">
                  <a:extLst>
                    <a:ext uri="{9D8B030D-6E8A-4147-A177-3AD203B41FA5}">
                      <a16:colId xmlns:a16="http://schemas.microsoft.com/office/drawing/2014/main" val="2881045390"/>
                    </a:ext>
                  </a:extLst>
                </a:gridCol>
                <a:gridCol w="1663700">
                  <a:extLst>
                    <a:ext uri="{9D8B030D-6E8A-4147-A177-3AD203B41FA5}">
                      <a16:colId xmlns:a16="http://schemas.microsoft.com/office/drawing/2014/main" val="82062814"/>
                    </a:ext>
                  </a:extLst>
                </a:gridCol>
                <a:gridCol w="609600">
                  <a:extLst>
                    <a:ext uri="{9D8B030D-6E8A-4147-A177-3AD203B41FA5}">
                      <a16:colId xmlns:a16="http://schemas.microsoft.com/office/drawing/2014/main" val="2794638817"/>
                    </a:ext>
                  </a:extLst>
                </a:gridCol>
              </a:tblGrid>
              <a:tr h="184150">
                <a:tc>
                  <a:txBody>
                    <a:bodyPr/>
                    <a:lstStyle/>
                    <a:p>
                      <a:pPr algn="l" fontAlgn="b"/>
                      <a:r>
                        <a:rPr lang="en-US" sz="1100" u="none" strike="noStrike" dirty="0">
                          <a:effectLst/>
                        </a:rPr>
                        <a:t>A,9</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0x000000ff3a8ffc60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33186597"/>
                  </a:ext>
                </a:extLst>
              </a:tr>
              <a:tr h="184150">
                <a:tc>
                  <a:txBody>
                    <a:bodyPr/>
                    <a:lstStyle/>
                    <a:p>
                      <a:pPr algn="l"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6218983"/>
                  </a:ext>
                </a:extLst>
              </a:tr>
              <a:tr h="18415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4523975"/>
                  </a:ext>
                </a:extLst>
              </a:tr>
              <a:tr h="18415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77514024"/>
                  </a:ext>
                </a:extLst>
              </a:tr>
              <a:tr h="18415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2899030"/>
                  </a:ext>
                </a:extLst>
              </a:tr>
              <a:tr h="18415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025547"/>
                  </a:ext>
                </a:extLst>
              </a:tr>
              <a:tr h="18415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224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58809745"/>
                  </a:ext>
                </a:extLst>
              </a:tr>
              <a:tr h="18415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41774320"/>
                  </a:ext>
                </a:extLst>
              </a:tr>
              <a:tr h="184150">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35739388"/>
                  </a:ext>
                </a:extLst>
              </a:tr>
              <a:tr h="184150">
                <a:tc>
                  <a:txBody>
                    <a:bodyPr/>
                    <a:lstStyle/>
                    <a:p>
                      <a:pPr algn="l"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128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65660612"/>
                  </a:ext>
                </a:extLst>
              </a:tr>
              <a:tr h="184150">
                <a:tc>
                  <a:txBody>
                    <a:bodyPr/>
                    <a:lstStyle/>
                    <a:p>
                      <a:pPr algn="l" fontAlgn="b"/>
                      <a:r>
                        <a:rPr lang="en-US" sz="1100" u="none" strike="noStrike">
                          <a:effectLst/>
                        </a:rPr>
                        <a:t>b,3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0x000000ff3a8ffc78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double[3]</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7418418"/>
                  </a:ext>
                </a:extLst>
              </a:tr>
              <a:tr h="184150">
                <a:tc>
                  <a:txBody>
                    <a:bodyPr/>
                    <a:lstStyle/>
                    <a:p>
                      <a:pPr algn="l"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28894583"/>
                  </a:ext>
                </a:extLst>
              </a:tr>
              <a:tr h="18415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double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23529032"/>
                  </a:ext>
                </a:extLst>
              </a:tr>
              <a:tr h="18415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224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double</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06890302"/>
                  </a:ext>
                </a:extLst>
              </a:tr>
            </a:tbl>
          </a:graphicData>
        </a:graphic>
      </p:graphicFrame>
      <p:sp>
        <p:nvSpPr>
          <p:cNvPr id="4" name="Rectangle 3"/>
          <p:cNvSpPr/>
          <p:nvPr/>
        </p:nvSpPr>
        <p:spPr>
          <a:xfrm>
            <a:off x="150955" y="1022773"/>
            <a:ext cx="5619056" cy="2031325"/>
          </a:xfrm>
          <a:prstGeom prst="rect">
            <a:avLst/>
          </a:prstGeom>
          <a:solidFill>
            <a:schemeClr val="bg1">
              <a:lumMod val="95000"/>
            </a:schemeClr>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a:ea typeface="+mn-ea"/>
                <a:cs typeface="+mn-cs"/>
              </a:rPr>
              <a:t>/* Sum rows of n X n matrix A and store in vector b */</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sum_rows1(</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dirty="0">
                <a:ln>
                  <a:noFill/>
                </a:ln>
                <a:solidFill>
                  <a:srgbClr val="0000FF"/>
                </a:solidFill>
                <a:effectLst/>
                <a:uLnTx/>
                <a:uFillTx/>
                <a:latin typeface="Consolas"/>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a:ea typeface="+mn-ea"/>
                <a:cs typeface="+mn-cs"/>
              </a:rPr>
              <a:t> (j = 0; j &lt; </a:t>
            </a:r>
            <a:r>
              <a:rPr kumimoji="0" lang="en-US" sz="1400" b="0" i="0" u="none" strike="noStrike" kern="1200" cap="none" spc="0" normalizeH="0" baseline="0" noProof="0" dirty="0">
                <a:ln>
                  <a:noFill/>
                </a:ln>
                <a:solidFill>
                  <a:srgbClr val="808080"/>
                </a:solidFill>
                <a:effectLst/>
                <a:uLnTx/>
                <a:uFillTx/>
                <a:latin typeface="Consolas"/>
                <a:ea typeface="+mn-ea"/>
                <a:cs typeface="+mn-cs"/>
              </a:rPr>
              <a:t>n</a:t>
            </a:r>
            <a:r>
              <a:rPr kumimoji="0" lang="en-US" sz="1400" b="0" i="0" u="none" strike="noStrike" kern="1200" cap="none" spc="0" normalizeH="0" baseline="0" noProof="0" dirty="0">
                <a:ln>
                  <a:noFill/>
                </a:ln>
                <a:solidFill>
                  <a:srgbClr val="000000"/>
                </a:solidFill>
                <a:effectLst/>
                <a:uLnTx/>
                <a:uFillTx/>
                <a:latin typeface="Consolas"/>
                <a:ea typeface="+mn-ea"/>
                <a:cs typeface="+mn-cs"/>
              </a:rPr>
              <a:t>; </a:t>
            </a:r>
            <a:r>
              <a:rPr kumimoji="0" lang="en-US" sz="1400" b="0" i="0" u="none" strike="noStrike" kern="1200" cap="none" spc="0" normalizeH="0" baseline="0" noProof="0" err="1">
                <a:ln>
                  <a:noFill/>
                </a:ln>
                <a:solidFill>
                  <a:srgbClr val="000000"/>
                </a:solidFill>
                <a:effectLst/>
                <a:uLnTx/>
                <a:uFillTx/>
                <a:latin typeface="Consolas"/>
                <a:ea typeface="+mn-ea"/>
                <a:cs typeface="+mn-cs"/>
              </a:rPr>
              <a:t>j++</a:t>
            </a:r>
            <a:r>
              <a:rPr kumimoji="0" lang="en-US" sz="14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150955" y="3703379"/>
            <a:ext cx="5619056" cy="181588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A[9] = {0, 1, 2, 4, 8, 16, 32, 64, 128};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 = A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sum_rows1(A, b,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75886569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eaLnBrk="1" hangingPunct="1">
              <a:defRPr/>
            </a:pPr>
            <a:r>
              <a:rPr lang="en-US"/>
              <a:t>Removing Aliasing</a:t>
            </a:r>
          </a:p>
        </p:txBody>
      </p:sp>
      <p:sp>
        <p:nvSpPr>
          <p:cNvPr id="20483" name="Rectangle 3"/>
          <p:cNvSpPr>
            <a:spLocks noGrp="1" noChangeArrowheads="1"/>
          </p:cNvSpPr>
          <p:nvPr>
            <p:ph sz="half" idx="1"/>
          </p:nvPr>
        </p:nvSpPr>
        <p:spPr/>
        <p:txBody>
          <a:bodyPr/>
          <a:lstStyle/>
          <a:p>
            <a:r>
              <a:rPr lang="en-US" dirty="0"/>
              <a:t>Assume that there is no aliasing</a:t>
            </a:r>
          </a:p>
          <a:p>
            <a:pPr lvl="1"/>
            <a:r>
              <a:rPr lang="en-US" dirty="0"/>
              <a:t>That is, no monkey business in </a:t>
            </a:r>
            <a:r>
              <a:rPr lang="en-US" dirty="0">
                <a:latin typeface="Consolas" panose="020B0609020204030204" pitchFamily="49" charset="0"/>
              </a:rPr>
              <a:t>main</a:t>
            </a:r>
            <a:r>
              <a:rPr lang="en-US" dirty="0"/>
              <a:t> driver</a:t>
            </a:r>
          </a:p>
          <a:p>
            <a:endParaRPr lang="en-US" dirty="0"/>
          </a:p>
          <a:p>
            <a:r>
              <a:rPr lang="en-US" dirty="0"/>
              <a:t>You can do code motion</a:t>
            </a:r>
          </a:p>
          <a:p>
            <a:pPr lvl="1"/>
            <a:r>
              <a:rPr lang="en-US" dirty="0"/>
              <a:t>Result: Accessing array </a:t>
            </a:r>
            <a:r>
              <a:rPr lang="en-US" dirty="0">
                <a:latin typeface="Consolas" panose="020B0609020204030204" pitchFamily="49" charset="0"/>
              </a:rPr>
              <a:t>b</a:t>
            </a:r>
            <a:r>
              <a:rPr lang="en-US" dirty="0"/>
              <a:t> only once!!!</a:t>
            </a:r>
          </a:p>
          <a:p>
            <a:pPr lvl="1"/>
            <a:endParaRPr lang="en-US" dirty="0"/>
          </a:p>
          <a:p>
            <a:r>
              <a:rPr lang="en-US" dirty="0"/>
              <a:t>Number of instructions drops down</a:t>
            </a:r>
          </a:p>
          <a:p>
            <a:pPr lvl="1"/>
            <a:r>
              <a:rPr lang="en-US" dirty="0"/>
              <a:t>Performance goes up</a:t>
            </a:r>
          </a:p>
        </p:txBody>
      </p:sp>
      <p:sp>
        <p:nvSpPr>
          <p:cNvPr id="2" name="Slide Number Placeholder 1">
            <a:extLst>
              <a:ext uri="{FF2B5EF4-FFF2-40B4-BE49-F238E27FC236}">
                <a16:creationId xmlns:a16="http://schemas.microsoft.com/office/drawing/2014/main" id="{A6707D05-7E70-447C-9661-E878BE5FCC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6282419" y="2173666"/>
            <a:ext cx="5522259" cy="2246769"/>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Sum rows of n X n matrix A and store in vector b */</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sum_rows2(</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nn-NO"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 name="Rectangle 4">
            <a:extLst>
              <a:ext uri="{FF2B5EF4-FFF2-40B4-BE49-F238E27FC236}">
                <a16:creationId xmlns:a16="http://schemas.microsoft.com/office/drawing/2014/main" id="{8081F2A2-B3C6-4890-8BC5-D6C76B9AA6A6}"/>
              </a:ext>
            </a:extLst>
          </p:cNvPr>
          <p:cNvSpPr/>
          <p:nvPr/>
        </p:nvSpPr>
        <p:spPr>
          <a:xfrm>
            <a:off x="2017351" y="4854914"/>
            <a:ext cx="4954954" cy="147732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addsd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808080"/>
                </a:solidFill>
                <a:effectLst/>
                <a:uLnTx/>
                <a:uFillTx/>
                <a:latin typeface="Consolas, "/>
                <a:ea typeface="+mn-ea"/>
                <a:cs typeface="+mn-cs"/>
              </a:rPr>
              <a:t>PTR</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add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9885A"/>
                </a:solidFill>
                <a:effectLst/>
                <a:uLnTx/>
                <a:uFillTx/>
                <a:latin typeface="Consolas, "/>
                <a:ea typeface="+mn-ea"/>
                <a:cs typeface="+mn-cs"/>
              </a:rPr>
              <a:t>8</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cmp</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rcx</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jne</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p:txBody>
      </p:sp>
      <p:sp>
        <p:nvSpPr>
          <p:cNvPr id="8" name="Rectangle 7">
            <a:extLst>
              <a:ext uri="{FF2B5EF4-FFF2-40B4-BE49-F238E27FC236}">
                <a16:creationId xmlns:a16="http://schemas.microsoft.com/office/drawing/2014/main" id="{D8C8F175-9FDB-4861-A73F-517527F4DB1A}"/>
              </a:ext>
            </a:extLst>
          </p:cNvPr>
          <p:cNvSpPr/>
          <p:nvPr/>
        </p:nvSpPr>
        <p:spPr>
          <a:xfrm>
            <a:off x="7061593" y="4097269"/>
            <a:ext cx="5013552" cy="646331"/>
          </a:xfrm>
          <a:prstGeom prst="rect">
            <a:avLst/>
          </a:prstGeom>
          <a:solidFill>
            <a:schemeClr val="accent2">
              <a:lumMod val="60000"/>
              <a:lumOff val="40000"/>
            </a:schemeClr>
          </a:solidFill>
          <a:ln>
            <a:solidFill>
              <a:srgbClr val="0070C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Assembly code,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sum_rows2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inner loop (after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gcc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optimized w/ </a:t>
            </a:r>
            <a:r>
              <a:rPr kumimoji="0" lang="en-US" sz="1800" b="1" i="0" u="none" strike="noStrike" kern="1200" cap="none" spc="0" normalizeH="0" baseline="0" noProof="0" dirty="0">
                <a:ln>
                  <a:noFill/>
                </a:ln>
                <a:solidFill>
                  <a:srgbClr val="4472C4">
                    <a:lumMod val="75000"/>
                  </a:srgbClr>
                </a:solidFill>
                <a:effectLst/>
                <a:uLnTx/>
                <a:uFillTx/>
                <a:latin typeface="Consolas" panose="020B0609020204030204" pitchFamily="49" charset="0"/>
                <a:ea typeface="+mn-ea"/>
                <a:cs typeface="+mn-cs"/>
              </a:rPr>
              <a:t>-O2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https://godbolt.org/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 name="Down Arrow 2">
            <a:extLst>
              <a:ext uri="{FF2B5EF4-FFF2-40B4-BE49-F238E27FC236}">
                <a16:creationId xmlns:a16="http://schemas.microsoft.com/office/drawing/2014/main" id="{86987D07-D348-4992-8244-91865795FD3D}"/>
              </a:ext>
            </a:extLst>
          </p:cNvPr>
          <p:cNvSpPr/>
          <p:nvPr/>
        </p:nvSpPr>
        <p:spPr>
          <a:xfrm>
            <a:off x="6375549" y="4476091"/>
            <a:ext cx="322446" cy="35132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EFF8976-CFC4-4B3D-B215-609BB04F3159}"/>
              </a:ext>
            </a:extLst>
          </p:cNvPr>
          <p:cNvSpPr/>
          <p:nvPr/>
        </p:nvSpPr>
        <p:spPr>
          <a:xfrm>
            <a:off x="7087970" y="5239915"/>
            <a:ext cx="305885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Bring A entry from memory and add to what’s in xmm0</a:t>
            </a:r>
          </a:p>
        </p:txBody>
      </p:sp>
      <p:sp>
        <p:nvSpPr>
          <p:cNvPr id="12" name="Rectangle 11">
            <a:extLst>
              <a:ext uri="{FF2B5EF4-FFF2-40B4-BE49-F238E27FC236}">
                <a16:creationId xmlns:a16="http://schemas.microsoft.com/office/drawing/2014/main" id="{82678EEE-2575-4E83-B652-4FA80C6A3101}"/>
              </a:ext>
            </a:extLst>
          </p:cNvPr>
          <p:cNvSpPr/>
          <p:nvPr/>
        </p:nvSpPr>
        <p:spPr>
          <a:xfrm>
            <a:off x="7087970" y="5485305"/>
            <a:ext cx="225734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Make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rax</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point to next entry in row of A</a:t>
            </a:r>
          </a:p>
        </p:txBody>
      </p:sp>
      <p:sp>
        <p:nvSpPr>
          <p:cNvPr id="13" name="Rectangle 12">
            <a:extLst>
              <a:ext uri="{FF2B5EF4-FFF2-40B4-BE49-F238E27FC236}">
                <a16:creationId xmlns:a16="http://schemas.microsoft.com/office/drawing/2014/main" id="{BF92DFEB-CB75-449B-99EC-EEE480E24A9F}"/>
              </a:ext>
            </a:extLst>
          </p:cNvPr>
          <p:cNvSpPr/>
          <p:nvPr/>
        </p:nvSpPr>
        <p:spPr>
          <a:xfrm>
            <a:off x="7087970" y="5743233"/>
            <a:ext cx="258115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Have you exhausted all entries in row “i” of A?</a:t>
            </a:r>
          </a:p>
        </p:txBody>
      </p:sp>
      <p:sp>
        <p:nvSpPr>
          <p:cNvPr id="14" name="Rectangle 13">
            <a:extLst>
              <a:ext uri="{FF2B5EF4-FFF2-40B4-BE49-F238E27FC236}">
                <a16:creationId xmlns:a16="http://schemas.microsoft.com/office/drawing/2014/main" id="{99371D8E-50B2-4C9D-B33F-A4ECEC25D532}"/>
              </a:ext>
            </a:extLst>
          </p:cNvPr>
          <p:cNvSpPr/>
          <p:nvPr/>
        </p:nvSpPr>
        <p:spPr>
          <a:xfrm>
            <a:off x="7087970" y="6002235"/>
            <a:ext cx="324640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Jump back and do another trip if not more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elems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in row “i”</a:t>
            </a:r>
          </a:p>
        </p:txBody>
      </p:sp>
    </p:spTree>
    <p:extLst>
      <p:ext uri="{BB962C8B-B14F-4D97-AF65-F5344CB8AC3E}">
        <p14:creationId xmlns:p14="http://schemas.microsoft.com/office/powerpoint/2010/main" val="33141948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a:defRPr/>
            </a:pPr>
            <a:r>
              <a:rPr lang="en-US" sz="2400" dirty="0">
                <a:solidFill>
                  <a:prstClr val="white"/>
                </a:solidFill>
              </a:rPr>
              <a:t>[Next thing to consider:]</a:t>
            </a:r>
            <a:r>
              <a:rPr lang="en-US" dirty="0"/>
              <a:t> Memory Matters</a:t>
            </a:r>
          </a:p>
        </p:txBody>
      </p:sp>
      <mc:AlternateContent xmlns:mc="http://schemas.openxmlformats.org/markup-compatibility/2006" xmlns:a14="http://schemas.microsoft.com/office/drawing/2010/main">
        <mc:Choice Requires="a14">
          <p:sp>
            <p:nvSpPr>
              <p:cNvPr id="18435" name="Rectangle 9"/>
              <p:cNvSpPr>
                <a:spLocks noGrp="1" noChangeArrowheads="1"/>
              </p:cNvSpPr>
              <p:nvPr>
                <p:ph type="body" idx="1"/>
              </p:nvPr>
            </p:nvSpPr>
            <p:spPr>
              <a:xfrm>
                <a:off x="1470992" y="5369831"/>
                <a:ext cx="9796006" cy="823392"/>
              </a:xfrm>
            </p:spPr>
            <p:txBody>
              <a:bodyPr>
                <a:normAutofit fontScale="92500"/>
              </a:bodyPr>
              <a:lstStyle/>
              <a:p>
                <a:r>
                  <a:rPr lang="en-US" dirty="0"/>
                  <a:t>Bottom line: </a:t>
                </a:r>
                <a14:m>
                  <m:oMath xmlns:m="http://schemas.openxmlformats.org/officeDocument/2006/math">
                    <m:r>
                      <a:rPr lang="en-US" b="0" i="1" smtClean="0">
                        <a:latin typeface="Cambria Math" panose="02040503050406030204" pitchFamily="18" charset="0"/>
                      </a:rPr>
                      <m:t>→</m:t>
                    </m:r>
                  </m:oMath>
                </a14:m>
                <a:r>
                  <a:rPr lang="en-US" dirty="0"/>
                  <a:t> </a:t>
                </a:r>
                <a:r>
                  <a:rPr lang="en-US" dirty="0">
                    <a:solidFill>
                      <a:srgbClr val="BBB5A3"/>
                    </a:solidFill>
                  </a:rPr>
                  <a:t>QWORD PTR</a:t>
                </a:r>
                <a:r>
                  <a:rPr lang="en-US" dirty="0"/>
                  <a:t> shows up: three times (left)  vs. one time (right)</a:t>
                </a:r>
              </a:p>
              <a:p>
                <a:pPr lvl="1"/>
                <a:r>
                  <a:rPr lang="en-US" dirty="0"/>
                  <a:t>That is, three vs. one memory accesses. Leads to </a:t>
                </a:r>
                <a:r>
                  <a:rPr lang="en-US" dirty="0">
                    <a:solidFill>
                      <a:schemeClr val="accent5">
                        <a:lumMod val="75000"/>
                      </a:schemeClr>
                    </a:solidFill>
                  </a:rPr>
                  <a:t>significant speedup </a:t>
                </a:r>
              </a:p>
            </p:txBody>
          </p:sp>
        </mc:Choice>
        <mc:Fallback xmlns="">
          <p:sp>
            <p:nvSpPr>
              <p:cNvPr id="18435" name="Rectangle 9"/>
              <p:cNvSpPr>
                <a:spLocks noGrp="1" noRot="1" noChangeAspect="1" noMove="1" noResize="1" noEditPoints="1" noAdjustHandles="1" noChangeArrowheads="1" noChangeShapeType="1" noTextEdit="1"/>
              </p:cNvSpPr>
              <p:nvPr>
                <p:ph type="body" idx="1"/>
              </p:nvPr>
            </p:nvSpPr>
            <p:spPr>
              <a:xfrm>
                <a:off x="1470992" y="5369831"/>
                <a:ext cx="9796006" cy="823392"/>
              </a:xfrm>
              <a:blipFill>
                <a:blip r:embed="rId3"/>
                <a:stretch>
                  <a:fillRect l="-685" t="-888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26D03A5-612B-4710-95CB-5B43E4211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85133E6-A4B4-43AB-A6E0-ECA336CD3A81}"/>
              </a:ext>
            </a:extLst>
          </p:cNvPr>
          <p:cNvSpPr/>
          <p:nvPr/>
        </p:nvSpPr>
        <p:spPr>
          <a:xfrm>
            <a:off x="290514" y="2625234"/>
            <a:ext cx="5134708" cy="1846659"/>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movsd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rdx</a:t>
            </a:r>
            <a:r>
              <a:rPr kumimoji="0" lang="en-US" sz="16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addsd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movsd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808080"/>
                </a:solidFill>
                <a:effectLst/>
                <a:uLnTx/>
                <a:uFillTx/>
                <a:latin typeface="Consolas, "/>
                <a:ea typeface="+mn-ea"/>
                <a:cs typeface="+mn-cs"/>
              </a:rPr>
              <a:t>PTR</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rdx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4864AA"/>
                </a:solidFill>
                <a:effectLst/>
                <a:uLnTx/>
                <a:uFillTx/>
                <a:latin typeface="Consolas, "/>
                <a:ea typeface="+mn-ea"/>
                <a:cs typeface="+mn-cs"/>
              </a:rPr>
              <a:t>xmm0</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000FF"/>
                </a:solidFill>
                <a:effectLst/>
                <a:uLnTx/>
                <a:uFillTx/>
                <a:latin typeface="Consolas, "/>
                <a:ea typeface="+mn-ea"/>
                <a:cs typeface="+mn-cs"/>
              </a:rPr>
              <a:t>add</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9885A"/>
                </a:solidFill>
                <a:effectLst/>
                <a:uLnTx/>
                <a:uFillTx/>
                <a:latin typeface="Consolas, "/>
                <a:ea typeface="+mn-ea"/>
                <a:cs typeface="+mn-cs"/>
              </a:rPr>
              <a:t>8</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cmp</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4864AA"/>
                </a:solidFill>
                <a:effectLst/>
                <a:uLnTx/>
                <a:uFillTx/>
                <a:latin typeface="Consolas, "/>
                <a:ea typeface="+mn-ea"/>
                <a:cs typeface="+mn-cs"/>
              </a:rPr>
              <a:t>rcx</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
                <a:ea typeface="+mn-ea"/>
                <a:cs typeface="+mn-cs"/>
              </a:rPr>
              <a:t>jne</a:t>
            </a:r>
            <a:r>
              <a:rPr kumimoji="0" lang="en-US" sz="1600" b="0" i="0" u="none" strike="noStrike" kern="1200" cap="none" spc="0" normalizeH="0" baseline="0" noProof="0" dirty="0">
                <a:ln>
                  <a:noFill/>
                </a:ln>
                <a:solidFill>
                  <a:srgbClr val="000000"/>
                </a:solidFill>
                <a:effectLst/>
                <a:uLnTx/>
                <a:uFillTx/>
                <a:latin typeface="Consolas, "/>
                <a:ea typeface="+mn-ea"/>
                <a:cs typeface="+mn-cs"/>
              </a:rPr>
              <a:t>     </a:t>
            </a:r>
            <a:r>
              <a:rPr kumimoji="0" lang="en-US" sz="16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600" b="0" i="0" u="none" strike="noStrike" kern="1200" cap="none" spc="0" normalizeH="0" baseline="0" noProof="0" dirty="0">
              <a:ln>
                <a:noFill/>
              </a:ln>
              <a:solidFill>
                <a:srgbClr val="000000"/>
              </a:solidFill>
              <a:effectLst/>
              <a:uLnTx/>
              <a:uFillTx/>
              <a:latin typeface="Consolas, "/>
              <a:ea typeface="+mn-ea"/>
              <a:cs typeface="+mn-cs"/>
            </a:endParaRPr>
          </a:p>
        </p:txBody>
      </p:sp>
      <p:sp>
        <p:nvSpPr>
          <p:cNvPr id="10" name="Rectangle 9">
            <a:extLst>
              <a:ext uri="{FF2B5EF4-FFF2-40B4-BE49-F238E27FC236}">
                <a16:creationId xmlns:a16="http://schemas.microsoft.com/office/drawing/2014/main" id="{5F4571FC-5EEC-422D-91A9-B8CA84388CA4}"/>
              </a:ext>
            </a:extLst>
          </p:cNvPr>
          <p:cNvSpPr/>
          <p:nvPr/>
        </p:nvSpPr>
        <p:spPr>
          <a:xfrm>
            <a:off x="6681004" y="2625234"/>
            <a:ext cx="4954954" cy="1477328"/>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addsd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4864AA"/>
                </a:solidFill>
                <a:effectLst/>
                <a:uLnTx/>
                <a:uFillTx/>
                <a:latin typeface="Consolas, "/>
                <a:ea typeface="+mn-ea"/>
                <a:cs typeface="+mn-cs"/>
              </a:rPr>
              <a:t>xmm0</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808080"/>
                </a:solidFill>
                <a:effectLst/>
                <a:uLnTx/>
                <a:uFillTx/>
                <a:latin typeface="Consolas, "/>
                <a:ea typeface="+mn-ea"/>
                <a:cs typeface="+mn-cs"/>
              </a:rPr>
              <a:t>QWORD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808080"/>
                </a:solidFill>
                <a:effectLst/>
                <a:uLnTx/>
                <a:uFillTx/>
                <a:latin typeface="Consolas, "/>
                <a:ea typeface="+mn-ea"/>
                <a:cs typeface="+mn-cs"/>
              </a:rPr>
              <a:t>PTR</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00FF"/>
                </a:solidFill>
                <a:effectLst/>
                <a:uLnTx/>
                <a:uFillTx/>
                <a:latin typeface="Consolas, "/>
                <a:ea typeface="+mn-ea"/>
                <a:cs typeface="+mn-cs"/>
              </a:rPr>
              <a:t>add</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9885A"/>
                </a:solidFill>
                <a:effectLst/>
                <a:uLnTx/>
                <a:uFillTx/>
                <a:latin typeface="Consolas, "/>
                <a:ea typeface="+mn-ea"/>
                <a:cs typeface="+mn-cs"/>
              </a:rPr>
              <a:t>8</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cmp</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rax</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4864AA"/>
                </a:solidFill>
                <a:effectLst/>
                <a:uLnTx/>
                <a:uFillTx/>
                <a:latin typeface="Consolas, "/>
                <a:ea typeface="+mn-ea"/>
                <a:cs typeface="+mn-cs"/>
              </a:rPr>
              <a:t>rcx</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err="1">
                <a:ln>
                  <a:noFill/>
                </a:ln>
                <a:solidFill>
                  <a:srgbClr val="0000FF"/>
                </a:solidFill>
                <a:effectLst/>
                <a:uLnTx/>
                <a:uFillTx/>
                <a:latin typeface="Consolas, "/>
                <a:ea typeface="+mn-ea"/>
                <a:cs typeface="+mn-cs"/>
              </a:rPr>
              <a:t>jne</a:t>
            </a:r>
            <a:r>
              <a:rPr kumimoji="0" lang="en-US" sz="1800" b="0" i="0" u="none" strike="noStrike" kern="1200" cap="none" spc="0" normalizeH="0" baseline="0" noProof="0" dirty="0">
                <a:ln>
                  <a:noFill/>
                </a:ln>
                <a:solidFill>
                  <a:srgbClr val="000000"/>
                </a:solidFill>
                <a:effectLst/>
                <a:uLnTx/>
                <a:uFillTx/>
                <a:latin typeface="Consolas, "/>
                <a:ea typeface="+mn-ea"/>
                <a:cs typeface="+mn-cs"/>
              </a:rPr>
              <a:t>     </a:t>
            </a:r>
            <a:r>
              <a:rPr kumimoji="0" lang="en-US" sz="1800" b="0" i="0" u="none" strike="noStrike" kern="1200" cap="none" spc="0" normalizeH="0" baseline="0" noProof="0" dirty="0">
                <a:ln>
                  <a:noFill/>
                </a:ln>
                <a:solidFill>
                  <a:srgbClr val="008080"/>
                </a:solidFill>
                <a:effectLst/>
                <a:uLnTx/>
                <a:uFillTx/>
                <a:latin typeface="Consolas, "/>
                <a:ea typeface="+mn-ea"/>
                <a:cs typeface="+mn-cs"/>
              </a:rPr>
              <a:t>.L3</a:t>
            </a:r>
            <a:endParaRPr kumimoji="0" lang="en-US" sz="1800" b="0" i="0" u="none" strike="noStrike" kern="1200" cap="none" spc="0" normalizeH="0" baseline="0" noProof="0" dirty="0">
              <a:ln>
                <a:noFill/>
              </a:ln>
              <a:solidFill>
                <a:srgbClr val="000000"/>
              </a:solidFill>
              <a:effectLst/>
              <a:uLnTx/>
              <a:uFillTx/>
              <a:latin typeface="Consolas, "/>
              <a:ea typeface="+mn-ea"/>
              <a:cs typeface="+mn-cs"/>
            </a:endParaRPr>
          </a:p>
        </p:txBody>
      </p:sp>
      <p:cxnSp>
        <p:nvCxnSpPr>
          <p:cNvPr id="4" name="Straight Arrow Connector 3">
            <a:extLst>
              <a:ext uri="{FF2B5EF4-FFF2-40B4-BE49-F238E27FC236}">
                <a16:creationId xmlns:a16="http://schemas.microsoft.com/office/drawing/2014/main" id="{EEC73E3E-12D8-4064-84F9-3E97EEDA757A}"/>
              </a:ext>
            </a:extLst>
          </p:cNvPr>
          <p:cNvCxnSpPr>
            <a:cxnSpLocks/>
          </p:cNvCxnSpPr>
          <p:nvPr/>
        </p:nvCxnSpPr>
        <p:spPr>
          <a:xfrm flipV="1">
            <a:off x="4479089" y="3099188"/>
            <a:ext cx="3178138" cy="16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95704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normAutofit/>
          </a:bodyPr>
          <a:lstStyle/>
          <a:p>
            <a:pPr eaLnBrk="1" hangingPunct="1">
              <a:defRPr/>
            </a:pPr>
            <a:r>
              <a:rPr lang="en-US"/>
              <a:t>Optimization Blocker: Memory Aliasing</a:t>
            </a:r>
          </a:p>
        </p:txBody>
      </p:sp>
      <p:sp>
        <p:nvSpPr>
          <p:cNvPr id="406531" name="Rectangle 3"/>
          <p:cNvSpPr>
            <a:spLocks noGrp="1" noChangeArrowheads="1"/>
          </p:cNvSpPr>
          <p:nvPr>
            <p:ph sz="half" idx="1"/>
          </p:nvPr>
        </p:nvSpPr>
        <p:spPr/>
        <p:txBody>
          <a:bodyPr vert="horz" lIns="90487" tIns="44450" rIns="90487" bIns="44450" rtlCol="0">
            <a:normAutofit/>
          </a:bodyPr>
          <a:lstStyle/>
          <a:p>
            <a:pPr marL="223838" indent="-223838" defTabSz="895350">
              <a:tabLst>
                <a:tab pos="5029200" algn="l"/>
                <a:tab pos="5715000" algn="l"/>
              </a:tabLst>
              <a:defRPr/>
            </a:pPr>
            <a:r>
              <a:rPr lang="en-US" dirty="0"/>
              <a:t>Aliasing</a:t>
            </a:r>
          </a:p>
          <a:p>
            <a:pPr marL="560388" lvl="1" indent="-222250" defTabSz="895350">
              <a:tabLst>
                <a:tab pos="5029200" algn="l"/>
                <a:tab pos="5715000" algn="l"/>
              </a:tabLst>
              <a:defRPr/>
            </a:pPr>
            <a:endParaRPr lang="en-US" dirty="0"/>
          </a:p>
          <a:p>
            <a:pPr marL="560388" lvl="1" indent="-222250" defTabSz="895350">
              <a:tabLst>
                <a:tab pos="5029200" algn="l"/>
                <a:tab pos="5715000" algn="l"/>
              </a:tabLst>
              <a:defRPr/>
            </a:pPr>
            <a:r>
              <a:rPr lang="en-US" dirty="0">
                <a:solidFill>
                  <a:srgbClr val="C00000"/>
                </a:solidFill>
              </a:rPr>
              <a:t>Two different memory references specify single location</a:t>
            </a:r>
          </a:p>
          <a:p>
            <a:pPr marL="560388" lvl="1" indent="-222250" defTabSz="895350">
              <a:tabLst>
                <a:tab pos="5029200" algn="l"/>
                <a:tab pos="5715000" algn="l"/>
              </a:tabLst>
              <a:defRPr/>
            </a:pPr>
            <a:endParaRPr lang="en-US" dirty="0"/>
          </a:p>
          <a:p>
            <a:pPr marL="560388" lvl="1" indent="-222250" defTabSz="895350">
              <a:tabLst>
                <a:tab pos="5029200" algn="l"/>
                <a:tab pos="5715000" algn="l"/>
              </a:tabLst>
              <a:defRPr/>
            </a:pPr>
            <a:r>
              <a:rPr lang="en-US" dirty="0"/>
              <a:t>Easy to have happen in C - you have low level access to memory through pointers</a:t>
            </a:r>
          </a:p>
          <a:p>
            <a:pPr marL="560388" lvl="1" indent="-222250" defTabSz="895350">
              <a:tabLst>
                <a:tab pos="5029200" algn="l"/>
                <a:tab pos="5715000" algn="l"/>
              </a:tabLst>
              <a:defRPr/>
            </a:pPr>
            <a:endParaRPr lang="en-US" dirty="0"/>
          </a:p>
          <a:p>
            <a:pPr marL="560388" lvl="1" indent="-222250" defTabSz="895350">
              <a:tabLst>
                <a:tab pos="5029200" algn="l"/>
                <a:tab pos="5715000" algn="l"/>
              </a:tabLst>
              <a:defRPr/>
            </a:pPr>
            <a:r>
              <a:rPr lang="en-US" dirty="0"/>
              <a:t>Way around it:</a:t>
            </a:r>
          </a:p>
          <a:p>
            <a:pPr marL="1017588" lvl="2" indent="-222250" defTabSz="895350">
              <a:tabLst>
                <a:tab pos="5029200" algn="l"/>
                <a:tab pos="5715000" algn="l"/>
              </a:tabLst>
              <a:defRPr/>
            </a:pPr>
            <a:r>
              <a:rPr lang="en-US" dirty="0"/>
              <a:t>Used local variables, like in the previous example – handy to accumulate within loops</a:t>
            </a:r>
          </a:p>
          <a:p>
            <a:pPr marL="1474788" lvl="3" indent="-222250" defTabSz="895350">
              <a:tabLst>
                <a:tab pos="5029200" algn="l"/>
                <a:tab pos="5715000" algn="l"/>
              </a:tabLst>
              <a:defRPr/>
            </a:pPr>
            <a:r>
              <a:rPr lang="en-US" dirty="0"/>
              <a:t>You’ll help the compiler – it can issue better instructions</a:t>
            </a:r>
          </a:p>
          <a:p>
            <a:pPr marL="1017588" lvl="2" indent="-222250" defTabSz="895350">
              <a:tabLst>
                <a:tab pos="5029200" algn="l"/>
                <a:tab pos="5715000" algn="l"/>
              </a:tabLst>
              <a:defRPr/>
            </a:pPr>
            <a:r>
              <a:rPr lang="en-US" dirty="0"/>
              <a:t>Use the </a:t>
            </a:r>
            <a:r>
              <a:rPr lang="en-US" dirty="0">
                <a:solidFill>
                  <a:srgbClr val="C00000"/>
                </a:solidFill>
                <a:latin typeface="Consolas" panose="020B0609020204030204" pitchFamily="49" charset="0"/>
              </a:rPr>
              <a:t>restrict</a:t>
            </a:r>
            <a:r>
              <a:rPr lang="en-US" dirty="0"/>
              <a:t> keyword, see code snippet</a:t>
            </a:r>
          </a:p>
          <a:p>
            <a:pPr marL="1474788" lvl="3" indent="-222250" defTabSz="895350">
              <a:tabLst>
                <a:tab pos="5029200" algn="l"/>
                <a:tab pos="5715000" algn="l"/>
              </a:tabLst>
              <a:defRPr/>
            </a:pPr>
            <a:r>
              <a:rPr lang="en-US" dirty="0"/>
              <a:t>Feature added to the standard in 1999 (C99)</a:t>
            </a:r>
          </a:p>
        </p:txBody>
      </p:sp>
      <p:sp>
        <p:nvSpPr>
          <p:cNvPr id="2" name="Slide Number Placeholder 1">
            <a:extLst>
              <a:ext uri="{FF2B5EF4-FFF2-40B4-BE49-F238E27FC236}">
                <a16:creationId xmlns:a16="http://schemas.microsoft.com/office/drawing/2014/main" id="{ADB32F86-5E7D-45F0-9F3D-13C1A0D81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6349624" y="2668693"/>
            <a:ext cx="5619056" cy="212365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stdlib.h</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Sum rows of n X n matrix A and store in vector b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sum_rows1(</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restrict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double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restrict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nn-NO"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nn-NO"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 = 0; j &lt;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own Arrow 4"/>
          <p:cNvSpPr/>
          <p:nvPr/>
        </p:nvSpPr>
        <p:spPr>
          <a:xfrm rot="10800000">
            <a:off x="8686800" y="3270913"/>
            <a:ext cx="274320" cy="2646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Down Arrow 8"/>
          <p:cNvSpPr/>
          <p:nvPr/>
        </p:nvSpPr>
        <p:spPr>
          <a:xfrm rot="10800000">
            <a:off x="10446619" y="3270914"/>
            <a:ext cx="274320" cy="2646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01847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B54E61-BE99-4ED3-BC10-BD759FF89BAB}"/>
              </a:ext>
            </a:extLst>
          </p:cNvPr>
          <p:cNvSpPr/>
          <p:nvPr/>
        </p:nvSpPr>
        <p:spPr>
          <a:xfrm>
            <a:off x="6127780" y="2057042"/>
            <a:ext cx="4253828"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data structure for vectors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typedef</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struct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vec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b="1" u="sng" dirty="0">
                <a:solidFill>
                  <a:srgbClr val="FFC000"/>
                </a:solidFill>
              </a:rPr>
              <a:t>ILP</a:t>
            </a:r>
            <a:r>
              <a:rPr lang="en-US" dirty="0"/>
              <a:t> Business, with three actors: one </a:t>
            </a:r>
            <a:r>
              <a:rPr lang="en-US" dirty="0">
                <a:latin typeface="Consolas" panose="020B0609020204030204" pitchFamily="49" charset="0"/>
              </a:rPr>
              <a:t>struct</a:t>
            </a:r>
            <a:r>
              <a:rPr lang="en-US" dirty="0"/>
              <a:t> </a:t>
            </a:r>
            <a:r>
              <a:rPr lang="en-US" b="1" dirty="0">
                <a:solidFill>
                  <a:srgbClr val="FFC000"/>
                </a:solidFill>
              </a:rPr>
              <a:t>+</a:t>
            </a:r>
            <a:r>
              <a:rPr lang="en-US" dirty="0"/>
              <a:t> two functions</a:t>
            </a:r>
          </a:p>
        </p:txBody>
      </p:sp>
      <p:sp>
        <p:nvSpPr>
          <p:cNvPr id="20" name="Rectangle 3"/>
          <p:cNvSpPr>
            <a:spLocks noGrp="1" noChangeArrowheads="1"/>
          </p:cNvSpPr>
          <p:nvPr>
            <p:ph idx="1"/>
          </p:nvPr>
        </p:nvSpPr>
        <p:spPr/>
        <p:txBody>
          <a:bodyPr>
            <a:normAutofit/>
          </a:bodyPr>
          <a:lstStyle/>
          <a:p>
            <a:r>
              <a:rPr lang="en-US" dirty="0"/>
              <a:t>Our </a:t>
            </a:r>
            <a:r>
              <a:rPr lang="en-US" dirty="0">
                <a:latin typeface="Consolas" panose="020B0609020204030204" pitchFamily="49" charset="0"/>
              </a:rPr>
              <a:t>struct</a:t>
            </a:r>
            <a:r>
              <a:rPr lang="en-US" dirty="0"/>
              <a:t> will use various Data Types</a:t>
            </a:r>
          </a:p>
          <a:p>
            <a:pPr lvl="1"/>
            <a:r>
              <a:rPr lang="en-US" dirty="0"/>
              <a:t>Use different declarations for </a:t>
            </a:r>
            <a:r>
              <a:rPr lang="en-US" sz="1800" b="1" dirty="0" err="1">
                <a:solidFill>
                  <a:srgbClr val="C00000"/>
                </a:solidFill>
                <a:latin typeface="Courier New" pitchFamily="49" charset="0"/>
              </a:rPr>
              <a:t>data_t</a:t>
            </a:r>
            <a:r>
              <a:rPr lang="en-US" dirty="0"/>
              <a:t>:</a:t>
            </a: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long</a:t>
            </a:r>
          </a:p>
          <a:p>
            <a:pPr lvl="2"/>
            <a:r>
              <a:rPr lang="en-US" sz="1600" b="1" dirty="0">
                <a:latin typeface="Courier New" pitchFamily="49" charset="0"/>
              </a:rPr>
              <a:t>float</a:t>
            </a:r>
          </a:p>
          <a:p>
            <a:pPr lvl="2"/>
            <a:r>
              <a:rPr lang="en-US" sz="1600" b="1" dirty="0">
                <a:latin typeface="Courier New" pitchFamily="49" charset="0"/>
              </a:rPr>
              <a:t>double</a:t>
            </a:r>
          </a:p>
        </p:txBody>
      </p:sp>
      <p:sp>
        <p:nvSpPr>
          <p:cNvPr id="3" name="Slide Number Placeholder 2">
            <a:extLst>
              <a:ext uri="{FF2B5EF4-FFF2-40B4-BE49-F238E27FC236}">
                <a16:creationId xmlns:a16="http://schemas.microsoft.com/office/drawing/2014/main" id="{04BCB0EE-DE36-4E2F-B55B-07C591D89B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0CDE9191-303F-40DF-8316-348B0253994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grpSp>
        <p:nvGrpSpPr>
          <p:cNvPr id="10" name="Group 9"/>
          <p:cNvGrpSpPr/>
          <p:nvPr/>
        </p:nvGrpSpPr>
        <p:grpSpPr>
          <a:xfrm>
            <a:off x="8099602" y="1201004"/>
            <a:ext cx="4038601" cy="588433"/>
            <a:chOff x="8022771" y="2645529"/>
            <a:chExt cx="4038601" cy="588433"/>
          </a:xfrm>
        </p:grpSpPr>
        <p:sp>
          <p:nvSpPr>
            <p:cNvPr id="19" name="Rectangle 18"/>
            <p:cNvSpPr/>
            <p:nvPr/>
          </p:nvSpPr>
          <p:spPr>
            <a:xfrm>
              <a:off x="11259549" y="2645529"/>
              <a:ext cx="80182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len-1</a:t>
              </a:r>
            </a:p>
          </p:txBody>
        </p:sp>
        <p:grpSp>
          <p:nvGrpSpPr>
            <p:cNvPr id="9" name="Group 8"/>
            <p:cNvGrpSpPr/>
            <p:nvPr/>
          </p:nvGrpSpPr>
          <p:grpSpPr>
            <a:xfrm>
              <a:off x="8022771" y="2645529"/>
              <a:ext cx="3810001" cy="588433"/>
              <a:chOff x="8022771" y="2645529"/>
              <a:chExt cx="3810001" cy="588433"/>
            </a:xfrm>
          </p:grpSpPr>
          <p:sp>
            <p:nvSpPr>
              <p:cNvPr id="7" name="Rectangle 10"/>
              <p:cNvSpPr>
                <a:spLocks noChangeArrowheads="1"/>
              </p:cNvSpPr>
              <p:nvPr/>
            </p:nvSpPr>
            <p:spPr bwMode="auto">
              <a:xfrm>
                <a:off x="9725521"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8" name="Rectangle 11"/>
              <p:cNvSpPr>
                <a:spLocks noChangeArrowheads="1"/>
              </p:cNvSpPr>
              <p:nvPr/>
            </p:nvSpPr>
            <p:spPr bwMode="auto">
              <a:xfrm>
                <a:off x="8022771" y="26497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1" name="Rectangle 11"/>
              <p:cNvSpPr>
                <a:spLocks noChangeArrowheads="1"/>
              </p:cNvSpPr>
              <p:nvPr/>
            </p:nvSpPr>
            <p:spPr bwMode="auto">
              <a:xfrm>
                <a:off x="8022771" y="29418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data</a:t>
                </a:r>
              </a:p>
            </p:txBody>
          </p:sp>
          <p:sp>
            <p:nvSpPr>
              <p:cNvPr id="12" name="Rectangle 10"/>
              <p:cNvSpPr>
                <a:spLocks noChangeArrowheads="1"/>
              </p:cNvSpPr>
              <p:nvPr/>
            </p:nvSpPr>
            <p:spPr bwMode="auto">
              <a:xfrm>
                <a:off x="10080172"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13" name="Rectangle 10"/>
              <p:cNvSpPr>
                <a:spLocks noChangeArrowheads="1"/>
              </p:cNvSpPr>
              <p:nvPr/>
            </p:nvSpPr>
            <p:spPr bwMode="auto">
              <a:xfrm>
                <a:off x="11479073"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cxnSp>
            <p:nvCxnSpPr>
              <p:cNvPr id="15" name="Straight Arrow Connector 14"/>
              <p:cNvCxnSpPr>
                <a:stCxn id="11" idx="3"/>
                <a:endCxn id="7" idx="1"/>
              </p:cNvCxnSpPr>
              <p:nvPr/>
            </p:nvCxnSpPr>
            <p:spPr bwMode="auto">
              <a:xfrm>
                <a:off x="8799308" y="3087912"/>
                <a:ext cx="926213" cy="1588"/>
              </a:xfrm>
              <a:prstGeom prst="straightConnector1">
                <a:avLst/>
              </a:prstGeom>
              <a:noFill/>
              <a:ln w="25400" cap="flat" cmpd="sng" algn="ctr">
                <a:solidFill>
                  <a:schemeClr val="tx1"/>
                </a:solidFill>
                <a:prstDash val="solid"/>
                <a:round/>
                <a:headEnd type="none" w="med" len="med"/>
                <a:tailEnd type="arrow"/>
              </a:ln>
              <a:effectLst/>
            </p:spPr>
          </p:cxnSp>
          <p:sp>
            <p:nvSpPr>
              <p:cNvPr id="16" name="Rectangle 10"/>
              <p:cNvSpPr>
                <a:spLocks noChangeArrowheads="1"/>
              </p:cNvSpPr>
              <p:nvPr/>
            </p:nvSpPr>
            <p:spPr bwMode="auto">
              <a:xfrm>
                <a:off x="10437670" y="2941862"/>
                <a:ext cx="1041402"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17" name="Rectangle 16"/>
              <p:cNvSpPr/>
              <p:nvPr/>
            </p:nvSpPr>
            <p:spPr>
              <a:xfrm>
                <a:off x="9738205" y="2645643"/>
                <a:ext cx="30809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0</a:t>
                </a:r>
              </a:p>
            </p:txBody>
          </p:sp>
          <p:sp>
            <p:nvSpPr>
              <p:cNvPr id="18" name="Rectangle 17"/>
              <p:cNvSpPr/>
              <p:nvPr/>
            </p:nvSpPr>
            <p:spPr>
              <a:xfrm>
                <a:off x="10114039" y="2645529"/>
                <a:ext cx="30809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1</a:t>
                </a:r>
              </a:p>
            </p:txBody>
          </p:sp>
          <p:cxnSp>
            <p:nvCxnSpPr>
              <p:cNvPr id="21" name="Straight Connector 20"/>
              <p:cNvCxnSpPr/>
              <p:nvPr/>
            </p:nvCxnSpPr>
            <p:spPr bwMode="auto">
              <a:xfrm>
                <a:off x="10591160" y="3094262"/>
                <a:ext cx="733612" cy="1390"/>
              </a:xfrm>
              <a:prstGeom prst="line">
                <a:avLst/>
              </a:prstGeom>
              <a:noFill/>
              <a:ln w="63500" cap="rnd" cmpd="sng" algn="ctr">
                <a:solidFill>
                  <a:schemeClr val="tx1"/>
                </a:solidFill>
                <a:prstDash val="sysDot"/>
                <a:round/>
                <a:headEnd type="none" w="med" len="med"/>
                <a:tailEnd type="none" w="med" len="med"/>
              </a:ln>
              <a:effectLst/>
            </p:spPr>
          </p:cxnSp>
        </p:grpSp>
      </p:grpSp>
      <p:cxnSp>
        <p:nvCxnSpPr>
          <p:cNvPr id="22" name="Straight Arrow Connector 21"/>
          <p:cNvCxnSpPr/>
          <p:nvPr/>
        </p:nvCxnSpPr>
        <p:spPr>
          <a:xfrm>
            <a:off x="4907351" y="2138800"/>
            <a:ext cx="1726113" cy="88812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44A1572-D926-460C-8EBF-B41A855E2A07}"/>
              </a:ext>
            </a:extLst>
          </p:cNvPr>
          <p:cNvSpPr/>
          <p:nvPr/>
        </p:nvSpPr>
        <p:spPr>
          <a:xfrm>
            <a:off x="2266461" y="4206198"/>
            <a:ext cx="7229231" cy="2031325"/>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retrieve vector element and store in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get_vec_element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v,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size_t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idx</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idx</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 0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idx</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 v-&gt;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len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v-&gt;data[</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idx</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C690EEB-484D-4317-8F50-EF45EF3B1DE1}"/>
              </a:ext>
            </a:extLst>
          </p:cNvPr>
          <p:cNvSpPr/>
          <p:nvPr/>
        </p:nvSpPr>
        <p:spPr>
          <a:xfrm>
            <a:off x="7960167" y="5543438"/>
            <a:ext cx="2089162"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first function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comes into play</a:t>
            </a:r>
          </a:p>
        </p:txBody>
      </p:sp>
      <p:sp>
        <p:nvSpPr>
          <p:cNvPr id="23" name="Rectangle 22">
            <a:extLst>
              <a:ext uri="{FF2B5EF4-FFF2-40B4-BE49-F238E27FC236}">
                <a16:creationId xmlns:a16="http://schemas.microsoft.com/office/drawing/2014/main" id="{7FD46049-DC0F-4434-BA38-8FE7F646FCFF}"/>
              </a:ext>
            </a:extLst>
          </p:cNvPr>
          <p:cNvSpPr/>
          <p:nvPr/>
        </p:nvSpPr>
        <p:spPr>
          <a:xfrm>
            <a:off x="9312441" y="3293398"/>
            <a:ext cx="2089162"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struct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comes into play</a:t>
            </a:r>
          </a:p>
        </p:txBody>
      </p:sp>
    </p:spTree>
    <p:extLst>
      <p:ext uri="{BB962C8B-B14F-4D97-AF65-F5344CB8AC3E}">
        <p14:creationId xmlns:p14="http://schemas.microsoft.com/office/powerpoint/2010/main" val="24054432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b="1" u="sng" dirty="0">
                <a:solidFill>
                  <a:srgbClr val="FFC000"/>
                </a:solidFill>
              </a:rPr>
              <a:t>ILP</a:t>
            </a:r>
            <a:r>
              <a:rPr lang="en-US" dirty="0"/>
              <a:t> Business, the second function (a reduce operation)</a:t>
            </a:r>
          </a:p>
        </p:txBody>
      </p:sp>
      <p:sp>
        <p:nvSpPr>
          <p:cNvPr id="775171" name="Rectangle 3"/>
          <p:cNvSpPr>
            <a:spLocks noGrp="1" noChangeArrowheads="1"/>
          </p:cNvSpPr>
          <p:nvPr>
            <p:ph sz="half" idx="1"/>
          </p:nvPr>
        </p:nvSpPr>
        <p:spPr>
          <a:xfrm>
            <a:off x="559870" y="4186086"/>
            <a:ext cx="4965685" cy="2219325"/>
          </a:xfrm>
        </p:spPr>
        <p:txBody>
          <a:bodyPr>
            <a:normAutofit/>
          </a:bodyPr>
          <a:lstStyle/>
          <a:p>
            <a:pPr marL="287338" indent="-287338"/>
            <a:r>
              <a:rPr lang="en-US" dirty="0"/>
              <a:t>Data Types</a:t>
            </a:r>
          </a:p>
          <a:p>
            <a:pPr lvl="1"/>
            <a:r>
              <a:rPr lang="en-US" dirty="0"/>
              <a:t>Use different declarations for </a:t>
            </a:r>
            <a:r>
              <a:rPr lang="en-US" sz="1800" b="1" dirty="0" err="1">
                <a:solidFill>
                  <a:srgbClr val="0070C0"/>
                </a:solidFill>
                <a:latin typeface="Courier New" pitchFamily="49" charset="0"/>
              </a:rPr>
              <a:t>data_t</a:t>
            </a:r>
            <a:endParaRPr lang="en-US" sz="1800" b="1" dirty="0">
              <a:solidFill>
                <a:srgbClr val="0070C0"/>
              </a:solidFill>
              <a:latin typeface="Courier New" pitchFamily="49" charset="0"/>
            </a:endParaRP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double</a:t>
            </a:r>
          </a:p>
        </p:txBody>
      </p:sp>
      <p:sp>
        <p:nvSpPr>
          <p:cNvPr id="775173" name="Rectangle 5"/>
          <p:cNvSpPr>
            <a:spLocks noGrp="1" noChangeArrowheads="1"/>
          </p:cNvSpPr>
          <p:nvPr>
            <p:ph sz="half" idx="2"/>
          </p:nvPr>
        </p:nvSpPr>
        <p:spPr>
          <a:xfrm>
            <a:off x="6186487" y="4191001"/>
            <a:ext cx="5445643" cy="2219325"/>
          </a:xfrm>
        </p:spPr>
        <p:txBody>
          <a:bodyPr>
            <a:normAutofit/>
          </a:bodyPr>
          <a:lstStyle/>
          <a:p>
            <a:pPr marL="287338" indent="-287338"/>
            <a:r>
              <a:rPr lang="en-US" dirty="0"/>
              <a:t>Operations (</a:t>
            </a:r>
            <a:r>
              <a:rPr lang="en-US" b="1" dirty="0">
                <a:solidFill>
                  <a:srgbClr val="C00000"/>
                </a:solidFill>
                <a:latin typeface="Consolas" panose="020B0609020204030204" pitchFamily="49" charset="0"/>
              </a:rPr>
              <a:t>OP</a:t>
            </a:r>
            <a:r>
              <a:rPr lang="en-US" dirty="0"/>
              <a:t>)</a:t>
            </a:r>
          </a:p>
          <a:p>
            <a:pPr lvl="1"/>
            <a:r>
              <a:rPr lang="en-US" dirty="0"/>
              <a:t>Use different definitions of </a:t>
            </a:r>
            <a:r>
              <a:rPr lang="en-US" sz="1800" b="1" dirty="0">
                <a:latin typeface="Courier New" pitchFamily="49" charset="0"/>
              </a:rPr>
              <a:t>OP</a:t>
            </a:r>
            <a:r>
              <a:rPr lang="en-US" dirty="0"/>
              <a:t> and </a:t>
            </a:r>
            <a:r>
              <a:rPr lang="en-US" sz="1800" b="1" dirty="0">
                <a:solidFill>
                  <a:srgbClr val="0070C0"/>
                </a:solidFill>
                <a:latin typeface="Courier New" pitchFamily="49" charset="0"/>
              </a:rPr>
              <a:t>IDENT</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0</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1</a:t>
            </a:r>
          </a:p>
        </p:txBody>
      </p:sp>
      <p:sp>
        <p:nvSpPr>
          <p:cNvPr id="6" name="TextBox 5"/>
          <p:cNvSpPr txBox="1"/>
          <p:nvPr/>
        </p:nvSpPr>
        <p:spPr>
          <a:xfrm>
            <a:off x="8229599" y="1600200"/>
            <a:ext cx="34522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Compute sum or product of vector elements (based on </a:t>
            </a:r>
            <a:r>
              <a:rPr kumimoji="0" lang="en-US" sz="1800" b="0" i="0" u="none" strike="noStrike" kern="1200" cap="none" spc="0" normalizeH="0" baseline="0" noProof="0" dirty="0">
                <a:ln>
                  <a:noFill/>
                </a:ln>
                <a:solidFill>
                  <a:srgbClr val="0070C0"/>
                </a:solidFill>
                <a:effectLst/>
                <a:uLnTx/>
                <a:uFillTx/>
                <a:latin typeface="Calibri" pitchFamily="34" charset="0"/>
                <a:ea typeface="+mn-ea"/>
                <a:cs typeface="+mn-cs"/>
              </a:rPr>
              <a:t>OP</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2" name="Slide Number Placeholder 1">
            <a:extLst>
              <a:ext uri="{FF2B5EF4-FFF2-40B4-BE49-F238E27FC236}">
                <a16:creationId xmlns:a16="http://schemas.microsoft.com/office/drawing/2014/main" id="{1E8E958E-74E6-47C7-8D54-1B8FB82E54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t="-2941" b="-2941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662DBD-7744-4A2F-82AC-4AF20ECEA8A5}"/>
              </a:ext>
            </a:extLst>
          </p:cNvPr>
          <p:cNvSpPr/>
          <p:nvPr/>
        </p:nvSpPr>
        <p:spPr>
          <a:xfrm>
            <a:off x="1665360" y="1120676"/>
            <a:ext cx="6096000" cy="2308324"/>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reduce1(</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1"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IDENT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identity value for </a:t>
            </a:r>
            <a:r>
              <a:rPr kumimoji="0" lang="en-US"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get_vec_element(</a:t>
            </a:r>
            <a:r>
              <a:rPr kumimoji="0" lang="nn-NO"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&amp;val);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246CE6D-07EE-491C-A3F2-966BF3C8B2C2}"/>
              </a:ext>
            </a:extLst>
          </p:cNvPr>
          <p:cNvSpPr/>
          <p:nvPr/>
        </p:nvSpPr>
        <p:spPr>
          <a:xfrm>
            <a:off x="6950899" y="2895600"/>
            <a:ext cx="2144818"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second function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comes into play</a:t>
            </a:r>
          </a:p>
        </p:txBody>
      </p:sp>
    </p:spTree>
    <p:extLst>
      <p:ext uri="{BB962C8B-B14F-4D97-AF65-F5344CB8AC3E}">
        <p14:creationId xmlns:p14="http://schemas.microsoft.com/office/powerpoint/2010/main" val="2557244781"/>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normAutofit/>
          </a:bodyPr>
          <a:lstStyle/>
          <a:p>
            <a:pPr eaLnBrk="1" hangingPunct="1">
              <a:defRPr/>
            </a:pPr>
            <a:r>
              <a:rPr lang="en-US" dirty="0"/>
              <a:t>Cycles Per Element (CPE)</a:t>
            </a:r>
          </a:p>
        </p:txBody>
      </p:sp>
      <mc:AlternateContent xmlns:mc="http://schemas.openxmlformats.org/markup-compatibility/2006" xmlns:a14="http://schemas.microsoft.com/office/drawing/2010/main">
        <mc:Choice Requires="a14">
          <p:sp>
            <p:nvSpPr>
              <p:cNvPr id="1028" name="Rectangle 3"/>
              <p:cNvSpPr>
                <a:spLocks noGrp="1" noChangeArrowheads="1"/>
              </p:cNvSpPr>
              <p:nvPr>
                <p:ph sz="half" idx="1"/>
              </p:nvPr>
            </p:nvSpPr>
            <p:spPr/>
            <p:txBody>
              <a:bodyPr>
                <a:normAutofit/>
              </a:bodyPr>
              <a:lstStyle/>
              <a:p>
                <a:endParaRPr lang="en-US" sz="2000" dirty="0"/>
              </a:p>
              <a:p>
                <a:r>
                  <a:rPr lang="en-US" sz="2000" dirty="0"/>
                  <a:t>Assume a program operates on vectors</a:t>
                </a:r>
              </a:p>
              <a:p>
                <a:pPr lvl="1"/>
                <a:r>
                  <a:rPr lang="en-US" sz="1600" dirty="0"/>
                  <a:t>Vector Length = n </a:t>
                </a:r>
              </a:p>
              <a:p>
                <a:endParaRPr lang="en-US" sz="2000" dirty="0"/>
              </a:p>
              <a:p>
                <a:r>
                  <a:rPr lang="en-US" sz="2000" dirty="0"/>
                  <a:t>Sweeping over the vector to perform “reduce”</a:t>
                </a:r>
              </a:p>
              <a:p>
                <a:pPr lvl="1"/>
                <a:r>
                  <a:rPr lang="en-US" sz="1600" dirty="0"/>
                  <a:t>Number of OPs is n</a:t>
                </a:r>
              </a:p>
              <a:p>
                <a:endParaRPr lang="en-US" sz="2000" dirty="0"/>
              </a:p>
              <a:p>
                <a:r>
                  <a:rPr lang="en-US" sz="2000" dirty="0"/>
                  <a:t>Thus, </a:t>
                </a:r>
                <a:r>
                  <a:rPr lang="en-US" sz="2000" dirty="0">
                    <a:solidFill>
                      <a:srgbClr val="C00000"/>
                    </a:solidFill>
                  </a:rPr>
                  <a:t>cycles per OP </a:t>
                </a:r>
                <a14:m>
                  <m:oMath xmlns:m="http://schemas.openxmlformats.org/officeDocument/2006/math">
                    <m:r>
                      <a:rPr lang="en-US" sz="2000" b="0" i="1" smtClean="0">
                        <a:solidFill>
                          <a:srgbClr val="C00000"/>
                        </a:solidFill>
                        <a:latin typeface="Cambria Math" panose="02040503050406030204" pitchFamily="18" charset="0"/>
                      </a:rPr>
                      <m:t>=</m:t>
                    </m:r>
                  </m:oMath>
                </a14:m>
                <a:r>
                  <a:rPr lang="en-US" sz="2000" dirty="0">
                    <a:solidFill>
                      <a:srgbClr val="C00000"/>
                    </a:solidFill>
                  </a:rPr>
                  <a:t> cycles per element (CPE)</a:t>
                </a:r>
                <a:endParaRPr lang="en-US" sz="2000" dirty="0"/>
              </a:p>
              <a:p>
                <a:endParaRPr lang="en-US" sz="2000" dirty="0"/>
              </a:p>
              <a:p>
                <a:r>
                  <a:rPr lang="en-US" sz="2000" dirty="0"/>
                  <a:t># of Total Cycles: TC = CPE*n + Overhead</a:t>
                </a:r>
              </a:p>
              <a:p>
                <a:pPr lvl="1"/>
                <a:r>
                  <a:rPr lang="en-US" sz="1600" dirty="0"/>
                  <a:t>CPE is slope of line</a:t>
                </a:r>
              </a:p>
              <a:p>
                <a:pPr lvl="2"/>
                <a:r>
                  <a:rPr lang="en-US" sz="1400" dirty="0"/>
                  <a:t>Slope depends on the type of data handled</a:t>
                </a:r>
              </a:p>
            </p:txBody>
          </p:sp>
        </mc:Choice>
        <mc:Fallback xmlns="">
          <p:sp>
            <p:nvSpPr>
              <p:cNvPr id="1028" name="Rectangle 3"/>
              <p:cNvSpPr>
                <a:spLocks noGrp="1" noRot="1" noChangeAspect="1" noMove="1" noResize="1" noEditPoints="1" noAdjustHandles="1" noChangeArrowheads="1" noChangeShapeType="1" noTextEdit="1"/>
              </p:cNvSpPr>
              <p:nvPr>
                <p:ph sz="half" idx="1"/>
              </p:nvPr>
            </p:nvSpPr>
            <p:spPr>
              <a:blipFill>
                <a:blip r:embed="rId3"/>
                <a:stretch>
                  <a:fillRect l="-9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94BEBC7-78C2-4F20-8C85-93CCBC002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2BA1698-D768-4A76-8605-9D765966D0B0}"/>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B2BA1698-D768-4A76-8605-9D765966D0B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9AA0E6A-1DBF-459C-95B9-63773B799FE8}"/>
              </a:ext>
            </a:extLst>
          </p:cNvPr>
          <p:cNvGrpSpPr/>
          <p:nvPr/>
        </p:nvGrpSpPr>
        <p:grpSpPr>
          <a:xfrm>
            <a:off x="6287599" y="2415669"/>
            <a:ext cx="5754977" cy="3276600"/>
            <a:chOff x="3276601" y="3276600"/>
            <a:chExt cx="5754977" cy="3276600"/>
          </a:xfrm>
        </p:grpSpPr>
        <p:graphicFrame>
          <p:nvGraphicFramePr>
            <p:cNvPr id="7" name="Chart 6"/>
            <p:cNvGraphicFramePr>
              <a:graphicFrameLocks/>
            </p:cNvGraphicFramePr>
            <p:nvPr/>
          </p:nvGraphicFramePr>
          <p:xfrm>
            <a:off x="3276601" y="3276600"/>
            <a:ext cx="5754977" cy="32766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 Box 2"/>
            <p:cNvSpPr txBox="1">
              <a:spLocks noChangeArrowheads="1"/>
            </p:cNvSpPr>
            <p:nvPr/>
          </p:nvSpPr>
          <p:spPr bwMode="auto">
            <a:xfrm>
              <a:off x="5380811" y="4125922"/>
              <a:ext cx="1001173" cy="581698"/>
            </a:xfrm>
            <a:prstGeom prst="rect">
              <a:avLst/>
            </a:prstGeom>
            <a:solidFill>
              <a:srgbClr val="FFFFFF"/>
            </a:solidFill>
            <a:ln w="9525">
              <a:noFill/>
              <a:miter lim="800000"/>
              <a:headEnd/>
              <a:tailEnd/>
            </a:ln>
          </p:spPr>
          <p:txBody>
            <a:bodyPr wrap="none" lIns="27432" tIns="27432"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Courier New"/>
                  <a:ea typeface="+mn-ea"/>
                  <a:cs typeface="Courier New"/>
                </a:rPr>
                <a:t>psum1</a:t>
              </a:r>
              <a:endParaRPr kumimoji="0" lang="en-US" sz="1200" b="0" i="0" u="none" strike="noStrike" kern="1200" cap="none" spc="0" normalizeH="0" baseline="0" noProof="0" dirty="0">
                <a:ln>
                  <a:noFill/>
                </a:ln>
                <a:solidFill>
                  <a:srgbClr val="000000"/>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Arial"/>
                  <a:ea typeface="+mn-ea"/>
                  <a:cs typeface="Arial"/>
                </a:rPr>
                <a:t>Slope = 9.0</a:t>
              </a:r>
            </a:p>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Arial"/>
                  <a:ea typeface="+mn-ea"/>
                  <a:cs typeface="Arial"/>
                </a:rPr>
                <a:t>(double prec.)</a:t>
              </a:r>
            </a:p>
          </p:txBody>
        </p:sp>
        <p:sp>
          <p:nvSpPr>
            <p:cNvPr id="9" name="Text Box 3"/>
            <p:cNvSpPr txBox="1">
              <a:spLocks noChangeArrowheads="1"/>
            </p:cNvSpPr>
            <p:nvPr/>
          </p:nvSpPr>
          <p:spPr bwMode="auto">
            <a:xfrm>
              <a:off x="6051124" y="5218368"/>
              <a:ext cx="836063" cy="577081"/>
            </a:xfrm>
            <a:prstGeom prst="rect">
              <a:avLst/>
            </a:prstGeom>
            <a:solidFill>
              <a:srgbClr val="FFFFFF"/>
            </a:solidFill>
            <a:ln w="9525">
              <a:noFill/>
              <a:miter lim="800000"/>
              <a:headEnd/>
              <a:tailEnd/>
            </a:ln>
          </p:spPr>
          <p:txBody>
            <a:bodyPr wrap="none" lIns="27432" tIns="22860"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Arial"/>
                  <a:ea typeface="+mn-ea"/>
                  <a:cs typeface="Arial"/>
                </a:rPr>
                <a:t> </a:t>
              </a:r>
              <a:r>
                <a:rPr kumimoji="0" lang="en-US" sz="1200" b="0" i="0" u="none" strike="noStrike" kern="1200" cap="none" spc="0" normalizeH="0" baseline="0" noProof="0" dirty="0">
                  <a:ln>
                    <a:noFill/>
                  </a:ln>
                  <a:solidFill>
                    <a:srgbClr val="000000"/>
                  </a:solidFill>
                  <a:effectLst/>
                  <a:uLnTx/>
                  <a:uFillTx/>
                  <a:latin typeface="Courier New"/>
                  <a:ea typeface="+mn-ea"/>
                  <a:cs typeface="Courier New"/>
                </a:rPr>
                <a:t>psum2</a:t>
              </a:r>
              <a:endParaRPr kumimoji="0" lang="en-US" sz="1200" b="0" i="0" u="none" strike="noStrike" kern="1200" cap="none" spc="0" normalizeH="0" baseline="0" noProof="0" dirty="0">
                <a:ln>
                  <a:noFill/>
                </a:ln>
                <a:solidFill>
                  <a:srgbClr val="000000"/>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Arial"/>
                  <a:ea typeface="+mn-ea"/>
                  <a:cs typeface="Arial"/>
                </a:rPr>
                <a:t>Slope = 6.0</a:t>
              </a:r>
            </a:p>
            <a:p>
              <a:pPr marL="0" marR="0" lvl="0" indent="0" algn="ctr" defTabSz="914400" rtl="0" eaLnBrk="1" fontAlgn="auto" latinLnBrk="0" hangingPunct="1">
                <a:lnSpc>
                  <a:spcPct val="100000"/>
                </a:lnSpc>
                <a:spcBef>
                  <a:spcPts val="0"/>
                </a:spcBef>
                <a:spcAft>
                  <a:spcPts val="0"/>
                </a:spcAft>
                <a:buClrTx/>
                <a:buSzTx/>
                <a:buFontTx/>
                <a:buNone/>
                <a:tabLst/>
                <a:defRPr sz="1000"/>
              </a:pPr>
              <a:r>
                <a:rPr kumimoji="0" lang="en-US" sz="1200" b="0" i="0" u="none" strike="noStrike" kern="1200" cap="none" spc="0" normalizeH="0" baseline="0" noProof="0" dirty="0">
                  <a:ln>
                    <a:noFill/>
                  </a:ln>
                  <a:solidFill>
                    <a:srgbClr val="000000"/>
                  </a:solidFill>
                  <a:effectLst/>
                  <a:uLnTx/>
                  <a:uFillTx/>
                  <a:latin typeface="Arial"/>
                  <a:ea typeface="+mn-ea"/>
                  <a:cs typeface="Arial"/>
                </a:rPr>
                <a:t>(int)</a:t>
              </a:r>
            </a:p>
          </p:txBody>
        </p:sp>
      </p:grpSp>
      <p:cxnSp>
        <p:nvCxnSpPr>
          <p:cNvPr id="10" name="Straight Arrow Connector 9">
            <a:extLst>
              <a:ext uri="{FF2B5EF4-FFF2-40B4-BE49-F238E27FC236}">
                <a16:creationId xmlns:a16="http://schemas.microsoft.com/office/drawing/2014/main" id="{128C29D1-8303-4A23-9296-D22DEA316754}"/>
              </a:ext>
            </a:extLst>
          </p:cNvPr>
          <p:cNvCxnSpPr>
            <a:cxnSpLocks/>
          </p:cNvCxnSpPr>
          <p:nvPr/>
        </p:nvCxnSpPr>
        <p:spPr>
          <a:xfrm flipV="1">
            <a:off x="3355258" y="4114802"/>
            <a:ext cx="3082413" cy="840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5890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Benchmark Performance</a:t>
            </a:r>
          </a:p>
        </p:txBody>
      </p:sp>
      <p:sp>
        <p:nvSpPr>
          <p:cNvPr id="6" name="TextBox 5"/>
          <p:cNvSpPr txBox="1"/>
          <p:nvPr/>
        </p:nvSpPr>
        <p:spPr>
          <a:xfrm>
            <a:off x="8206740" y="2195440"/>
            <a:ext cx="27660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Sweep to compute sum or product of vector elements</a:t>
            </a:r>
          </a:p>
        </p:txBody>
      </p:sp>
      <p:graphicFrame>
        <p:nvGraphicFramePr>
          <p:cNvPr id="10" name="Group 49"/>
          <p:cNvGraphicFramePr>
            <a:graphicFrameLocks noGrp="1"/>
          </p:cNvGraphicFramePr>
          <p:nvPr/>
        </p:nvGraphicFramePr>
        <p:xfrm>
          <a:off x="1944940" y="4469338"/>
          <a:ext cx="8229600" cy="1915559"/>
        </p:xfrm>
        <a:graphic>
          <a:graphicData uri="http://schemas.openxmlformats.org/drawingml/2006/table">
            <a:tbl>
              <a:tblPr/>
              <a:tblGrid>
                <a:gridCol w="2362200">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gridCol w="1466850">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a:ln>
                            <a:noFill/>
                          </a:ln>
                          <a:solidFill>
                            <a:srgbClr val="C00000"/>
                          </a:solidFill>
                          <a:effectLst/>
                          <a:latin typeface="Calibri" panose="020F0502020204030204" pitchFamily="34" charset="0"/>
                        </a:rPr>
                        <a:t>: 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err="1">
                          <a:ln>
                            <a:noFill/>
                          </a:ln>
                          <a:solidFill>
                            <a:srgbClr val="C00000"/>
                          </a:solidFill>
                          <a:effectLst/>
                          <a:latin typeface="Calibri" panose="020F0502020204030204" pitchFamily="34" charset="0"/>
                        </a:rPr>
                        <a:t>Double</a:t>
                      </a:r>
                      <a:r>
                        <a:rPr kumimoji="0" lang="en-US" sz="1800" b="1" i="0" u="none" strike="noStrike" cap="none" normalizeH="0" baseline="0" dirty="0">
                          <a:ln>
                            <a:noFill/>
                          </a:ln>
                          <a:solidFill>
                            <a:srgbClr val="C00000"/>
                          </a:solidFill>
                          <a:effectLst/>
                          <a:latin typeface="Calibri" panose="020F0502020204030204" pitchFamily="34" charset="0"/>
                        </a:rPr>
                        <a:t>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 (</a:t>
                      </a:r>
                      <a:r>
                        <a:rPr kumimoji="0" lang="en-US" sz="1800" b="1" i="0" u="none" strike="noStrike" kern="1200" cap="none" normalizeH="0" baseline="0" dirty="0">
                          <a:ln>
                            <a:noFill/>
                          </a:ln>
                          <a:solidFill>
                            <a:srgbClr val="0070C0"/>
                          </a:solidFill>
                          <a:effectLst/>
                          <a:latin typeface="Courier"/>
                          <a:ea typeface="+mn-ea"/>
                          <a:cs typeface="+mn-cs"/>
                        </a:rPr>
                        <a:t>OP</a:t>
                      </a:r>
                      <a:r>
                        <a:rPr kumimoji="0" lang="en-US" sz="1800" b="1" i="0" u="none" strike="noStrike" cap="none" normalizeH="0" baseline="0" dirty="0">
                          <a:ln>
                            <a:noFill/>
                          </a:ln>
                          <a:solidFill>
                            <a:srgbClr val="C00000"/>
                          </a:solidFill>
                          <a:effectLst/>
                          <a:latin typeface="Calibri" panose="020F0502020204030204" pitchFamily="34" charset="0"/>
                        </a:rPr>
                        <a: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reduce1</a:t>
                      </a:r>
                      <a:r>
                        <a:rPr kumimoji="0" lang="en-US" sz="1800" b="1" i="0" u="none" strike="noStrike" cap="none" normalizeH="0" baseline="0" dirty="0">
                          <a:ln>
                            <a:noFill/>
                          </a:ln>
                          <a:solidFill>
                            <a:schemeClr val="tx1"/>
                          </a:solidFill>
                          <a:effectLst/>
                          <a:latin typeface="Calibri" panose="020F0502020204030204" pitchFamily="34" charset="0"/>
                        </a:rPr>
                        <a:t> unoptimized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22.68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20.02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19.98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20.18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reduce1</a:t>
                      </a:r>
                      <a:r>
                        <a:rPr kumimoji="0" lang="en-US" sz="1800" b="1" i="0" u="none" strike="noStrike" cap="none" normalizeH="0" baseline="0" dirty="0">
                          <a:ln>
                            <a:noFill/>
                          </a:ln>
                          <a:solidFill>
                            <a:schemeClr val="tx1"/>
                          </a:solidFill>
                          <a:effectLst/>
                          <a:latin typeface="Calibri" panose="020F0502020204030204" pitchFamily="34" charset="0"/>
                        </a:rPr>
                        <a:t> with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11.14</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62984">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reduce1</a:t>
                      </a:r>
                      <a:r>
                        <a:rPr kumimoji="0" lang="en-US" sz="1800" b="1" i="0" u="none" strike="noStrike" cap="none" normalizeH="0" baseline="0" dirty="0">
                          <a:ln>
                            <a:noFill/>
                          </a:ln>
                          <a:solidFill>
                            <a:schemeClr val="tx1"/>
                          </a:solidFill>
                          <a:effectLst/>
                          <a:latin typeface="Calibri" panose="020F0502020204030204" pitchFamily="34" charset="0"/>
                        </a:rPr>
                        <a:t> with –O3</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7.8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2395414996"/>
                  </a:ext>
                </a:extLst>
              </a:tr>
            </a:tbl>
          </a:graphicData>
        </a:graphic>
      </p:graphicFrame>
      <p:sp>
        <p:nvSpPr>
          <p:cNvPr id="7" name="TextBox 6"/>
          <p:cNvSpPr txBox="1"/>
          <p:nvPr/>
        </p:nvSpPr>
        <p:spPr>
          <a:xfrm>
            <a:off x="1944939" y="4097960"/>
            <a:ext cx="5627435" cy="338554"/>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alibri" pitchFamily="34" charset="0"/>
                <a:ea typeface="+mn-ea"/>
                <a:cs typeface="+mn-cs"/>
              </a:rPr>
              <a:t>Results reported in CPE (cycles per element) – Smaller is BETTER!</a:t>
            </a:r>
          </a:p>
        </p:txBody>
      </p:sp>
      <p:sp>
        <p:nvSpPr>
          <p:cNvPr id="2" name="Slide Number Placeholder 1">
            <a:extLst>
              <a:ext uri="{FF2B5EF4-FFF2-40B4-BE49-F238E27FC236}">
                <a16:creationId xmlns:a16="http://schemas.microsoft.com/office/drawing/2014/main" id="{F9B4820B-3A19-4DF5-8F38-36B44D683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03231D8-8938-4782-9D2D-A5FCDECFE431}"/>
                  </a:ext>
                </a:extLst>
              </p:cNvPr>
              <p:cNvSpPr/>
              <p:nvPr/>
            </p:nvSpPr>
            <p:spPr>
              <a:xfrm>
                <a:off x="40810" y="6586954"/>
                <a:ext cx="106311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Rectangle 2">
                <a:extLst>
                  <a:ext uri="{FF2B5EF4-FFF2-40B4-BE49-F238E27FC236}">
                    <a16:creationId xmlns:a16="http://schemas.microsoft.com/office/drawing/2014/main" id="{203231D8-8938-4782-9D2D-A5FCDECFE431}"/>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A1834E73-AFA6-4C28-B1D3-E2EF7D3BD46E}"/>
              </a:ext>
            </a:extLst>
          </p:cNvPr>
          <p:cNvSpPr/>
          <p:nvPr/>
        </p:nvSpPr>
        <p:spPr>
          <a:xfrm>
            <a:off x="2133600" y="1364444"/>
            <a:ext cx="6096000" cy="2308324"/>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reduce1(</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1"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IDENT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identity value for </a:t>
            </a:r>
            <a:r>
              <a:rPr kumimoji="0" lang="en-US"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get_vec_element(</a:t>
            </a:r>
            <a:r>
              <a:rPr kumimoji="0" lang="nn-NO"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&amp;val);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7E4B416-5E66-498F-BDF0-B03C87281052}"/>
              </a:ext>
            </a:extLst>
          </p:cNvPr>
          <p:cNvSpPr/>
          <p:nvPr/>
        </p:nvSpPr>
        <p:spPr>
          <a:xfrm>
            <a:off x="1792540" y="3918653"/>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83882741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Basic Optimizations</a:t>
            </a:r>
          </a:p>
        </p:txBody>
      </p:sp>
      <p:sp>
        <p:nvSpPr>
          <p:cNvPr id="6" name="Content Placeholder 5"/>
          <p:cNvSpPr>
            <a:spLocks noGrp="1"/>
          </p:cNvSpPr>
          <p:nvPr>
            <p:ph idx="1"/>
          </p:nvPr>
        </p:nvSpPr>
        <p:spPr>
          <a:xfrm>
            <a:off x="1997879" y="4698852"/>
            <a:ext cx="7896225" cy="1535454"/>
          </a:xfrm>
        </p:spPr>
        <p:txBody>
          <a:bodyPr>
            <a:normAutofit lnSpcReduction="10000"/>
          </a:bodyPr>
          <a:lstStyle/>
          <a:p>
            <a:r>
              <a:rPr lang="en-US" dirty="0"/>
              <a:t>Modification #1: </a:t>
            </a:r>
            <a:r>
              <a:rPr lang="en-US" dirty="0" err="1">
                <a:latin typeface="Consolas" panose="020B0609020204030204" pitchFamily="49" charset="0"/>
              </a:rPr>
              <a:t>vec_length</a:t>
            </a:r>
            <a:r>
              <a:rPr lang="en-US" dirty="0"/>
              <a:t> moved out of loop</a:t>
            </a:r>
          </a:p>
          <a:p>
            <a:pPr lvl="1"/>
            <a:r>
              <a:rPr lang="en-US" dirty="0"/>
              <a:t>One function call avoided at each iteration</a:t>
            </a:r>
          </a:p>
          <a:p>
            <a:r>
              <a:rPr lang="en-US" dirty="0"/>
              <a:t>Modification #2: bypassed </a:t>
            </a:r>
            <a:r>
              <a:rPr lang="en-US" dirty="0" err="1">
                <a:latin typeface="Consolas" panose="020B0609020204030204" pitchFamily="49" charset="0"/>
              </a:rPr>
              <a:t>get_vec_element</a:t>
            </a:r>
            <a:r>
              <a:rPr lang="en-US" dirty="0"/>
              <a:t> call</a:t>
            </a:r>
          </a:p>
          <a:p>
            <a:r>
              <a:rPr lang="en-US" dirty="0"/>
              <a:t>Modification #3: Accumulate in temporary “</a:t>
            </a:r>
            <a:r>
              <a:rPr lang="en-US" dirty="0">
                <a:latin typeface="Consolas" panose="020B0609020204030204" pitchFamily="49" charset="0"/>
              </a:rPr>
              <a:t>temp</a:t>
            </a:r>
            <a:r>
              <a:rPr lang="en-US" dirty="0"/>
              <a:t>”</a:t>
            </a:r>
          </a:p>
          <a:p>
            <a:endParaRPr lang="en-US" dirty="0"/>
          </a:p>
        </p:txBody>
      </p:sp>
      <p:sp>
        <p:nvSpPr>
          <p:cNvPr id="2" name="Slide Number Placeholder 1">
            <a:extLst>
              <a:ext uri="{FF2B5EF4-FFF2-40B4-BE49-F238E27FC236}">
                <a16:creationId xmlns:a16="http://schemas.microsoft.com/office/drawing/2014/main" id="{1BF814F6-A0FF-43CC-B4BD-6999CE2855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9BDB372-37EF-44B8-94F0-EDF88CDE384B}"/>
                  </a:ext>
                </a:extLst>
              </p:cNvPr>
              <p:cNvSpPr/>
              <p:nvPr/>
            </p:nvSpPr>
            <p:spPr>
              <a:xfrm>
                <a:off x="40810" y="6586954"/>
                <a:ext cx="106311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19BDB372-37EF-44B8-94F0-EDF88CDE384B}"/>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ED89364-6CAC-4840-A6D7-D94C5358D216}"/>
              </a:ext>
            </a:extLst>
          </p:cNvPr>
          <p:cNvSpPr/>
          <p:nvPr/>
        </p:nvSpPr>
        <p:spPr>
          <a:xfrm>
            <a:off x="2328985" y="1606960"/>
            <a:ext cx="6096000" cy="2308324"/>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reduce</a:t>
            </a:r>
            <a:r>
              <a:rPr kumimoji="0" lang="fr-FR" sz="1800" b="1"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4</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a:t>
            </a:r>
            <a:r>
              <a:rPr kumimoji="0" lang="en-US" sz="1800" b="1"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IDENT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length;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temp </a:t>
            </a:r>
            <a:r>
              <a:rPr kumimoji="0" lang="da-DK"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1FADB7AF-CA13-43E1-A24F-34BC607DB497}"/>
              </a:ext>
            </a:extLst>
          </p:cNvPr>
          <p:cNvCxnSpPr>
            <a:cxnSpLocks/>
          </p:cNvCxnSpPr>
          <p:nvPr/>
        </p:nvCxnSpPr>
        <p:spPr>
          <a:xfrm flipH="1">
            <a:off x="6688393" y="2374491"/>
            <a:ext cx="1939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97E473-165D-4801-B86D-783CC687036E}"/>
              </a:ext>
            </a:extLst>
          </p:cNvPr>
          <p:cNvSpPr/>
          <p:nvPr/>
        </p:nvSpPr>
        <p:spPr>
          <a:xfrm>
            <a:off x="8598942" y="2173896"/>
            <a:ext cx="3550011"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Shortcut: you get the raw</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pointer, and index into it…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need to call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get_vec_element</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11" name="Straight Arrow Connector 10">
            <a:extLst>
              <a:ext uri="{FF2B5EF4-FFF2-40B4-BE49-F238E27FC236}">
                <a16:creationId xmlns:a16="http://schemas.microsoft.com/office/drawing/2014/main" id="{363E1DEB-F425-440B-B78E-FA4FAA8DC07A}"/>
              </a:ext>
            </a:extLst>
          </p:cNvPr>
          <p:cNvCxnSpPr>
            <a:cxnSpLocks/>
          </p:cNvCxnSpPr>
          <p:nvPr/>
        </p:nvCxnSpPr>
        <p:spPr>
          <a:xfrm flipH="1">
            <a:off x="5945992" y="2934929"/>
            <a:ext cx="2726060" cy="1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1E8474-A8A0-4DE2-8B49-3A0374606E68}"/>
              </a:ext>
            </a:extLst>
          </p:cNvPr>
          <p:cNvSpPr/>
          <p:nvPr/>
        </p:nvSpPr>
        <p:spPr>
          <a:xfrm>
            <a:off x="5737123" y="944646"/>
            <a:ext cx="30257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function call here anymore</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21" name="Straight Arrow Connector 20">
            <a:extLst>
              <a:ext uri="{FF2B5EF4-FFF2-40B4-BE49-F238E27FC236}">
                <a16:creationId xmlns:a16="http://schemas.microsoft.com/office/drawing/2014/main" id="{C24F96D0-82B1-4336-BECE-16D376838E72}"/>
              </a:ext>
            </a:extLst>
          </p:cNvPr>
          <p:cNvCxnSpPr>
            <a:cxnSpLocks/>
          </p:cNvCxnSpPr>
          <p:nvPr/>
        </p:nvCxnSpPr>
        <p:spPr>
          <a:xfrm>
            <a:off x="5945991" y="1311757"/>
            <a:ext cx="0" cy="15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7727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Effect of Basic Optimizations</a:t>
            </a:r>
          </a:p>
        </p:txBody>
      </p:sp>
      <p:sp>
        <p:nvSpPr>
          <p:cNvPr id="6" name="Content Placeholder 5"/>
          <p:cNvSpPr>
            <a:spLocks noGrp="1"/>
          </p:cNvSpPr>
          <p:nvPr>
            <p:ph idx="1"/>
          </p:nvPr>
        </p:nvSpPr>
        <p:spPr>
          <a:xfrm>
            <a:off x="1920876" y="5934076"/>
            <a:ext cx="7896225" cy="542924"/>
          </a:xfrm>
        </p:spPr>
        <p:txBody>
          <a:bodyPr/>
          <a:lstStyle/>
          <a:p>
            <a:r>
              <a:rPr lang="en-US" dirty="0"/>
              <a:t>Eliminates overhead in </a:t>
            </a:r>
            <a:r>
              <a:rPr lang="en-US" dirty="0">
                <a:latin typeface="Consolas" panose="020B0609020204030204" pitchFamily="49" charset="0"/>
              </a:rPr>
              <a:t>for</a:t>
            </a:r>
            <a:r>
              <a:rPr lang="en-US" dirty="0"/>
              <a:t> loop &amp; it can do prefetching</a:t>
            </a:r>
          </a:p>
        </p:txBody>
      </p:sp>
      <p:graphicFrame>
        <p:nvGraphicFramePr>
          <p:cNvPr id="5" name="Group 49"/>
          <p:cNvGraphicFramePr>
            <a:graphicFrameLocks noGrp="1"/>
          </p:cNvGraphicFramePr>
          <p:nvPr/>
        </p:nvGraphicFramePr>
        <p:xfrm>
          <a:off x="2473779" y="4127727"/>
          <a:ext cx="5935797" cy="1552575"/>
        </p:xfrm>
        <a:graphic>
          <a:graphicData uri="http://schemas.openxmlformats.org/drawingml/2006/table">
            <a:tbl>
              <a:tblPr/>
              <a:tblGrid>
                <a:gridCol w="1655221">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3905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reduce</a:t>
                      </a:r>
                      <a:r>
                        <a:rPr kumimoji="0" lang="en-US" sz="1600" b="1" i="0" u="none" strike="noStrike" kern="1200" cap="none" normalizeH="0" baseline="0" dirty="0">
                          <a:ln>
                            <a:noFill/>
                          </a:ln>
                          <a:solidFill>
                            <a:schemeClr val="tx1"/>
                          </a:solidFill>
                          <a:effectLst/>
                          <a:latin typeface="Consolas" panose="020B0609020204030204" pitchFamily="49" charset="0"/>
                          <a:ea typeface="+mn-ea"/>
                          <a:cs typeface="+mn-cs"/>
                        </a:rPr>
                        <a:t>1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11.14</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reduce4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E33724EC-2AF6-48EE-B117-536AE982A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091E10D-F2F8-4BCD-A27E-0483DE89B77E}"/>
                  </a:ext>
                </a:extLst>
              </p:cNvPr>
              <p:cNvSpPr/>
              <p:nvPr/>
            </p:nvSpPr>
            <p:spPr>
              <a:xfrm>
                <a:off x="40810" y="6586954"/>
                <a:ext cx="106311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5091E10D-F2F8-4BCD-A27E-0483DE89B77E}"/>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E437CC4-ECE9-4A12-B40D-189602439E55}"/>
              </a:ext>
            </a:extLst>
          </p:cNvPr>
          <p:cNvSpPr/>
          <p:nvPr/>
        </p:nvSpPr>
        <p:spPr>
          <a:xfrm>
            <a:off x="2563447" y="1321398"/>
            <a:ext cx="6096000" cy="2308324"/>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reduce4(</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a:t>
            </a:r>
            <a:r>
              <a:rPr kumimoji="0" lang="en-US" sz="1800" b="1"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IDENT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length;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temp </a:t>
            </a:r>
            <a:r>
              <a:rPr kumimoji="0" lang="da-DK" sz="18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748921"/>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725561" y="4952018"/>
            <a:ext cx="239341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little to no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
        <p:nvSpPr>
          <p:cNvPr id="8" name="Rectangle 7"/>
          <p:cNvSpPr/>
          <p:nvPr/>
        </p:nvSpPr>
        <p:spPr>
          <a:xfrm>
            <a:off x="2197508" y="4411580"/>
            <a:ext cx="1902893"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full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CUDA, </a:t>
                </a:r>
                <a:r>
                  <a:rPr kumimoji="0" lang="en-US" sz="1200" b="0" i="0" u="none" strike="noStrike" kern="0" cap="none" spc="0" normalizeH="0" baseline="0" noProof="0" dirty="0" err="1">
                    <a:ln>
                      <a:noFill/>
                    </a:ln>
                    <a:solidFill>
                      <a:srgbClr val="FFFFFF"/>
                    </a:solidFill>
                    <a:effectLst/>
                    <a:uLnTx/>
                    <a:uFillTx/>
                    <a:latin typeface="Corbel"/>
                    <a:ea typeface="+mn-ea"/>
                    <a:cs typeface="+mn-cs"/>
                  </a:rPr>
                  <a:t>OpenCL</a:t>
                </a:r>
                <a:r>
                  <a:rPr kumimoji="0" lang="en-US" sz="1200" b="0" i="0" u="none" strike="noStrike" kern="0" cap="none" spc="0" normalizeH="0" baseline="0" noProof="0" dirty="0">
                    <a:ln>
                      <a:noFill/>
                    </a:ln>
                    <a:solidFill>
                      <a:srgbClr val="FFFFFF"/>
                    </a:solidFill>
                    <a:effectLst/>
                    <a:uLnTx/>
                    <a:uFillTx/>
                    <a:latin typeface="Corbel"/>
                    <a:ea typeface="+mn-ea"/>
                    <a:cs typeface="+mn-cs"/>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OpenMP, TBB, </a:t>
                </a:r>
                <a:r>
                  <a:rPr kumimoji="0" lang="en-US" sz="1200" b="0" i="0" u="none" strike="noStrike" kern="0" cap="none" spc="0" normalizeH="0" baseline="0" noProof="0" dirty="0" err="1">
                    <a:ln>
                      <a:noFill/>
                    </a:ln>
                    <a:solidFill>
                      <a:srgbClr val="FFFFFF"/>
                    </a:solidFill>
                    <a:effectLst/>
                    <a:uLnTx/>
                    <a:uFillTx/>
                    <a:latin typeface="Corbel"/>
                    <a:ea typeface="+mn-ea"/>
                    <a:cs typeface="+mn-cs"/>
                  </a:rPr>
                  <a:t>pthreads</a:t>
                </a: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grpSp>
      </p:grpSp>
      <p:sp>
        <p:nvSpPr>
          <p:cNvPr id="32" name="Rectangle 31">
            <a:extLst>
              <a:ext uri="{FF2B5EF4-FFF2-40B4-BE49-F238E27FC236}">
                <a16:creationId xmlns:a16="http://schemas.microsoft.com/office/drawing/2014/main" id="{69929486-C9E7-47AA-8CCD-60079987887F}"/>
              </a:ext>
            </a:extLst>
          </p:cNvPr>
          <p:cNvSpPr/>
          <p:nvPr/>
        </p:nvSpPr>
        <p:spPr>
          <a:xfrm>
            <a:off x="2455606" y="5013252"/>
            <a:ext cx="383458" cy="2217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row: Down 32">
            <a:extLst>
              <a:ext uri="{FF2B5EF4-FFF2-40B4-BE49-F238E27FC236}">
                <a16:creationId xmlns:a16="http://schemas.microsoft.com/office/drawing/2014/main" id="{9A0A4413-FE1C-4722-9053-827098CFE1FD}"/>
              </a:ext>
            </a:extLst>
          </p:cNvPr>
          <p:cNvSpPr/>
          <p:nvPr/>
        </p:nvSpPr>
        <p:spPr>
          <a:xfrm flipH="1" flipV="1">
            <a:off x="2433483" y="5234971"/>
            <a:ext cx="427704" cy="3404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4D37B63-486E-43C8-93DE-8E6CC35AFC0D}"/>
              </a:ext>
            </a:extLst>
          </p:cNvPr>
          <p:cNvSpPr/>
          <p:nvPr/>
        </p:nvSpPr>
        <p:spPr>
          <a:xfrm>
            <a:off x="2426460" y="5547621"/>
            <a:ext cx="20838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Little, but might pack a punch!</a:t>
            </a:r>
          </a:p>
        </p:txBody>
      </p:sp>
      <p:sp>
        <p:nvSpPr>
          <p:cNvPr id="46" name="Flowchart: Process 45">
            <a:extLst>
              <a:ext uri="{FF2B5EF4-FFF2-40B4-BE49-F238E27FC236}">
                <a16:creationId xmlns:a16="http://schemas.microsoft.com/office/drawing/2014/main" id="{CCA57125-BD8E-4786-A3EC-CF84C6ED422C}"/>
              </a:ext>
            </a:extLst>
          </p:cNvPr>
          <p:cNvSpPr/>
          <p:nvPr/>
        </p:nvSpPr>
        <p:spPr>
          <a:xfrm>
            <a:off x="4027785" y="4975713"/>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50" name="Flowchart: Process 49">
            <a:extLst>
              <a:ext uri="{FF2B5EF4-FFF2-40B4-BE49-F238E27FC236}">
                <a16:creationId xmlns:a16="http://schemas.microsoft.com/office/drawing/2014/main" id="{B49BAC3D-DC63-4BDF-A1EB-18755368980C}"/>
              </a:ext>
            </a:extLst>
          </p:cNvPr>
          <p:cNvSpPr/>
          <p:nvPr/>
        </p:nvSpPr>
        <p:spPr>
          <a:xfrm>
            <a:off x="4027785" y="441607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631906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[Next thing to consider:]</a:t>
            </a:r>
            <a:r>
              <a:rPr lang="en-US" dirty="0"/>
              <a:t> Exploiting Instruction-Level Parallelism</a:t>
            </a:r>
          </a:p>
        </p:txBody>
      </p:sp>
      <p:sp>
        <p:nvSpPr>
          <p:cNvPr id="3" name="Content Placeholder 2"/>
          <p:cNvSpPr>
            <a:spLocks noGrp="1"/>
          </p:cNvSpPr>
          <p:nvPr>
            <p:ph idx="1"/>
          </p:nvPr>
        </p:nvSpPr>
        <p:spPr/>
        <p:txBody>
          <a:bodyPr/>
          <a:lstStyle/>
          <a:p>
            <a:pPr lvl="1"/>
            <a:endParaRPr lang="en-US" dirty="0"/>
          </a:p>
          <a:p>
            <a:endParaRPr lang="en-US" dirty="0"/>
          </a:p>
          <a:p>
            <a:r>
              <a:rPr lang="en-US" dirty="0"/>
              <a:t>Simple ILP-targeted transformations can yield good performance improvements</a:t>
            </a:r>
          </a:p>
          <a:p>
            <a:pPr lvl="1"/>
            <a:r>
              <a:rPr lang="en-US" dirty="0"/>
              <a:t>Compilers often cannot make these transformations since they don’t know if it’s safe to do so or not</a:t>
            </a:r>
          </a:p>
          <a:p>
            <a:endParaRPr lang="en-US" dirty="0"/>
          </a:p>
          <a:p>
            <a:endParaRPr lang="en-US" dirty="0"/>
          </a:p>
          <a:p>
            <a:r>
              <a:rPr lang="en-US" dirty="0"/>
              <a:t>ILP </a:t>
            </a:r>
          </a:p>
          <a:p>
            <a:pPr lvl="1"/>
            <a:r>
              <a:rPr lang="en-US" dirty="0"/>
              <a:t>Hardware can execute multiple instructions in parallel</a:t>
            </a:r>
          </a:p>
          <a:p>
            <a:pPr lvl="1"/>
            <a:r>
              <a:rPr lang="en-US" dirty="0"/>
              <a:t>Performance limited by ILP </a:t>
            </a:r>
            <a:r>
              <a:rPr lang="en-US" dirty="0">
                <a:solidFill>
                  <a:srgbClr val="00B050"/>
                </a:solidFill>
              </a:rPr>
              <a:t>hazards</a:t>
            </a:r>
          </a:p>
          <a:p>
            <a:endParaRPr lang="en-US" dirty="0"/>
          </a:p>
          <a:p>
            <a:endParaRPr lang="en-US" dirty="0"/>
          </a:p>
        </p:txBody>
      </p:sp>
      <p:sp>
        <p:nvSpPr>
          <p:cNvPr id="4" name="Slide Number Placeholder 3">
            <a:extLst>
              <a:ext uri="{FF2B5EF4-FFF2-40B4-BE49-F238E27FC236}">
                <a16:creationId xmlns:a16="http://schemas.microsoft.com/office/drawing/2014/main" id="{D47DE50B-9475-46F8-84A7-5C27A4DCA0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13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5400-FBC1-4B40-B60C-3093A044042F}"/>
              </a:ext>
            </a:extLst>
          </p:cNvPr>
          <p:cNvSpPr>
            <a:spLocks noGrp="1"/>
          </p:cNvSpPr>
          <p:nvPr>
            <p:ph type="title"/>
          </p:nvPr>
        </p:nvSpPr>
        <p:spPr/>
        <p:txBody>
          <a:bodyPr/>
          <a:lstStyle/>
          <a:p>
            <a:r>
              <a:rPr lang="en-US" dirty="0"/>
              <a:t>Curbing our enthusiasm, ILP hazards</a:t>
            </a:r>
          </a:p>
        </p:txBody>
      </p:sp>
      <p:sp>
        <p:nvSpPr>
          <p:cNvPr id="6" name="Content Placeholder 5">
            <a:extLst>
              <a:ext uri="{FF2B5EF4-FFF2-40B4-BE49-F238E27FC236}">
                <a16:creationId xmlns:a16="http://schemas.microsoft.com/office/drawing/2014/main" id="{A137653C-ACDE-4890-B74F-B70E02F88793}"/>
              </a:ext>
            </a:extLst>
          </p:cNvPr>
          <p:cNvSpPr>
            <a:spLocks noGrp="1"/>
          </p:cNvSpPr>
          <p:nvPr>
            <p:ph sz="half" idx="1"/>
          </p:nvPr>
        </p:nvSpPr>
        <p:spPr/>
        <p:txBody>
          <a:bodyPr>
            <a:normAutofit fontScale="92500" lnSpcReduction="10000"/>
          </a:bodyPr>
          <a:lstStyle/>
          <a:p>
            <a:pPr lvl="1"/>
            <a:endParaRPr lang="en-US" dirty="0"/>
          </a:p>
          <a:p>
            <a:r>
              <a:rPr lang="en-US" dirty="0"/>
              <a:t>Structural hazards</a:t>
            </a:r>
          </a:p>
          <a:p>
            <a:pPr lvl="1"/>
            <a:r>
              <a:rPr lang="en-US" dirty="0"/>
              <a:t>The scheduler: “Unfortunately, there aren’t enough hammers in this plant”</a:t>
            </a:r>
          </a:p>
          <a:p>
            <a:endParaRPr lang="en-US" dirty="0"/>
          </a:p>
          <a:p>
            <a:endParaRPr lang="en-US" dirty="0"/>
          </a:p>
          <a:p>
            <a:r>
              <a:rPr lang="en-US" dirty="0"/>
              <a:t>Data dependency hazards</a:t>
            </a:r>
          </a:p>
          <a:p>
            <a:pPr lvl="1"/>
            <a:r>
              <a:rPr lang="en-US" dirty="0"/>
              <a:t>The scheduler: “This next instruction depends on the outcome of instruction right ahead of it”</a:t>
            </a:r>
          </a:p>
          <a:p>
            <a:endParaRPr lang="en-US" dirty="0"/>
          </a:p>
          <a:p>
            <a:endParaRPr lang="en-US" dirty="0"/>
          </a:p>
          <a:p>
            <a:r>
              <a:rPr lang="en-US" dirty="0"/>
              <a:t>Control hazards</a:t>
            </a:r>
          </a:p>
          <a:p>
            <a:pPr lvl="1"/>
            <a:r>
              <a:rPr lang="en-US" dirty="0"/>
              <a:t>The scheduler: “I’m not sure what is supposed to happen next”</a:t>
            </a:r>
          </a:p>
          <a:p>
            <a:endParaRPr lang="en-US" dirty="0"/>
          </a:p>
        </p:txBody>
      </p:sp>
      <p:sp>
        <p:nvSpPr>
          <p:cNvPr id="4" name="Slide Number Placeholder 3">
            <a:extLst>
              <a:ext uri="{FF2B5EF4-FFF2-40B4-BE49-F238E27FC236}">
                <a16:creationId xmlns:a16="http://schemas.microsoft.com/office/drawing/2014/main" id="{B6C81443-35BB-4DFE-B780-65209B8C6D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5DFC6BC-B749-BE86-9865-AEFD9CF6D3C7}"/>
              </a:ext>
            </a:extLst>
          </p:cNvPr>
          <p:cNvSpPr/>
          <p:nvPr/>
        </p:nvSpPr>
        <p:spPr>
          <a:xfrm>
            <a:off x="6915965" y="2756016"/>
            <a:ext cx="4735084" cy="2062103"/>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reduce4(</a:t>
            </a:r>
            <a:r>
              <a:rPr kumimoji="0" lang="fr-FR"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6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a:t>
            </a:r>
            <a:r>
              <a:rPr kumimoji="0" lang="en-US" sz="1600" b="1"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IDENT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length;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temp = temp </a:t>
            </a:r>
            <a:r>
              <a:rPr kumimoji="0" lang="da-DK" sz="16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OP</a:t>
            </a:r>
            <a:r>
              <a:rPr kumimoji="0" lang="da-DK"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0AA9B3C0-BBCD-4FD7-79A8-9159E0C5EF60}"/>
              </a:ext>
            </a:extLst>
          </p:cNvPr>
          <p:cNvCxnSpPr/>
          <p:nvPr/>
        </p:nvCxnSpPr>
        <p:spPr>
          <a:xfrm>
            <a:off x="3801438" y="3688422"/>
            <a:ext cx="3986373" cy="4520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81623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ILP discussion, 1.5 months ago: </a:t>
            </a:r>
            <a:r>
              <a:rPr lang="en-US" dirty="0">
                <a:solidFill>
                  <a:srgbClr val="FFC000"/>
                </a:solidFill>
              </a:rPr>
              <a:t>superscalar</a:t>
            </a:r>
            <a:r>
              <a:rPr lang="en-US" dirty="0"/>
              <a:t> attribute</a:t>
            </a:r>
          </a:p>
        </p:txBody>
      </p:sp>
      <p:sp>
        <p:nvSpPr>
          <p:cNvPr id="3" name="Content Placeholder 2"/>
          <p:cNvSpPr>
            <a:spLocks noGrp="1"/>
          </p:cNvSpPr>
          <p:nvPr>
            <p:ph idx="1"/>
          </p:nvPr>
        </p:nvSpPr>
        <p:spPr/>
        <p:txBody>
          <a:bodyPr/>
          <a:lstStyle/>
          <a:p>
            <a:endParaRPr lang="en-US" dirty="0">
              <a:solidFill>
                <a:srgbClr val="990000"/>
              </a:solidFill>
            </a:endParaRPr>
          </a:p>
          <a:p>
            <a:r>
              <a:rPr lang="en-US" dirty="0">
                <a:solidFill>
                  <a:srgbClr val="0070C0"/>
                </a:solidFill>
              </a:rPr>
              <a:t>Superscalar processor</a:t>
            </a:r>
            <a:r>
              <a:rPr lang="en-US" dirty="0"/>
              <a:t>: one that can issue more than one </a:t>
            </a:r>
            <a:r>
              <a:rPr lang="en-US" i="1" dirty="0">
                <a:solidFill>
                  <a:srgbClr val="990000"/>
                </a:solidFill>
              </a:rPr>
              <a:t>instruction in one cycle</a:t>
            </a:r>
            <a:r>
              <a:rPr lang="en-US" dirty="0"/>
              <a:t>. The instructions are retrieved from a sequential instruction stream and are usually scheduled dynamically</a:t>
            </a:r>
          </a:p>
          <a:p>
            <a:pPr lvl="1"/>
            <a:endParaRPr lang="en-US" dirty="0"/>
          </a:p>
          <a:p>
            <a:pPr lvl="1"/>
            <a:endParaRPr lang="en-US" dirty="0"/>
          </a:p>
          <a:p>
            <a:r>
              <a:rPr lang="en-US" dirty="0">
                <a:solidFill>
                  <a:srgbClr val="0070C0"/>
                </a:solidFill>
              </a:rPr>
              <a:t>Superscalar processor</a:t>
            </a:r>
            <a:r>
              <a:rPr lang="en-US" dirty="0"/>
              <a:t>: one manifestation of the </a:t>
            </a:r>
            <a:r>
              <a:rPr lang="en-US" i="1" dirty="0">
                <a:solidFill>
                  <a:srgbClr val="990000"/>
                </a:solidFill>
              </a:rPr>
              <a:t>instruction level parallelism</a:t>
            </a:r>
            <a:r>
              <a:rPr lang="en-US" dirty="0">
                <a:solidFill>
                  <a:srgbClr val="990000"/>
                </a:solidFill>
              </a:rPr>
              <a:t> </a:t>
            </a:r>
            <a:r>
              <a:rPr lang="en-US" dirty="0"/>
              <a:t>idea</a:t>
            </a:r>
          </a:p>
          <a:p>
            <a:pPr lvl="1"/>
            <a:endParaRPr lang="en-US" dirty="0"/>
          </a:p>
          <a:p>
            <a:pPr lvl="1"/>
            <a:endParaRPr lang="en-US" dirty="0"/>
          </a:p>
          <a:p>
            <a:r>
              <a:rPr lang="en-US" dirty="0"/>
              <a:t>Note: Most modern CPUs are superscalar	</a:t>
            </a:r>
          </a:p>
          <a:p>
            <a:pPr lvl="1"/>
            <a:r>
              <a:rPr lang="en-US" dirty="0"/>
              <a:t>Intel: since Pentium (1993)</a:t>
            </a:r>
          </a:p>
        </p:txBody>
      </p:sp>
      <p:sp>
        <p:nvSpPr>
          <p:cNvPr id="4" name="Slide Number Placeholder 3">
            <a:extLst>
              <a:ext uri="{FF2B5EF4-FFF2-40B4-BE49-F238E27FC236}">
                <a16:creationId xmlns:a16="http://schemas.microsoft.com/office/drawing/2014/main" id="{A9BA87F0-EFC9-4C48-868B-002D8EBA2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756038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5"/>
            <a:ext cx="7592093" cy="762000"/>
          </a:xfrm>
        </p:spPr>
        <p:txBody>
          <a:bodyPr>
            <a:normAutofit fontScale="90000"/>
          </a:bodyPr>
          <a:lstStyle/>
          <a:p>
            <a:r>
              <a:rPr lang="en-US"/>
              <a:t>Old ILP </a:t>
            </a:r>
            <a:r>
              <a:rPr lang="en-US" dirty="0"/>
              <a:t>discussion: the </a:t>
            </a:r>
            <a:r>
              <a:rPr lang="en-US" dirty="0">
                <a:solidFill>
                  <a:srgbClr val="FFC000"/>
                </a:solidFill>
              </a:rPr>
              <a:t>pipelining</a:t>
            </a:r>
            <a:r>
              <a:rPr lang="en-US" dirty="0"/>
              <a:t> attribute</a:t>
            </a:r>
          </a:p>
        </p:txBody>
      </p:sp>
      <p:grpSp>
        <p:nvGrpSpPr>
          <p:cNvPr id="18" name="Group 17"/>
          <p:cNvGrpSpPr/>
          <p:nvPr/>
        </p:nvGrpSpPr>
        <p:grpSpPr>
          <a:xfrm>
            <a:off x="7951570" y="357186"/>
            <a:ext cx="1865530" cy="2057400"/>
            <a:chOff x="4553635" y="1828800"/>
            <a:chExt cx="1865530" cy="2057400"/>
          </a:xfrm>
        </p:grpSpPr>
        <p:sp>
          <p:nvSpPr>
            <p:cNvPr id="4" name="AutoShape 5"/>
            <p:cNvSpPr>
              <a:spLocks noChangeArrowheads="1"/>
            </p:cNvSpPr>
            <p:nvPr/>
          </p:nvSpPr>
          <p:spPr bwMode="auto">
            <a:xfrm>
              <a:off x="4571999" y="20574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Stage 1</a:t>
              </a:r>
            </a:p>
          </p:txBody>
        </p:sp>
        <p:sp>
          <p:nvSpPr>
            <p:cNvPr id="5" name="Line 6"/>
            <p:cNvSpPr>
              <a:spLocks noChangeShapeType="1"/>
            </p:cNvSpPr>
            <p:nvPr/>
          </p:nvSpPr>
          <p:spPr bwMode="auto">
            <a:xfrm>
              <a:off x="5029200" y="1828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Line 7"/>
            <p:cNvSpPr>
              <a:spLocks noChangeShapeType="1"/>
            </p:cNvSpPr>
            <p:nvPr/>
          </p:nvSpPr>
          <p:spPr bwMode="auto">
            <a:xfrm>
              <a:off x="5943600" y="1828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Line 7"/>
            <p:cNvSpPr>
              <a:spLocks noChangeShapeType="1"/>
            </p:cNvSpPr>
            <p:nvPr/>
          </p:nvSpPr>
          <p:spPr bwMode="auto">
            <a:xfrm>
              <a:off x="5486400" y="2438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5"/>
            <p:cNvSpPr>
              <a:spLocks noChangeArrowheads="1"/>
            </p:cNvSpPr>
            <p:nvPr/>
          </p:nvSpPr>
          <p:spPr bwMode="auto">
            <a:xfrm>
              <a:off x="4572000" y="26670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Stage 2</a:t>
              </a:r>
            </a:p>
          </p:txBody>
        </p:sp>
        <p:sp>
          <p:nvSpPr>
            <p:cNvPr id="13" name="Line 7"/>
            <p:cNvSpPr>
              <a:spLocks noChangeShapeType="1"/>
            </p:cNvSpPr>
            <p:nvPr/>
          </p:nvSpPr>
          <p:spPr bwMode="auto">
            <a:xfrm>
              <a:off x="5486401" y="30480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4" name="AutoShape 5"/>
            <p:cNvSpPr>
              <a:spLocks noChangeArrowheads="1"/>
            </p:cNvSpPr>
            <p:nvPr/>
          </p:nvSpPr>
          <p:spPr bwMode="auto">
            <a:xfrm>
              <a:off x="4553635" y="32766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Stage 3</a:t>
              </a:r>
            </a:p>
          </p:txBody>
        </p:sp>
        <p:sp>
          <p:nvSpPr>
            <p:cNvPr id="15" name="Line 7"/>
            <p:cNvSpPr>
              <a:spLocks noChangeShapeType="1"/>
            </p:cNvSpPr>
            <p:nvPr/>
          </p:nvSpPr>
          <p:spPr bwMode="auto">
            <a:xfrm>
              <a:off x="5468036" y="3657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19" name="Content Placeholder 18"/>
          <p:cNvSpPr>
            <a:spLocks noGrp="1"/>
          </p:cNvSpPr>
          <p:nvPr>
            <p:ph idx="1"/>
          </p:nvPr>
        </p:nvSpPr>
        <p:spPr>
          <a:xfrm>
            <a:off x="1548381" y="4895852"/>
            <a:ext cx="9095238" cy="1533524"/>
          </a:xfrm>
        </p:spPr>
        <p:txBody>
          <a:bodyPr>
            <a:normAutofit fontScale="92500" lnSpcReduction="10000"/>
          </a:bodyPr>
          <a:lstStyle/>
          <a:p>
            <a:pPr lvl="1"/>
            <a:r>
              <a:rPr lang="en-US" dirty="0"/>
              <a:t>Divide computation into stages</a:t>
            </a:r>
          </a:p>
          <a:p>
            <a:pPr lvl="1"/>
            <a:r>
              <a:rPr lang="en-US" dirty="0"/>
              <a:t>Pass partial computations from stage to stage</a:t>
            </a:r>
          </a:p>
          <a:p>
            <a:pPr lvl="1"/>
            <a:r>
              <a:rPr lang="en-US" dirty="0"/>
              <a:t>Stage s can start on new computation once values passed to s+1</a:t>
            </a:r>
          </a:p>
          <a:p>
            <a:pPr lvl="1"/>
            <a:r>
              <a:rPr lang="en-US" dirty="0"/>
              <a:t>E.g., complete 3 multiplications in 7 cycles, even though each requires 3 cycles</a:t>
            </a:r>
          </a:p>
          <a:p>
            <a:pPr lvl="1"/>
            <a:r>
              <a:rPr lang="en-US" dirty="0"/>
              <a:t>Note when </a:t>
            </a:r>
            <a:r>
              <a:rPr lang="en-US" dirty="0">
                <a:latin typeface="Consolas" panose="020B0609020204030204" pitchFamily="49" charset="0"/>
              </a:rPr>
              <a:t>p1*p2</a:t>
            </a:r>
            <a:r>
              <a:rPr lang="en-US" dirty="0"/>
              <a:t> is issued – classical data dependency situation</a:t>
            </a:r>
          </a:p>
        </p:txBody>
      </p:sp>
      <p:graphicFrame>
        <p:nvGraphicFramePr>
          <p:cNvPr id="17" name="Content Placeholder 16"/>
          <p:cNvGraphicFramePr>
            <a:graphicFrameLocks/>
          </p:cNvGraphicFramePr>
          <p:nvPr/>
        </p:nvGraphicFramePr>
        <p:xfrm>
          <a:off x="2743200" y="2743200"/>
          <a:ext cx="6934202" cy="1854200"/>
        </p:xfrm>
        <a:graphic>
          <a:graphicData uri="http://schemas.openxmlformats.org/drawingml/2006/table">
            <a:tbl>
              <a:tblPr firstRow="1" bandRow="1">
                <a:tableStyleId>{10A1B5D5-9B99-4C35-A422-299274C87663}</a:tableStyleId>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2">
                  <a:extLst>
                    <a:ext uri="{9D8B030D-6E8A-4147-A177-3AD203B41FA5}">
                      <a16:colId xmlns:a16="http://schemas.microsoft.com/office/drawing/2014/main" val="20007"/>
                    </a:ext>
                  </a:extLst>
                </a:gridCol>
              </a:tblGrid>
              <a:tr h="370840">
                <a:tc>
                  <a:txBody>
                    <a:bodyPr/>
                    <a:lstStyle/>
                    <a:p>
                      <a:pPr algn="ctr"/>
                      <a:endParaRPr lang="en-US" dirty="0">
                        <a:latin typeface="Calibri"/>
                        <a:cs typeface="Calibri"/>
                      </a:endParaRPr>
                    </a:p>
                  </a:txBody>
                  <a:tcPr marL="124677" marR="124677">
                    <a:lnB w="12700" cap="flat" cmpd="sng" algn="ctr">
                      <a:solidFill>
                        <a:scrgbClr r="0" g="0" b="0"/>
                      </a:solidFill>
                      <a:prstDash val="solid"/>
                      <a:round/>
                      <a:headEnd type="none" w="med" len="med"/>
                      <a:tailEnd type="none" w="med" len="med"/>
                    </a:lnB>
                  </a:tcPr>
                </a:tc>
                <a:tc gridSpan="7">
                  <a:txBody>
                    <a:bodyPr/>
                    <a:lstStyle/>
                    <a:p>
                      <a:pPr algn="ctr"/>
                      <a:r>
                        <a:rPr lang="en-US" dirty="0">
                          <a:latin typeface="Calibri"/>
                          <a:cs typeface="Calibri"/>
                        </a:rPr>
                        <a:t>Time</a:t>
                      </a:r>
                    </a:p>
                  </a:txBody>
                  <a:tcPr marL="124677" marR="124677">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1</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2</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3</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4</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5</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6</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7</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latin typeface="Calibri"/>
                          <a:cs typeface="Calibri"/>
                        </a:rPr>
                        <a:t>Stage 1</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latin typeface="Calibri"/>
                          <a:cs typeface="Calibri"/>
                        </a:rPr>
                        <a:t>Stage 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latin typeface="Calibri"/>
                          <a:cs typeface="Calibri"/>
                        </a:rPr>
                        <a:t>Stage 3</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717AC7F4-8B68-4E03-96DD-0652DF5AF7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05777A6-9C58-4761-A547-F6ACB86EE02F}"/>
              </a:ext>
            </a:extLst>
          </p:cNvPr>
          <p:cNvSpPr/>
          <p:nvPr/>
        </p:nvSpPr>
        <p:spPr>
          <a:xfrm>
            <a:off x="748046" y="887274"/>
            <a:ext cx="5090046" cy="1754326"/>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mult_example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p1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p2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p3 = p1 *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42258564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normAutofit/>
          </a:bodyPr>
          <a:lstStyle/>
          <a:p>
            <a:pPr eaLnBrk="1" hangingPunct="1">
              <a:defRPr/>
            </a:pPr>
            <a:r>
              <a:rPr lang="en-US" dirty="0"/>
              <a:t>Example: The </a:t>
            </a:r>
            <a:r>
              <a:rPr lang="en-US" dirty="0">
                <a:solidFill>
                  <a:srgbClr val="FFCC00"/>
                </a:solidFill>
              </a:rPr>
              <a:t>Intel Haswell</a:t>
            </a:r>
            <a:r>
              <a:rPr lang="en-US" dirty="0"/>
              <a:t> CPU – aspects that are ILP relevant</a:t>
            </a:r>
          </a:p>
        </p:txBody>
      </p:sp>
      <p:sp>
        <p:nvSpPr>
          <p:cNvPr id="422915" name="Rectangle 3"/>
          <p:cNvSpPr>
            <a:spLocks noGrp="1" noChangeArrowheads="1"/>
          </p:cNvSpPr>
          <p:nvPr>
            <p:ph idx="1"/>
          </p:nvPr>
        </p:nvSpPr>
        <p:spPr/>
        <p:txBody>
          <a:bodyPr>
            <a:normAutofit fontScale="85000" lnSpcReduction="20000"/>
          </a:bodyPr>
          <a:lstStyle/>
          <a:p>
            <a:pPr marL="341313" lvl="1" indent="-341313" defTabSz="895350">
              <a:lnSpc>
                <a:spcPct val="95000"/>
              </a:lnSpc>
              <a:spcBef>
                <a:spcPts val="1000"/>
              </a:spcBef>
              <a:tabLst>
                <a:tab pos="114300" algn="l"/>
                <a:tab pos="5314950" algn="r"/>
                <a:tab pos="7258050" algn="r"/>
              </a:tabLst>
              <a:defRPr/>
            </a:pPr>
            <a:r>
              <a:rPr lang="en-US" sz="2400" dirty="0"/>
              <a:t>Haswell: 8 Total Functional Units</a:t>
            </a:r>
          </a:p>
          <a:p>
            <a:pPr marL="798513" lvl="1" indent="-341313" defTabSz="895350">
              <a:lnSpc>
                <a:spcPct val="85000"/>
              </a:lnSpc>
              <a:tabLst>
                <a:tab pos="114300" algn="l"/>
                <a:tab pos="5314950" algn="r"/>
                <a:tab pos="7258050" algn="r"/>
              </a:tabLst>
              <a:defRPr/>
            </a:pPr>
            <a:endParaRPr lang="en-US" dirty="0"/>
          </a:p>
          <a:p>
            <a:pPr marL="341313" indent="-341313" defTabSz="895350">
              <a:lnSpc>
                <a:spcPct val="85000"/>
              </a:lnSpc>
              <a:tabLst>
                <a:tab pos="114300" algn="l"/>
                <a:tab pos="5314950" algn="r"/>
                <a:tab pos="7258050" algn="r"/>
              </a:tabLst>
              <a:defRPr/>
            </a:pPr>
            <a:r>
              <a:rPr lang="en-US" dirty="0"/>
              <a:t>Multiple instructions can execute in parallel</a:t>
            </a:r>
          </a:p>
          <a:p>
            <a:pPr marL="560388" lvl="1" indent="-222250" defTabSz="895350">
              <a:buNone/>
              <a:tabLst>
                <a:tab pos="114300" algn="l"/>
                <a:tab pos="5314950" algn="r"/>
                <a:tab pos="7258050" algn="r"/>
              </a:tabLst>
              <a:defRPr/>
            </a:pPr>
            <a:r>
              <a:rPr lang="en-US" sz="1800" dirty="0"/>
              <a:t>2 load, with address computation</a:t>
            </a:r>
          </a:p>
          <a:p>
            <a:pPr marL="560388" lvl="1" indent="-222250" defTabSz="895350">
              <a:buNone/>
              <a:tabLst>
                <a:tab pos="114300" algn="l"/>
                <a:tab pos="5314950" algn="r"/>
                <a:tab pos="7258050" algn="r"/>
              </a:tabLst>
              <a:defRPr/>
            </a:pPr>
            <a:r>
              <a:rPr lang="en-US" sz="1800" dirty="0"/>
              <a:t>1 store, with address computation</a:t>
            </a:r>
          </a:p>
          <a:p>
            <a:pPr marL="560388" lvl="1" indent="-222250" defTabSz="895350">
              <a:buNone/>
              <a:tabLst>
                <a:tab pos="114300" algn="l"/>
                <a:tab pos="5314950" algn="r"/>
                <a:tab pos="7258050" algn="r"/>
              </a:tabLst>
              <a:defRPr/>
            </a:pPr>
            <a:r>
              <a:rPr lang="en-US" sz="1800" dirty="0"/>
              <a:t>4 integer ops (doing address arithmetic too – explains why you have more)</a:t>
            </a:r>
          </a:p>
          <a:p>
            <a:pPr marL="560388" lvl="1" indent="-222250" defTabSz="895350">
              <a:buNone/>
              <a:tabLst>
                <a:tab pos="114300" algn="l"/>
                <a:tab pos="5314950" algn="r"/>
                <a:tab pos="7258050" algn="r"/>
              </a:tabLst>
              <a:defRPr/>
            </a:pPr>
            <a:r>
              <a:rPr lang="en-US" sz="1800" dirty="0"/>
              <a:t>2 FP multiply</a:t>
            </a:r>
          </a:p>
          <a:p>
            <a:pPr marL="560388" lvl="1" indent="-222250" defTabSz="895350">
              <a:buNone/>
              <a:tabLst>
                <a:tab pos="114300" algn="l"/>
                <a:tab pos="5314950" algn="r"/>
                <a:tab pos="7258050" algn="r"/>
              </a:tabLst>
              <a:defRPr/>
            </a:pPr>
            <a:r>
              <a:rPr lang="en-US" sz="1800" dirty="0"/>
              <a:t>1 FP add</a:t>
            </a:r>
          </a:p>
          <a:p>
            <a:pPr marL="560388" lvl="1" indent="-222250" defTabSz="895350">
              <a:buNone/>
              <a:tabLst>
                <a:tab pos="114300" algn="l"/>
                <a:tab pos="5314950" algn="r"/>
                <a:tab pos="7258050" algn="r"/>
              </a:tabLst>
              <a:defRPr/>
            </a:pPr>
            <a:r>
              <a:rPr lang="en-US" sz="1800" dirty="0"/>
              <a:t>1 FP divide</a:t>
            </a:r>
          </a:p>
          <a:p>
            <a:pPr marL="560388" lvl="1" indent="-222250" defTabSz="895350">
              <a:buNone/>
              <a:tabLst>
                <a:tab pos="114300" algn="l"/>
                <a:tab pos="5314950" algn="r"/>
                <a:tab pos="7258050" algn="r"/>
              </a:tabLst>
              <a:defRPr/>
            </a:pPr>
            <a:r>
              <a:rPr lang="en-US" dirty="0"/>
              <a:t>	</a:t>
            </a:r>
          </a:p>
          <a:p>
            <a:pPr marL="341313" indent="-341313" defTabSz="895350">
              <a:lnSpc>
                <a:spcPct val="85000"/>
              </a:lnSpc>
              <a:tabLst>
                <a:tab pos="114300" algn="l"/>
                <a:tab pos="5314950" algn="r"/>
                <a:tab pos="7258050" algn="r"/>
              </a:tabLst>
              <a:defRPr/>
            </a:pPr>
            <a:r>
              <a:rPr lang="en-US" dirty="0"/>
              <a:t>Some instructions take &gt; 1 cycle, but can be pipelined</a:t>
            </a:r>
          </a:p>
          <a:p>
            <a:pPr marL="560388" lvl="1" indent="-222250" defTabSz="895350">
              <a:buNone/>
              <a:tabLst>
                <a:tab pos="114300" algn="l"/>
                <a:tab pos="5715000" algn="r"/>
                <a:tab pos="7658100" algn="r"/>
              </a:tabLst>
              <a:defRPr/>
            </a:pPr>
            <a:r>
              <a:rPr lang="en-US" sz="1800" b="1" i="1" dirty="0">
                <a:solidFill>
                  <a:srgbClr val="C00000"/>
                </a:solidFill>
              </a:rPr>
              <a:t>Instruction	Its Latency (in cycles)	Its Issue (in cycles)</a:t>
            </a:r>
          </a:p>
          <a:p>
            <a:pPr marL="560388" lvl="1" indent="-222250" defTabSz="895350">
              <a:buNone/>
              <a:tabLst>
                <a:tab pos="114300" algn="l"/>
                <a:tab pos="5314950" algn="r"/>
                <a:tab pos="7258050" algn="r"/>
              </a:tabLst>
              <a:defRPr/>
            </a:pPr>
            <a:r>
              <a:rPr lang="en-US" sz="1800" dirty="0"/>
              <a:t>Load / Store	4	1</a:t>
            </a:r>
          </a:p>
          <a:p>
            <a:pPr marL="560388" lvl="1" indent="-222250" defTabSz="895350">
              <a:buNone/>
              <a:tabLst>
                <a:tab pos="114300" algn="l"/>
                <a:tab pos="5314950" algn="r"/>
                <a:tab pos="7258050" algn="r"/>
              </a:tabLst>
              <a:defRPr/>
            </a:pPr>
            <a:r>
              <a:rPr lang="en-US" sz="1800" dirty="0"/>
              <a:t>Integer Add	1	1</a:t>
            </a:r>
          </a:p>
          <a:p>
            <a:pPr marL="560388" lvl="1" indent="-222250" defTabSz="895350">
              <a:buNone/>
              <a:tabLst>
                <a:tab pos="114300" algn="l"/>
                <a:tab pos="5314950" algn="r"/>
                <a:tab pos="7258050" algn="r"/>
              </a:tabLst>
              <a:defRPr/>
            </a:pPr>
            <a:r>
              <a:rPr lang="en-US" sz="1800" dirty="0"/>
              <a:t>Integer Multiply	3	1</a:t>
            </a:r>
          </a:p>
          <a:p>
            <a:pPr marL="560388" lvl="1" indent="-222250" defTabSz="895350">
              <a:buNone/>
              <a:tabLst>
                <a:tab pos="114300" algn="l"/>
                <a:tab pos="5314950" algn="r"/>
                <a:tab pos="7258050" algn="r"/>
              </a:tabLst>
              <a:defRPr/>
            </a:pPr>
            <a:r>
              <a:rPr lang="en-US" sz="1800" dirty="0"/>
              <a:t>Integer/Long Divide	3-30	3-30</a:t>
            </a:r>
          </a:p>
          <a:p>
            <a:pPr marL="560388" lvl="1" indent="-222250" defTabSz="895350">
              <a:buNone/>
              <a:tabLst>
                <a:tab pos="114300" algn="l"/>
                <a:tab pos="5314950" algn="r"/>
                <a:tab pos="7258050" algn="r"/>
              </a:tabLst>
              <a:defRPr/>
            </a:pPr>
            <a:r>
              <a:rPr lang="en-US" sz="1800" dirty="0"/>
              <a:t>Single/Double FP Add	3	1</a:t>
            </a:r>
          </a:p>
          <a:p>
            <a:pPr marL="560388" lvl="1" indent="-222250" defTabSz="895350">
              <a:buNone/>
              <a:tabLst>
                <a:tab pos="114300" algn="l"/>
                <a:tab pos="5314950" algn="r"/>
                <a:tab pos="7258050" algn="r"/>
              </a:tabLst>
              <a:defRPr/>
            </a:pPr>
            <a:r>
              <a:rPr lang="en-US" sz="1800" dirty="0"/>
              <a:t>Single/Double FP Multiply	5	1</a:t>
            </a:r>
          </a:p>
          <a:p>
            <a:pPr marL="560388" lvl="1" indent="-222250" defTabSz="895350">
              <a:buNone/>
              <a:tabLst>
                <a:tab pos="114300" algn="l"/>
                <a:tab pos="5314950" algn="r"/>
                <a:tab pos="7258050" algn="r"/>
              </a:tabLst>
              <a:defRPr/>
            </a:pPr>
            <a:r>
              <a:rPr lang="en-US" sz="1800" dirty="0"/>
              <a:t>Single/Double FP Divide	3-15	3-15</a:t>
            </a:r>
          </a:p>
        </p:txBody>
      </p:sp>
      <p:sp>
        <p:nvSpPr>
          <p:cNvPr id="2" name="Slide Number Placeholder 1">
            <a:extLst>
              <a:ext uri="{FF2B5EF4-FFF2-40B4-BE49-F238E27FC236}">
                <a16:creationId xmlns:a16="http://schemas.microsoft.com/office/drawing/2014/main" id="{5522E6D4-68CF-4C2A-90C0-ADFA9CBD5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B58F55A-2B00-4CCC-9023-B63A6D693B0B}"/>
              </a:ext>
            </a:extLst>
          </p:cNvPr>
          <p:cNvSpPr/>
          <p:nvPr/>
        </p:nvSpPr>
        <p:spPr>
          <a:xfrm>
            <a:off x="7629305" y="5581683"/>
            <a:ext cx="3828862" cy="923330"/>
          </a:xfrm>
          <a:prstGeom prst="rect">
            <a:avLst/>
          </a:prstGeom>
          <a:solidFill>
            <a:schemeClr val="accent4">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For this type of info: see </a:t>
            </a:r>
            <a:r>
              <a:rPr kumimoji="0" lang="en-US" sz="1800" b="0" i="0" u="none" strike="noStrike" kern="1200" cap="none" spc="0" normalizeH="0" baseline="0" noProof="0" dirty="0" err="1">
                <a:ln>
                  <a:noFill/>
                </a:ln>
                <a:solidFill>
                  <a:prstClr val="black"/>
                </a:solidFill>
                <a:effectLst/>
                <a:uLnTx/>
                <a:uFillTx/>
                <a:latin typeface="Calibri" panose="020F0502020204030204"/>
                <a:ea typeface="Times New Roman" panose="02020603050405020304" pitchFamily="18" charset="0"/>
                <a:cs typeface="+mn-cs"/>
              </a:rPr>
              <a:t>Agner</a:t>
            </a:r>
            <a:r>
              <a:rPr kumimoji="0" lang="en-US"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Fog's optimization </a:t>
            </a:r>
            <a:r>
              <a:rPr kumimoji="0" lang="en-US" sz="1800" b="0" i="0" u="sng" strike="noStrike" kern="1200" cap="none" spc="0" normalizeH="0" baseline="0" noProof="0" dirty="0">
                <a:ln>
                  <a:noFill/>
                </a:ln>
                <a:solidFill>
                  <a:srgbClr val="0000FF"/>
                </a:solidFill>
                <a:effectLst/>
                <a:uLnTx/>
                <a:uFillTx/>
                <a:latin typeface="Calibri" panose="020F0502020204030204"/>
                <a:ea typeface="Times New Roman" panose="02020603050405020304" pitchFamily="18" charset="0"/>
                <a:cs typeface="+mn-cs"/>
                <a:hlinkClick r:id="rId4"/>
              </a:rPr>
              <a:t>manual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 of “ME759 assigned reading” list)</a:t>
            </a:r>
          </a:p>
        </p:txBody>
      </p:sp>
      <p:pic>
        <p:nvPicPr>
          <p:cNvPr id="4" name="Picture 3">
            <a:extLst>
              <a:ext uri="{FF2B5EF4-FFF2-40B4-BE49-F238E27FC236}">
                <a16:creationId xmlns:a16="http://schemas.microsoft.com/office/drawing/2014/main" id="{EDFC448C-8BD3-42F6-92BA-AC7789CB38AC}"/>
              </a:ext>
            </a:extLst>
          </p:cNvPr>
          <p:cNvPicPr>
            <a:picLocks noChangeAspect="1"/>
          </p:cNvPicPr>
          <p:nvPr/>
        </p:nvPicPr>
        <p:blipFill>
          <a:blip r:embed="rId5"/>
          <a:stretch>
            <a:fillRect/>
          </a:stretch>
        </p:blipFill>
        <p:spPr>
          <a:xfrm>
            <a:off x="7629305" y="1023979"/>
            <a:ext cx="3989115" cy="2863980"/>
          </a:xfrm>
          <a:prstGeom prst="rect">
            <a:avLst/>
          </a:prstGeom>
        </p:spPr>
      </p:pic>
      <p:sp>
        <p:nvSpPr>
          <p:cNvPr id="7" name="Arrow: Right 6">
            <a:extLst>
              <a:ext uri="{FF2B5EF4-FFF2-40B4-BE49-F238E27FC236}">
                <a16:creationId xmlns:a16="http://schemas.microsoft.com/office/drawing/2014/main" id="{7A75E1EC-BBA3-4EF7-9FAC-65E374BD19EF}"/>
              </a:ext>
            </a:extLst>
          </p:cNvPr>
          <p:cNvSpPr/>
          <p:nvPr/>
        </p:nvSpPr>
        <p:spPr>
          <a:xfrm>
            <a:off x="5247910" y="4983829"/>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63A71278-BDE7-41FF-A564-8B2B99965025}"/>
              </a:ext>
            </a:extLst>
          </p:cNvPr>
          <p:cNvSpPr/>
          <p:nvPr/>
        </p:nvSpPr>
        <p:spPr>
          <a:xfrm>
            <a:off x="5247911" y="4759300"/>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6816A6A3-D634-4573-8D9D-E8DC64837BE7}"/>
              </a:ext>
            </a:extLst>
          </p:cNvPr>
          <p:cNvSpPr/>
          <p:nvPr/>
        </p:nvSpPr>
        <p:spPr>
          <a:xfrm>
            <a:off x="5247909" y="5655657"/>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5E3EDBA9-F767-4D13-ACC6-C12712D2F717}"/>
              </a:ext>
            </a:extLst>
          </p:cNvPr>
          <p:cNvSpPr/>
          <p:nvPr/>
        </p:nvSpPr>
        <p:spPr>
          <a:xfrm>
            <a:off x="5247910" y="5431128"/>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15845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normAutofit/>
          </a:bodyPr>
          <a:lstStyle/>
          <a:p>
            <a:pPr eaLnBrk="1" hangingPunct="1">
              <a:defRPr/>
            </a:pPr>
            <a:r>
              <a:rPr lang="en-US" dirty="0">
                <a:solidFill>
                  <a:srgbClr val="FFC000"/>
                </a:solidFill>
                <a:latin typeface="Consolas" panose="020B0609020204030204" pitchFamily="49" charset="0"/>
              </a:rPr>
              <a:t>reduce4</a:t>
            </a:r>
            <a:r>
              <a:rPr lang="en-US" dirty="0"/>
              <a:t> = Serial Computation</a:t>
            </a:r>
          </a:p>
        </p:txBody>
      </p:sp>
      <p:sp>
        <p:nvSpPr>
          <p:cNvPr id="2" name="Slide Number Placeholder 1">
            <a:extLst>
              <a:ext uri="{FF2B5EF4-FFF2-40B4-BE49-F238E27FC236}">
                <a16:creationId xmlns:a16="http://schemas.microsoft.com/office/drawing/2014/main" id="{5533C727-3C4D-4003-BCB1-278E132CF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83363" name="Rectangle 3"/>
          <p:cNvSpPr>
            <a:spLocks noGrp="1" noChangeArrowheads="1"/>
          </p:cNvSpPr>
          <p:nvPr>
            <p:ph type="body" idx="4294967295"/>
          </p:nvPr>
        </p:nvSpPr>
        <p:spPr>
          <a:xfrm>
            <a:off x="5651927" y="1644134"/>
            <a:ext cx="6365875" cy="3569732"/>
          </a:xfrm>
        </p:spPr>
        <p:txBody>
          <a:bodyPr>
            <a:normAutofit/>
          </a:bodyPr>
          <a:lstStyle/>
          <a:p>
            <a:pPr marL="287338" indent="-287338">
              <a:defRPr/>
            </a:pPr>
            <a:endParaRPr lang="en-US" dirty="0"/>
          </a:p>
          <a:p>
            <a:pPr marL="287338" indent="-287338">
              <a:defRPr/>
            </a:pPr>
            <a:r>
              <a:rPr lang="en-US" dirty="0"/>
              <a:t>Computation, assume length=8:</a:t>
            </a:r>
          </a:p>
          <a:p>
            <a:pPr marL="285750" lvl="1" indent="-171450">
              <a:buNone/>
              <a:defRPr/>
            </a:pPr>
            <a:r>
              <a:rPr lang="en-US" sz="1400" b="1" dirty="0"/>
              <a:t> </a:t>
            </a:r>
            <a:r>
              <a:rPr lang="en-US" sz="1600" b="1" dirty="0">
                <a:latin typeface="Courier New" pitchFamily="49" charset="0"/>
              </a:rPr>
              <a:t>((((((((1 * d[0]) * d[1]) * d[2]) * d[3]) </a:t>
            </a:r>
            <a:br>
              <a:rPr lang="en-US" sz="1600" b="1" dirty="0">
                <a:latin typeface="Courier New" pitchFamily="49" charset="0"/>
              </a:rPr>
            </a:br>
            <a:r>
              <a:rPr lang="en-US" sz="1600" b="1" dirty="0">
                <a:latin typeface="Courier New" pitchFamily="49" charset="0"/>
              </a:rPr>
              <a:t>* d[4]) * d[5]) * d[6]) * d[7])</a:t>
            </a:r>
          </a:p>
          <a:p>
            <a:pPr marL="287338" indent="-287338">
              <a:defRPr/>
            </a:pPr>
            <a:endParaRPr lang="en-US" dirty="0"/>
          </a:p>
          <a:p>
            <a:pPr marL="287338" indent="-287338">
              <a:defRPr/>
            </a:pPr>
            <a:r>
              <a:rPr lang="en-US" dirty="0"/>
              <a:t>You have </a:t>
            </a:r>
            <a:r>
              <a:rPr lang="en-US" dirty="0">
                <a:solidFill>
                  <a:srgbClr val="0070C0"/>
                </a:solidFill>
              </a:rPr>
              <a:t>sequential dependence</a:t>
            </a:r>
          </a:p>
          <a:p>
            <a:pPr marL="687388" lvl="1" indent="-287338">
              <a:defRPr/>
            </a:pPr>
            <a:r>
              <a:rPr lang="en-US" dirty="0"/>
              <a:t>Performance: determined by latency of </a:t>
            </a:r>
            <a:r>
              <a:rPr lang="en-US" b="1" dirty="0">
                <a:latin typeface="Consolas" panose="020B0609020204030204" pitchFamily="49" charset="0"/>
              </a:rPr>
              <a:t>OP</a:t>
            </a:r>
          </a:p>
        </p:txBody>
      </p:sp>
      <p:grpSp>
        <p:nvGrpSpPr>
          <p:cNvPr id="3" name="Group 2"/>
          <p:cNvGrpSpPr/>
          <p:nvPr/>
        </p:nvGrpSpPr>
        <p:grpSpPr>
          <a:xfrm>
            <a:off x="1224292" y="1386768"/>
            <a:ext cx="3286500" cy="4572000"/>
            <a:chOff x="2123701" y="1371600"/>
            <a:chExt cx="3286500" cy="4572000"/>
          </a:xfrm>
        </p:grpSpPr>
        <p:sp>
          <p:nvSpPr>
            <p:cNvPr id="20503" name="AutoShape 5"/>
            <p:cNvSpPr>
              <a:spLocks noChangeArrowheads="1"/>
            </p:cNvSpPr>
            <p:nvPr/>
          </p:nvSpPr>
          <p:spPr bwMode="auto">
            <a:xfrm>
              <a:off x="2123701" y="1905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04" name="Line 6"/>
            <p:cNvSpPr>
              <a:spLocks noChangeShapeType="1"/>
            </p:cNvSpPr>
            <p:nvPr/>
          </p:nvSpPr>
          <p:spPr bwMode="auto">
            <a:xfrm>
              <a:off x="2276101" y="1676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05" name="Line 7"/>
            <p:cNvSpPr>
              <a:spLocks noChangeShapeType="1"/>
            </p:cNvSpPr>
            <p:nvPr/>
          </p:nvSpPr>
          <p:spPr bwMode="auto">
            <a:xfrm>
              <a:off x="2504701" y="1676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06" name="AutoShape 8"/>
            <p:cNvSpPr>
              <a:spLocks noChangeArrowheads="1"/>
            </p:cNvSpPr>
            <p:nvPr/>
          </p:nvSpPr>
          <p:spPr bwMode="auto">
            <a:xfrm>
              <a:off x="2521261" y="2438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07" name="Line 9"/>
            <p:cNvSpPr>
              <a:spLocks noChangeShapeType="1"/>
            </p:cNvSpPr>
            <p:nvPr/>
          </p:nvSpPr>
          <p:spPr bwMode="auto">
            <a:xfrm>
              <a:off x="2673661" y="22860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08" name="Line 10"/>
            <p:cNvSpPr>
              <a:spLocks noChangeShapeType="1"/>
            </p:cNvSpPr>
            <p:nvPr/>
          </p:nvSpPr>
          <p:spPr bwMode="auto">
            <a:xfrm>
              <a:off x="2902261" y="2209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09" name="Freeform 11"/>
            <p:cNvSpPr>
              <a:spLocks/>
            </p:cNvSpPr>
            <p:nvPr/>
          </p:nvSpPr>
          <p:spPr bwMode="auto">
            <a:xfrm>
              <a:off x="2428501" y="2209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72" name="Rectangle 12"/>
            <p:cNvSpPr>
              <a:spLocks noChangeArrowheads="1"/>
            </p:cNvSpPr>
            <p:nvPr/>
          </p:nvSpPr>
          <p:spPr bwMode="auto">
            <a:xfrm>
              <a:off x="2169740" y="1371600"/>
              <a:ext cx="230191"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1</a:t>
              </a:r>
              <a:endPar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endParaRPr>
            </a:p>
          </p:txBody>
        </p:sp>
        <p:sp>
          <p:nvSpPr>
            <p:cNvPr id="783373" name="Rectangle 13"/>
            <p:cNvSpPr>
              <a:spLocks noChangeArrowheads="1"/>
            </p:cNvSpPr>
            <p:nvPr/>
          </p:nvSpPr>
          <p:spPr bwMode="auto">
            <a:xfrm>
              <a:off x="2352302" y="13716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0</a:t>
              </a:r>
            </a:p>
          </p:txBody>
        </p:sp>
        <p:sp>
          <p:nvSpPr>
            <p:cNvPr id="783374" name="Rectangle 14"/>
            <p:cNvSpPr>
              <a:spLocks noChangeArrowheads="1"/>
            </p:cNvSpPr>
            <p:nvPr/>
          </p:nvSpPr>
          <p:spPr bwMode="auto">
            <a:xfrm>
              <a:off x="2749862" y="19050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1</a:t>
              </a:r>
            </a:p>
          </p:txBody>
        </p:sp>
        <p:sp>
          <p:nvSpPr>
            <p:cNvPr id="20513" name="AutoShape 15"/>
            <p:cNvSpPr>
              <a:spLocks noChangeArrowheads="1"/>
            </p:cNvSpPr>
            <p:nvPr/>
          </p:nvSpPr>
          <p:spPr bwMode="auto">
            <a:xfrm>
              <a:off x="2909359" y="2971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14" name="Line 16"/>
            <p:cNvSpPr>
              <a:spLocks noChangeShapeType="1"/>
            </p:cNvSpPr>
            <p:nvPr/>
          </p:nvSpPr>
          <p:spPr bwMode="auto">
            <a:xfrm>
              <a:off x="3061759" y="28194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15" name="Line 17"/>
            <p:cNvSpPr>
              <a:spLocks noChangeShapeType="1"/>
            </p:cNvSpPr>
            <p:nvPr/>
          </p:nvSpPr>
          <p:spPr bwMode="auto">
            <a:xfrm>
              <a:off x="3290359" y="27432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16" name="Freeform 18"/>
            <p:cNvSpPr>
              <a:spLocks/>
            </p:cNvSpPr>
            <p:nvPr/>
          </p:nvSpPr>
          <p:spPr bwMode="auto">
            <a:xfrm>
              <a:off x="2810186" y="2743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79" name="Rectangle 19"/>
            <p:cNvSpPr>
              <a:spLocks noChangeArrowheads="1"/>
            </p:cNvSpPr>
            <p:nvPr/>
          </p:nvSpPr>
          <p:spPr bwMode="auto">
            <a:xfrm>
              <a:off x="3137960" y="24384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2</a:t>
              </a:r>
            </a:p>
          </p:txBody>
        </p:sp>
        <p:sp>
          <p:nvSpPr>
            <p:cNvPr id="20518" name="AutoShape 20"/>
            <p:cNvSpPr>
              <a:spLocks noChangeArrowheads="1"/>
            </p:cNvSpPr>
            <p:nvPr/>
          </p:nvSpPr>
          <p:spPr bwMode="auto">
            <a:xfrm>
              <a:off x="3293534" y="3505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20519" name="Line 21"/>
            <p:cNvSpPr>
              <a:spLocks noChangeShapeType="1"/>
            </p:cNvSpPr>
            <p:nvPr/>
          </p:nvSpPr>
          <p:spPr bwMode="auto">
            <a:xfrm>
              <a:off x="3445934" y="33528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20" name="Line 22"/>
            <p:cNvSpPr>
              <a:spLocks noChangeShapeType="1"/>
            </p:cNvSpPr>
            <p:nvPr/>
          </p:nvSpPr>
          <p:spPr bwMode="auto">
            <a:xfrm>
              <a:off x="3674534" y="3276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21" name="Freeform 23"/>
            <p:cNvSpPr>
              <a:spLocks/>
            </p:cNvSpPr>
            <p:nvPr/>
          </p:nvSpPr>
          <p:spPr bwMode="auto">
            <a:xfrm>
              <a:off x="3198284" y="32766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84" name="Rectangle 24"/>
            <p:cNvSpPr>
              <a:spLocks noChangeArrowheads="1"/>
            </p:cNvSpPr>
            <p:nvPr/>
          </p:nvSpPr>
          <p:spPr bwMode="auto">
            <a:xfrm>
              <a:off x="3522135" y="29718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3</a:t>
              </a:r>
            </a:p>
          </p:txBody>
        </p:sp>
        <p:sp>
          <p:nvSpPr>
            <p:cNvPr id="20523" name="AutoShape 25"/>
            <p:cNvSpPr>
              <a:spLocks noChangeArrowheads="1"/>
            </p:cNvSpPr>
            <p:nvPr/>
          </p:nvSpPr>
          <p:spPr bwMode="auto">
            <a:xfrm>
              <a:off x="3692836" y="4038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24" name="Line 26"/>
            <p:cNvSpPr>
              <a:spLocks noChangeShapeType="1"/>
            </p:cNvSpPr>
            <p:nvPr/>
          </p:nvSpPr>
          <p:spPr bwMode="auto">
            <a:xfrm>
              <a:off x="3845236" y="38862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25" name="Line 27"/>
            <p:cNvSpPr>
              <a:spLocks noChangeShapeType="1"/>
            </p:cNvSpPr>
            <p:nvPr/>
          </p:nvSpPr>
          <p:spPr bwMode="auto">
            <a:xfrm>
              <a:off x="4073836" y="38100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26" name="Freeform 28"/>
            <p:cNvSpPr>
              <a:spLocks/>
            </p:cNvSpPr>
            <p:nvPr/>
          </p:nvSpPr>
          <p:spPr bwMode="auto">
            <a:xfrm>
              <a:off x="3582459" y="38100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89" name="Rectangle 29"/>
            <p:cNvSpPr>
              <a:spLocks noChangeArrowheads="1"/>
            </p:cNvSpPr>
            <p:nvPr/>
          </p:nvSpPr>
          <p:spPr bwMode="auto">
            <a:xfrm>
              <a:off x="3921437" y="35052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dirty="0">
                  <a:ln>
                    <a:noFill/>
                  </a:ln>
                  <a:solidFill>
                    <a:srgbClr val="44546A"/>
                  </a:solidFill>
                  <a:effectLst/>
                  <a:uLnTx/>
                  <a:uFillTx/>
                  <a:latin typeface="Courier New" pitchFamily="49" charset="0"/>
                  <a:ea typeface="+mn-ea"/>
                  <a:cs typeface="+mn-cs"/>
                </a:rPr>
                <a:t>4</a:t>
              </a:r>
            </a:p>
          </p:txBody>
        </p:sp>
        <p:sp>
          <p:nvSpPr>
            <p:cNvPr id="20528" name="AutoShape 30"/>
            <p:cNvSpPr>
              <a:spLocks noChangeArrowheads="1"/>
            </p:cNvSpPr>
            <p:nvPr/>
          </p:nvSpPr>
          <p:spPr bwMode="auto">
            <a:xfrm>
              <a:off x="4075141" y="4572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29" name="Line 31"/>
            <p:cNvSpPr>
              <a:spLocks noChangeShapeType="1"/>
            </p:cNvSpPr>
            <p:nvPr/>
          </p:nvSpPr>
          <p:spPr bwMode="auto">
            <a:xfrm>
              <a:off x="4227541" y="44196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30" name="Line 32"/>
            <p:cNvSpPr>
              <a:spLocks noChangeShapeType="1"/>
            </p:cNvSpPr>
            <p:nvPr/>
          </p:nvSpPr>
          <p:spPr bwMode="auto">
            <a:xfrm>
              <a:off x="4456141" y="4343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31" name="Freeform 33"/>
            <p:cNvSpPr>
              <a:spLocks/>
            </p:cNvSpPr>
            <p:nvPr/>
          </p:nvSpPr>
          <p:spPr bwMode="auto">
            <a:xfrm>
              <a:off x="3981761" y="43434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94" name="Rectangle 34"/>
            <p:cNvSpPr>
              <a:spLocks noChangeArrowheads="1"/>
            </p:cNvSpPr>
            <p:nvPr/>
          </p:nvSpPr>
          <p:spPr bwMode="auto">
            <a:xfrm>
              <a:off x="4303742" y="40386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5</a:t>
              </a:r>
            </a:p>
          </p:txBody>
        </p:sp>
        <p:sp>
          <p:nvSpPr>
            <p:cNvPr id="20533" name="AutoShape 35"/>
            <p:cNvSpPr>
              <a:spLocks noChangeArrowheads="1"/>
            </p:cNvSpPr>
            <p:nvPr/>
          </p:nvSpPr>
          <p:spPr bwMode="auto">
            <a:xfrm>
              <a:off x="4463987" y="5105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34" name="Line 36"/>
            <p:cNvSpPr>
              <a:spLocks noChangeShapeType="1"/>
            </p:cNvSpPr>
            <p:nvPr/>
          </p:nvSpPr>
          <p:spPr bwMode="auto">
            <a:xfrm>
              <a:off x="4616387" y="49530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35" name="Line 37"/>
            <p:cNvSpPr>
              <a:spLocks noChangeShapeType="1"/>
            </p:cNvSpPr>
            <p:nvPr/>
          </p:nvSpPr>
          <p:spPr bwMode="auto">
            <a:xfrm>
              <a:off x="4844987" y="4876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36" name="Freeform 38"/>
            <p:cNvSpPr>
              <a:spLocks/>
            </p:cNvSpPr>
            <p:nvPr/>
          </p:nvSpPr>
          <p:spPr bwMode="auto">
            <a:xfrm>
              <a:off x="4364066" y="4876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399" name="Rectangle 39"/>
            <p:cNvSpPr>
              <a:spLocks noChangeArrowheads="1"/>
            </p:cNvSpPr>
            <p:nvPr/>
          </p:nvSpPr>
          <p:spPr bwMode="auto">
            <a:xfrm>
              <a:off x="4692588" y="45720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6</a:t>
              </a:r>
            </a:p>
          </p:txBody>
        </p:sp>
        <p:sp>
          <p:nvSpPr>
            <p:cNvPr id="20538" name="AutoShape 40"/>
            <p:cNvSpPr>
              <a:spLocks noChangeArrowheads="1"/>
            </p:cNvSpPr>
            <p:nvPr/>
          </p:nvSpPr>
          <p:spPr bwMode="auto">
            <a:xfrm>
              <a:off x="4858435" y="5638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0539" name="Line 41"/>
            <p:cNvSpPr>
              <a:spLocks noChangeShapeType="1"/>
            </p:cNvSpPr>
            <p:nvPr/>
          </p:nvSpPr>
          <p:spPr bwMode="auto">
            <a:xfrm>
              <a:off x="5016811" y="5486400"/>
              <a:ext cx="0" cy="1524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40" name="Line 42"/>
            <p:cNvSpPr>
              <a:spLocks noChangeShapeType="1"/>
            </p:cNvSpPr>
            <p:nvPr/>
          </p:nvSpPr>
          <p:spPr bwMode="auto">
            <a:xfrm>
              <a:off x="5239435" y="54102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0541" name="Freeform 43"/>
            <p:cNvSpPr>
              <a:spLocks/>
            </p:cNvSpPr>
            <p:nvPr/>
          </p:nvSpPr>
          <p:spPr bwMode="auto">
            <a:xfrm>
              <a:off x="4752912" y="5410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3404" name="Rectangle 44"/>
            <p:cNvSpPr>
              <a:spLocks noChangeArrowheads="1"/>
            </p:cNvSpPr>
            <p:nvPr/>
          </p:nvSpPr>
          <p:spPr bwMode="auto">
            <a:xfrm>
              <a:off x="5087036" y="5105400"/>
              <a:ext cx="323165" cy="369332"/>
            </a:xfrm>
            <a:prstGeom prst="rect">
              <a:avLst/>
            </a:prstGeom>
            <a:noFill/>
            <a:ln w="19050">
              <a:noFill/>
              <a:miter lim="800000"/>
              <a:headEnd/>
              <a:tailEnd type="none" w="sm" len="sm"/>
            </a:ln>
            <a:effectLst/>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dirty="0">
                  <a:ln>
                    <a:noFill/>
                  </a:ln>
                  <a:solidFill>
                    <a:srgbClr val="44546A"/>
                  </a:solidFill>
                  <a:effectLst/>
                  <a:uLnTx/>
                  <a:uFillTx/>
                  <a:latin typeface="Courier New" pitchFamily="49" charset="0"/>
                  <a:ea typeface="+mn-ea"/>
                  <a:cs typeface="+mn-cs"/>
                </a:rPr>
                <a:t>7</a:t>
              </a:r>
            </a:p>
          </p:txBody>
        </p:sp>
      </p:grpSp>
      <mc:AlternateContent xmlns:mc="http://schemas.openxmlformats.org/markup-compatibility/2006" xmlns:a14="http://schemas.microsoft.com/office/drawing/2010/main">
        <mc:Choice Requires="a14">
          <p:sp>
            <p:nvSpPr>
              <p:cNvPr id="4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6F76B93-5F62-441E-8B6A-DDEA18E10967}"/>
                  </a:ext>
                </a:extLst>
              </p:cNvPr>
              <p:cNvSpPr/>
              <p:nvPr/>
            </p:nvSpPr>
            <p:spPr>
              <a:xfrm>
                <a:off x="2973800" y="1183434"/>
                <a:ext cx="32151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Assume </a:t>
                </a:r>
                <a:r>
                  <a:rPr kumimoji="0" lang="en-US" sz="1800" b="0" i="0" u="none" strike="noStrike" kern="1200" cap="none" spc="0" normalizeH="0" baseline="0" noProof="0" dirty="0">
                    <a:ln>
                      <a:noFill/>
                    </a:ln>
                    <a:solidFill>
                      <a:srgbClr val="FFC000"/>
                    </a:solidFill>
                    <a:effectLst/>
                    <a:uLnTx/>
                    <a:uFillTx/>
                    <a:latin typeface="Consolas" panose="020B0609020204030204" pitchFamily="49" charset="0"/>
                    <a:ea typeface="+mn-ea"/>
                    <a:cs typeface="+mn-cs"/>
                  </a:rPr>
                  <a:t>OP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multiplication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 name="Rectangle 3">
                <a:extLst>
                  <a:ext uri="{FF2B5EF4-FFF2-40B4-BE49-F238E27FC236}">
                    <a16:creationId xmlns:a16="http://schemas.microsoft.com/office/drawing/2014/main" id="{E6F76B93-5F62-441E-8B6A-DDEA18E10967}"/>
                  </a:ext>
                </a:extLst>
              </p:cNvPr>
              <p:cNvSpPr>
                <a:spLocks noRot="1" noChangeAspect="1" noMove="1" noResize="1" noEditPoints="1" noAdjustHandles="1" noChangeArrowheads="1" noChangeShapeType="1" noTextEdit="1"/>
              </p:cNvSpPr>
              <p:nvPr/>
            </p:nvSpPr>
            <p:spPr>
              <a:xfrm>
                <a:off x="2973800" y="1183434"/>
                <a:ext cx="3215111" cy="369332"/>
              </a:xfrm>
              <a:prstGeom prst="rect">
                <a:avLst/>
              </a:prstGeom>
              <a:blipFill>
                <a:blip r:embed="rId5"/>
                <a:stretch>
                  <a:fillRect l="-170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97418808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eaLnBrk="1" hangingPunct="1">
              <a:defRPr/>
            </a:pPr>
            <a:r>
              <a:rPr lang="en-US" dirty="0"/>
              <a:t>First trick: Loop Unrolling </a:t>
            </a:r>
            <a:r>
              <a:rPr lang="en-US" dirty="0">
                <a:solidFill>
                  <a:srgbClr val="FFC000"/>
                </a:solidFill>
              </a:rPr>
              <a:t>(2x1)</a:t>
            </a:r>
          </a:p>
        </p:txBody>
      </p:sp>
      <p:sp>
        <p:nvSpPr>
          <p:cNvPr id="2" name="Slide Number Placeholder 1">
            <a:extLst>
              <a:ext uri="{FF2B5EF4-FFF2-40B4-BE49-F238E27FC236}">
                <a16:creationId xmlns:a16="http://schemas.microsoft.com/office/drawing/2014/main" id="{9D4261A7-246A-43A2-9041-3199A3606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1507" name="Rectangle 3"/>
          <p:cNvSpPr>
            <a:spLocks noGrp="1" noChangeArrowheads="1"/>
          </p:cNvSpPr>
          <p:nvPr>
            <p:ph type="body" idx="4294967295"/>
          </p:nvPr>
        </p:nvSpPr>
        <p:spPr>
          <a:xfrm>
            <a:off x="2532263" y="5754013"/>
            <a:ext cx="8307387" cy="577850"/>
          </a:xfrm>
        </p:spPr>
        <p:txBody>
          <a:bodyPr/>
          <a:lstStyle/>
          <a:p>
            <a:r>
              <a:rPr lang="en-US" sz="2800" dirty="0"/>
              <a:t>Perform 2x more useful work per iteration</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A3DED65-64CF-4596-A2F4-B41B1A1956DE}"/>
              </a:ext>
            </a:extLst>
          </p:cNvPr>
          <p:cNvSpPr/>
          <p:nvPr/>
        </p:nvSpPr>
        <p:spPr>
          <a:xfrm>
            <a:off x="2821354" y="888046"/>
            <a:ext cx="6096000" cy="4524315"/>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unroll2a_reduce(</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limit = length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IDENT;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reduce 2 elements at a time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limit; i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da-DK"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x = (x OP d[i]) OP d[i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Finish any remaining elements</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x OP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4754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5" name="Rectangle 45"/>
          <p:cNvSpPr>
            <a:spLocks noGrp="1" noChangeArrowheads="1"/>
          </p:cNvSpPr>
          <p:nvPr>
            <p:ph type="title"/>
          </p:nvPr>
        </p:nvSpPr>
        <p:spPr/>
        <p:txBody>
          <a:bodyPr/>
          <a:lstStyle/>
          <a:p>
            <a:pPr eaLnBrk="1" hangingPunct="1">
              <a:defRPr/>
            </a:pPr>
            <a:r>
              <a:rPr lang="en-US"/>
              <a:t>Effect of Loop Unrolling</a:t>
            </a:r>
          </a:p>
        </p:txBody>
      </p:sp>
      <p:sp>
        <p:nvSpPr>
          <p:cNvPr id="788526" name="Rectangle 46"/>
          <p:cNvSpPr>
            <a:spLocks noGrp="1" noChangeArrowheads="1"/>
          </p:cNvSpPr>
          <p:nvPr>
            <p:ph type="body" idx="1"/>
          </p:nvPr>
        </p:nvSpPr>
        <p:spPr>
          <a:xfrm>
            <a:off x="1430899" y="4028529"/>
            <a:ext cx="8307387" cy="1881437"/>
          </a:xfrm>
        </p:spPr>
        <p:txBody>
          <a:bodyPr/>
          <a:lstStyle/>
          <a:p>
            <a:pPr eaLnBrk="1" hangingPunct="1">
              <a:defRPr/>
            </a:pPr>
            <a:r>
              <a:rPr lang="en-US" dirty="0"/>
              <a:t>Helps integer add</a:t>
            </a:r>
          </a:p>
          <a:p>
            <a:pPr lvl="1">
              <a:defRPr/>
            </a:pPr>
            <a:r>
              <a:rPr lang="en-US" dirty="0"/>
              <a:t>Achieves latency bound</a:t>
            </a:r>
          </a:p>
          <a:p>
            <a:pPr eaLnBrk="1" hangingPunct="1">
              <a:defRPr/>
            </a:pPr>
            <a:r>
              <a:rPr lang="en-US" dirty="0"/>
              <a:t>Others don’t improve. </a:t>
            </a:r>
            <a:r>
              <a:rPr lang="en-US" i="1" dirty="0">
                <a:solidFill>
                  <a:srgbClr val="990000"/>
                </a:solidFill>
              </a:rPr>
              <a:t>Why?</a:t>
            </a:r>
          </a:p>
          <a:p>
            <a:pPr lvl="1" eaLnBrk="1" hangingPunct="1">
              <a:defRPr/>
            </a:pPr>
            <a:r>
              <a:rPr lang="en-US" dirty="0"/>
              <a:t>Still sequential dependency</a:t>
            </a:r>
          </a:p>
        </p:txBody>
      </p:sp>
      <p:sp>
        <p:nvSpPr>
          <p:cNvPr id="22556" name="Rectangle 47"/>
          <p:cNvSpPr>
            <a:spLocks noChangeArrowheads="1"/>
          </p:cNvSpPr>
          <p:nvPr/>
        </p:nvSpPr>
        <p:spPr bwMode="auto">
          <a:xfrm>
            <a:off x="6240780" y="4602481"/>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x = (x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OP d[i+1];</a:t>
            </a:r>
          </a:p>
        </p:txBody>
      </p:sp>
      <p:graphicFrame>
        <p:nvGraphicFramePr>
          <p:cNvPr id="7" name="Group 49"/>
          <p:cNvGraphicFramePr>
            <a:graphicFrameLocks noGrp="1"/>
          </p:cNvGraphicFramePr>
          <p:nvPr/>
        </p:nvGraphicFramePr>
        <p:xfrm>
          <a:off x="3094038" y="1346328"/>
          <a:ext cx="6003925" cy="1970912"/>
        </p:xfrm>
        <a:graphic>
          <a:graphicData uri="http://schemas.openxmlformats.org/drawingml/2006/table">
            <a:tbl>
              <a:tblPr/>
              <a:tblGrid>
                <a:gridCol w="1723349">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42151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unroll2a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B050"/>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CE8698D-74A8-439E-BBFE-0421E33CD2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154157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B276B-4EA7-48E3-85AF-CC5DD63BDAB4}"/>
              </a:ext>
            </a:extLst>
          </p:cNvPr>
          <p:cNvSpPr/>
          <p:nvPr/>
        </p:nvSpPr>
        <p:spPr>
          <a:xfrm>
            <a:off x="929920" y="938470"/>
            <a:ext cx="6096000" cy="4801314"/>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unroll2aa_reduce(</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limit = length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IDENT;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reduce 2 elements at a time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limit; i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da-DK"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x = x OP(d[i] OP d[i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Finish any remaining elements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 = x OP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1554" name="Rectangle 2"/>
          <p:cNvSpPr>
            <a:spLocks noGrp="1" noChangeArrowheads="1"/>
          </p:cNvSpPr>
          <p:nvPr>
            <p:ph type="title"/>
          </p:nvPr>
        </p:nvSpPr>
        <p:spPr/>
        <p:txBody>
          <a:bodyPr/>
          <a:lstStyle/>
          <a:p>
            <a:pPr eaLnBrk="1" hangingPunct="1">
              <a:defRPr/>
            </a:pPr>
            <a:r>
              <a:rPr lang="en-US" dirty="0"/>
              <a:t>Loop Unrolling with </a:t>
            </a:r>
            <a:r>
              <a:rPr lang="en-US" dirty="0" err="1"/>
              <a:t>Reassociation</a:t>
            </a:r>
            <a:r>
              <a:rPr lang="en-US" dirty="0"/>
              <a:t> </a:t>
            </a:r>
            <a:r>
              <a:rPr lang="en-US" dirty="0">
                <a:solidFill>
                  <a:srgbClr val="FFC000"/>
                </a:solidFill>
              </a:rPr>
              <a:t>(2x1a)</a:t>
            </a:r>
          </a:p>
        </p:txBody>
      </p:sp>
      <p:sp>
        <p:nvSpPr>
          <p:cNvPr id="2" name="Slide Number Placeholder 1">
            <a:extLst>
              <a:ext uri="{FF2B5EF4-FFF2-40B4-BE49-F238E27FC236}">
                <a16:creationId xmlns:a16="http://schemas.microsoft.com/office/drawing/2014/main" id="{5A52F487-DE97-4249-B4DC-A976445878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3555" name="Rectangle 3"/>
          <p:cNvSpPr>
            <a:spLocks noGrp="1" noChangeArrowheads="1"/>
          </p:cNvSpPr>
          <p:nvPr>
            <p:ph type="body" idx="4294967295"/>
          </p:nvPr>
        </p:nvSpPr>
        <p:spPr>
          <a:xfrm>
            <a:off x="765208" y="5843805"/>
            <a:ext cx="7939088" cy="577850"/>
          </a:xfrm>
        </p:spPr>
        <p:txBody>
          <a:bodyPr>
            <a:normAutofit fontScale="62500" lnSpcReduction="20000"/>
          </a:bodyPr>
          <a:lstStyle/>
          <a:p>
            <a:r>
              <a:rPr lang="en-US" dirty="0"/>
              <a:t>Can this change the result of the computation?</a:t>
            </a:r>
          </a:p>
          <a:p>
            <a:r>
              <a:rPr lang="en-US" dirty="0"/>
              <a:t>Yes, for FP. </a:t>
            </a:r>
            <a:r>
              <a:rPr lang="en-US" i="1" dirty="0">
                <a:solidFill>
                  <a:srgbClr val="C00000"/>
                </a:solidFill>
              </a:rPr>
              <a:t>Why?</a:t>
            </a:r>
          </a:p>
        </p:txBody>
      </p:sp>
      <p:sp>
        <p:nvSpPr>
          <p:cNvPr id="5" name="Rectangle 47"/>
          <p:cNvSpPr>
            <a:spLocks noChangeArrowheads="1"/>
          </p:cNvSpPr>
          <p:nvPr/>
        </p:nvSpPr>
        <p:spPr bwMode="auto">
          <a:xfrm>
            <a:off x="8315534" y="4761246"/>
            <a:ext cx="3767056" cy="366767"/>
          </a:xfrm>
          <a:prstGeom prst="rect">
            <a:avLst/>
          </a:prstGeom>
          <a:solidFill>
            <a:srgbClr val="F1C7C7"/>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x = (x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OP d[i+1];</a:t>
            </a:r>
          </a:p>
        </p:txBody>
      </p:sp>
      <p:sp>
        <p:nvSpPr>
          <p:cNvPr id="6" name="TextBox 5"/>
          <p:cNvSpPr txBox="1"/>
          <p:nvPr/>
        </p:nvSpPr>
        <p:spPr>
          <a:xfrm>
            <a:off x="9878606" y="4337206"/>
            <a:ext cx="1981953" cy="369332"/>
          </a:xfrm>
          <a:prstGeom prst="rect">
            <a:avLst/>
          </a:prstGeom>
          <a:solidFill>
            <a:schemeClr val="bg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Compare to before</a:t>
            </a: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CE18A3D-A2A9-A047-6694-8D8E698B34E3}"/>
              </a:ext>
            </a:extLst>
          </p:cNvPr>
          <p:cNvSpPr txBox="1"/>
          <p:nvPr/>
        </p:nvSpPr>
        <p:spPr>
          <a:xfrm>
            <a:off x="7232704" y="3310171"/>
            <a:ext cx="324637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Brings to bear the “superscalar” chops of the chip</a:t>
            </a:r>
          </a:p>
        </p:txBody>
      </p:sp>
      <p:sp>
        <p:nvSpPr>
          <p:cNvPr id="9" name="Arrow: Right 8">
            <a:extLst>
              <a:ext uri="{FF2B5EF4-FFF2-40B4-BE49-F238E27FC236}">
                <a16:creationId xmlns:a16="http://schemas.microsoft.com/office/drawing/2014/main" id="{F445A61F-63D8-C1EF-AECB-DC78E6BF550A}"/>
              </a:ext>
            </a:extLst>
          </p:cNvPr>
          <p:cNvSpPr/>
          <p:nvPr/>
        </p:nvSpPr>
        <p:spPr>
          <a:xfrm flipH="1">
            <a:off x="6561212" y="3449952"/>
            <a:ext cx="660433" cy="3667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20392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26" name="Rectangle 26"/>
          <p:cNvSpPr>
            <a:spLocks noGrp="1" noChangeArrowheads="1"/>
          </p:cNvSpPr>
          <p:nvPr>
            <p:ph type="title"/>
          </p:nvPr>
        </p:nvSpPr>
        <p:spPr/>
        <p:txBody>
          <a:bodyPr/>
          <a:lstStyle/>
          <a:p>
            <a:pPr eaLnBrk="1" hangingPunct="1">
              <a:defRPr/>
            </a:pPr>
            <a:r>
              <a:rPr lang="en-US"/>
              <a:t>Effect of Reassociation</a:t>
            </a:r>
          </a:p>
        </p:txBody>
      </p:sp>
      <mc:AlternateContent xmlns:mc="http://schemas.openxmlformats.org/markup-compatibility/2006" xmlns:a14="http://schemas.microsoft.com/office/drawing/2010/main">
        <mc:Choice Requires="a14">
          <p:sp>
            <p:nvSpPr>
              <p:cNvPr id="793627" name="Rectangle 27"/>
              <p:cNvSpPr>
                <a:spLocks noGrp="1" noChangeArrowheads="1"/>
              </p:cNvSpPr>
              <p:nvPr>
                <p:ph type="body" idx="1"/>
              </p:nvPr>
            </p:nvSpPr>
            <p:spPr>
              <a:xfrm>
                <a:off x="1814514" y="4936365"/>
                <a:ext cx="8307387" cy="1735083"/>
              </a:xfrm>
            </p:spPr>
            <p:txBody>
              <a:bodyPr>
                <a:normAutofit lnSpcReduction="10000"/>
              </a:bodyPr>
              <a:lstStyle/>
              <a:p>
                <a:pPr>
                  <a:defRPr/>
                </a:pPr>
                <a:r>
                  <a:rPr lang="en-US" dirty="0"/>
                  <a:t>Nearly 2x speedup for “INT </a:t>
                </a:r>
                <a14:m>
                  <m:oMath xmlns:m="http://schemas.openxmlformats.org/officeDocument/2006/math">
                    <m:r>
                      <a:rPr lang="en-US" b="0" i="1" smtClean="0">
                        <a:latin typeface="Cambria Math" panose="02040503050406030204" pitchFamily="18" charset="0"/>
                      </a:rPr>
                      <m:t>×</m:t>
                    </m:r>
                  </m:oMath>
                </a14:m>
                <a:r>
                  <a:rPr lang="en-US" dirty="0"/>
                  <a:t>”, “FP +”, “FP </a:t>
                </a:r>
                <a14:m>
                  <m:oMath xmlns:m="http://schemas.openxmlformats.org/officeDocument/2006/math">
                    <m:r>
                      <a:rPr lang="en-US" i="1">
                        <a:latin typeface="Cambria Math" panose="02040503050406030204" pitchFamily="18" charset="0"/>
                      </a:rPr>
                      <m:t>×</m:t>
                    </m:r>
                  </m:oMath>
                </a14:m>
                <a:r>
                  <a:rPr lang="en-US" dirty="0"/>
                  <a:t>”</a:t>
                </a:r>
              </a:p>
              <a:p>
                <a:pPr lvl="1" eaLnBrk="1" hangingPunct="1">
                  <a:defRPr/>
                </a:pPr>
                <a:r>
                  <a:rPr lang="en-US" dirty="0"/>
                  <a:t>Reason: Breaks sequential dependency</a:t>
                </a:r>
              </a:p>
              <a:p>
                <a:pPr lvl="1" eaLnBrk="1" hangingPunct="1">
                  <a:defRPr/>
                </a:pPr>
                <a:endParaRPr lang="en-US" dirty="0"/>
              </a:p>
              <a:p>
                <a:pPr lvl="1" eaLnBrk="1" hangingPunct="1">
                  <a:defRPr/>
                </a:pPr>
                <a:endParaRPr lang="en-US" dirty="0"/>
              </a:p>
              <a:p>
                <a:pPr lvl="1" eaLnBrk="1" hangingPunct="1">
                  <a:defRPr/>
                </a:pPr>
                <a:r>
                  <a:rPr lang="en-US" dirty="0"/>
                  <a:t>Why is that? (next slide)</a:t>
                </a:r>
              </a:p>
            </p:txBody>
          </p:sp>
        </mc:Choice>
        <mc:Fallback xmlns="">
          <p:sp>
            <p:nvSpPr>
              <p:cNvPr id="793627" name="Rectangle 27"/>
              <p:cNvSpPr>
                <a:spLocks noGrp="1" noRot="1" noChangeAspect="1" noMove="1" noResize="1" noEditPoints="1" noAdjustHandles="1" noChangeArrowheads="1" noChangeShapeType="1" noTextEdit="1"/>
              </p:cNvSpPr>
              <p:nvPr>
                <p:ph type="body" idx="1"/>
              </p:nvPr>
            </p:nvSpPr>
            <p:spPr>
              <a:xfrm>
                <a:off x="1814514" y="4936365"/>
                <a:ext cx="8307387" cy="1735083"/>
              </a:xfrm>
              <a:blipFill>
                <a:blip r:embed="rId3"/>
                <a:stretch>
                  <a:fillRect l="-1028" t="-6690"/>
                </a:stretch>
              </a:blipFill>
            </p:spPr>
            <p:txBody>
              <a:bodyPr/>
              <a:lstStyle/>
              <a:p>
                <a:r>
                  <a:rPr lang="en-US">
                    <a:noFill/>
                  </a:rPr>
                  <a:t> </a:t>
                </a:r>
              </a:p>
            </p:txBody>
          </p:sp>
        </mc:Fallback>
      </mc:AlternateContent>
      <p:sp>
        <p:nvSpPr>
          <p:cNvPr id="24610" name="Rectangle 28"/>
          <p:cNvSpPr>
            <a:spLocks noChangeArrowheads="1"/>
          </p:cNvSpPr>
          <p:nvPr/>
        </p:nvSpPr>
        <p:spPr bwMode="auto">
          <a:xfrm>
            <a:off x="4205092" y="5678822"/>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x = x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OP d[i+1]);</a:t>
            </a:r>
          </a:p>
        </p:txBody>
      </p:sp>
      <mc:AlternateContent xmlns:mc="http://schemas.openxmlformats.org/markup-compatibility/2006" xmlns:a14="http://schemas.microsoft.com/office/drawing/2010/main">
        <mc:Choice Requires="a14">
          <p:graphicFrame>
            <p:nvGraphicFramePr>
              <p:cNvPr id="8" name="Group 49"/>
              <p:cNvGraphicFramePr>
                <a:graphicFrameLocks noGrp="1"/>
              </p:cNvGraphicFramePr>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a:t>
                          </a:r>
                          <a:r>
                            <a:rPr kumimoji="0" lang="en-US" sz="1800" b="1" u="none" strike="noStrike" cap="none" normalizeH="0" baseline="0" dirty="0">
                              <a:ln>
                                <a:noFill/>
                              </a:ln>
                              <a:solidFill>
                                <a:srgbClr val="C00000"/>
                              </a:solidFill>
                              <a:effectLst/>
                            </a:rPr>
                            <a: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 name="Group 49"/>
              <p:cNvGraphicFramePr>
                <a:graphicFrameLocks noGrp="1"/>
              </p:cNvGraphicFramePr>
              <p:nvPr>
                <p:extLst>
                  <p:ext uri="{D42A27DB-BD31-4B8C-83A1-F6EECF244321}">
                    <p14:modId xmlns:p14="http://schemas.microsoft.com/office/powerpoint/2010/main" val="3352160647"/>
                  </p:ext>
                </p:extLst>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269347" t="-110938" r="-203015" b="-517188"/>
                          </a:stretch>
                        </a:blip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469849" t="-110938" r="-2513" b="-517188"/>
                          </a:stretch>
                        </a:blip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reduce4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cxnSp>
        <p:nvCxnSpPr>
          <p:cNvPr id="3" name="Straight Arrow Connector 2"/>
          <p:cNvCxnSpPr/>
          <p:nvPr/>
        </p:nvCxnSpPr>
        <p:spPr bwMode="auto">
          <a:xfrm flipH="1" flipV="1">
            <a:off x="8839200" y="3561340"/>
            <a:ext cx="457200" cy="76200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4" name="TextBox 3"/>
              <p:cNvSpPr txBox="1"/>
              <p:nvPr/>
            </p:nvSpPr>
            <p:spPr>
              <a:xfrm>
                <a:off x="8477414" y="4229138"/>
                <a:ext cx="2345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func</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units for “FP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func</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units for load</a:t>
                </a:r>
              </a:p>
            </p:txBody>
          </p:sp>
        </mc:Choice>
        <mc:Fallback xmlns="">
          <p:sp>
            <p:nvSpPr>
              <p:cNvPr id="4" name="TextBox 3"/>
              <p:cNvSpPr txBox="1">
                <a:spLocks noRot="1" noChangeAspect="1" noMove="1" noResize="1" noEditPoints="1" noAdjustHandles="1" noChangeArrowheads="1" noChangeShapeType="1" noTextEdit="1"/>
              </p:cNvSpPr>
              <p:nvPr/>
            </p:nvSpPr>
            <p:spPr>
              <a:xfrm>
                <a:off x="8477414" y="4229138"/>
                <a:ext cx="2345450" cy="646331"/>
              </a:xfrm>
              <a:prstGeom prst="rect">
                <a:avLst/>
              </a:prstGeom>
              <a:blipFill>
                <a:blip r:embed="rId5"/>
                <a:stretch>
                  <a:fillRect l="-2344" t="-5660" r="-1563" b="-14151"/>
                </a:stretch>
              </a:blipFill>
            </p:spPr>
            <p:txBody>
              <a:bodyPr/>
              <a:lstStyle/>
              <a:p>
                <a:r>
                  <a:rPr lang="en-US">
                    <a:noFill/>
                  </a:rPr>
                  <a:t> </a:t>
                </a:r>
              </a:p>
            </p:txBody>
          </p:sp>
        </mc:Fallback>
      </mc:AlternateContent>
      <p:cxnSp>
        <p:nvCxnSpPr>
          <p:cNvPr id="9" name="Straight Arrow Connector 8"/>
          <p:cNvCxnSpPr>
            <a:stCxn id="10" idx="1"/>
          </p:cNvCxnSpPr>
          <p:nvPr/>
        </p:nvCxnSpPr>
        <p:spPr bwMode="auto">
          <a:xfrm flipH="1" flipV="1">
            <a:off x="5316794" y="3608965"/>
            <a:ext cx="265020" cy="63817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10" name="TextBox 9"/>
          <p:cNvSpPr txBox="1"/>
          <p:nvPr/>
        </p:nvSpPr>
        <p:spPr>
          <a:xfrm>
            <a:off x="5581814" y="3923975"/>
            <a:ext cx="23903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func</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units for “INT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func</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units for load</a:t>
            </a:r>
          </a:p>
        </p:txBody>
      </p:sp>
      <p:sp>
        <p:nvSpPr>
          <p:cNvPr id="2" name="Slide Number Placeholder 1">
            <a:extLst>
              <a:ext uri="{FF2B5EF4-FFF2-40B4-BE49-F238E27FC236}">
                <a16:creationId xmlns:a16="http://schemas.microsoft.com/office/drawing/2014/main" id="{4A2ECB84-14F8-473C-969B-E9D43935C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711336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7"/>
          <p:cNvSpPr>
            <a:spLocks noChangeShapeType="1"/>
          </p:cNvSpPr>
          <p:nvPr/>
        </p:nvSpPr>
        <p:spPr bwMode="auto">
          <a:xfrm>
            <a:off x="4648200" y="5486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30" name="Rectangle 2"/>
          <p:cNvSpPr>
            <a:spLocks noGrp="1" noChangeArrowheads="1"/>
          </p:cNvSpPr>
          <p:nvPr>
            <p:ph type="title"/>
          </p:nvPr>
        </p:nvSpPr>
        <p:spPr/>
        <p:txBody>
          <a:bodyPr/>
          <a:lstStyle/>
          <a:p>
            <a:pPr eaLnBrk="1" hangingPunct="1">
              <a:defRPr/>
            </a:pPr>
            <a:r>
              <a:rPr lang="en-US"/>
              <a:t>Reassociated Computation</a:t>
            </a:r>
          </a:p>
        </p:txBody>
      </p:sp>
      <p:sp>
        <p:nvSpPr>
          <p:cNvPr id="662531" name="Rectangle 3"/>
          <p:cNvSpPr>
            <a:spLocks noGrp="1" noChangeArrowheads="1"/>
          </p:cNvSpPr>
          <p:nvPr>
            <p:ph type="body" idx="1"/>
          </p:nvPr>
        </p:nvSpPr>
        <p:spPr>
          <a:xfrm>
            <a:off x="7033261" y="2166938"/>
            <a:ext cx="3949700" cy="2820987"/>
          </a:xfrm>
        </p:spPr>
        <p:txBody>
          <a:bodyPr/>
          <a:lstStyle/>
          <a:p>
            <a:pPr marL="287338" indent="-287338">
              <a:lnSpc>
                <a:spcPct val="85000"/>
              </a:lnSpc>
              <a:defRPr/>
            </a:pPr>
            <a:r>
              <a:rPr lang="en-US" dirty="0"/>
              <a:t>What changed:</a:t>
            </a:r>
          </a:p>
          <a:p>
            <a:pPr marL="628650" lvl="1" indent="-230188">
              <a:lnSpc>
                <a:spcPct val="85000"/>
              </a:lnSpc>
              <a:defRPr/>
            </a:pPr>
            <a:r>
              <a:rPr lang="en-US" sz="1800" dirty="0"/>
              <a:t>Ops in the next iteration can be started early (no dependency)</a:t>
            </a:r>
          </a:p>
          <a:p>
            <a:pPr marL="628650" lvl="1" indent="-230188">
              <a:lnSpc>
                <a:spcPct val="85000"/>
              </a:lnSpc>
              <a:defRPr/>
            </a:pPr>
            <a:r>
              <a:rPr lang="en-US" sz="1800" dirty="0"/>
              <a:t>Prefetching kicks in</a:t>
            </a:r>
          </a:p>
          <a:p>
            <a:pPr marL="287338" indent="-287338">
              <a:lnSpc>
                <a:spcPct val="85000"/>
              </a:lnSpc>
              <a:defRPr/>
            </a:pPr>
            <a:endParaRPr lang="en-US" dirty="0"/>
          </a:p>
          <a:p>
            <a:pPr marL="287338" indent="-287338">
              <a:lnSpc>
                <a:spcPct val="85000"/>
              </a:lnSpc>
              <a:defRPr/>
            </a:pPr>
            <a:r>
              <a:rPr lang="en-US" dirty="0"/>
              <a:t>Overall Performance</a:t>
            </a:r>
          </a:p>
          <a:p>
            <a:pPr marL="627063" lvl="1">
              <a:defRPr/>
            </a:pPr>
            <a:r>
              <a:rPr lang="en-US" sz="1800" dirty="0"/>
              <a:t>N elements, D cycles latency/op</a:t>
            </a:r>
          </a:p>
          <a:p>
            <a:pPr marL="627063" lvl="1">
              <a:defRPr/>
            </a:pPr>
            <a:r>
              <a:rPr lang="en-US" sz="1800" dirty="0"/>
              <a:t>(N/2+1)*D cycles: </a:t>
            </a:r>
            <a:r>
              <a:rPr lang="en-US" sz="1800" b="1" dirty="0">
                <a:solidFill>
                  <a:srgbClr val="C00000"/>
                </a:solidFill>
              </a:rPr>
              <a:t>CPE = D/2</a:t>
            </a:r>
          </a:p>
        </p:txBody>
      </p:sp>
      <p:sp>
        <p:nvSpPr>
          <p:cNvPr id="25607" name="AutoShape 6"/>
          <p:cNvSpPr>
            <a:spLocks noChangeArrowheads="1"/>
          </p:cNvSpPr>
          <p:nvPr/>
        </p:nvSpPr>
        <p:spPr bwMode="auto">
          <a:xfrm>
            <a:off x="2590800" y="36163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5608" name="Line 7"/>
          <p:cNvSpPr>
            <a:spLocks noChangeShapeType="1"/>
          </p:cNvSpPr>
          <p:nvPr/>
        </p:nvSpPr>
        <p:spPr bwMode="auto">
          <a:xfrm>
            <a:off x="2743200" y="33877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09" name="AutoShape 8"/>
          <p:cNvSpPr>
            <a:spLocks noChangeArrowheads="1"/>
          </p:cNvSpPr>
          <p:nvPr/>
        </p:nvSpPr>
        <p:spPr bwMode="auto">
          <a:xfrm>
            <a:off x="3200400" y="41497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5611" name="Freeform 10"/>
          <p:cNvSpPr>
            <a:spLocks/>
          </p:cNvSpPr>
          <p:nvPr/>
        </p:nvSpPr>
        <p:spPr bwMode="auto">
          <a:xfrm>
            <a:off x="2895600" y="39211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39" name="Rectangle 11"/>
          <p:cNvSpPr>
            <a:spLocks noChangeArrowheads="1"/>
          </p:cNvSpPr>
          <p:nvPr/>
        </p:nvSpPr>
        <p:spPr bwMode="auto">
          <a:xfrm>
            <a:off x="2636838" y="3082925"/>
            <a:ext cx="230188" cy="369888"/>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1</a:t>
            </a:r>
            <a:endPar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endParaRPr>
          </a:p>
        </p:txBody>
      </p:sp>
      <p:sp>
        <p:nvSpPr>
          <p:cNvPr id="25613" name="AutoShape 12"/>
          <p:cNvSpPr>
            <a:spLocks noChangeArrowheads="1"/>
          </p:cNvSpPr>
          <p:nvPr/>
        </p:nvSpPr>
        <p:spPr bwMode="auto">
          <a:xfrm>
            <a:off x="3794125" y="46831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5615" name="Freeform 14"/>
          <p:cNvSpPr>
            <a:spLocks/>
          </p:cNvSpPr>
          <p:nvPr/>
        </p:nvSpPr>
        <p:spPr bwMode="auto">
          <a:xfrm>
            <a:off x="3489325" y="44545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16" name="AutoShape 15"/>
          <p:cNvSpPr>
            <a:spLocks noChangeArrowheads="1"/>
          </p:cNvSpPr>
          <p:nvPr/>
        </p:nvSpPr>
        <p:spPr bwMode="auto">
          <a:xfrm>
            <a:off x="4387850" y="52165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5618" name="Freeform 17"/>
          <p:cNvSpPr>
            <a:spLocks/>
          </p:cNvSpPr>
          <p:nvPr/>
        </p:nvSpPr>
        <p:spPr bwMode="auto">
          <a:xfrm>
            <a:off x="4083050" y="49879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61" name="AutoShape 25"/>
          <p:cNvSpPr>
            <a:spLocks noChangeArrowheads="1"/>
          </p:cNvSpPr>
          <p:nvPr/>
        </p:nvSpPr>
        <p:spPr bwMode="auto">
          <a:xfrm>
            <a:off x="2895600" y="29305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a:t>
            </a:r>
          </a:p>
        </p:txBody>
      </p:sp>
      <p:sp>
        <p:nvSpPr>
          <p:cNvPr id="662554" name="Rectangle 26"/>
          <p:cNvSpPr>
            <a:spLocks noChangeArrowheads="1"/>
          </p:cNvSpPr>
          <p:nvPr/>
        </p:nvSpPr>
        <p:spPr bwMode="auto">
          <a:xfrm>
            <a:off x="3200401" y="2438400"/>
            <a:ext cx="320675" cy="369888"/>
          </a:xfrm>
          <a:prstGeom prst="rect">
            <a:avLst/>
          </a:prstGeom>
          <a:noFill/>
          <a:ln w="19050">
            <a:noFill/>
            <a:miter lim="800000"/>
            <a:headEnd/>
            <a:tailEnd type="none" w="sm" len="sm"/>
          </a:ln>
          <a:effectLst/>
        </p:spPr>
        <p:txBody>
          <a:bodyPr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1</a:t>
            </a:r>
          </a:p>
        </p:txBody>
      </p:sp>
      <p:sp>
        <p:nvSpPr>
          <p:cNvPr id="25663" name="Line 27"/>
          <p:cNvSpPr>
            <a:spLocks noChangeShapeType="1"/>
          </p:cNvSpPr>
          <p:nvPr/>
        </p:nvSpPr>
        <p:spPr bwMode="auto">
          <a:xfrm>
            <a:off x="2971800" y="27019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56" name="Rectangle 28"/>
          <p:cNvSpPr>
            <a:spLocks noChangeArrowheads="1"/>
          </p:cNvSpPr>
          <p:nvPr/>
        </p:nvSpPr>
        <p:spPr bwMode="auto">
          <a:xfrm>
            <a:off x="2819400" y="2438400"/>
            <a:ext cx="323850" cy="369888"/>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0</a:t>
            </a:r>
          </a:p>
        </p:txBody>
      </p:sp>
      <p:sp>
        <p:nvSpPr>
          <p:cNvPr id="25665" name="Freeform 29"/>
          <p:cNvSpPr>
            <a:spLocks/>
          </p:cNvSpPr>
          <p:nvPr/>
        </p:nvSpPr>
        <p:spPr bwMode="auto">
          <a:xfrm>
            <a:off x="2971801" y="32353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66" name="Line 30"/>
          <p:cNvSpPr>
            <a:spLocks noChangeShapeType="1"/>
          </p:cNvSpPr>
          <p:nvPr/>
        </p:nvSpPr>
        <p:spPr bwMode="auto">
          <a:xfrm>
            <a:off x="3352800" y="27019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55" name="AutoShape 32"/>
          <p:cNvSpPr>
            <a:spLocks noChangeArrowheads="1"/>
          </p:cNvSpPr>
          <p:nvPr/>
        </p:nvSpPr>
        <p:spPr bwMode="auto">
          <a:xfrm>
            <a:off x="3505200" y="34639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662561" name="Rectangle 33"/>
          <p:cNvSpPr>
            <a:spLocks noChangeArrowheads="1"/>
          </p:cNvSpPr>
          <p:nvPr/>
        </p:nvSpPr>
        <p:spPr bwMode="auto">
          <a:xfrm>
            <a:off x="3810001" y="2971800"/>
            <a:ext cx="320675" cy="369888"/>
          </a:xfrm>
          <a:prstGeom prst="rect">
            <a:avLst/>
          </a:prstGeom>
          <a:noFill/>
          <a:ln w="19050">
            <a:noFill/>
            <a:miter lim="800000"/>
            <a:headEnd/>
            <a:tailEnd type="none" w="sm" len="sm"/>
          </a:ln>
          <a:effectLst/>
        </p:spPr>
        <p:txBody>
          <a:bodyPr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3</a:t>
            </a:r>
          </a:p>
        </p:txBody>
      </p:sp>
      <p:sp>
        <p:nvSpPr>
          <p:cNvPr id="25657" name="Line 34"/>
          <p:cNvSpPr>
            <a:spLocks noChangeShapeType="1"/>
          </p:cNvSpPr>
          <p:nvPr/>
        </p:nvSpPr>
        <p:spPr bwMode="auto">
          <a:xfrm>
            <a:off x="3581400" y="32353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63" name="Rectangle 35"/>
          <p:cNvSpPr>
            <a:spLocks noChangeArrowheads="1"/>
          </p:cNvSpPr>
          <p:nvPr/>
        </p:nvSpPr>
        <p:spPr bwMode="auto">
          <a:xfrm>
            <a:off x="3429000" y="2971800"/>
            <a:ext cx="323850" cy="369888"/>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2</a:t>
            </a:r>
          </a:p>
        </p:txBody>
      </p:sp>
      <p:sp>
        <p:nvSpPr>
          <p:cNvPr id="25659" name="Freeform 36"/>
          <p:cNvSpPr>
            <a:spLocks/>
          </p:cNvSpPr>
          <p:nvPr/>
        </p:nvSpPr>
        <p:spPr bwMode="auto">
          <a:xfrm>
            <a:off x="3581401" y="37687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60" name="Line 37"/>
          <p:cNvSpPr>
            <a:spLocks noChangeShapeType="1"/>
          </p:cNvSpPr>
          <p:nvPr/>
        </p:nvSpPr>
        <p:spPr bwMode="auto">
          <a:xfrm>
            <a:off x="3962400" y="32353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49" name="AutoShape 39"/>
          <p:cNvSpPr>
            <a:spLocks noChangeArrowheads="1"/>
          </p:cNvSpPr>
          <p:nvPr/>
        </p:nvSpPr>
        <p:spPr bwMode="auto">
          <a:xfrm>
            <a:off x="4114800" y="39973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662568" name="Rectangle 40"/>
          <p:cNvSpPr>
            <a:spLocks noChangeArrowheads="1"/>
          </p:cNvSpPr>
          <p:nvPr/>
        </p:nvSpPr>
        <p:spPr bwMode="auto">
          <a:xfrm>
            <a:off x="4419601" y="3505200"/>
            <a:ext cx="320675" cy="369888"/>
          </a:xfrm>
          <a:prstGeom prst="rect">
            <a:avLst/>
          </a:prstGeom>
          <a:noFill/>
          <a:ln w="19050">
            <a:noFill/>
            <a:miter lim="800000"/>
            <a:headEnd/>
            <a:tailEnd type="none" w="sm" len="sm"/>
          </a:ln>
          <a:effectLst/>
        </p:spPr>
        <p:txBody>
          <a:bodyPr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5</a:t>
            </a:r>
          </a:p>
        </p:txBody>
      </p:sp>
      <p:sp>
        <p:nvSpPr>
          <p:cNvPr id="25651" name="Line 41"/>
          <p:cNvSpPr>
            <a:spLocks noChangeShapeType="1"/>
          </p:cNvSpPr>
          <p:nvPr/>
        </p:nvSpPr>
        <p:spPr bwMode="auto">
          <a:xfrm>
            <a:off x="4191000" y="37687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70" name="Rectangle 42"/>
          <p:cNvSpPr>
            <a:spLocks noChangeArrowheads="1"/>
          </p:cNvSpPr>
          <p:nvPr/>
        </p:nvSpPr>
        <p:spPr bwMode="auto">
          <a:xfrm>
            <a:off x="4038600" y="3505200"/>
            <a:ext cx="323850" cy="369888"/>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4</a:t>
            </a:r>
          </a:p>
        </p:txBody>
      </p:sp>
      <p:sp>
        <p:nvSpPr>
          <p:cNvPr id="25653" name="Freeform 43"/>
          <p:cNvSpPr>
            <a:spLocks/>
          </p:cNvSpPr>
          <p:nvPr/>
        </p:nvSpPr>
        <p:spPr bwMode="auto">
          <a:xfrm>
            <a:off x="4191001" y="43021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54" name="Line 44"/>
          <p:cNvSpPr>
            <a:spLocks noChangeShapeType="1"/>
          </p:cNvSpPr>
          <p:nvPr/>
        </p:nvSpPr>
        <p:spPr bwMode="auto">
          <a:xfrm>
            <a:off x="4572000" y="37687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43" name="AutoShape 46"/>
          <p:cNvSpPr>
            <a:spLocks noChangeArrowheads="1"/>
          </p:cNvSpPr>
          <p:nvPr/>
        </p:nvSpPr>
        <p:spPr bwMode="auto">
          <a:xfrm>
            <a:off x="4724400" y="45307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662575" name="Rectangle 47"/>
          <p:cNvSpPr>
            <a:spLocks noChangeArrowheads="1"/>
          </p:cNvSpPr>
          <p:nvPr/>
        </p:nvSpPr>
        <p:spPr bwMode="auto">
          <a:xfrm>
            <a:off x="5029201" y="4038600"/>
            <a:ext cx="320675" cy="369888"/>
          </a:xfrm>
          <a:prstGeom prst="rect">
            <a:avLst/>
          </a:prstGeom>
          <a:noFill/>
          <a:ln w="19050">
            <a:noFill/>
            <a:miter lim="800000"/>
            <a:headEnd/>
            <a:tailEnd type="none" w="sm" len="sm"/>
          </a:ln>
          <a:effectLst/>
        </p:spPr>
        <p:txBody>
          <a:bodyPr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7</a:t>
            </a:r>
          </a:p>
        </p:txBody>
      </p:sp>
      <p:sp>
        <p:nvSpPr>
          <p:cNvPr id="25645" name="Line 48"/>
          <p:cNvSpPr>
            <a:spLocks noChangeShapeType="1"/>
          </p:cNvSpPr>
          <p:nvPr/>
        </p:nvSpPr>
        <p:spPr bwMode="auto">
          <a:xfrm>
            <a:off x="4800600" y="43021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2577" name="Rectangle 49"/>
          <p:cNvSpPr>
            <a:spLocks noChangeArrowheads="1"/>
          </p:cNvSpPr>
          <p:nvPr/>
        </p:nvSpPr>
        <p:spPr bwMode="auto">
          <a:xfrm>
            <a:off x="4648200" y="4038600"/>
            <a:ext cx="323850" cy="369888"/>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6</a:t>
            </a:r>
          </a:p>
        </p:txBody>
      </p:sp>
      <p:sp>
        <p:nvSpPr>
          <p:cNvPr id="25647" name="Freeform 50"/>
          <p:cNvSpPr>
            <a:spLocks/>
          </p:cNvSpPr>
          <p:nvPr/>
        </p:nvSpPr>
        <p:spPr bwMode="auto">
          <a:xfrm>
            <a:off x="4800601" y="48355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5648" name="Line 51"/>
          <p:cNvSpPr>
            <a:spLocks noChangeShapeType="1"/>
          </p:cNvSpPr>
          <p:nvPr/>
        </p:nvSpPr>
        <p:spPr bwMode="auto">
          <a:xfrm>
            <a:off x="5181600" y="4302125"/>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7" name="Rectangle 28"/>
          <p:cNvSpPr>
            <a:spLocks noChangeArrowheads="1"/>
          </p:cNvSpPr>
          <p:nvPr/>
        </p:nvSpPr>
        <p:spPr bwMode="auto">
          <a:xfrm>
            <a:off x="1981200" y="1614434"/>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x = x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OP d[i+1]);</a:t>
            </a:r>
          </a:p>
        </p:txBody>
      </p:sp>
      <p:sp>
        <p:nvSpPr>
          <p:cNvPr id="2" name="Slide Number Placeholder 1">
            <a:extLst>
              <a:ext uri="{FF2B5EF4-FFF2-40B4-BE49-F238E27FC236}">
                <a16:creationId xmlns:a16="http://schemas.microsoft.com/office/drawing/2014/main" id="{DFF0A4F7-0BD5-443F-A47B-A917DD81E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711687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en-US" sz="3200" dirty="0"/>
              <a:t>Loop Unrolling with Separate Accumulators </a:t>
            </a:r>
            <a:r>
              <a:rPr lang="en-US" sz="3200" dirty="0">
                <a:solidFill>
                  <a:srgbClr val="FFC000"/>
                </a:solidFill>
              </a:rPr>
              <a:t>(2x2)</a:t>
            </a:r>
          </a:p>
        </p:txBody>
      </p:sp>
      <p:sp>
        <p:nvSpPr>
          <p:cNvPr id="2" name="Slide Number Placeholder 1">
            <a:extLst>
              <a:ext uri="{FF2B5EF4-FFF2-40B4-BE49-F238E27FC236}">
                <a16:creationId xmlns:a16="http://schemas.microsoft.com/office/drawing/2014/main" id="{2EAC9C80-54EA-4EB0-9F1E-20586774D3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627" name="Rectangle 3"/>
          <p:cNvSpPr>
            <a:spLocks noGrp="1" noChangeArrowheads="1"/>
          </p:cNvSpPr>
          <p:nvPr>
            <p:ph type="body" idx="4294967295"/>
          </p:nvPr>
        </p:nvSpPr>
        <p:spPr>
          <a:xfrm>
            <a:off x="147344" y="3383843"/>
            <a:ext cx="4338687" cy="577850"/>
          </a:xfrm>
        </p:spPr>
        <p:txBody>
          <a:bodyPr/>
          <a:lstStyle/>
          <a:p>
            <a:r>
              <a:rPr lang="en-US" dirty="0"/>
              <a:t>Different form of </a:t>
            </a:r>
            <a:r>
              <a:rPr lang="en-US" dirty="0" err="1"/>
              <a:t>reassociation</a:t>
            </a:r>
            <a:endParaRPr lang="en-US"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43F5B72-32F4-455F-A56C-9B541879652D}"/>
              </a:ext>
            </a:extLst>
          </p:cNvPr>
          <p:cNvSpPr/>
          <p:nvPr/>
        </p:nvSpPr>
        <p:spPr>
          <a:xfrm>
            <a:off x="4648200" y="1080003"/>
            <a:ext cx="6096000" cy="5078313"/>
          </a:xfrm>
          <a:prstGeom prst="rect">
            <a:avLst/>
          </a:prstGeom>
          <a:solidFill>
            <a:schemeClr val="bg1">
              <a:lumMod val="9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void</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unroll2a_reduce(</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vec_ptr</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fr-FR"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length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vec_length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limit = length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get_vec_start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x0 = IDENT;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data_t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x1 = IDENT;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long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reduce 2 elements at a time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limit; i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        x0 = x0 OP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        x1 = x1 OP d[i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Finish any remaining elements</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 &lt; length;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x0 = x0 OP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dest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x0 OP x1;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5106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Effect of Separate Accumulators</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“INT +” makes use of two load units</a:t>
            </a:r>
          </a:p>
          <a:p>
            <a:pPr eaLnBrk="1" hangingPunct="1">
              <a:defRPr/>
            </a:pPr>
            <a:endParaRPr lang="en-US" dirty="0"/>
          </a:p>
          <a:p>
            <a:pPr eaLnBrk="1" hangingPunct="1">
              <a:defRPr/>
            </a:pPr>
            <a:endParaRPr lang="en-US" dirty="0"/>
          </a:p>
          <a:p>
            <a:pPr eaLnBrk="1" hangingPunct="1">
              <a:defRPr/>
            </a:pPr>
            <a:r>
              <a:rPr lang="en-US" dirty="0"/>
              <a:t>2x speedup (over unroll2) for “INT *”, “FP +”, “FP *”</a:t>
            </a:r>
          </a:p>
          <a:p>
            <a:pPr lvl="1" eaLnBrk="1" hangingPunct="1">
              <a:defRPr/>
            </a:pPr>
            <a:endParaRPr lang="en-US" dirty="0"/>
          </a:p>
        </p:txBody>
      </p:sp>
      <p:sp>
        <p:nvSpPr>
          <p:cNvPr id="27688" name="Rectangle 34"/>
          <p:cNvSpPr>
            <a:spLocks noChangeArrowheads="1"/>
          </p:cNvSpPr>
          <p:nvPr/>
        </p:nvSpPr>
        <p:spPr bwMode="auto">
          <a:xfrm>
            <a:off x="2640830" y="5196267"/>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x0 = x0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x1 = x1 OP d[i+1];</a:t>
            </a:r>
          </a:p>
        </p:txBody>
      </p:sp>
      <p:graphicFrame>
        <p:nvGraphicFramePr>
          <p:cNvPr id="7" name="Group 49"/>
          <p:cNvGraphicFramePr>
            <a:graphicFrameLocks noGrp="1"/>
          </p:cNvGraphicFramePr>
          <p:nvPr/>
        </p:nvGraphicFramePr>
        <p:xfrm>
          <a:off x="1881017" y="1168528"/>
          <a:ext cx="7796385" cy="310197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reduce4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2x2</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0.81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2E93BC6F-5BF0-4959-BC1E-D60954750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4828892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138"/>
          <p:cNvSpPr>
            <a:spLocks noChangeShapeType="1"/>
          </p:cNvSpPr>
          <p:nvPr/>
        </p:nvSpPr>
        <p:spPr bwMode="auto">
          <a:xfrm>
            <a:off x="5029200" y="5486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770" name="Rectangle 2"/>
          <p:cNvSpPr>
            <a:spLocks noGrp="1" noChangeArrowheads="1"/>
          </p:cNvSpPr>
          <p:nvPr>
            <p:ph type="title"/>
          </p:nvPr>
        </p:nvSpPr>
        <p:spPr/>
        <p:txBody>
          <a:bodyPr/>
          <a:lstStyle/>
          <a:p>
            <a:pPr eaLnBrk="1" hangingPunct="1">
              <a:defRPr/>
            </a:pPr>
            <a:r>
              <a:rPr lang="en-US" dirty="0"/>
              <a:t>Separate Accumulators</a:t>
            </a:r>
          </a:p>
        </p:txBody>
      </p:sp>
      <p:sp>
        <p:nvSpPr>
          <p:cNvPr id="2" name="Slide Number Placeholder 1">
            <a:extLst>
              <a:ext uri="{FF2B5EF4-FFF2-40B4-BE49-F238E27FC236}">
                <a16:creationId xmlns:a16="http://schemas.microsoft.com/office/drawing/2014/main" id="{D372AAF2-3D67-410C-8E07-8AAB8E8E32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717" name="AutoShape 101"/>
          <p:cNvSpPr>
            <a:spLocks noChangeArrowheads="1"/>
          </p:cNvSpPr>
          <p:nvPr/>
        </p:nvSpPr>
        <p:spPr bwMode="auto">
          <a:xfrm>
            <a:off x="35814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718" name="Line 102"/>
          <p:cNvSpPr>
            <a:spLocks noChangeShapeType="1"/>
          </p:cNvSpPr>
          <p:nvPr/>
        </p:nvSpPr>
        <p:spPr bwMode="auto">
          <a:xfrm>
            <a:off x="3733800" y="2895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19" name="Line 103"/>
          <p:cNvSpPr>
            <a:spLocks noChangeShapeType="1"/>
          </p:cNvSpPr>
          <p:nvPr/>
        </p:nvSpPr>
        <p:spPr bwMode="auto">
          <a:xfrm>
            <a:off x="3962400" y="2895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20" name="AutoShape 104"/>
          <p:cNvSpPr>
            <a:spLocks noChangeArrowheads="1"/>
          </p:cNvSpPr>
          <p:nvPr/>
        </p:nvSpPr>
        <p:spPr bwMode="auto">
          <a:xfrm>
            <a:off x="41910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722" name="Line 106"/>
          <p:cNvSpPr>
            <a:spLocks noChangeShapeType="1"/>
          </p:cNvSpPr>
          <p:nvPr/>
        </p:nvSpPr>
        <p:spPr bwMode="auto">
          <a:xfrm>
            <a:off x="4572000" y="34290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23" name="Freeform 107"/>
          <p:cNvSpPr>
            <a:spLocks/>
          </p:cNvSpPr>
          <p:nvPr/>
        </p:nvSpPr>
        <p:spPr bwMode="auto">
          <a:xfrm>
            <a:off x="38862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876" name="Rectangle 108"/>
          <p:cNvSpPr>
            <a:spLocks noChangeArrowheads="1"/>
          </p:cNvSpPr>
          <p:nvPr/>
        </p:nvSpPr>
        <p:spPr bwMode="auto">
          <a:xfrm>
            <a:off x="3627439" y="2590800"/>
            <a:ext cx="230191"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1</a:t>
            </a:r>
            <a:endPar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endParaRPr>
          </a:p>
        </p:txBody>
      </p:sp>
      <p:sp>
        <p:nvSpPr>
          <p:cNvPr id="800877" name="Rectangle 109"/>
          <p:cNvSpPr>
            <a:spLocks noChangeArrowheads="1"/>
          </p:cNvSpPr>
          <p:nvPr/>
        </p:nvSpPr>
        <p:spPr bwMode="auto">
          <a:xfrm>
            <a:off x="3810001" y="25908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1</a:t>
            </a:r>
          </a:p>
        </p:txBody>
      </p:sp>
      <p:sp>
        <p:nvSpPr>
          <p:cNvPr id="800878" name="Rectangle 110"/>
          <p:cNvSpPr>
            <a:spLocks noChangeArrowheads="1"/>
          </p:cNvSpPr>
          <p:nvPr/>
        </p:nvSpPr>
        <p:spPr bwMode="auto">
          <a:xfrm>
            <a:off x="4419601" y="31242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3</a:t>
            </a:r>
          </a:p>
        </p:txBody>
      </p:sp>
      <p:sp>
        <p:nvSpPr>
          <p:cNvPr id="28727" name="AutoShape 111"/>
          <p:cNvSpPr>
            <a:spLocks noChangeArrowheads="1"/>
          </p:cNvSpPr>
          <p:nvPr/>
        </p:nvSpPr>
        <p:spPr bwMode="auto">
          <a:xfrm>
            <a:off x="47847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729" name="Line 113"/>
          <p:cNvSpPr>
            <a:spLocks noChangeShapeType="1"/>
          </p:cNvSpPr>
          <p:nvPr/>
        </p:nvSpPr>
        <p:spPr bwMode="auto">
          <a:xfrm>
            <a:off x="5165725" y="3962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30" name="Freeform 114"/>
          <p:cNvSpPr>
            <a:spLocks/>
          </p:cNvSpPr>
          <p:nvPr/>
        </p:nvSpPr>
        <p:spPr bwMode="auto">
          <a:xfrm>
            <a:off x="44799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883" name="Rectangle 115"/>
          <p:cNvSpPr>
            <a:spLocks noChangeArrowheads="1"/>
          </p:cNvSpPr>
          <p:nvPr/>
        </p:nvSpPr>
        <p:spPr bwMode="auto">
          <a:xfrm>
            <a:off x="5013326" y="36576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5</a:t>
            </a:r>
          </a:p>
        </p:txBody>
      </p:sp>
      <p:sp>
        <p:nvSpPr>
          <p:cNvPr id="28732" name="AutoShape 116"/>
          <p:cNvSpPr>
            <a:spLocks noChangeArrowheads="1"/>
          </p:cNvSpPr>
          <p:nvPr/>
        </p:nvSpPr>
        <p:spPr bwMode="auto">
          <a:xfrm>
            <a:off x="53784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734" name="Line 118"/>
          <p:cNvSpPr>
            <a:spLocks noChangeShapeType="1"/>
          </p:cNvSpPr>
          <p:nvPr/>
        </p:nvSpPr>
        <p:spPr bwMode="auto">
          <a:xfrm>
            <a:off x="5759450" y="4495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35" name="Freeform 119"/>
          <p:cNvSpPr>
            <a:spLocks/>
          </p:cNvSpPr>
          <p:nvPr/>
        </p:nvSpPr>
        <p:spPr bwMode="auto">
          <a:xfrm>
            <a:off x="50736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888" name="Rectangle 120"/>
          <p:cNvSpPr>
            <a:spLocks noChangeArrowheads="1"/>
          </p:cNvSpPr>
          <p:nvPr/>
        </p:nvSpPr>
        <p:spPr bwMode="auto">
          <a:xfrm>
            <a:off x="5607051" y="41910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7</a:t>
            </a:r>
          </a:p>
        </p:txBody>
      </p:sp>
      <p:sp>
        <p:nvSpPr>
          <p:cNvPr id="28740" name="Freeform 124"/>
          <p:cNvSpPr>
            <a:spLocks/>
          </p:cNvSpPr>
          <p:nvPr/>
        </p:nvSpPr>
        <p:spPr bwMode="auto">
          <a:xfrm flipH="1">
            <a:off x="5257801" y="5029200"/>
            <a:ext cx="40957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680" name="AutoShape 134"/>
          <p:cNvSpPr>
            <a:spLocks noChangeArrowheads="1"/>
          </p:cNvSpPr>
          <p:nvPr/>
        </p:nvSpPr>
        <p:spPr bwMode="auto">
          <a:xfrm>
            <a:off x="4724400" y="5246132"/>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683" name="AutoShape 137"/>
          <p:cNvSpPr>
            <a:spLocks noChangeArrowheads="1"/>
          </p:cNvSpPr>
          <p:nvPr/>
        </p:nvSpPr>
        <p:spPr bwMode="auto">
          <a:xfrm>
            <a:off x="21336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684" name="Line 138"/>
          <p:cNvSpPr>
            <a:spLocks noChangeShapeType="1"/>
          </p:cNvSpPr>
          <p:nvPr/>
        </p:nvSpPr>
        <p:spPr bwMode="auto">
          <a:xfrm>
            <a:off x="2286000" y="2895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685" name="Line 139"/>
          <p:cNvSpPr>
            <a:spLocks noChangeShapeType="1"/>
          </p:cNvSpPr>
          <p:nvPr/>
        </p:nvSpPr>
        <p:spPr bwMode="auto">
          <a:xfrm>
            <a:off x="2514600" y="28956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686" name="AutoShape 140"/>
          <p:cNvSpPr>
            <a:spLocks noChangeArrowheads="1"/>
          </p:cNvSpPr>
          <p:nvPr/>
        </p:nvSpPr>
        <p:spPr bwMode="auto">
          <a:xfrm>
            <a:off x="27432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688" name="Line 142"/>
          <p:cNvSpPr>
            <a:spLocks noChangeShapeType="1"/>
          </p:cNvSpPr>
          <p:nvPr/>
        </p:nvSpPr>
        <p:spPr bwMode="auto">
          <a:xfrm>
            <a:off x="3124200" y="34290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689" name="Freeform 143"/>
          <p:cNvSpPr>
            <a:spLocks/>
          </p:cNvSpPr>
          <p:nvPr/>
        </p:nvSpPr>
        <p:spPr bwMode="auto">
          <a:xfrm>
            <a:off x="24384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912" name="Rectangle 144"/>
          <p:cNvSpPr>
            <a:spLocks noChangeArrowheads="1"/>
          </p:cNvSpPr>
          <p:nvPr/>
        </p:nvSpPr>
        <p:spPr bwMode="auto">
          <a:xfrm>
            <a:off x="2179639" y="2590800"/>
            <a:ext cx="230191"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1</a:t>
            </a:r>
            <a:endPar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endParaRPr>
          </a:p>
        </p:txBody>
      </p:sp>
      <p:sp>
        <p:nvSpPr>
          <p:cNvPr id="800913" name="Rectangle 145"/>
          <p:cNvSpPr>
            <a:spLocks noChangeArrowheads="1"/>
          </p:cNvSpPr>
          <p:nvPr/>
        </p:nvSpPr>
        <p:spPr bwMode="auto">
          <a:xfrm>
            <a:off x="2362201" y="25908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0</a:t>
            </a:r>
          </a:p>
        </p:txBody>
      </p:sp>
      <p:sp>
        <p:nvSpPr>
          <p:cNvPr id="800914" name="Rectangle 146"/>
          <p:cNvSpPr>
            <a:spLocks noChangeArrowheads="1"/>
          </p:cNvSpPr>
          <p:nvPr/>
        </p:nvSpPr>
        <p:spPr bwMode="auto">
          <a:xfrm>
            <a:off x="2971801" y="31242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2</a:t>
            </a:r>
          </a:p>
        </p:txBody>
      </p:sp>
      <p:sp>
        <p:nvSpPr>
          <p:cNvPr id="28693" name="AutoShape 147"/>
          <p:cNvSpPr>
            <a:spLocks noChangeArrowheads="1"/>
          </p:cNvSpPr>
          <p:nvPr/>
        </p:nvSpPr>
        <p:spPr bwMode="auto">
          <a:xfrm>
            <a:off x="33369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695" name="Line 149"/>
          <p:cNvSpPr>
            <a:spLocks noChangeShapeType="1"/>
          </p:cNvSpPr>
          <p:nvPr/>
        </p:nvSpPr>
        <p:spPr bwMode="auto">
          <a:xfrm>
            <a:off x="3717925" y="39624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696" name="Freeform 150"/>
          <p:cNvSpPr>
            <a:spLocks/>
          </p:cNvSpPr>
          <p:nvPr/>
        </p:nvSpPr>
        <p:spPr bwMode="auto">
          <a:xfrm>
            <a:off x="30321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919" name="Rectangle 151"/>
          <p:cNvSpPr>
            <a:spLocks noChangeArrowheads="1"/>
          </p:cNvSpPr>
          <p:nvPr/>
        </p:nvSpPr>
        <p:spPr bwMode="auto">
          <a:xfrm>
            <a:off x="3565526" y="36576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4</a:t>
            </a:r>
          </a:p>
        </p:txBody>
      </p:sp>
      <p:sp>
        <p:nvSpPr>
          <p:cNvPr id="28698" name="AutoShape 152"/>
          <p:cNvSpPr>
            <a:spLocks noChangeArrowheads="1"/>
          </p:cNvSpPr>
          <p:nvPr/>
        </p:nvSpPr>
        <p:spPr bwMode="auto">
          <a:xfrm>
            <a:off x="39306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itchFamily="49" charset="0"/>
                <a:ea typeface="+mn-ea"/>
                <a:cs typeface="+mn-cs"/>
              </a:rPr>
              <a:t>*</a:t>
            </a:r>
          </a:p>
        </p:txBody>
      </p:sp>
      <p:sp>
        <p:nvSpPr>
          <p:cNvPr id="28700" name="Line 154"/>
          <p:cNvSpPr>
            <a:spLocks noChangeShapeType="1"/>
          </p:cNvSpPr>
          <p:nvPr/>
        </p:nvSpPr>
        <p:spPr bwMode="auto">
          <a:xfrm>
            <a:off x="4311650" y="4495800"/>
            <a:ext cx="0" cy="22860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8701" name="Freeform 155"/>
          <p:cNvSpPr>
            <a:spLocks/>
          </p:cNvSpPr>
          <p:nvPr/>
        </p:nvSpPr>
        <p:spPr bwMode="auto">
          <a:xfrm>
            <a:off x="36258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00924" name="Rectangle 156"/>
          <p:cNvSpPr>
            <a:spLocks noChangeArrowheads="1"/>
          </p:cNvSpPr>
          <p:nvPr/>
        </p:nvSpPr>
        <p:spPr bwMode="auto">
          <a:xfrm>
            <a:off x="4159251" y="4191000"/>
            <a:ext cx="323165" cy="369332"/>
          </a:xfrm>
          <a:prstGeom prst="rect">
            <a:avLst/>
          </a:prstGeom>
          <a:noFill/>
          <a:ln w="19050">
            <a:noFill/>
            <a:miter lim="800000"/>
            <a:headEnd/>
            <a:tailEnd type="none" w="sm" len="sm"/>
          </a:ln>
          <a:effec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Courier New" pitchFamily="49" charset="0"/>
                <a:ea typeface="+mn-ea"/>
                <a:cs typeface="+mn-cs"/>
              </a:rPr>
              <a:t>d</a:t>
            </a:r>
            <a:r>
              <a:rPr kumimoji="0" lang="en-US" sz="1800" b="0" i="0" u="none" strike="noStrike" kern="1200" cap="none" spc="0" normalizeH="0" baseline="-25000" noProof="0">
                <a:ln>
                  <a:noFill/>
                </a:ln>
                <a:solidFill>
                  <a:srgbClr val="44546A"/>
                </a:solidFill>
                <a:effectLst/>
                <a:uLnTx/>
                <a:uFillTx/>
                <a:latin typeface="Courier New" pitchFamily="49" charset="0"/>
                <a:ea typeface="+mn-ea"/>
                <a:cs typeface="+mn-cs"/>
              </a:rPr>
              <a:t>6</a:t>
            </a:r>
          </a:p>
        </p:txBody>
      </p:sp>
      <p:sp>
        <p:nvSpPr>
          <p:cNvPr id="28706" name="Freeform 160"/>
          <p:cNvSpPr>
            <a:spLocks/>
          </p:cNvSpPr>
          <p:nvPr/>
        </p:nvSpPr>
        <p:spPr bwMode="auto">
          <a:xfrm>
            <a:off x="4219575" y="5029200"/>
            <a:ext cx="50482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34"/>
          <p:cNvSpPr>
            <a:spLocks noChangeArrowheads="1"/>
          </p:cNvSpPr>
          <p:nvPr/>
        </p:nvSpPr>
        <p:spPr bwMode="auto">
          <a:xfrm>
            <a:off x="2133600" y="1642234"/>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x0 = x0 OP d[</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mn-cs"/>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914400" algn="l"/>
                <a:tab pos="2286000" algn="l"/>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mn-cs"/>
              </a:rPr>
              <a:t> x1 = x1 OP d[i+1];</a:t>
            </a:r>
          </a:p>
        </p:txBody>
      </p:sp>
      <p:sp>
        <p:nvSpPr>
          <p:cNvPr id="76" name="Rectangle 3"/>
          <p:cNvSpPr txBox="1">
            <a:spLocks noChangeArrowheads="1"/>
          </p:cNvSpPr>
          <p:nvPr/>
        </p:nvSpPr>
        <p:spPr bwMode="auto">
          <a:xfrm>
            <a:off x="6489699" y="1600200"/>
            <a:ext cx="4968457"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85000"/>
              </a:lnSpc>
              <a:spcBef>
                <a:spcPct val="20000"/>
              </a:spcBef>
              <a:spcAft>
                <a:spcPct val="0"/>
              </a:spcAft>
              <a:buClr>
                <a:srgbClr val="990000"/>
              </a:buClr>
              <a:buSzPct val="60000"/>
              <a:buFont typeface="Wingdings 2" pitchFamily="18" charset="2"/>
              <a:buChar char="¢"/>
              <a:tabLst/>
              <a:defRPr/>
            </a:pPr>
            <a:r>
              <a:rPr kumimoji="0" lang="en-US" sz="2400" b="1" i="0" u="none" strike="noStrike" kern="0" cap="none" spc="0" normalizeH="0" baseline="0" noProof="0" dirty="0">
                <a:ln>
                  <a:noFill/>
                </a:ln>
                <a:solidFill>
                  <a:prstClr val="black"/>
                </a:solidFill>
                <a:effectLst/>
                <a:uLnTx/>
                <a:uFillTx/>
                <a:latin typeface="Calibri" pitchFamily="34" charset="0"/>
                <a:ea typeface="+mn-ea"/>
                <a:cs typeface="+mn-cs"/>
              </a:rPr>
              <a:t>What changed:</a:t>
            </a:r>
          </a:p>
          <a:p>
            <a:pPr marL="628650" marR="0" lvl="1" indent="-230188" algn="l" defTabSz="914400" rtl="0" eaLnBrk="1" fontAlgn="base" latinLnBrk="0" hangingPunct="1">
              <a:lnSpc>
                <a:spcPct val="85000"/>
              </a:lnSpc>
              <a:spcBef>
                <a:spcPct val="20000"/>
              </a:spcBef>
              <a:spcAft>
                <a:spcPct val="0"/>
              </a:spcAft>
              <a:buClr>
                <a:srgbClr val="990000"/>
              </a:buClr>
              <a:buSzPct val="110000"/>
              <a:buFont typeface="Wingdings" pitchFamily="2" charset="2"/>
              <a:buChar char="§"/>
              <a:tabLst/>
              <a:defRPr/>
            </a:pPr>
            <a:r>
              <a:rPr kumimoji="0" lang="en-US" sz="1800" b="0" i="0" u="none" strike="noStrike" kern="0" cap="none" spc="0" normalizeH="0" baseline="0" noProof="0" dirty="0">
                <a:ln>
                  <a:noFill/>
                </a:ln>
                <a:solidFill>
                  <a:prstClr val="black"/>
                </a:solidFill>
                <a:effectLst/>
                <a:uLnTx/>
                <a:uFillTx/>
                <a:latin typeface="Calibri" pitchFamily="34" charset="0"/>
                <a:ea typeface="+mn-ea"/>
                <a:cs typeface="+mn-cs"/>
              </a:rPr>
              <a:t>Two independent “streams” of operations</a:t>
            </a:r>
          </a:p>
          <a:p>
            <a:pPr marL="287338" marR="0" lvl="0" indent="-287338" algn="l" defTabSz="914400" rtl="0" eaLnBrk="1" fontAlgn="base" latinLnBrk="0" hangingPunct="1">
              <a:lnSpc>
                <a:spcPct val="85000"/>
              </a:lnSpc>
              <a:spcBef>
                <a:spcPct val="20000"/>
              </a:spcBef>
              <a:spcAft>
                <a:spcPct val="0"/>
              </a:spcAft>
              <a:buClr>
                <a:srgbClr val="990000"/>
              </a:buClr>
              <a:buSzPct val="60000"/>
              <a:buFont typeface="Wingdings 2" pitchFamily="18" charset="2"/>
              <a:buChar char="¢"/>
              <a:tabLst/>
              <a:defRPr/>
            </a:pPr>
            <a:endParaRPr kumimoji="0" lang="en-US" sz="2400" b="1" i="0" u="none" strike="noStrike" kern="0" cap="none" spc="0" normalizeH="0" baseline="0" noProof="0" dirty="0">
              <a:ln>
                <a:noFill/>
              </a:ln>
              <a:solidFill>
                <a:prstClr val="black"/>
              </a:solidFill>
              <a:effectLst/>
              <a:uLnTx/>
              <a:uFillTx/>
              <a:latin typeface="Calibri" pitchFamily="34" charset="0"/>
              <a:ea typeface="+mn-ea"/>
              <a:cs typeface="+mn-cs"/>
            </a:endParaRPr>
          </a:p>
          <a:p>
            <a:pPr marL="287338" marR="0" lvl="0" indent="-287338" algn="l" defTabSz="914400" rtl="0" eaLnBrk="1" fontAlgn="base" latinLnBrk="0" hangingPunct="1">
              <a:lnSpc>
                <a:spcPct val="85000"/>
              </a:lnSpc>
              <a:spcBef>
                <a:spcPct val="20000"/>
              </a:spcBef>
              <a:spcAft>
                <a:spcPct val="0"/>
              </a:spcAft>
              <a:buClr>
                <a:srgbClr val="990000"/>
              </a:buClr>
              <a:buSzPct val="60000"/>
              <a:buFont typeface="Wingdings 2" pitchFamily="18" charset="2"/>
              <a:buChar char="¢"/>
              <a:tabLst/>
              <a:defRPr/>
            </a:pPr>
            <a:r>
              <a:rPr kumimoji="0" lang="en-US" sz="2400" b="1" i="0" u="none" strike="noStrike" kern="0" cap="none" spc="0" normalizeH="0" baseline="0" noProof="0" dirty="0">
                <a:ln>
                  <a:noFill/>
                </a:ln>
                <a:solidFill>
                  <a:prstClr val="black"/>
                </a:solidFill>
                <a:effectLst/>
                <a:uLnTx/>
                <a:uFillTx/>
                <a:latin typeface="Calibri" pitchFamily="34" charset="0"/>
                <a:ea typeface="+mn-ea"/>
                <a:cs typeface="+mn-cs"/>
              </a:rPr>
              <a:t>Overall Performance</a:t>
            </a:r>
          </a:p>
          <a:p>
            <a:pPr marL="627063" marR="0" lvl="1" indent="-228600" algn="l" defTabSz="914400" rtl="0" eaLnBrk="1" fontAlgn="base" latinLnBrk="0" hangingPunct="1">
              <a:lnSpc>
                <a:spcPct val="90000"/>
              </a:lnSpc>
              <a:spcBef>
                <a:spcPct val="20000"/>
              </a:spcBef>
              <a:spcAft>
                <a:spcPct val="0"/>
              </a:spcAft>
              <a:buClr>
                <a:srgbClr val="990000"/>
              </a:buClr>
              <a:buSzPct val="110000"/>
              <a:buFont typeface="Wingdings" pitchFamily="2" charset="2"/>
              <a:buChar char="§"/>
              <a:tabLst/>
              <a:defRPr/>
            </a:pPr>
            <a:r>
              <a:rPr kumimoji="0" lang="en-US" sz="1800" b="0" i="0" u="none" strike="noStrike" kern="0" cap="none" spc="0" normalizeH="0" baseline="0" noProof="0" dirty="0">
                <a:ln>
                  <a:noFill/>
                </a:ln>
                <a:solidFill>
                  <a:prstClr val="black"/>
                </a:solidFill>
                <a:effectLst/>
                <a:uLnTx/>
                <a:uFillTx/>
                <a:latin typeface="Calibri" pitchFamily="34" charset="0"/>
                <a:ea typeface="+mn-ea"/>
                <a:cs typeface="+mn-cs"/>
              </a:rPr>
              <a:t>N elements, D cycles latency/op</a:t>
            </a:r>
          </a:p>
          <a:p>
            <a:pPr marL="627063" marR="0" lvl="1" indent="-228600" algn="l" defTabSz="914400" rtl="0" eaLnBrk="1" fontAlgn="base" latinLnBrk="0" hangingPunct="1">
              <a:lnSpc>
                <a:spcPct val="90000"/>
              </a:lnSpc>
              <a:spcBef>
                <a:spcPct val="20000"/>
              </a:spcBef>
              <a:spcAft>
                <a:spcPct val="0"/>
              </a:spcAft>
              <a:buClr>
                <a:srgbClr val="990000"/>
              </a:buClr>
              <a:buSzPct val="110000"/>
              <a:buFont typeface="Wingdings" pitchFamily="2" charset="2"/>
              <a:buChar char="§"/>
              <a:tabLst/>
              <a:defRPr/>
            </a:pPr>
            <a:r>
              <a:rPr kumimoji="0" lang="en-US" sz="1800" b="0" i="0" u="none" strike="noStrike" kern="0" cap="none" spc="0" normalizeH="0" baseline="0" noProof="0" dirty="0">
                <a:ln>
                  <a:noFill/>
                </a:ln>
                <a:solidFill>
                  <a:prstClr val="black"/>
                </a:solidFill>
                <a:effectLst/>
                <a:uLnTx/>
                <a:uFillTx/>
                <a:latin typeface="Calibri" pitchFamily="34" charset="0"/>
                <a:ea typeface="+mn-ea"/>
                <a:cs typeface="+mn-cs"/>
              </a:rPr>
              <a:t>Should be (N/2+1)*D cycles: </a:t>
            </a:r>
            <a:r>
              <a:rPr kumimoji="0" lang="en-US" sz="1800" b="1" i="0" u="none" strike="noStrike" kern="0" cap="none" spc="0" normalizeH="0" baseline="0" noProof="0" dirty="0">
                <a:ln>
                  <a:noFill/>
                </a:ln>
                <a:solidFill>
                  <a:srgbClr val="C00000"/>
                </a:solidFill>
                <a:effectLst/>
                <a:uLnTx/>
                <a:uFillTx/>
                <a:latin typeface="Calibri" pitchFamily="34" charset="0"/>
                <a:ea typeface="+mn-ea"/>
                <a:cs typeface="+mn-cs"/>
              </a:rPr>
              <a:t>CPE = D/2</a:t>
            </a:r>
          </a:p>
          <a:p>
            <a:pPr marL="627063" marR="0" lvl="1" indent="-228600" algn="l" defTabSz="914400" rtl="0" eaLnBrk="1" fontAlgn="base" latinLnBrk="0" hangingPunct="1">
              <a:lnSpc>
                <a:spcPct val="90000"/>
              </a:lnSpc>
              <a:spcBef>
                <a:spcPct val="20000"/>
              </a:spcBef>
              <a:spcAft>
                <a:spcPct val="0"/>
              </a:spcAft>
              <a:buClr>
                <a:srgbClr val="990000"/>
              </a:buClr>
              <a:buSzPct val="110000"/>
              <a:buFont typeface="Wingdings" pitchFamily="2" charset="2"/>
              <a:buChar char="§"/>
              <a:tabLst/>
              <a:defRPr/>
            </a:pPr>
            <a:r>
              <a:rPr kumimoji="0" lang="en-US" sz="1800" b="0" i="0" u="none" strike="noStrike" kern="0" cap="none" spc="0" normalizeH="0" baseline="0" noProof="0" dirty="0">
                <a:ln>
                  <a:noFill/>
                </a:ln>
                <a:solidFill>
                  <a:prstClr val="black"/>
                </a:solidFill>
                <a:effectLst/>
                <a:uLnTx/>
                <a:uFillTx/>
                <a:latin typeface="Calibri" pitchFamily="34" charset="0"/>
                <a:ea typeface="+mn-ea"/>
                <a:cs typeface="+mn-cs"/>
              </a:rPr>
              <a:t>CPE matches prediction!</a:t>
            </a:r>
          </a:p>
        </p:txBody>
      </p:sp>
      <p:sp>
        <p:nvSpPr>
          <p:cNvPr id="78" name="TextBox 77"/>
          <p:cNvSpPr txBox="1"/>
          <p:nvPr/>
        </p:nvSpPr>
        <p:spPr>
          <a:xfrm>
            <a:off x="8325929" y="4680466"/>
            <a:ext cx="1295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What Now?</a:t>
            </a:r>
          </a:p>
        </p:txBody>
      </p:sp>
      <mc:AlternateContent xmlns:mc="http://schemas.openxmlformats.org/markup-compatibility/2006" xmlns:a14="http://schemas.microsoft.com/office/drawing/2010/main">
        <mc:Choice Requires="a14">
          <p:sp>
            <p:nvSpPr>
              <p:cNvPr id="4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771028"/>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eaLnBrk="1" hangingPunct="1">
              <a:defRPr/>
            </a:pPr>
            <a:r>
              <a:rPr lang="en-US"/>
              <a:t>Unrolling &amp; Accumulating</a:t>
            </a:r>
          </a:p>
        </p:txBody>
      </p:sp>
      <p:sp>
        <p:nvSpPr>
          <p:cNvPr id="802819" name="Rectangle 3"/>
          <p:cNvSpPr>
            <a:spLocks noGrp="1" noChangeArrowheads="1"/>
          </p:cNvSpPr>
          <p:nvPr>
            <p:ph idx="1"/>
          </p:nvPr>
        </p:nvSpPr>
        <p:spPr/>
        <p:txBody>
          <a:bodyPr/>
          <a:lstStyle/>
          <a:p>
            <a:pPr eaLnBrk="1" hangingPunct="1">
              <a:defRPr/>
            </a:pPr>
            <a:endParaRPr lang="en-US" dirty="0"/>
          </a:p>
          <a:p>
            <a:pPr eaLnBrk="1" hangingPunct="1">
              <a:defRPr/>
            </a:pPr>
            <a:r>
              <a:rPr lang="en-US" dirty="0"/>
              <a:t>Idea</a:t>
            </a:r>
          </a:p>
          <a:p>
            <a:pPr lvl="1" eaLnBrk="1" hangingPunct="1">
              <a:defRPr/>
            </a:pPr>
            <a:r>
              <a:rPr lang="en-US" dirty="0"/>
              <a:t>Can unroll to any degree L</a:t>
            </a:r>
          </a:p>
          <a:p>
            <a:pPr lvl="1" eaLnBrk="1" hangingPunct="1">
              <a:defRPr/>
            </a:pPr>
            <a:r>
              <a:rPr lang="en-US" dirty="0"/>
              <a:t>Can accumulate K results in parallel</a:t>
            </a:r>
          </a:p>
          <a:p>
            <a:pPr lvl="1" eaLnBrk="1" hangingPunct="1">
              <a:defRPr/>
            </a:pPr>
            <a:r>
              <a:rPr lang="en-US" dirty="0"/>
              <a:t>L must be multiple of K</a:t>
            </a:r>
          </a:p>
          <a:p>
            <a:pPr eaLnBrk="1" hangingPunct="1">
              <a:defRPr/>
            </a:pPr>
            <a:endParaRPr lang="en-US" dirty="0"/>
          </a:p>
          <a:p>
            <a:pPr eaLnBrk="1" hangingPunct="1">
              <a:defRPr/>
            </a:pPr>
            <a:r>
              <a:rPr lang="en-US" dirty="0"/>
              <a:t>Limitations</a:t>
            </a:r>
          </a:p>
          <a:p>
            <a:pPr lvl="1" eaLnBrk="1" hangingPunct="1">
              <a:defRPr/>
            </a:pPr>
            <a:r>
              <a:rPr lang="en-US" dirty="0"/>
              <a:t>Diminishing returns</a:t>
            </a:r>
          </a:p>
          <a:p>
            <a:pPr lvl="2" eaLnBrk="1" hangingPunct="1">
              <a:defRPr/>
            </a:pPr>
            <a:r>
              <a:rPr lang="en-US" dirty="0">
                <a:solidFill>
                  <a:srgbClr val="C00000"/>
                </a:solidFill>
              </a:rPr>
              <a:t>Cannot go beyond throughput limitations of execution units</a:t>
            </a:r>
          </a:p>
          <a:p>
            <a:pPr lvl="1" eaLnBrk="1" hangingPunct="1">
              <a:defRPr/>
            </a:pPr>
            <a:r>
              <a:rPr lang="en-US" dirty="0">
                <a:solidFill>
                  <a:srgbClr val="C00000"/>
                </a:solidFill>
              </a:rPr>
              <a:t>Large overhead for short lengths</a:t>
            </a:r>
          </a:p>
          <a:p>
            <a:pPr lvl="2" eaLnBrk="1" hangingPunct="1">
              <a:defRPr/>
            </a:pPr>
            <a:r>
              <a:rPr lang="en-US" dirty="0"/>
              <a:t>Finish off iterations sequentially</a:t>
            </a:r>
          </a:p>
        </p:txBody>
      </p:sp>
      <p:sp>
        <p:nvSpPr>
          <p:cNvPr id="2" name="Slide Number Placeholder 1">
            <a:extLst>
              <a:ext uri="{FF2B5EF4-FFF2-40B4-BE49-F238E27FC236}">
                <a16:creationId xmlns:a16="http://schemas.microsoft.com/office/drawing/2014/main" id="{4B8DE942-D83D-4FAB-A21D-7320B9F48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070891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Floating Point Multiplication</a:t>
            </a:r>
          </a:p>
        </p:txBody>
      </p:sp>
      <p:sp>
        <p:nvSpPr>
          <p:cNvPr id="2" name="Slide Number Placeholder 1">
            <a:extLst>
              <a:ext uri="{FF2B5EF4-FFF2-40B4-BE49-F238E27FC236}">
                <a16:creationId xmlns:a16="http://schemas.microsoft.com/office/drawing/2014/main" id="{EA9B2081-525D-499D-BD41-9D83710A19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r>
              <a:rPr lang="en-US" dirty="0"/>
              <a:t> </a:t>
            </a:r>
          </a:p>
          <a:p>
            <a:pPr lvl="1" eaLnBrk="1" hangingPunct="1">
              <a:defRPr/>
            </a:pPr>
            <a:r>
              <a:rPr lang="en-US" dirty="0">
                <a:solidFill>
                  <a:srgbClr val="0070C0"/>
                </a:solidFill>
              </a:rPr>
              <a:t>Double FP Multiplication</a:t>
            </a:r>
          </a:p>
          <a:p>
            <a:pPr lvl="1" eaLnBrk="1" hangingPunct="1">
              <a:defRPr/>
            </a:pPr>
            <a:r>
              <a:rPr lang="en-US" dirty="0"/>
              <a:t>Latency bound: 5.00.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1.67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1.25</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itchFamily="34" charset="0"/>
                <a:ea typeface="+mn-ea"/>
                <a:cs typeface="+mn-cs"/>
              </a:rPr>
              <a:t>Accumulators</a:t>
            </a:r>
          </a:p>
        </p:txBody>
      </p:sp>
      <mc:AlternateContent xmlns:mc="http://schemas.openxmlformats.org/markup-compatibility/2006" xmlns:a14="http://schemas.microsoft.com/office/drawing/2010/main">
        <mc:Choice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1762673"/>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Integer Addition</a:t>
            </a:r>
          </a:p>
        </p:txBody>
      </p:sp>
      <p:sp>
        <p:nvSpPr>
          <p:cNvPr id="2" name="Slide Number Placeholder 1">
            <a:extLst>
              <a:ext uri="{FF2B5EF4-FFF2-40B4-BE49-F238E27FC236}">
                <a16:creationId xmlns:a16="http://schemas.microsoft.com/office/drawing/2014/main" id="{3A40C608-EE6F-44F4-BD9F-D48584C5EC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endParaRPr lang="en-US" dirty="0"/>
          </a:p>
          <a:p>
            <a:pPr lvl="1" eaLnBrk="1" hangingPunct="1">
              <a:defRPr/>
            </a:pPr>
            <a:r>
              <a:rPr lang="en-US" dirty="0">
                <a:solidFill>
                  <a:srgbClr val="0070C0"/>
                </a:solidFill>
              </a:rPr>
              <a:t>Integer addition</a:t>
            </a:r>
          </a:p>
          <a:p>
            <a:pPr lvl="1" eaLnBrk="1" hangingPunct="1">
              <a:defRPr/>
            </a:pPr>
            <a:r>
              <a:rPr lang="en-US" dirty="0"/>
              <a:t>Latency bound: 1.00.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0.74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itchFamily="34" charset="0"/>
                <a:ea typeface="+mn-ea"/>
                <a:cs typeface="+mn-cs"/>
              </a:rPr>
              <a:t>Accumulators</a:t>
            </a:r>
          </a:p>
        </p:txBody>
      </p:sp>
      <mc:AlternateContent xmlns:mc="http://schemas.openxmlformats.org/markup-compatibility/2006" xmlns:a14="http://schemas.microsoft.com/office/drawing/2010/main">
        <mc:Choice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9704284"/>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Achievable Performance</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Limited only by throughput of functional units</a:t>
            </a:r>
          </a:p>
          <a:p>
            <a:pPr eaLnBrk="1" hangingPunct="1">
              <a:defRPr/>
            </a:pPr>
            <a:r>
              <a:rPr lang="en-US" dirty="0"/>
              <a:t>Up to 42X improvement over original, un-optimized code</a:t>
            </a:r>
          </a:p>
          <a:p>
            <a:pPr lvl="1" eaLnBrk="1" hangingPunct="1">
              <a:defRPr/>
            </a:pPr>
            <a:endParaRPr lang="en-US" sz="2400" dirty="0"/>
          </a:p>
          <a:p>
            <a:pPr lvl="1" eaLnBrk="1" hangingPunct="1">
              <a:defRPr/>
            </a:pPr>
            <a:endParaRPr lang="en-US" sz="2400" dirty="0"/>
          </a:p>
        </p:txBody>
      </p:sp>
      <p:graphicFrame>
        <p:nvGraphicFramePr>
          <p:cNvPr id="7" name="Group 49"/>
          <p:cNvGraphicFramePr>
            <a:graphicFrameLocks noGrp="1"/>
          </p:cNvGraphicFramePr>
          <p:nvPr/>
        </p:nvGraphicFramePr>
        <p:xfrm>
          <a:off x="1409380" y="1977050"/>
          <a:ext cx="7796385" cy="19399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A3C46C6E-23C5-4846-86E4-EDE7EEB727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7290682"/>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C70F7-EC8D-4197-A63A-3BE78853412D}"/>
              </a:ext>
            </a:extLst>
          </p:cNvPr>
          <p:cNvSpPr>
            <a:spLocks noGrp="1"/>
          </p:cNvSpPr>
          <p:nvPr>
            <p:ph type="title"/>
          </p:nvPr>
        </p:nvSpPr>
        <p:spPr/>
        <p:txBody>
          <a:bodyPr/>
          <a:lstStyle/>
          <a:p>
            <a:r>
              <a:rPr lang="en-US" dirty="0"/>
              <a:t>Programming with AVX2, YMM Registers related</a:t>
            </a:r>
          </a:p>
        </p:txBody>
      </p:sp>
      <p:sp>
        <p:nvSpPr>
          <p:cNvPr id="5" name="Content Placeholder 4">
            <a:extLst>
              <a:ext uri="{FF2B5EF4-FFF2-40B4-BE49-F238E27FC236}">
                <a16:creationId xmlns:a16="http://schemas.microsoft.com/office/drawing/2014/main" id="{3F5FE9A4-F388-4523-A9B1-9F6DA8260EEC}"/>
              </a:ext>
            </a:extLst>
          </p:cNvPr>
          <p:cNvSpPr>
            <a:spLocks noGrp="1"/>
          </p:cNvSpPr>
          <p:nvPr>
            <p:ph idx="1"/>
          </p:nvPr>
        </p:nvSpPr>
        <p:spPr/>
        <p:txBody>
          <a:bodyPr>
            <a:normAutofit/>
          </a:bodyPr>
          <a:lstStyle/>
          <a:p>
            <a:r>
              <a:rPr lang="en-US" sz="1800" dirty="0"/>
              <a:t>16 such registers, each 32 bytes (i.e., 256 bits wide)</a:t>
            </a:r>
          </a:p>
          <a:p>
            <a:r>
              <a:rPr lang="en-US" sz="1800" dirty="0"/>
              <a:t>What can you do with them?</a:t>
            </a:r>
          </a:p>
          <a:p>
            <a:pPr lvl="1"/>
            <a:r>
              <a:rPr lang="en-US" sz="1600" dirty="0"/>
              <a:t>Store 8 32-bit integers:</a:t>
            </a:r>
          </a:p>
          <a:p>
            <a:pPr lvl="1"/>
            <a:endParaRPr lang="en-US" sz="1600" dirty="0"/>
          </a:p>
          <a:p>
            <a:pPr lvl="1"/>
            <a:endParaRPr lang="en-US" sz="1600" dirty="0"/>
          </a:p>
          <a:p>
            <a:pPr lvl="1"/>
            <a:r>
              <a:rPr lang="en-US" sz="1600" dirty="0"/>
              <a:t>Store 8 single-precision floats:</a:t>
            </a:r>
          </a:p>
          <a:p>
            <a:pPr lvl="1"/>
            <a:endParaRPr lang="en-US" sz="1600" dirty="0"/>
          </a:p>
          <a:p>
            <a:pPr lvl="1"/>
            <a:endParaRPr lang="en-US" sz="1600" dirty="0"/>
          </a:p>
          <a:p>
            <a:pPr lvl="1"/>
            <a:r>
              <a:rPr lang="en-US" sz="1600" dirty="0"/>
              <a:t>Store 4 double-precision floats:</a:t>
            </a:r>
          </a:p>
          <a:p>
            <a:pPr lvl="1"/>
            <a:endParaRPr lang="en-US" sz="1600" dirty="0"/>
          </a:p>
          <a:p>
            <a:pPr lvl="1"/>
            <a:endParaRPr lang="en-US" sz="1600" dirty="0"/>
          </a:p>
          <a:p>
            <a:pPr lvl="1"/>
            <a:r>
              <a:rPr lang="en-US" sz="1600" dirty="0"/>
              <a:t>Store 1 single-precision float but then waste bits:</a:t>
            </a:r>
          </a:p>
          <a:p>
            <a:pPr lvl="1"/>
            <a:endParaRPr lang="en-US" sz="1600" dirty="0"/>
          </a:p>
          <a:p>
            <a:pPr lvl="1"/>
            <a:endParaRPr lang="en-US" sz="1600" dirty="0"/>
          </a:p>
          <a:p>
            <a:pPr lvl="1"/>
            <a:r>
              <a:rPr lang="en-US" sz="1600" dirty="0"/>
              <a:t>Store 1 double-precision float but then waste bits:</a:t>
            </a:r>
          </a:p>
        </p:txBody>
      </p:sp>
      <p:sp>
        <p:nvSpPr>
          <p:cNvPr id="3" name="Slide Number Placeholder 2">
            <a:extLst>
              <a:ext uri="{FF2B5EF4-FFF2-40B4-BE49-F238E27FC236}">
                <a16:creationId xmlns:a16="http://schemas.microsoft.com/office/drawing/2014/main" id="{3D72DEE9-D992-4FAC-AED0-762A2329B39B}"/>
              </a:ext>
            </a:extLst>
          </p:cNvPr>
          <p:cNvSpPr>
            <a:spLocks noGrp="1"/>
          </p:cNvSpPr>
          <p:nvPr>
            <p:ph type="sldNum" sz="quarter" idx="12"/>
          </p:nvPr>
        </p:nvSpPr>
        <p:spPr>
          <a:xfrm>
            <a:off x="12362525" y="5784724"/>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97">
            <a:extLst>
              <a:ext uri="{FF2B5EF4-FFF2-40B4-BE49-F238E27FC236}">
                <a16:creationId xmlns:a16="http://schemas.microsoft.com/office/drawing/2014/main" id="{14C38A83-0833-46AF-8B7F-7680840EC537}"/>
              </a:ext>
            </a:extLst>
          </p:cNvPr>
          <p:cNvSpPr>
            <a:spLocks noChangeArrowheads="1"/>
          </p:cNvSpPr>
          <p:nvPr/>
        </p:nvSpPr>
        <p:spPr bwMode="auto">
          <a:xfrm>
            <a:off x="2982359" y="2480499"/>
            <a:ext cx="18288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A07426E0-7281-4DFD-BC0F-D24CE34B0D43}"/>
              </a:ext>
            </a:extLst>
          </p:cNvPr>
          <p:cNvSpPr>
            <a:spLocks noChangeArrowheads="1"/>
          </p:cNvSpPr>
          <p:nvPr/>
        </p:nvSpPr>
        <p:spPr bwMode="auto">
          <a:xfrm>
            <a:off x="2982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4">
            <a:extLst>
              <a:ext uri="{FF2B5EF4-FFF2-40B4-BE49-F238E27FC236}">
                <a16:creationId xmlns:a16="http://schemas.microsoft.com/office/drawing/2014/main" id="{9BBE8D5E-6825-4B0F-81A0-8455D76330DC}"/>
              </a:ext>
            </a:extLst>
          </p:cNvPr>
          <p:cNvSpPr>
            <a:spLocks noChangeArrowheads="1"/>
          </p:cNvSpPr>
          <p:nvPr/>
        </p:nvSpPr>
        <p:spPr bwMode="auto">
          <a:xfrm>
            <a:off x="3896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4">
            <a:extLst>
              <a:ext uri="{FF2B5EF4-FFF2-40B4-BE49-F238E27FC236}">
                <a16:creationId xmlns:a16="http://schemas.microsoft.com/office/drawing/2014/main" id="{C8234C8D-F310-4FD6-AEB6-DF5DFE12FD08}"/>
              </a:ext>
            </a:extLst>
          </p:cNvPr>
          <p:cNvSpPr>
            <a:spLocks noChangeArrowheads="1"/>
          </p:cNvSpPr>
          <p:nvPr/>
        </p:nvSpPr>
        <p:spPr bwMode="auto">
          <a:xfrm>
            <a:off x="4811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4">
            <a:extLst>
              <a:ext uri="{FF2B5EF4-FFF2-40B4-BE49-F238E27FC236}">
                <a16:creationId xmlns:a16="http://schemas.microsoft.com/office/drawing/2014/main" id="{3CC08285-895F-4104-844C-76B72AA03BE3}"/>
              </a:ext>
            </a:extLst>
          </p:cNvPr>
          <p:cNvSpPr>
            <a:spLocks noChangeArrowheads="1"/>
          </p:cNvSpPr>
          <p:nvPr/>
        </p:nvSpPr>
        <p:spPr bwMode="auto">
          <a:xfrm>
            <a:off x="57255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0A78E2B8-5570-4B3B-8CC9-EB725E236F38}"/>
              </a:ext>
            </a:extLst>
          </p:cNvPr>
          <p:cNvSpPr>
            <a:spLocks noChangeArrowheads="1"/>
          </p:cNvSpPr>
          <p:nvPr/>
        </p:nvSpPr>
        <p:spPr bwMode="auto">
          <a:xfrm>
            <a:off x="66399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4">
            <a:extLst>
              <a:ext uri="{FF2B5EF4-FFF2-40B4-BE49-F238E27FC236}">
                <a16:creationId xmlns:a16="http://schemas.microsoft.com/office/drawing/2014/main" id="{FEBD1979-A6FA-4E0C-98BB-3D3D4640525B}"/>
              </a:ext>
            </a:extLst>
          </p:cNvPr>
          <p:cNvSpPr>
            <a:spLocks noChangeArrowheads="1"/>
          </p:cNvSpPr>
          <p:nvPr/>
        </p:nvSpPr>
        <p:spPr bwMode="auto">
          <a:xfrm>
            <a:off x="7554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4">
            <a:extLst>
              <a:ext uri="{FF2B5EF4-FFF2-40B4-BE49-F238E27FC236}">
                <a16:creationId xmlns:a16="http://schemas.microsoft.com/office/drawing/2014/main" id="{8F5B450C-1885-4F3C-A452-BB0B99455132}"/>
              </a:ext>
            </a:extLst>
          </p:cNvPr>
          <p:cNvSpPr>
            <a:spLocks noChangeArrowheads="1"/>
          </p:cNvSpPr>
          <p:nvPr/>
        </p:nvSpPr>
        <p:spPr bwMode="auto">
          <a:xfrm>
            <a:off x="8468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4">
            <a:extLst>
              <a:ext uri="{FF2B5EF4-FFF2-40B4-BE49-F238E27FC236}">
                <a16:creationId xmlns:a16="http://schemas.microsoft.com/office/drawing/2014/main" id="{F8CFF08B-6EAE-42A0-B710-59F539E2371F}"/>
              </a:ext>
            </a:extLst>
          </p:cNvPr>
          <p:cNvSpPr>
            <a:spLocks noChangeArrowheads="1"/>
          </p:cNvSpPr>
          <p:nvPr/>
        </p:nvSpPr>
        <p:spPr bwMode="auto">
          <a:xfrm>
            <a:off x="9383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97">
            <a:extLst>
              <a:ext uri="{FF2B5EF4-FFF2-40B4-BE49-F238E27FC236}">
                <a16:creationId xmlns:a16="http://schemas.microsoft.com/office/drawing/2014/main" id="{2103D629-56CC-4E18-8814-9049AC191F08}"/>
              </a:ext>
            </a:extLst>
          </p:cNvPr>
          <p:cNvSpPr>
            <a:spLocks noChangeArrowheads="1"/>
          </p:cNvSpPr>
          <p:nvPr/>
        </p:nvSpPr>
        <p:spPr bwMode="auto">
          <a:xfrm>
            <a:off x="2982359" y="346577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1B5C9C2C-704A-488D-93BF-B75E7ABF8CDC}"/>
              </a:ext>
            </a:extLst>
          </p:cNvPr>
          <p:cNvSpPr>
            <a:spLocks noChangeArrowheads="1"/>
          </p:cNvSpPr>
          <p:nvPr/>
        </p:nvSpPr>
        <p:spPr bwMode="auto">
          <a:xfrm>
            <a:off x="2982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4">
            <a:extLst>
              <a:ext uri="{FF2B5EF4-FFF2-40B4-BE49-F238E27FC236}">
                <a16:creationId xmlns:a16="http://schemas.microsoft.com/office/drawing/2014/main" id="{F8B8D19F-3E00-482E-80ED-55743CD3207D}"/>
              </a:ext>
            </a:extLst>
          </p:cNvPr>
          <p:cNvSpPr>
            <a:spLocks noChangeArrowheads="1"/>
          </p:cNvSpPr>
          <p:nvPr/>
        </p:nvSpPr>
        <p:spPr bwMode="auto">
          <a:xfrm>
            <a:off x="3896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4">
            <a:extLst>
              <a:ext uri="{FF2B5EF4-FFF2-40B4-BE49-F238E27FC236}">
                <a16:creationId xmlns:a16="http://schemas.microsoft.com/office/drawing/2014/main" id="{3D560920-5C20-484E-9E60-39124885BB5C}"/>
              </a:ext>
            </a:extLst>
          </p:cNvPr>
          <p:cNvSpPr>
            <a:spLocks noChangeArrowheads="1"/>
          </p:cNvSpPr>
          <p:nvPr/>
        </p:nvSpPr>
        <p:spPr bwMode="auto">
          <a:xfrm>
            <a:off x="4811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4">
            <a:extLst>
              <a:ext uri="{FF2B5EF4-FFF2-40B4-BE49-F238E27FC236}">
                <a16:creationId xmlns:a16="http://schemas.microsoft.com/office/drawing/2014/main" id="{ED707C1C-0339-4A33-AF23-F6CB8AA2869F}"/>
              </a:ext>
            </a:extLst>
          </p:cNvPr>
          <p:cNvSpPr>
            <a:spLocks noChangeArrowheads="1"/>
          </p:cNvSpPr>
          <p:nvPr/>
        </p:nvSpPr>
        <p:spPr bwMode="auto">
          <a:xfrm>
            <a:off x="57255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4">
            <a:extLst>
              <a:ext uri="{FF2B5EF4-FFF2-40B4-BE49-F238E27FC236}">
                <a16:creationId xmlns:a16="http://schemas.microsoft.com/office/drawing/2014/main" id="{FB574326-4803-47CC-8A83-AE88ECEE3272}"/>
              </a:ext>
            </a:extLst>
          </p:cNvPr>
          <p:cNvSpPr>
            <a:spLocks noChangeArrowheads="1"/>
          </p:cNvSpPr>
          <p:nvPr/>
        </p:nvSpPr>
        <p:spPr bwMode="auto">
          <a:xfrm>
            <a:off x="66399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4">
            <a:extLst>
              <a:ext uri="{FF2B5EF4-FFF2-40B4-BE49-F238E27FC236}">
                <a16:creationId xmlns:a16="http://schemas.microsoft.com/office/drawing/2014/main" id="{65A8D25D-E5B4-4242-B8FD-9295379354AE}"/>
              </a:ext>
            </a:extLst>
          </p:cNvPr>
          <p:cNvSpPr>
            <a:spLocks noChangeArrowheads="1"/>
          </p:cNvSpPr>
          <p:nvPr/>
        </p:nvSpPr>
        <p:spPr bwMode="auto">
          <a:xfrm>
            <a:off x="7554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4">
            <a:extLst>
              <a:ext uri="{FF2B5EF4-FFF2-40B4-BE49-F238E27FC236}">
                <a16:creationId xmlns:a16="http://schemas.microsoft.com/office/drawing/2014/main" id="{81A23FCF-B60B-4A3F-BD14-D922954F876A}"/>
              </a:ext>
            </a:extLst>
          </p:cNvPr>
          <p:cNvSpPr>
            <a:spLocks noChangeArrowheads="1"/>
          </p:cNvSpPr>
          <p:nvPr/>
        </p:nvSpPr>
        <p:spPr bwMode="auto">
          <a:xfrm>
            <a:off x="8468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4">
            <a:extLst>
              <a:ext uri="{FF2B5EF4-FFF2-40B4-BE49-F238E27FC236}">
                <a16:creationId xmlns:a16="http://schemas.microsoft.com/office/drawing/2014/main" id="{0C0A777A-7FAA-4BD0-BB8D-5A60536CEFF1}"/>
              </a:ext>
            </a:extLst>
          </p:cNvPr>
          <p:cNvSpPr>
            <a:spLocks noChangeArrowheads="1"/>
          </p:cNvSpPr>
          <p:nvPr/>
        </p:nvSpPr>
        <p:spPr bwMode="auto">
          <a:xfrm>
            <a:off x="9383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4">
            <a:extLst>
              <a:ext uri="{FF2B5EF4-FFF2-40B4-BE49-F238E27FC236}">
                <a16:creationId xmlns:a16="http://schemas.microsoft.com/office/drawing/2014/main" id="{EA75FC4B-F5B5-4BE8-9987-5DDABD856ABD}"/>
              </a:ext>
            </a:extLst>
          </p:cNvPr>
          <p:cNvSpPr>
            <a:spLocks noChangeArrowheads="1"/>
          </p:cNvSpPr>
          <p:nvPr/>
        </p:nvSpPr>
        <p:spPr bwMode="auto">
          <a:xfrm>
            <a:off x="2982359"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4">
            <a:extLst>
              <a:ext uri="{FF2B5EF4-FFF2-40B4-BE49-F238E27FC236}">
                <a16:creationId xmlns:a16="http://schemas.microsoft.com/office/drawing/2014/main" id="{70BA4102-825A-41A2-AF34-DA651E549D25}"/>
              </a:ext>
            </a:extLst>
          </p:cNvPr>
          <p:cNvSpPr>
            <a:spLocks noChangeArrowheads="1"/>
          </p:cNvSpPr>
          <p:nvPr/>
        </p:nvSpPr>
        <p:spPr bwMode="auto">
          <a:xfrm>
            <a:off x="4793016"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4">
            <a:extLst>
              <a:ext uri="{FF2B5EF4-FFF2-40B4-BE49-F238E27FC236}">
                <a16:creationId xmlns:a16="http://schemas.microsoft.com/office/drawing/2014/main" id="{57D80BB5-6C82-43AB-990F-2CEAAD8925E6}"/>
              </a:ext>
            </a:extLst>
          </p:cNvPr>
          <p:cNvSpPr>
            <a:spLocks noChangeArrowheads="1"/>
          </p:cNvSpPr>
          <p:nvPr/>
        </p:nvSpPr>
        <p:spPr bwMode="auto">
          <a:xfrm>
            <a:off x="6603673"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Rectangle 4">
            <a:extLst>
              <a:ext uri="{FF2B5EF4-FFF2-40B4-BE49-F238E27FC236}">
                <a16:creationId xmlns:a16="http://schemas.microsoft.com/office/drawing/2014/main" id="{1DE4D141-CEBD-48A1-AE45-7EE78920D13D}"/>
              </a:ext>
            </a:extLst>
          </p:cNvPr>
          <p:cNvSpPr>
            <a:spLocks noChangeArrowheads="1"/>
          </p:cNvSpPr>
          <p:nvPr/>
        </p:nvSpPr>
        <p:spPr bwMode="auto">
          <a:xfrm>
            <a:off x="8414330"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97">
            <a:extLst>
              <a:ext uri="{FF2B5EF4-FFF2-40B4-BE49-F238E27FC236}">
                <a16:creationId xmlns:a16="http://schemas.microsoft.com/office/drawing/2014/main" id="{A00E6538-FDE0-4986-941E-32A5F3ADA04A}"/>
              </a:ext>
            </a:extLst>
          </p:cNvPr>
          <p:cNvSpPr>
            <a:spLocks noChangeArrowheads="1"/>
          </p:cNvSpPr>
          <p:nvPr/>
        </p:nvSpPr>
        <p:spPr bwMode="auto">
          <a:xfrm>
            <a:off x="2982359" y="5106729"/>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4">
            <a:extLst>
              <a:ext uri="{FF2B5EF4-FFF2-40B4-BE49-F238E27FC236}">
                <a16:creationId xmlns:a16="http://schemas.microsoft.com/office/drawing/2014/main" id="{C7C37561-8E04-44C4-B18A-384777A95801}"/>
              </a:ext>
            </a:extLst>
          </p:cNvPr>
          <p:cNvSpPr>
            <a:spLocks noChangeArrowheads="1"/>
          </p:cNvSpPr>
          <p:nvPr/>
        </p:nvSpPr>
        <p:spPr bwMode="auto">
          <a:xfrm>
            <a:off x="2982359" y="5106729"/>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4">
            <a:extLst>
              <a:ext uri="{FF2B5EF4-FFF2-40B4-BE49-F238E27FC236}">
                <a16:creationId xmlns:a16="http://schemas.microsoft.com/office/drawing/2014/main" id="{136F8E04-A7AB-4217-8D53-1DC6A308718E}"/>
              </a:ext>
            </a:extLst>
          </p:cNvPr>
          <p:cNvSpPr>
            <a:spLocks noChangeArrowheads="1"/>
          </p:cNvSpPr>
          <p:nvPr/>
        </p:nvSpPr>
        <p:spPr bwMode="auto">
          <a:xfrm>
            <a:off x="3896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4">
            <a:extLst>
              <a:ext uri="{FF2B5EF4-FFF2-40B4-BE49-F238E27FC236}">
                <a16:creationId xmlns:a16="http://schemas.microsoft.com/office/drawing/2014/main" id="{5617D29B-D1E0-4321-BA05-4FB10297F55B}"/>
              </a:ext>
            </a:extLst>
          </p:cNvPr>
          <p:cNvSpPr>
            <a:spLocks noChangeArrowheads="1"/>
          </p:cNvSpPr>
          <p:nvPr/>
        </p:nvSpPr>
        <p:spPr bwMode="auto">
          <a:xfrm>
            <a:off x="4811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4">
            <a:extLst>
              <a:ext uri="{FF2B5EF4-FFF2-40B4-BE49-F238E27FC236}">
                <a16:creationId xmlns:a16="http://schemas.microsoft.com/office/drawing/2014/main" id="{DB57457F-0CB9-451C-8C58-B16FA0A20099}"/>
              </a:ext>
            </a:extLst>
          </p:cNvPr>
          <p:cNvSpPr>
            <a:spLocks noChangeArrowheads="1"/>
          </p:cNvSpPr>
          <p:nvPr/>
        </p:nvSpPr>
        <p:spPr bwMode="auto">
          <a:xfrm>
            <a:off x="57255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4">
            <a:extLst>
              <a:ext uri="{FF2B5EF4-FFF2-40B4-BE49-F238E27FC236}">
                <a16:creationId xmlns:a16="http://schemas.microsoft.com/office/drawing/2014/main" id="{3AEA27BE-33CD-442E-850A-801EFCBA94EC}"/>
              </a:ext>
            </a:extLst>
          </p:cNvPr>
          <p:cNvSpPr>
            <a:spLocks noChangeArrowheads="1"/>
          </p:cNvSpPr>
          <p:nvPr/>
        </p:nvSpPr>
        <p:spPr bwMode="auto">
          <a:xfrm>
            <a:off x="66399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4">
            <a:extLst>
              <a:ext uri="{FF2B5EF4-FFF2-40B4-BE49-F238E27FC236}">
                <a16:creationId xmlns:a16="http://schemas.microsoft.com/office/drawing/2014/main" id="{EB165300-CA04-4417-9ADC-7A514FFB62A6}"/>
              </a:ext>
            </a:extLst>
          </p:cNvPr>
          <p:cNvSpPr>
            <a:spLocks noChangeArrowheads="1"/>
          </p:cNvSpPr>
          <p:nvPr/>
        </p:nvSpPr>
        <p:spPr bwMode="auto">
          <a:xfrm>
            <a:off x="75543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4">
            <a:extLst>
              <a:ext uri="{FF2B5EF4-FFF2-40B4-BE49-F238E27FC236}">
                <a16:creationId xmlns:a16="http://schemas.microsoft.com/office/drawing/2014/main" id="{BD138692-7907-467D-9C73-ACC7D5695259}"/>
              </a:ext>
            </a:extLst>
          </p:cNvPr>
          <p:cNvSpPr>
            <a:spLocks noChangeArrowheads="1"/>
          </p:cNvSpPr>
          <p:nvPr/>
        </p:nvSpPr>
        <p:spPr bwMode="auto">
          <a:xfrm>
            <a:off x="8468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4">
            <a:extLst>
              <a:ext uri="{FF2B5EF4-FFF2-40B4-BE49-F238E27FC236}">
                <a16:creationId xmlns:a16="http://schemas.microsoft.com/office/drawing/2014/main" id="{1D741BFD-3391-4EDA-8F12-46F4D9595ABC}"/>
              </a:ext>
            </a:extLst>
          </p:cNvPr>
          <p:cNvSpPr>
            <a:spLocks noChangeArrowheads="1"/>
          </p:cNvSpPr>
          <p:nvPr/>
        </p:nvSpPr>
        <p:spPr bwMode="auto">
          <a:xfrm>
            <a:off x="9383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4">
            <a:extLst>
              <a:ext uri="{FF2B5EF4-FFF2-40B4-BE49-F238E27FC236}">
                <a16:creationId xmlns:a16="http://schemas.microsoft.com/office/drawing/2014/main" id="{85F4205D-0DA0-4C92-802E-CA8F3E7E8D34}"/>
              </a:ext>
            </a:extLst>
          </p:cNvPr>
          <p:cNvSpPr>
            <a:spLocks noChangeArrowheads="1"/>
          </p:cNvSpPr>
          <p:nvPr/>
        </p:nvSpPr>
        <p:spPr bwMode="auto">
          <a:xfrm>
            <a:off x="2982359" y="5963223"/>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4">
            <a:extLst>
              <a:ext uri="{FF2B5EF4-FFF2-40B4-BE49-F238E27FC236}">
                <a16:creationId xmlns:a16="http://schemas.microsoft.com/office/drawing/2014/main" id="{56A8FF5A-1691-4691-8003-175F927B94E4}"/>
              </a:ext>
            </a:extLst>
          </p:cNvPr>
          <p:cNvSpPr>
            <a:spLocks noChangeArrowheads="1"/>
          </p:cNvSpPr>
          <p:nvPr/>
        </p:nvSpPr>
        <p:spPr bwMode="auto">
          <a:xfrm>
            <a:off x="4793016"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4">
            <a:extLst>
              <a:ext uri="{FF2B5EF4-FFF2-40B4-BE49-F238E27FC236}">
                <a16:creationId xmlns:a16="http://schemas.microsoft.com/office/drawing/2014/main" id="{A9D143B6-6D5E-43BB-BE00-6C72315E347C}"/>
              </a:ext>
            </a:extLst>
          </p:cNvPr>
          <p:cNvSpPr>
            <a:spLocks noChangeArrowheads="1"/>
          </p:cNvSpPr>
          <p:nvPr/>
        </p:nvSpPr>
        <p:spPr bwMode="auto">
          <a:xfrm>
            <a:off x="6603673"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4">
            <a:extLst>
              <a:ext uri="{FF2B5EF4-FFF2-40B4-BE49-F238E27FC236}">
                <a16:creationId xmlns:a16="http://schemas.microsoft.com/office/drawing/2014/main" id="{5B3801C0-B082-4A5D-9319-B548D9875FC9}"/>
              </a:ext>
            </a:extLst>
          </p:cNvPr>
          <p:cNvSpPr>
            <a:spLocks noChangeArrowheads="1"/>
          </p:cNvSpPr>
          <p:nvPr/>
        </p:nvSpPr>
        <p:spPr bwMode="auto">
          <a:xfrm>
            <a:off x="8414330"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7759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dirty="0">
                <a:solidFill>
                  <a:srgbClr val="FFC000"/>
                </a:solidFill>
              </a:rPr>
              <a:t>SIMD</a:t>
            </a:r>
            <a:r>
              <a:rPr lang="en-US" dirty="0">
                <a:ea typeface="+mj-ea"/>
              </a:rPr>
              <a:t> Operations, with AVX2</a:t>
            </a:r>
          </a:p>
        </p:txBody>
      </p:sp>
      <p:sp>
        <p:nvSpPr>
          <p:cNvPr id="2" name="Slide Number Placeholder 1">
            <a:extLst>
              <a:ext uri="{FF2B5EF4-FFF2-40B4-BE49-F238E27FC236}">
                <a16:creationId xmlns:a16="http://schemas.microsoft.com/office/drawing/2014/main" id="{658D2F0D-5AA8-4BDB-AD65-DE50117F6C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25347" name="Rectangle 3"/>
          <p:cNvSpPr>
            <a:spLocks noGrp="1" noChangeArrowheads="1"/>
          </p:cNvSpPr>
          <p:nvPr>
            <p:ph type="body" idx="4294967295"/>
          </p:nvPr>
        </p:nvSpPr>
        <p:spPr>
          <a:xfrm>
            <a:off x="382393" y="981830"/>
            <a:ext cx="8307388" cy="5378450"/>
          </a:xfrm>
        </p:spPr>
        <p:txBody>
          <a:bodyPr/>
          <a:lstStyle/>
          <a:p>
            <a:pPr lvl="1" eaLnBrk="1" hangingPunct="1">
              <a:buFont typeface="Wingdings" pitchFamily="2" charset="2"/>
              <a:buChar char="n"/>
              <a:defRPr/>
            </a:pPr>
            <a:r>
              <a:rPr lang="en-US" dirty="0"/>
              <a:t>SIMD Operations: Single Precision</a:t>
            </a: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eaLnBrk="1" hangingPunct="1">
              <a:buFont typeface="Wingdings" pitchFamily="2" charset="2"/>
              <a:buNone/>
              <a:defRPr/>
            </a:pPr>
            <a:endParaRPr lang="en-US" dirty="0">
              <a:ea typeface="+mn-ea"/>
            </a:endParaRP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r>
              <a:rPr lang="en-US" dirty="0"/>
              <a:t>SIMD Operations: Double Precision</a:t>
            </a:r>
          </a:p>
        </p:txBody>
      </p:sp>
      <p:grpSp>
        <p:nvGrpSpPr>
          <p:cNvPr id="170" name="Group 169"/>
          <p:cNvGrpSpPr/>
          <p:nvPr/>
        </p:nvGrpSpPr>
        <p:grpSpPr>
          <a:xfrm>
            <a:off x="1770821" y="4218584"/>
            <a:ext cx="8236524" cy="1975745"/>
            <a:chOff x="220672" y="1409321"/>
            <a:chExt cx="8236524" cy="1975745"/>
          </a:xfrm>
        </p:grpSpPr>
        <p:grpSp>
          <p:nvGrpSpPr>
            <p:cNvPr id="171" name="Group 170"/>
            <p:cNvGrpSpPr/>
            <p:nvPr/>
          </p:nvGrpSpPr>
          <p:grpSpPr>
            <a:xfrm>
              <a:off x="220672" y="1872734"/>
              <a:ext cx="7315200" cy="369332"/>
              <a:chOff x="220672" y="1837132"/>
              <a:chExt cx="7315200" cy="369332"/>
            </a:xfrm>
          </p:grpSpPr>
          <p:sp>
            <p:nvSpPr>
              <p:cNvPr id="20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2" name="Group 239"/>
            <p:cNvGrpSpPr>
              <a:grpSpLocks/>
            </p:cNvGrpSpPr>
            <p:nvPr/>
          </p:nvGrpSpPr>
          <p:grpSpPr bwMode="auto">
            <a:xfrm>
              <a:off x="830272" y="2209800"/>
              <a:ext cx="685800" cy="838200"/>
              <a:chOff x="720" y="864"/>
              <a:chExt cx="432" cy="528"/>
            </a:xfrm>
          </p:grpSpPr>
          <p:sp>
            <p:nvSpPr>
              <p:cNvPr id="196"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charset="0"/>
                    <a:ea typeface="+mn-ea"/>
                    <a:cs typeface="+mn-cs"/>
                  </a:rPr>
                  <a:t>+</a:t>
                </a:r>
              </a:p>
            </p:txBody>
          </p:sp>
          <p:sp>
            <p:nvSpPr>
              <p:cNvPr id="197"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3" name="Group 244"/>
            <p:cNvGrpSpPr>
              <a:grpSpLocks/>
            </p:cNvGrpSpPr>
            <p:nvPr/>
          </p:nvGrpSpPr>
          <p:grpSpPr bwMode="auto">
            <a:xfrm>
              <a:off x="2659072" y="2209800"/>
              <a:ext cx="685800" cy="838200"/>
              <a:chOff x="720" y="864"/>
              <a:chExt cx="432" cy="528"/>
            </a:xfrm>
          </p:grpSpPr>
          <p:sp>
            <p:nvSpPr>
              <p:cNvPr id="192" name="Oval 24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charset="0"/>
                    <a:ea typeface="+mn-ea"/>
                    <a:cs typeface="+mn-cs"/>
                  </a:rPr>
                  <a:t>+</a:t>
                </a:r>
              </a:p>
            </p:txBody>
          </p:sp>
          <p:sp>
            <p:nvSpPr>
              <p:cNvPr id="193" name="Line 24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Line 24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24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 name="Group 249"/>
            <p:cNvGrpSpPr>
              <a:grpSpLocks/>
            </p:cNvGrpSpPr>
            <p:nvPr/>
          </p:nvGrpSpPr>
          <p:grpSpPr bwMode="auto">
            <a:xfrm>
              <a:off x="4487872" y="2209800"/>
              <a:ext cx="685800" cy="838200"/>
              <a:chOff x="720" y="864"/>
              <a:chExt cx="432" cy="528"/>
            </a:xfrm>
          </p:grpSpPr>
          <p:sp>
            <p:nvSpPr>
              <p:cNvPr id="188" name="Oval 25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charset="0"/>
                    <a:ea typeface="+mn-ea"/>
                    <a:cs typeface="+mn-cs"/>
                  </a:rPr>
                  <a:t>+</a:t>
                </a:r>
              </a:p>
            </p:txBody>
          </p:sp>
          <p:sp>
            <p:nvSpPr>
              <p:cNvPr id="189" name="Line 25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Line 25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Line 25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5" name="Group 254"/>
            <p:cNvGrpSpPr>
              <a:grpSpLocks/>
            </p:cNvGrpSpPr>
            <p:nvPr/>
          </p:nvGrpSpPr>
          <p:grpSpPr bwMode="auto">
            <a:xfrm>
              <a:off x="6316672" y="2209800"/>
              <a:ext cx="685800" cy="838200"/>
              <a:chOff x="720" y="864"/>
              <a:chExt cx="432" cy="528"/>
            </a:xfrm>
          </p:grpSpPr>
          <p:sp>
            <p:nvSpPr>
              <p:cNvPr id="184" name="Oval 25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charset="0"/>
                    <a:ea typeface="+mn-ea"/>
                    <a:cs typeface="+mn-cs"/>
                  </a:rPr>
                  <a:t>+</a:t>
                </a:r>
              </a:p>
            </p:txBody>
          </p:sp>
          <p:sp>
            <p:nvSpPr>
              <p:cNvPr id="185" name="Line 25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25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25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 name="Text Box 259"/>
            <p:cNvSpPr txBox="1">
              <a:spLocks noChangeArrowheads="1"/>
            </p:cNvSpPr>
            <p:nvPr/>
          </p:nvSpPr>
          <p:spPr bwMode="auto">
            <a:xfrm>
              <a:off x="7642235" y="1870986"/>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%ymm0</a:t>
              </a:r>
            </a:p>
          </p:txBody>
        </p:sp>
        <p:sp>
          <p:nvSpPr>
            <p:cNvPr id="177" name="Text Box 260"/>
            <p:cNvSpPr txBox="1">
              <a:spLocks noChangeArrowheads="1"/>
            </p:cNvSpPr>
            <p:nvPr/>
          </p:nvSpPr>
          <p:spPr bwMode="auto">
            <a:xfrm>
              <a:off x="7675572" y="2977473"/>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%ymm1</a:t>
              </a:r>
            </a:p>
          </p:txBody>
        </p:sp>
        <p:sp>
          <p:nvSpPr>
            <p:cNvPr id="178" name="Text Box 261"/>
            <p:cNvSpPr txBox="1">
              <a:spLocks noChangeArrowheads="1"/>
            </p:cNvSpPr>
            <p:nvPr/>
          </p:nvSpPr>
          <p:spPr bwMode="auto">
            <a:xfrm>
              <a:off x="2659072" y="1409321"/>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vaddpd</a:t>
              </a: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 %ymm0, %ymm1, %ymm1</a:t>
              </a:r>
            </a:p>
          </p:txBody>
        </p:sp>
        <p:grpSp>
          <p:nvGrpSpPr>
            <p:cNvPr id="179" name="Group 178"/>
            <p:cNvGrpSpPr/>
            <p:nvPr/>
          </p:nvGrpSpPr>
          <p:grpSpPr>
            <a:xfrm>
              <a:off x="220672" y="3015734"/>
              <a:ext cx="7315200" cy="369332"/>
              <a:chOff x="220672" y="1837132"/>
              <a:chExt cx="7315200" cy="369332"/>
            </a:xfrm>
          </p:grpSpPr>
          <p:sp>
            <p:nvSpPr>
              <p:cNvPr id="18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04" name="Group 203"/>
          <p:cNvGrpSpPr/>
          <p:nvPr/>
        </p:nvGrpSpPr>
        <p:grpSpPr>
          <a:xfrm>
            <a:off x="1770822" y="1295400"/>
            <a:ext cx="8237079" cy="2013466"/>
            <a:chOff x="251960" y="3810000"/>
            <a:chExt cx="8237079" cy="2013466"/>
          </a:xfrm>
        </p:grpSpPr>
        <p:sp>
          <p:nvSpPr>
            <p:cNvPr id="205" name="Text Box 259"/>
            <p:cNvSpPr txBox="1">
              <a:spLocks noChangeArrowheads="1"/>
            </p:cNvSpPr>
            <p:nvPr/>
          </p:nvSpPr>
          <p:spPr bwMode="auto">
            <a:xfrm>
              <a:off x="7674078" y="4271665"/>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%ymm0</a:t>
              </a:r>
            </a:p>
          </p:txBody>
        </p:sp>
        <p:sp>
          <p:nvSpPr>
            <p:cNvPr id="206" name="Text Box 260"/>
            <p:cNvSpPr txBox="1">
              <a:spLocks noChangeArrowheads="1"/>
            </p:cNvSpPr>
            <p:nvPr/>
          </p:nvSpPr>
          <p:spPr bwMode="auto">
            <a:xfrm>
              <a:off x="7707415" y="5378152"/>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%ymm1</a:t>
              </a:r>
            </a:p>
          </p:txBody>
        </p:sp>
        <p:sp>
          <p:nvSpPr>
            <p:cNvPr id="207" name="Text Box 261"/>
            <p:cNvSpPr txBox="1">
              <a:spLocks noChangeArrowheads="1"/>
            </p:cNvSpPr>
            <p:nvPr/>
          </p:nvSpPr>
          <p:spPr bwMode="auto">
            <a:xfrm>
              <a:off x="2690915" y="3810000"/>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vaddsd</a:t>
              </a:r>
              <a:r>
                <a:rPr kumimoji="0" lang="en-US" sz="1800" b="1" i="0" u="none" strike="noStrike" kern="1200" cap="none" spc="0" normalizeH="0" baseline="0" noProof="0" dirty="0">
                  <a:ln>
                    <a:noFill/>
                  </a:ln>
                  <a:solidFill>
                    <a:prstClr val="black"/>
                  </a:solidFill>
                  <a:effectLst/>
                  <a:uLnTx/>
                  <a:uFillTx/>
                  <a:latin typeface="Courier New" charset="0"/>
                  <a:ea typeface="ＭＳ Ｐゴシック" charset="0"/>
                  <a:cs typeface="+mn-cs"/>
                </a:rPr>
                <a:t> %ymm0, %ymm1, %ymm1</a:t>
              </a:r>
            </a:p>
          </p:txBody>
        </p:sp>
        <p:grpSp>
          <p:nvGrpSpPr>
            <p:cNvPr id="208" name="Group 207"/>
            <p:cNvGrpSpPr/>
            <p:nvPr/>
          </p:nvGrpSpPr>
          <p:grpSpPr>
            <a:xfrm>
              <a:off x="251960" y="4311134"/>
              <a:ext cx="7312428" cy="1512332"/>
              <a:chOff x="251960" y="4234934"/>
              <a:chExt cx="7312428" cy="1512332"/>
            </a:xfrm>
          </p:grpSpPr>
          <p:grpSp>
            <p:nvGrpSpPr>
              <p:cNvPr id="209" name="Group 208"/>
              <p:cNvGrpSpPr/>
              <p:nvPr/>
            </p:nvGrpSpPr>
            <p:grpSpPr>
              <a:xfrm>
                <a:off x="252515" y="4234934"/>
                <a:ext cx="7311873" cy="369332"/>
                <a:chOff x="252515" y="4337140"/>
                <a:chExt cx="7311873" cy="369332"/>
              </a:xfrm>
            </p:grpSpPr>
            <p:grpSp>
              <p:nvGrpSpPr>
                <p:cNvPr id="263" name="Group 262"/>
                <p:cNvGrpSpPr/>
                <p:nvPr/>
              </p:nvGrpSpPr>
              <p:grpSpPr>
                <a:xfrm>
                  <a:off x="252515" y="4337140"/>
                  <a:ext cx="1828800" cy="369332"/>
                  <a:chOff x="252515" y="4273413"/>
                  <a:chExt cx="3657600" cy="369332"/>
                </a:xfrm>
              </p:grpSpPr>
              <p:sp>
                <p:nvSpPr>
                  <p:cNvPr id="273"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4" name="Group 263"/>
                <p:cNvGrpSpPr/>
                <p:nvPr/>
              </p:nvGrpSpPr>
              <p:grpSpPr>
                <a:xfrm>
                  <a:off x="2080206" y="4337140"/>
                  <a:ext cx="1828800" cy="369332"/>
                  <a:chOff x="252515" y="4273413"/>
                  <a:chExt cx="3657600" cy="369332"/>
                </a:xfrm>
              </p:grpSpPr>
              <p:sp>
                <p:nvSpPr>
                  <p:cNvPr id="27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5" name="Group 264"/>
                <p:cNvGrpSpPr/>
                <p:nvPr/>
              </p:nvGrpSpPr>
              <p:grpSpPr>
                <a:xfrm>
                  <a:off x="3907897" y="4337140"/>
                  <a:ext cx="1828800" cy="369332"/>
                  <a:chOff x="252515" y="4273413"/>
                  <a:chExt cx="3657600" cy="369332"/>
                </a:xfrm>
              </p:grpSpPr>
              <p:sp>
                <p:nvSpPr>
                  <p:cNvPr id="26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6" name="Group 265"/>
                <p:cNvGrpSpPr/>
                <p:nvPr/>
              </p:nvGrpSpPr>
              <p:grpSpPr>
                <a:xfrm>
                  <a:off x="5735588" y="4337140"/>
                  <a:ext cx="1828800" cy="369332"/>
                  <a:chOff x="252515" y="4273413"/>
                  <a:chExt cx="3657600" cy="369332"/>
                </a:xfrm>
              </p:grpSpPr>
              <p:sp>
                <p:nvSpPr>
                  <p:cNvPr id="26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10" name="Group 209"/>
              <p:cNvGrpSpPr/>
              <p:nvPr/>
            </p:nvGrpSpPr>
            <p:grpSpPr>
              <a:xfrm>
                <a:off x="251960" y="5377934"/>
                <a:ext cx="7311873" cy="369332"/>
                <a:chOff x="252515" y="4337140"/>
                <a:chExt cx="7311873" cy="369332"/>
              </a:xfrm>
            </p:grpSpPr>
            <p:grpSp>
              <p:nvGrpSpPr>
                <p:cNvPr id="251" name="Group 250"/>
                <p:cNvGrpSpPr/>
                <p:nvPr/>
              </p:nvGrpSpPr>
              <p:grpSpPr>
                <a:xfrm>
                  <a:off x="252515" y="4337140"/>
                  <a:ext cx="1828800" cy="369332"/>
                  <a:chOff x="252515" y="4273413"/>
                  <a:chExt cx="3657600" cy="369332"/>
                </a:xfrm>
              </p:grpSpPr>
              <p:sp>
                <p:nvSpPr>
                  <p:cNvPr id="26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2" name="Group 251"/>
                <p:cNvGrpSpPr/>
                <p:nvPr/>
              </p:nvGrpSpPr>
              <p:grpSpPr>
                <a:xfrm>
                  <a:off x="2080206" y="4337140"/>
                  <a:ext cx="1828800" cy="369332"/>
                  <a:chOff x="252515" y="4273413"/>
                  <a:chExt cx="3657600" cy="369332"/>
                </a:xfrm>
              </p:grpSpPr>
              <p:sp>
                <p:nvSpPr>
                  <p:cNvPr id="25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3" name="Group 252"/>
                <p:cNvGrpSpPr/>
                <p:nvPr/>
              </p:nvGrpSpPr>
              <p:grpSpPr>
                <a:xfrm>
                  <a:off x="3907897" y="4337140"/>
                  <a:ext cx="1828800" cy="369332"/>
                  <a:chOff x="252515" y="4273413"/>
                  <a:chExt cx="3657600" cy="369332"/>
                </a:xfrm>
              </p:grpSpPr>
              <p:sp>
                <p:nvSpPr>
                  <p:cNvPr id="25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p:cNvGrpSpPr/>
                <p:nvPr/>
              </p:nvGrpSpPr>
              <p:grpSpPr>
                <a:xfrm>
                  <a:off x="5735588" y="4337140"/>
                  <a:ext cx="1828800" cy="369332"/>
                  <a:chOff x="252515" y="4273413"/>
                  <a:chExt cx="3657600" cy="369332"/>
                </a:xfrm>
              </p:grpSpPr>
              <p:sp>
                <p:nvSpPr>
                  <p:cNvPr id="255"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11" name="Group 239"/>
              <p:cNvGrpSpPr>
                <a:grpSpLocks/>
              </p:cNvGrpSpPr>
              <p:nvPr/>
            </p:nvGrpSpPr>
            <p:grpSpPr bwMode="auto">
              <a:xfrm>
                <a:off x="380999" y="4572000"/>
                <a:ext cx="685801" cy="838200"/>
                <a:chOff x="720" y="864"/>
                <a:chExt cx="432" cy="528"/>
              </a:xfrm>
            </p:grpSpPr>
            <p:sp>
              <p:nvSpPr>
                <p:cNvPr id="24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4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39"/>
              <p:cNvGrpSpPr>
                <a:grpSpLocks/>
              </p:cNvGrpSpPr>
              <p:nvPr/>
            </p:nvGrpSpPr>
            <p:grpSpPr bwMode="auto">
              <a:xfrm>
                <a:off x="1295399" y="4572000"/>
                <a:ext cx="685801" cy="838200"/>
                <a:chOff x="720" y="864"/>
                <a:chExt cx="432" cy="528"/>
              </a:xfrm>
            </p:grpSpPr>
            <p:sp>
              <p:nvSpPr>
                <p:cNvPr id="24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4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3" name="Group 239"/>
              <p:cNvGrpSpPr>
                <a:grpSpLocks/>
              </p:cNvGrpSpPr>
              <p:nvPr/>
            </p:nvGrpSpPr>
            <p:grpSpPr bwMode="auto">
              <a:xfrm>
                <a:off x="2209799" y="4572000"/>
                <a:ext cx="685801" cy="838200"/>
                <a:chOff x="720" y="864"/>
                <a:chExt cx="432" cy="528"/>
              </a:xfrm>
            </p:grpSpPr>
            <p:sp>
              <p:nvSpPr>
                <p:cNvPr id="23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4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4" name="Group 239"/>
              <p:cNvGrpSpPr>
                <a:grpSpLocks/>
              </p:cNvGrpSpPr>
              <p:nvPr/>
            </p:nvGrpSpPr>
            <p:grpSpPr bwMode="auto">
              <a:xfrm>
                <a:off x="3124199" y="4572000"/>
                <a:ext cx="685801" cy="838200"/>
                <a:chOff x="720" y="864"/>
                <a:chExt cx="432" cy="528"/>
              </a:xfrm>
            </p:grpSpPr>
            <p:sp>
              <p:nvSpPr>
                <p:cNvPr id="235"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36"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5" name="Group 239"/>
              <p:cNvGrpSpPr>
                <a:grpSpLocks/>
              </p:cNvGrpSpPr>
              <p:nvPr/>
            </p:nvGrpSpPr>
            <p:grpSpPr bwMode="auto">
              <a:xfrm>
                <a:off x="4038599" y="4572000"/>
                <a:ext cx="685801" cy="838200"/>
                <a:chOff x="720" y="864"/>
                <a:chExt cx="432" cy="528"/>
              </a:xfrm>
            </p:grpSpPr>
            <p:sp>
              <p:nvSpPr>
                <p:cNvPr id="231"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32"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6" name="Group 239"/>
              <p:cNvGrpSpPr>
                <a:grpSpLocks/>
              </p:cNvGrpSpPr>
              <p:nvPr/>
            </p:nvGrpSpPr>
            <p:grpSpPr bwMode="auto">
              <a:xfrm>
                <a:off x="4952999" y="4572000"/>
                <a:ext cx="685801" cy="838200"/>
                <a:chOff x="720" y="864"/>
                <a:chExt cx="432" cy="528"/>
              </a:xfrm>
            </p:grpSpPr>
            <p:sp>
              <p:nvSpPr>
                <p:cNvPr id="22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2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7" name="Group 239"/>
              <p:cNvGrpSpPr>
                <a:grpSpLocks/>
              </p:cNvGrpSpPr>
              <p:nvPr/>
            </p:nvGrpSpPr>
            <p:grpSpPr bwMode="auto">
              <a:xfrm>
                <a:off x="5867399" y="4572000"/>
                <a:ext cx="685801" cy="838200"/>
                <a:chOff x="720" y="864"/>
                <a:chExt cx="432" cy="528"/>
              </a:xfrm>
            </p:grpSpPr>
            <p:sp>
              <p:nvSpPr>
                <p:cNvPr id="22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2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8" name="Group 239"/>
              <p:cNvGrpSpPr>
                <a:grpSpLocks/>
              </p:cNvGrpSpPr>
              <p:nvPr/>
            </p:nvGrpSpPr>
            <p:grpSpPr bwMode="auto">
              <a:xfrm>
                <a:off x="6781799" y="4572000"/>
                <a:ext cx="685801" cy="838200"/>
                <a:chOff x="720" y="864"/>
                <a:chExt cx="432" cy="528"/>
              </a:xfrm>
            </p:grpSpPr>
            <p:sp>
              <p:nvSpPr>
                <p:cNvPr id="21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charset="0"/>
                      <a:ea typeface="+mn-ea"/>
                      <a:cs typeface="+mn-cs"/>
                    </a:rPr>
                    <a:t>+</a:t>
                  </a:r>
                </a:p>
              </p:txBody>
            </p:sp>
            <p:sp>
              <p:nvSpPr>
                <p:cNvPr id="22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mc:AlternateContent xmlns:mc="http://schemas.openxmlformats.org/markup-compatibility/2006" xmlns:a14="http://schemas.microsoft.com/office/drawing/2010/main">
        <mc:Choice Requires="a14">
          <p:sp>
            <p:nvSpPr>
              <p:cNvPr id="11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6143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2A6A-55BD-4430-BD99-F3A0861957FA}"/>
              </a:ext>
            </a:extLst>
          </p:cNvPr>
          <p:cNvSpPr/>
          <p:nvPr/>
        </p:nvSpPr>
        <p:spPr>
          <a:xfrm>
            <a:off x="9029040" y="2582358"/>
            <a:ext cx="1457643"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where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are now</a:t>
            </a:r>
          </a:p>
        </p:txBody>
      </p:sp>
      <p:sp>
        <p:nvSpPr>
          <p:cNvPr id="798752" name="Rectangle 32"/>
          <p:cNvSpPr>
            <a:spLocks noGrp="1" noChangeArrowheads="1"/>
          </p:cNvSpPr>
          <p:nvPr>
            <p:ph type="title"/>
          </p:nvPr>
        </p:nvSpPr>
        <p:spPr/>
        <p:txBody>
          <a:bodyPr/>
          <a:lstStyle/>
          <a:p>
            <a:pPr eaLnBrk="1" hangingPunct="1">
              <a:defRPr/>
            </a:pPr>
            <a:r>
              <a:rPr lang="en-US" dirty="0"/>
              <a:t>Using Vector Instructions</a:t>
            </a:r>
          </a:p>
        </p:txBody>
      </p:sp>
      <p:sp>
        <p:nvSpPr>
          <p:cNvPr id="798753" name="Rectangle 33"/>
          <p:cNvSpPr>
            <a:spLocks noGrp="1" noChangeArrowheads="1"/>
          </p:cNvSpPr>
          <p:nvPr>
            <p:ph type="body" idx="1"/>
          </p:nvPr>
        </p:nvSpPr>
        <p:spPr>
          <a:xfrm>
            <a:off x="574607" y="4572820"/>
            <a:ext cx="8307387" cy="1674417"/>
          </a:xfrm>
        </p:spPr>
        <p:txBody>
          <a:bodyPr>
            <a:normAutofit/>
          </a:bodyPr>
          <a:lstStyle/>
          <a:p>
            <a:pPr eaLnBrk="1" hangingPunct="1">
              <a:defRPr/>
            </a:pPr>
            <a:r>
              <a:rPr lang="en-US" dirty="0"/>
              <a:t>Additional speedup owing to use of AVX Instructions</a:t>
            </a:r>
          </a:p>
          <a:p>
            <a:pPr lvl="1" eaLnBrk="1" hangingPunct="1">
              <a:defRPr/>
            </a:pPr>
            <a:r>
              <a:rPr lang="en-US" dirty="0"/>
              <a:t>Parallel operations on multiple data elements</a:t>
            </a:r>
          </a:p>
          <a:p>
            <a:pPr lvl="1" eaLnBrk="1" hangingPunct="1">
              <a:defRPr/>
            </a:pPr>
            <a:r>
              <a:rPr lang="en-US" dirty="0"/>
              <a:t>The “</a:t>
            </a:r>
            <a:r>
              <a:rPr lang="en-US" dirty="0" err="1"/>
              <a:t>mips</a:t>
            </a:r>
            <a:r>
              <a:rPr lang="en-US" dirty="0"/>
              <a:t>” in OpenMP</a:t>
            </a:r>
          </a:p>
          <a:p>
            <a:pPr>
              <a:defRPr/>
            </a:pPr>
            <a:r>
              <a:rPr lang="en-US" dirty="0"/>
              <a:t>CPE: From 22.68 to 0.06: </a:t>
            </a:r>
            <a:r>
              <a:rPr lang="en-US" dirty="0">
                <a:solidFill>
                  <a:srgbClr val="C00000"/>
                </a:solidFill>
              </a:rPr>
              <a:t>378X</a:t>
            </a:r>
            <a:r>
              <a:rPr lang="en-US" dirty="0"/>
              <a:t> speed gain</a:t>
            </a:r>
          </a:p>
        </p:txBody>
      </p:sp>
      <p:graphicFrame>
        <p:nvGraphicFramePr>
          <p:cNvPr id="7" name="Group 49"/>
          <p:cNvGraphicFramePr>
            <a:graphicFrameLocks noGrp="1"/>
          </p:cNvGraphicFramePr>
          <p:nvPr/>
        </p:nvGraphicFramePr>
        <p:xfrm>
          <a:off x="624711" y="1430921"/>
          <a:ext cx="7796385" cy="27146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Scalar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Vector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0.16</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err="1">
                          <a:ln>
                            <a:noFill/>
                          </a:ln>
                          <a:solidFill>
                            <a:srgbClr val="C00000"/>
                          </a:solidFill>
                          <a:effectLst/>
                          <a:latin typeface="Calibri" panose="020F0502020204030204" pitchFamily="34" charset="0"/>
                        </a:rPr>
                        <a:t>Vec</a:t>
                      </a:r>
                      <a:r>
                        <a:rPr kumimoji="0" lang="en-US" sz="1800" b="1" i="1" u="none" strike="noStrike" cap="none" normalizeH="0" baseline="0" dirty="0">
                          <a:ln>
                            <a:noFill/>
                          </a:ln>
                          <a:solidFill>
                            <a:srgbClr val="C00000"/>
                          </a:solidFill>
                          <a:effectLst/>
                          <a:latin typeface="Calibri" panose="020F0502020204030204" pitchFamily="34" charset="0"/>
                        </a:rPr>
                        <a:t> 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6A371349-3F43-4867-A201-4A9D86D17D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Arrow: Right 2">
            <a:extLst>
              <a:ext uri="{FF2B5EF4-FFF2-40B4-BE49-F238E27FC236}">
                <a16:creationId xmlns:a16="http://schemas.microsoft.com/office/drawing/2014/main" id="{24B5E9B9-3031-4D63-93FD-A34EB18D9A61}"/>
              </a:ext>
            </a:extLst>
          </p:cNvPr>
          <p:cNvSpPr/>
          <p:nvPr/>
        </p:nvSpPr>
        <p:spPr>
          <a:xfrm rot="10800000">
            <a:off x="8554169" y="2636730"/>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CC69B56A-4363-4987-8DE4-D1DF98D985B7}"/>
              </a:ext>
            </a:extLst>
          </p:cNvPr>
          <p:cNvGrpSpPr/>
          <p:nvPr/>
        </p:nvGrpSpPr>
        <p:grpSpPr>
          <a:xfrm>
            <a:off x="7625508" y="4706226"/>
            <a:ext cx="4179170" cy="1916396"/>
            <a:chOff x="7625508" y="4706226"/>
            <a:chExt cx="4179170" cy="1916396"/>
          </a:xfrm>
        </p:grpSpPr>
        <p:sp>
          <p:nvSpPr>
            <p:cNvPr id="12" name="Rectangle 11">
              <a:extLst>
                <a:ext uri="{FF2B5EF4-FFF2-40B4-BE49-F238E27FC236}">
                  <a16:creationId xmlns:a16="http://schemas.microsoft.com/office/drawing/2014/main" id="{1EBCFC7D-3572-4E89-8B7A-966E6D4A4AB0}"/>
                </a:ext>
              </a:extLst>
            </p:cNvPr>
            <p:cNvSpPr/>
            <p:nvPr/>
          </p:nvSpPr>
          <p:spPr>
            <a:xfrm>
              <a:off x="9805567" y="4706226"/>
              <a:ext cx="1457643" cy="646331"/>
            </a:xfrm>
            <a:prstGeom prst="rect">
              <a:avLst/>
            </a:prstGeom>
            <a:solidFill>
              <a:srgbClr val="FFCC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where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started</a:t>
              </a:r>
            </a:p>
          </p:txBody>
        </p:sp>
        <p:pic>
          <p:nvPicPr>
            <p:cNvPr id="5" name="Picture 4">
              <a:extLst>
                <a:ext uri="{FF2B5EF4-FFF2-40B4-BE49-F238E27FC236}">
                  <a16:creationId xmlns:a16="http://schemas.microsoft.com/office/drawing/2014/main" id="{6AA4155A-1FC3-4EAD-8A59-A85737D65BA1}"/>
                </a:ext>
              </a:extLst>
            </p:cNvPr>
            <p:cNvPicPr>
              <a:picLocks noChangeAspect="1"/>
            </p:cNvPicPr>
            <p:nvPr/>
          </p:nvPicPr>
          <p:blipFill>
            <a:blip r:embed="rId4"/>
            <a:stretch>
              <a:fillRect/>
            </a:stretch>
          </p:blipFill>
          <p:spPr>
            <a:xfrm>
              <a:off x="7625508" y="5592308"/>
              <a:ext cx="4179170" cy="1030314"/>
            </a:xfrm>
            <a:prstGeom prst="rect">
              <a:avLst/>
            </a:prstGeom>
          </p:spPr>
        </p:pic>
        <p:sp>
          <p:nvSpPr>
            <p:cNvPr id="11" name="Arrow: Right 10">
              <a:extLst>
                <a:ext uri="{FF2B5EF4-FFF2-40B4-BE49-F238E27FC236}">
                  <a16:creationId xmlns:a16="http://schemas.microsoft.com/office/drawing/2014/main" id="{EA34E10B-1DD8-44DB-ABD7-B02C87F7BF14}"/>
                </a:ext>
              </a:extLst>
            </p:cNvPr>
            <p:cNvSpPr/>
            <p:nvPr/>
          </p:nvSpPr>
          <p:spPr>
            <a:xfrm rot="5400000">
              <a:off x="10891857" y="5222628"/>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Arrow: Down 8">
            <a:extLst>
              <a:ext uri="{FF2B5EF4-FFF2-40B4-BE49-F238E27FC236}">
                <a16:creationId xmlns:a16="http://schemas.microsoft.com/office/drawing/2014/main" id="{ED549BA1-FE44-1E87-32A9-1471141DFF69}"/>
              </a:ext>
            </a:extLst>
          </p:cNvPr>
          <p:cNvSpPr/>
          <p:nvPr/>
        </p:nvSpPr>
        <p:spPr>
          <a:xfrm rot="10800000">
            <a:off x="4029984" y="6018637"/>
            <a:ext cx="492919"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707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normAutofit/>
          </a:bodyPr>
          <a:lstStyle/>
          <a:p>
            <a:pPr eaLnBrk="1" hangingPunct="1">
              <a:defRPr/>
            </a:pPr>
            <a:r>
              <a:rPr lang="en-US" dirty="0"/>
              <a:t>Supplemental Material: Branch Prediction (another ILP trick)</a:t>
            </a:r>
          </a:p>
        </p:txBody>
      </p:sp>
      <p:sp>
        <p:nvSpPr>
          <p:cNvPr id="2" name="Slide Number Placeholder 1">
            <a:extLst>
              <a:ext uri="{FF2B5EF4-FFF2-40B4-BE49-F238E27FC236}">
                <a16:creationId xmlns:a16="http://schemas.microsoft.com/office/drawing/2014/main" id="{5FCD34E1-A83F-47CC-8E5F-771A7617BD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4579" name="Rectangle 3"/>
          <p:cNvSpPr>
            <a:spLocks noGrp="1" noChangeArrowheads="1"/>
          </p:cNvSpPr>
          <p:nvPr>
            <p:ph type="body" idx="4294967295"/>
          </p:nvPr>
        </p:nvSpPr>
        <p:spPr>
          <a:xfrm>
            <a:off x="216569" y="1102605"/>
            <a:ext cx="11733196" cy="5140325"/>
          </a:xfrm>
        </p:spPr>
        <p:txBody>
          <a:bodyPr/>
          <a:lstStyle/>
          <a:p>
            <a:pPr marL="284163" indent="-284163">
              <a:defRPr/>
            </a:pPr>
            <a:r>
              <a:rPr lang="en-US" dirty="0"/>
              <a:t>Challenge</a:t>
            </a:r>
          </a:p>
          <a:p>
            <a:pPr marL="457200" lvl="1" indent="-173038">
              <a:defRPr/>
            </a:pPr>
            <a:r>
              <a:rPr lang="en-US" dirty="0">
                <a:solidFill>
                  <a:srgbClr val="990000"/>
                </a:solidFill>
              </a:rPr>
              <a:t>Instruction Control Unit </a:t>
            </a:r>
            <a:r>
              <a:rPr lang="en-US" dirty="0"/>
              <a:t>must work ahead of </a:t>
            </a:r>
            <a:r>
              <a:rPr lang="en-US" dirty="0">
                <a:solidFill>
                  <a:srgbClr val="990000"/>
                </a:solidFill>
              </a:rPr>
              <a:t>Execution Unit </a:t>
            </a:r>
            <a:r>
              <a:rPr lang="en-US" dirty="0"/>
              <a:t>to generate enough operations to keep EU busy</a:t>
            </a:r>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457200" lvl="1" indent="-173038">
              <a:defRPr/>
            </a:pPr>
            <a:r>
              <a:rPr lang="en-US" dirty="0"/>
              <a:t>When encounters conditional branch, cannot reliably determine where to continue fetching</a:t>
            </a:r>
          </a:p>
        </p:txBody>
      </p:sp>
      <p:sp>
        <p:nvSpPr>
          <p:cNvPr id="9" name="Rectangle 4"/>
          <p:cNvSpPr>
            <a:spLocks noChangeArrowheads="1"/>
          </p:cNvSpPr>
          <p:nvPr/>
        </p:nvSpPr>
        <p:spPr bwMode="auto">
          <a:xfrm>
            <a:off x="2667001" y="2506308"/>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404663: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$0x0,%eax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404668: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rsi</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40466b:  </a:t>
            </a:r>
            <a:r>
              <a:rPr kumimoji="0" lang="nl-NL" sz="1800" b="0" i="1" u="none" strike="noStrike" kern="1200" cap="none" spc="0" normalizeH="0" baseline="0" noProof="0" dirty="0" err="1">
                <a:ln>
                  <a:noFill/>
                </a:ln>
                <a:solidFill>
                  <a:prstClr val="black"/>
                </a:solidFill>
                <a:effectLst/>
                <a:uLnTx/>
                <a:uFillTx/>
                <a:latin typeface="Courier New" pitchFamily="49" charset="0"/>
                <a:ea typeface="+mn-ea"/>
                <a:cs typeface="+mn-cs"/>
              </a:rPr>
              <a:t>jge</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    404685</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40466d: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0x8(%</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rax</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404685: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repz</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retq</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48133" name="AutoShape 5"/>
          <p:cNvSpPr>
            <a:spLocks/>
          </p:cNvSpPr>
          <p:nvPr/>
        </p:nvSpPr>
        <p:spPr bwMode="auto">
          <a:xfrm>
            <a:off x="7316916" y="2514600"/>
            <a:ext cx="304800" cy="509814"/>
          </a:xfrm>
          <a:prstGeom prst="rightBrace">
            <a:avLst>
              <a:gd name="adj1" fmla="val 16667"/>
              <a:gd name="adj2" fmla="val 50000"/>
            </a:avLst>
          </a:prstGeom>
          <a:noFill/>
          <a:ln w="2540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135" name="Text Box 7"/>
          <p:cNvSpPr txBox="1">
            <a:spLocks noChangeArrowheads="1"/>
          </p:cNvSpPr>
          <p:nvPr/>
        </p:nvSpPr>
        <p:spPr bwMode="auto">
          <a:xfrm>
            <a:off x="7696836" y="2562749"/>
            <a:ext cx="1085875"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Executing</a:t>
            </a:r>
          </a:p>
        </p:txBody>
      </p:sp>
      <p:sp>
        <p:nvSpPr>
          <p:cNvPr id="48136" name="Text Box 8"/>
          <p:cNvSpPr txBox="1">
            <a:spLocks noChangeArrowheads="1"/>
          </p:cNvSpPr>
          <p:nvPr/>
        </p:nvSpPr>
        <p:spPr bwMode="auto">
          <a:xfrm>
            <a:off x="8146835" y="3045767"/>
            <a:ext cx="1851020"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90000"/>
                </a:solidFill>
                <a:effectLst/>
                <a:uLnTx/>
                <a:uFillTx/>
                <a:latin typeface="Calibri" pitchFamily="34" charset="0"/>
                <a:ea typeface="+mn-ea"/>
                <a:cs typeface="+mn-cs"/>
              </a:rPr>
              <a:t>How to continue?</a:t>
            </a:r>
          </a:p>
        </p:txBody>
      </p:sp>
      <p:cxnSp>
        <p:nvCxnSpPr>
          <p:cNvPr id="10" name="Straight Arrow Connector 9"/>
          <p:cNvCxnSpPr/>
          <p:nvPr/>
        </p:nvCxnSpPr>
        <p:spPr bwMode="auto">
          <a:xfrm flipH="1">
            <a:off x="6781800" y="3276600"/>
            <a:ext cx="1295400" cy="0"/>
          </a:xfrm>
          <a:prstGeom prst="straightConnector1">
            <a:avLst/>
          </a:prstGeom>
          <a:noFill/>
          <a:ln w="25400" cap="flat" cmpd="sng" algn="ctr">
            <a:solidFill>
              <a:srgbClr val="99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31843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eaLnBrk="1" hangingPunct="1">
              <a:defRPr/>
            </a:pPr>
            <a:r>
              <a:rPr lang="en-US"/>
              <a:t>Modern CPU Design</a:t>
            </a:r>
          </a:p>
        </p:txBody>
      </p:sp>
      <p:sp>
        <p:nvSpPr>
          <p:cNvPr id="3" name="Slide Number Placeholder 2">
            <a:extLst>
              <a:ext uri="{FF2B5EF4-FFF2-40B4-BE49-F238E27FC236}">
                <a16:creationId xmlns:a16="http://schemas.microsoft.com/office/drawing/2014/main" id="{DF5878F2-E835-4C2C-A61B-55746C01ED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1891" name="Rectangle 3"/>
          <p:cNvSpPr>
            <a:spLocks noChangeArrowheads="1"/>
          </p:cNvSpPr>
          <p:nvPr/>
        </p:nvSpPr>
        <p:spPr bwMode="auto">
          <a:xfrm>
            <a:off x="3066041" y="3505200"/>
            <a:ext cx="6510337" cy="3048000"/>
          </a:xfrm>
          <a:prstGeom prst="rect">
            <a:avLst/>
          </a:prstGeom>
          <a:solidFill>
            <a:schemeClr val="bg1">
              <a:lumMod val="95000"/>
            </a:schemeClr>
          </a:solidFill>
          <a:ln w="19050">
            <a:solidFill>
              <a:schemeClr val="tx1"/>
            </a:solidFill>
            <a:miter lim="800000"/>
            <a:headEnd/>
            <a:tailEnd/>
          </a:ln>
          <a:effectLst/>
        </p:spPr>
        <p:txBody>
          <a:bodyPr wrap="none"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itchFamily="34" charset="0"/>
                <a:ea typeface="+mn-ea"/>
                <a:cs typeface="+mn-cs"/>
              </a:rPr>
              <a:t>Execution</a:t>
            </a:r>
          </a:p>
        </p:txBody>
      </p:sp>
      <p:sp>
        <p:nvSpPr>
          <p:cNvPr id="11268" name="Rectangle 4"/>
          <p:cNvSpPr>
            <a:spLocks noChangeArrowheads="1"/>
          </p:cNvSpPr>
          <p:nvPr/>
        </p:nvSpPr>
        <p:spPr bwMode="auto">
          <a:xfrm>
            <a:off x="3581400" y="3900160"/>
            <a:ext cx="5706052" cy="762000"/>
          </a:xfrm>
          <a:prstGeom prst="rect">
            <a:avLst/>
          </a:prstGeom>
          <a:solidFill>
            <a:schemeClr val="bg1">
              <a:lumMod val="75000"/>
            </a:schemeClr>
          </a:solidFill>
          <a:ln w="9525">
            <a:solidFill>
              <a:schemeClr val="tx1"/>
            </a:solidFill>
            <a:miter lim="800000"/>
            <a:headEnd/>
            <a:tailEnd/>
          </a:ln>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Functional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Units</a:t>
            </a:r>
          </a:p>
        </p:txBody>
      </p:sp>
      <p:sp>
        <p:nvSpPr>
          <p:cNvPr id="421893" name="Rectangle 5"/>
          <p:cNvSpPr>
            <a:spLocks noChangeArrowheads="1"/>
          </p:cNvSpPr>
          <p:nvPr/>
        </p:nvSpPr>
        <p:spPr bwMode="auto">
          <a:xfrm>
            <a:off x="3066041" y="1219200"/>
            <a:ext cx="6510337" cy="1905000"/>
          </a:xfrm>
          <a:prstGeom prst="rect">
            <a:avLst/>
          </a:prstGeom>
          <a:solidFill>
            <a:schemeClr val="bg1">
              <a:lumMod val="95000"/>
            </a:schemeClr>
          </a:solidFill>
          <a:ln w="19050">
            <a:solidFill>
              <a:schemeClr val="tx1"/>
            </a:solidFill>
            <a:miter lim="800000"/>
            <a:headEnd/>
            <a:tailEnd/>
          </a:ln>
          <a:effectLst/>
        </p:spPr>
        <p:txBody>
          <a:bodyPr wrap="none"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itchFamily="34" charset="0"/>
                <a:ea typeface="+mn-ea"/>
                <a:cs typeface="+mn-cs"/>
              </a:rPr>
              <a:t>Instruction Control</a:t>
            </a:r>
          </a:p>
        </p:txBody>
      </p:sp>
      <p:sp>
        <p:nvSpPr>
          <p:cNvPr id="11270" name="Rectangle 6"/>
          <p:cNvSpPr>
            <a:spLocks noChangeArrowheads="1"/>
          </p:cNvSpPr>
          <p:nvPr/>
        </p:nvSpPr>
        <p:spPr bwMode="auto">
          <a:xfrm>
            <a:off x="3740728" y="4038600"/>
            <a:ext cx="676275"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Branch</a:t>
            </a:r>
          </a:p>
        </p:txBody>
      </p:sp>
      <p:sp>
        <p:nvSpPr>
          <p:cNvPr id="11271" name="Rectangle 7"/>
          <p:cNvSpPr>
            <a:spLocks noChangeArrowheads="1"/>
          </p:cNvSpPr>
          <p:nvPr/>
        </p:nvSpPr>
        <p:spPr bwMode="auto">
          <a:xfrm>
            <a:off x="5283778" y="4038600"/>
            <a:ext cx="676275"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itchFamily="34" charset="0"/>
                <a:ea typeface="+mn-ea"/>
                <a:cs typeface="+mn-cs"/>
              </a:rPr>
              <a:t>Arith</a:t>
            </a:r>
            <a:endPar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endParaRPr>
          </a:p>
        </p:txBody>
      </p:sp>
      <p:sp>
        <p:nvSpPr>
          <p:cNvPr id="11272" name="Rectangle 8"/>
          <p:cNvSpPr>
            <a:spLocks noChangeArrowheads="1"/>
          </p:cNvSpPr>
          <p:nvPr/>
        </p:nvSpPr>
        <p:spPr bwMode="auto">
          <a:xfrm>
            <a:off x="6056891" y="4038600"/>
            <a:ext cx="674687"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itchFamily="34" charset="0"/>
                <a:ea typeface="+mn-ea"/>
                <a:cs typeface="+mn-cs"/>
              </a:rPr>
              <a:t>Arith</a:t>
            </a:r>
            <a:endPar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endParaRPr>
          </a:p>
        </p:txBody>
      </p:sp>
      <p:sp>
        <p:nvSpPr>
          <p:cNvPr id="11273" name="Rectangle 9"/>
          <p:cNvSpPr>
            <a:spLocks noChangeArrowheads="1"/>
          </p:cNvSpPr>
          <p:nvPr/>
        </p:nvSpPr>
        <p:spPr bwMode="auto">
          <a:xfrm>
            <a:off x="6826828" y="4038600"/>
            <a:ext cx="676275"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Load</a:t>
            </a:r>
          </a:p>
        </p:txBody>
      </p:sp>
      <p:sp>
        <p:nvSpPr>
          <p:cNvPr id="11274" name="Rectangle 10"/>
          <p:cNvSpPr>
            <a:spLocks noChangeArrowheads="1"/>
          </p:cNvSpPr>
          <p:nvPr/>
        </p:nvSpPr>
        <p:spPr bwMode="auto">
          <a:xfrm>
            <a:off x="7598353" y="4038600"/>
            <a:ext cx="676275"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Store</a:t>
            </a:r>
          </a:p>
        </p:txBody>
      </p:sp>
      <p:sp>
        <p:nvSpPr>
          <p:cNvPr id="11275" name="Rectangle 11"/>
          <p:cNvSpPr>
            <a:spLocks noChangeArrowheads="1"/>
          </p:cNvSpPr>
          <p:nvPr/>
        </p:nvSpPr>
        <p:spPr bwMode="auto">
          <a:xfrm>
            <a:off x="7984116" y="1676400"/>
            <a:ext cx="1303337" cy="11430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Instruction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Cache</a:t>
            </a:r>
          </a:p>
        </p:txBody>
      </p:sp>
      <p:sp>
        <p:nvSpPr>
          <p:cNvPr id="11276" name="Rectangle 12"/>
          <p:cNvSpPr>
            <a:spLocks noChangeArrowheads="1"/>
          </p:cNvSpPr>
          <p:nvPr/>
        </p:nvSpPr>
        <p:spPr bwMode="auto">
          <a:xfrm>
            <a:off x="6826827" y="5562600"/>
            <a:ext cx="1447800" cy="6096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Cache</a:t>
            </a:r>
          </a:p>
        </p:txBody>
      </p:sp>
      <p:sp>
        <p:nvSpPr>
          <p:cNvPr id="11277" name="Rectangle 13"/>
          <p:cNvSpPr>
            <a:spLocks noChangeArrowheads="1"/>
          </p:cNvSpPr>
          <p:nvPr/>
        </p:nvSpPr>
        <p:spPr bwMode="auto">
          <a:xfrm>
            <a:off x="5766377" y="1676400"/>
            <a:ext cx="1157288" cy="5334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Fetch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Control</a:t>
            </a:r>
          </a:p>
        </p:txBody>
      </p:sp>
      <p:sp>
        <p:nvSpPr>
          <p:cNvPr id="11278" name="Rectangle 14"/>
          <p:cNvSpPr>
            <a:spLocks noChangeArrowheads="1"/>
          </p:cNvSpPr>
          <p:nvPr/>
        </p:nvSpPr>
        <p:spPr bwMode="auto">
          <a:xfrm>
            <a:off x="5766377" y="2286000"/>
            <a:ext cx="1157288" cy="5334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Instruction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Decode</a:t>
            </a:r>
          </a:p>
        </p:txBody>
      </p:sp>
      <p:sp>
        <p:nvSpPr>
          <p:cNvPr id="11279" name="Line 15"/>
          <p:cNvSpPr>
            <a:spLocks noChangeShapeType="1"/>
          </p:cNvSpPr>
          <p:nvPr/>
        </p:nvSpPr>
        <p:spPr bwMode="auto">
          <a:xfrm>
            <a:off x="6923665" y="1948130"/>
            <a:ext cx="106045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0" name="Line 16"/>
          <p:cNvSpPr>
            <a:spLocks noChangeShapeType="1"/>
          </p:cNvSpPr>
          <p:nvPr/>
        </p:nvSpPr>
        <p:spPr bwMode="auto">
          <a:xfrm flipH="1">
            <a:off x="6923665" y="2562880"/>
            <a:ext cx="106045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1" name="Line 17"/>
          <p:cNvSpPr>
            <a:spLocks noChangeShapeType="1"/>
          </p:cNvSpPr>
          <p:nvPr/>
        </p:nvSpPr>
        <p:spPr bwMode="auto">
          <a:xfrm>
            <a:off x="6344227" y="2819400"/>
            <a:ext cx="0" cy="990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2" name="Freeform 18"/>
          <p:cNvSpPr>
            <a:spLocks/>
          </p:cNvSpPr>
          <p:nvPr/>
        </p:nvSpPr>
        <p:spPr bwMode="auto">
          <a:xfrm flipH="1">
            <a:off x="3837565" y="1752600"/>
            <a:ext cx="1928812" cy="22860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3" name="Line 19"/>
          <p:cNvSpPr>
            <a:spLocks noChangeShapeType="1"/>
          </p:cNvSpPr>
          <p:nvPr/>
        </p:nvSpPr>
        <p:spPr bwMode="auto">
          <a:xfrm rot="5400000">
            <a:off x="6487102" y="5029200"/>
            <a:ext cx="10668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4" name="Line 20"/>
          <p:cNvSpPr>
            <a:spLocks noChangeShapeType="1"/>
          </p:cNvSpPr>
          <p:nvPr/>
        </p:nvSpPr>
        <p:spPr bwMode="auto">
          <a:xfrm rot="16200000" flipV="1">
            <a:off x="6777615" y="5029200"/>
            <a:ext cx="10668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5" name="Line 21"/>
          <p:cNvSpPr>
            <a:spLocks noChangeShapeType="1"/>
          </p:cNvSpPr>
          <p:nvPr/>
        </p:nvSpPr>
        <p:spPr bwMode="auto">
          <a:xfrm rot="5400000">
            <a:off x="7258627" y="5029200"/>
            <a:ext cx="10668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6" name="Line 22"/>
          <p:cNvSpPr>
            <a:spLocks noChangeShapeType="1"/>
          </p:cNvSpPr>
          <p:nvPr/>
        </p:nvSpPr>
        <p:spPr bwMode="auto">
          <a:xfrm rot="5400000">
            <a:off x="7547552" y="5029200"/>
            <a:ext cx="10668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87" name="Text Box 23"/>
          <p:cNvSpPr txBox="1">
            <a:spLocks noChangeArrowheads="1"/>
          </p:cNvSpPr>
          <p:nvPr/>
        </p:nvSpPr>
        <p:spPr bwMode="auto">
          <a:xfrm>
            <a:off x="7038320" y="1673424"/>
            <a:ext cx="782202" cy="30777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Address</a:t>
            </a:r>
          </a:p>
        </p:txBody>
      </p:sp>
      <p:sp>
        <p:nvSpPr>
          <p:cNvPr id="11288" name="Text Box 24"/>
          <p:cNvSpPr txBox="1">
            <a:spLocks noChangeArrowheads="1"/>
          </p:cNvSpPr>
          <p:nvPr/>
        </p:nvSpPr>
        <p:spPr bwMode="auto">
          <a:xfrm>
            <a:off x="6934200" y="2286001"/>
            <a:ext cx="1069140" cy="30777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Instructions</a:t>
            </a:r>
          </a:p>
        </p:txBody>
      </p:sp>
      <p:sp>
        <p:nvSpPr>
          <p:cNvPr id="11289" name="Text Box 25"/>
          <p:cNvSpPr txBox="1">
            <a:spLocks noChangeArrowheads="1"/>
          </p:cNvSpPr>
          <p:nvPr/>
        </p:nvSpPr>
        <p:spPr bwMode="auto">
          <a:xfrm>
            <a:off x="6324601" y="2816424"/>
            <a:ext cx="1010981" cy="30777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Operations</a:t>
            </a:r>
          </a:p>
        </p:txBody>
      </p:sp>
      <p:sp>
        <p:nvSpPr>
          <p:cNvPr id="11290" name="Text Box 26"/>
          <p:cNvSpPr txBox="1">
            <a:spLocks noChangeArrowheads="1"/>
          </p:cNvSpPr>
          <p:nvPr/>
        </p:nvSpPr>
        <p:spPr bwMode="auto">
          <a:xfrm>
            <a:off x="3810001" y="3166081"/>
            <a:ext cx="1291957" cy="30777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Prediction OK?</a:t>
            </a:r>
          </a:p>
        </p:txBody>
      </p:sp>
      <p:sp>
        <p:nvSpPr>
          <p:cNvPr id="11291" name="Text Box 27"/>
          <p:cNvSpPr txBox="1">
            <a:spLocks noChangeArrowheads="1"/>
          </p:cNvSpPr>
          <p:nvPr/>
        </p:nvSpPr>
        <p:spPr bwMode="auto">
          <a:xfrm>
            <a:off x="8039677" y="5240180"/>
            <a:ext cx="434734" cy="246221"/>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Data</a:t>
            </a:r>
          </a:p>
        </p:txBody>
      </p:sp>
      <p:sp>
        <p:nvSpPr>
          <p:cNvPr id="11292" name="Text Box 28"/>
          <p:cNvSpPr txBox="1">
            <a:spLocks noChangeArrowheads="1"/>
          </p:cNvSpPr>
          <p:nvPr/>
        </p:nvSpPr>
        <p:spPr bwMode="auto">
          <a:xfrm>
            <a:off x="7259940" y="5257801"/>
            <a:ext cx="434734" cy="246221"/>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Data</a:t>
            </a:r>
          </a:p>
        </p:txBody>
      </p:sp>
      <p:sp>
        <p:nvSpPr>
          <p:cNvPr id="11293" name="Text Box 29"/>
          <p:cNvSpPr txBox="1">
            <a:spLocks noChangeArrowheads="1"/>
          </p:cNvSpPr>
          <p:nvPr/>
        </p:nvSpPr>
        <p:spPr bwMode="auto">
          <a:xfrm>
            <a:off x="6608584" y="5011580"/>
            <a:ext cx="478016" cy="246221"/>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itchFamily="34" charset="0"/>
                <a:ea typeface="+mn-ea"/>
                <a:cs typeface="+mn-cs"/>
              </a:rPr>
              <a:t>Addr</a:t>
            </a: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1294" name="Text Box 30"/>
          <p:cNvSpPr txBox="1">
            <a:spLocks noChangeArrowheads="1"/>
          </p:cNvSpPr>
          <p:nvPr/>
        </p:nvSpPr>
        <p:spPr bwMode="auto">
          <a:xfrm>
            <a:off x="7377440" y="5011580"/>
            <a:ext cx="478016" cy="246221"/>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itchFamily="34" charset="0"/>
                <a:ea typeface="+mn-ea"/>
                <a:cs typeface="+mn-cs"/>
              </a:rPr>
              <a:t>Addr</a:t>
            </a: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1295" name="Line 31"/>
          <p:cNvSpPr>
            <a:spLocks noChangeShapeType="1"/>
          </p:cNvSpPr>
          <p:nvPr/>
        </p:nvSpPr>
        <p:spPr bwMode="auto">
          <a:xfrm>
            <a:off x="4067175"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96" name="Line 32"/>
          <p:cNvSpPr>
            <a:spLocks noChangeShapeType="1"/>
          </p:cNvSpPr>
          <p:nvPr/>
        </p:nvSpPr>
        <p:spPr bwMode="auto">
          <a:xfrm>
            <a:off x="5611812"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97" name="Line 33"/>
          <p:cNvSpPr>
            <a:spLocks noChangeShapeType="1"/>
          </p:cNvSpPr>
          <p:nvPr/>
        </p:nvSpPr>
        <p:spPr bwMode="auto">
          <a:xfrm>
            <a:off x="6381750"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98" name="Line 34"/>
          <p:cNvSpPr>
            <a:spLocks noChangeShapeType="1"/>
          </p:cNvSpPr>
          <p:nvPr/>
        </p:nvSpPr>
        <p:spPr bwMode="auto">
          <a:xfrm>
            <a:off x="7154862"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299" name="Line 35"/>
          <p:cNvSpPr>
            <a:spLocks noChangeShapeType="1"/>
          </p:cNvSpPr>
          <p:nvPr/>
        </p:nvSpPr>
        <p:spPr bwMode="auto">
          <a:xfrm>
            <a:off x="7924800"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00" name="Line 36"/>
          <p:cNvSpPr>
            <a:spLocks noChangeShapeType="1"/>
          </p:cNvSpPr>
          <p:nvPr/>
        </p:nvSpPr>
        <p:spPr bwMode="auto">
          <a:xfrm>
            <a:off x="4067176" y="3810000"/>
            <a:ext cx="3857625" cy="0"/>
          </a:xfrm>
          <a:prstGeom prst="line">
            <a:avLst/>
          </a:prstGeom>
          <a:noFill/>
          <a:ln w="2857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01" name="Rectangle 37"/>
          <p:cNvSpPr>
            <a:spLocks noChangeArrowheads="1"/>
          </p:cNvSpPr>
          <p:nvPr/>
        </p:nvSpPr>
        <p:spPr bwMode="auto">
          <a:xfrm>
            <a:off x="4513840" y="4038600"/>
            <a:ext cx="673100" cy="457200"/>
          </a:xfrm>
          <a:prstGeom prst="rect">
            <a:avLst/>
          </a:prstGeom>
          <a:solidFill>
            <a:srgbClr val="8C404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itchFamily="34" charset="0"/>
                <a:ea typeface="+mn-ea"/>
                <a:cs typeface="+mn-cs"/>
              </a:rPr>
              <a:t>Arith</a:t>
            </a:r>
            <a:endPar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endParaRPr>
          </a:p>
        </p:txBody>
      </p:sp>
      <p:sp>
        <p:nvSpPr>
          <p:cNvPr id="11302" name="Line 38"/>
          <p:cNvSpPr>
            <a:spLocks noChangeShapeType="1"/>
          </p:cNvSpPr>
          <p:nvPr/>
        </p:nvSpPr>
        <p:spPr bwMode="auto">
          <a:xfrm>
            <a:off x="4838700" y="3810000"/>
            <a:ext cx="0" cy="2286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03" name="Line 39"/>
          <p:cNvSpPr>
            <a:spLocks noChangeShapeType="1"/>
          </p:cNvSpPr>
          <p:nvPr/>
        </p:nvSpPr>
        <p:spPr bwMode="auto">
          <a:xfrm>
            <a:off x="3259715" y="4876800"/>
            <a:ext cx="5214696" cy="0"/>
          </a:xfrm>
          <a:prstGeom prst="line">
            <a:avLst/>
          </a:prstGeom>
          <a:noFill/>
          <a:ln w="2857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 name="Group 40"/>
          <p:cNvGrpSpPr>
            <a:grpSpLocks/>
          </p:cNvGrpSpPr>
          <p:nvPr/>
        </p:nvGrpSpPr>
        <p:grpSpPr bwMode="auto">
          <a:xfrm>
            <a:off x="4031241" y="4495800"/>
            <a:ext cx="3857625" cy="381000"/>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11305" name="Rectangle 47"/>
          <p:cNvSpPr>
            <a:spLocks noChangeArrowheads="1"/>
          </p:cNvSpPr>
          <p:nvPr/>
        </p:nvSpPr>
        <p:spPr bwMode="auto">
          <a:xfrm>
            <a:off x="4320165" y="4829176"/>
            <a:ext cx="1514902" cy="30777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Operation Results</a:t>
            </a:r>
          </a:p>
        </p:txBody>
      </p:sp>
      <p:sp>
        <p:nvSpPr>
          <p:cNvPr id="11306" name="Rectangle 48"/>
          <p:cNvSpPr>
            <a:spLocks noChangeArrowheads="1"/>
          </p:cNvSpPr>
          <p:nvPr/>
        </p:nvSpPr>
        <p:spPr bwMode="auto">
          <a:xfrm>
            <a:off x="4320166" y="1828800"/>
            <a:ext cx="1157287" cy="990600"/>
          </a:xfrm>
          <a:prstGeom prst="rect">
            <a:avLst/>
          </a:prstGeom>
          <a:solidFill>
            <a:srgbClr val="8C4040"/>
          </a:solidFill>
          <a:ln w="9525">
            <a:solidFill>
              <a:schemeClr val="tx1"/>
            </a:solidFill>
            <a:miter lim="800000"/>
            <a:headEnd/>
            <a:tailEnd/>
          </a:ln>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Retirement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Unit</a:t>
            </a:r>
          </a:p>
        </p:txBody>
      </p:sp>
      <p:sp>
        <p:nvSpPr>
          <p:cNvPr id="11307" name="Rectangle 49"/>
          <p:cNvSpPr>
            <a:spLocks noChangeArrowheads="1"/>
          </p:cNvSpPr>
          <p:nvPr/>
        </p:nvSpPr>
        <p:spPr bwMode="auto">
          <a:xfrm>
            <a:off x="4513841" y="2286000"/>
            <a:ext cx="769937" cy="457200"/>
          </a:xfrm>
          <a:prstGeom prst="rect">
            <a:avLst/>
          </a:prstGeom>
          <a:solidFill>
            <a:schemeClr val="bg1">
              <a:lumMod val="5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Register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File</a:t>
            </a:r>
          </a:p>
        </p:txBody>
      </p:sp>
      <p:sp>
        <p:nvSpPr>
          <p:cNvPr id="11308" name="Line 50"/>
          <p:cNvSpPr>
            <a:spLocks noChangeShapeType="1"/>
          </p:cNvSpPr>
          <p:nvPr/>
        </p:nvSpPr>
        <p:spPr bwMode="auto">
          <a:xfrm>
            <a:off x="3837565" y="2209800"/>
            <a:ext cx="482600" cy="0"/>
          </a:xfrm>
          <a:prstGeom prst="line">
            <a:avLst/>
          </a:prstGeom>
          <a:noFill/>
          <a:ln w="28575">
            <a:solidFill>
              <a:schemeClr val="tx1"/>
            </a:solidFill>
            <a:prstDash val="sysDot"/>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09" name="Freeform 51"/>
          <p:cNvSpPr>
            <a:spLocks/>
          </p:cNvSpPr>
          <p:nvPr/>
        </p:nvSpPr>
        <p:spPr bwMode="auto">
          <a:xfrm flipH="1">
            <a:off x="3428999" y="2667000"/>
            <a:ext cx="891166" cy="22098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0" name="Text Box 52"/>
          <p:cNvSpPr txBox="1">
            <a:spLocks noChangeArrowheads="1"/>
          </p:cNvSpPr>
          <p:nvPr/>
        </p:nvSpPr>
        <p:spPr bwMode="auto">
          <a:xfrm>
            <a:off x="1981201" y="3159101"/>
            <a:ext cx="1445203"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Register Updates</a:t>
            </a:r>
          </a:p>
        </p:txBody>
      </p:sp>
      <p:sp>
        <p:nvSpPr>
          <p:cNvPr id="11311" name="Line 53"/>
          <p:cNvSpPr>
            <a:spLocks noChangeShapeType="1"/>
          </p:cNvSpPr>
          <p:nvPr/>
        </p:nvSpPr>
        <p:spPr bwMode="auto">
          <a:xfrm>
            <a:off x="5283777" y="2514600"/>
            <a:ext cx="4826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312" name="Freeform 54"/>
          <p:cNvSpPr>
            <a:spLocks/>
          </p:cNvSpPr>
          <p:nvPr/>
        </p:nvSpPr>
        <p:spPr bwMode="auto">
          <a:xfrm>
            <a:off x="5380615" y="2819400"/>
            <a:ext cx="963612" cy="228600"/>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mc:AlternateContent xmlns:mc="http://schemas.openxmlformats.org/markup-compatibility/2006" xmlns:a14="http://schemas.microsoft.com/office/drawing/2010/main">
        <mc:Choice Requires="a14">
          <p:sp>
            <p:nvSpPr>
              <p:cNvPr id="5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846706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normAutofit/>
          </a:bodyPr>
          <a:lstStyle/>
          <a:p>
            <a:pPr eaLnBrk="1" hangingPunct="1">
              <a:defRPr/>
            </a:pPr>
            <a:r>
              <a:rPr lang="en-US"/>
              <a:t>Branch Outcomes</a:t>
            </a:r>
          </a:p>
        </p:txBody>
      </p:sp>
      <p:sp>
        <p:nvSpPr>
          <p:cNvPr id="2" name="Slide Number Placeholder 1">
            <a:extLst>
              <a:ext uri="{FF2B5EF4-FFF2-40B4-BE49-F238E27FC236}">
                <a16:creationId xmlns:a16="http://schemas.microsoft.com/office/drawing/2014/main" id="{8FEDA983-49EA-47A7-B263-0F20646B43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9155" name="Rectangle 3"/>
          <p:cNvSpPr>
            <a:spLocks noGrp="1" noChangeArrowheads="1"/>
          </p:cNvSpPr>
          <p:nvPr>
            <p:ph type="body" idx="4294967295"/>
          </p:nvPr>
        </p:nvSpPr>
        <p:spPr>
          <a:xfrm>
            <a:off x="446417" y="1142999"/>
            <a:ext cx="10823368" cy="1828800"/>
          </a:xfrm>
        </p:spPr>
        <p:txBody>
          <a:bodyPr/>
          <a:lstStyle/>
          <a:p>
            <a:pPr marL="285750" lvl="1" indent="-171450"/>
            <a:r>
              <a:rPr lang="en-US" sz="2200" dirty="0"/>
              <a:t>When encounter conditional branch, cannot determine where to continue fetching</a:t>
            </a:r>
          </a:p>
          <a:p>
            <a:pPr marL="573088" lvl="2" indent="-173038"/>
            <a:r>
              <a:rPr lang="en-US" dirty="0"/>
              <a:t>Branch Taken: Transfer control to branch target</a:t>
            </a:r>
          </a:p>
          <a:p>
            <a:pPr marL="573088" lvl="2" indent="-173038"/>
            <a:r>
              <a:rPr lang="en-US" dirty="0"/>
              <a:t>Branch Not-Taken: Continue with next instruction in sequence</a:t>
            </a:r>
          </a:p>
          <a:p>
            <a:pPr marL="285750" lvl="1" indent="-171450"/>
            <a:endParaRPr lang="en-US" sz="2200" dirty="0"/>
          </a:p>
          <a:p>
            <a:pPr marL="285750" lvl="1" indent="-171450"/>
            <a:r>
              <a:rPr lang="en-US" sz="2200" dirty="0"/>
              <a:t>Cannot resolve until outcome determined by branch/integer unit</a:t>
            </a:r>
          </a:p>
        </p:txBody>
      </p:sp>
      <p:sp>
        <p:nvSpPr>
          <p:cNvPr id="49158" name="Text Box 6"/>
          <p:cNvSpPr txBox="1">
            <a:spLocks noChangeArrowheads="1"/>
          </p:cNvSpPr>
          <p:nvPr/>
        </p:nvSpPr>
        <p:spPr bwMode="auto">
          <a:xfrm>
            <a:off x="6477001" y="4800600"/>
            <a:ext cx="1428853"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90000"/>
                </a:solidFill>
                <a:effectLst/>
                <a:uLnTx/>
                <a:uFillTx/>
                <a:latin typeface="Calibri" pitchFamily="34" charset="0"/>
                <a:ea typeface="+mn-ea"/>
                <a:cs typeface="+mn-cs"/>
              </a:rPr>
              <a:t>Branch Taken</a:t>
            </a:r>
          </a:p>
        </p:txBody>
      </p:sp>
      <p:sp>
        <p:nvSpPr>
          <p:cNvPr id="49159" name="Freeform 7"/>
          <p:cNvSpPr>
            <a:spLocks/>
          </p:cNvSpPr>
          <p:nvPr/>
        </p:nvSpPr>
        <p:spPr bwMode="auto">
          <a:xfrm>
            <a:off x="6187830" y="4209145"/>
            <a:ext cx="838200" cy="228600"/>
          </a:xfrm>
          <a:custGeom>
            <a:avLst/>
            <a:gdLst>
              <a:gd name="T0" fmla="*/ 0 w 248"/>
              <a:gd name="T1" fmla="*/ 0 h 144"/>
              <a:gd name="T2" fmla="*/ 240 w 248"/>
              <a:gd name="T3" fmla="*/ 48 h 144"/>
              <a:gd name="T4" fmla="*/ 48 w 248"/>
              <a:gd name="T5" fmla="*/ 144 h 144"/>
              <a:gd name="T6" fmla="*/ 0 60000 65536"/>
              <a:gd name="T7" fmla="*/ 0 60000 65536"/>
              <a:gd name="T8" fmla="*/ 0 60000 65536"/>
              <a:gd name="T9" fmla="*/ 0 w 248"/>
              <a:gd name="T10" fmla="*/ 0 h 144"/>
              <a:gd name="T11" fmla="*/ 248 w 248"/>
              <a:gd name="T12" fmla="*/ 144 h 144"/>
            </a:gdLst>
            <a:ahLst/>
            <a:cxnLst>
              <a:cxn ang="T6">
                <a:pos x="T0" y="T1"/>
              </a:cxn>
              <a:cxn ang="T7">
                <a:pos x="T2" y="T3"/>
              </a:cxn>
              <a:cxn ang="T8">
                <a:pos x="T4" y="T5"/>
              </a:cxn>
            </a:cxnLst>
            <a:rect l="T9" t="T10" r="T11" b="T12"/>
            <a:pathLst>
              <a:path w="248" h="144">
                <a:moveTo>
                  <a:pt x="0" y="0"/>
                </a:moveTo>
                <a:cubicBezTo>
                  <a:pt x="116" y="12"/>
                  <a:pt x="232" y="24"/>
                  <a:pt x="240" y="48"/>
                </a:cubicBezTo>
                <a:cubicBezTo>
                  <a:pt x="248" y="72"/>
                  <a:pt x="148" y="108"/>
                  <a:pt x="48" y="144"/>
                </a:cubicBezTo>
              </a:path>
            </a:pathLst>
          </a:custGeom>
          <a:noFill/>
          <a:ln w="38100">
            <a:solidFill>
              <a:srgbClr val="0000FF"/>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Calibri" panose="020F0502020204030204"/>
              <a:ea typeface="+mn-ea"/>
              <a:cs typeface="+mn-cs"/>
            </a:endParaRPr>
          </a:p>
        </p:txBody>
      </p:sp>
      <p:sp>
        <p:nvSpPr>
          <p:cNvPr id="49160" name="Text Box 8"/>
          <p:cNvSpPr txBox="1">
            <a:spLocks noChangeArrowheads="1"/>
          </p:cNvSpPr>
          <p:nvPr/>
        </p:nvSpPr>
        <p:spPr bwMode="auto">
          <a:xfrm>
            <a:off x="7010401" y="4038600"/>
            <a:ext cx="1847237"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pitchFamily="34" charset="0"/>
                <a:ea typeface="+mn-ea"/>
                <a:cs typeface="+mn-cs"/>
              </a:rPr>
              <a:t>Branch Not-Taken</a:t>
            </a:r>
          </a:p>
        </p:txBody>
      </p:sp>
      <p:sp>
        <p:nvSpPr>
          <p:cNvPr id="10" name="Rectangle 4"/>
          <p:cNvSpPr>
            <a:spLocks noChangeArrowheads="1"/>
          </p:cNvSpPr>
          <p:nvPr/>
        </p:nvSpPr>
        <p:spPr bwMode="auto">
          <a:xfrm>
            <a:off x="1752601" y="345722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404663: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$0x0,%eax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404668: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rsi</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40466b:  </a:t>
            </a:r>
            <a:r>
              <a:rPr kumimoji="0" lang="nl-NL" sz="1800" b="0" i="1" u="none" strike="noStrike" kern="1200" cap="none" spc="0" normalizeH="0" baseline="0" noProof="0" dirty="0" err="1">
                <a:ln>
                  <a:noFill/>
                </a:ln>
                <a:solidFill>
                  <a:prstClr val="black"/>
                </a:solidFill>
                <a:effectLst/>
                <a:uLnTx/>
                <a:uFillTx/>
                <a:latin typeface="Courier New" pitchFamily="49" charset="0"/>
                <a:ea typeface="+mn-ea"/>
                <a:cs typeface="+mn-cs"/>
              </a:rPr>
              <a:t>jge</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    404685</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40466d: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0x8(%</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rax</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404685: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repz</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retq</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49161" name="Freeform 9"/>
          <p:cNvSpPr>
            <a:spLocks/>
          </p:cNvSpPr>
          <p:nvPr/>
        </p:nvSpPr>
        <p:spPr bwMode="auto">
          <a:xfrm rot="20773206" flipV="1">
            <a:off x="4471426" y="4284874"/>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001478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normAutofit/>
          </a:bodyPr>
          <a:lstStyle/>
          <a:p>
            <a:pPr eaLnBrk="1" hangingPunct="1">
              <a:defRPr/>
            </a:pPr>
            <a:r>
              <a:rPr lang="en-US"/>
              <a:t>Branch Prediction</a:t>
            </a:r>
          </a:p>
        </p:txBody>
      </p:sp>
      <p:sp>
        <p:nvSpPr>
          <p:cNvPr id="2" name="Slide Number Placeholder 1">
            <a:extLst>
              <a:ext uri="{FF2B5EF4-FFF2-40B4-BE49-F238E27FC236}">
                <a16:creationId xmlns:a16="http://schemas.microsoft.com/office/drawing/2014/main" id="{06D9C7A7-B546-4234-8C5A-E887C565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6627" name="Rectangle 3"/>
          <p:cNvSpPr>
            <a:spLocks noGrp="1" noChangeArrowheads="1"/>
          </p:cNvSpPr>
          <p:nvPr>
            <p:ph type="body" idx="4294967295"/>
          </p:nvPr>
        </p:nvSpPr>
        <p:spPr>
          <a:xfrm>
            <a:off x="679939" y="1003300"/>
            <a:ext cx="11512062" cy="2044700"/>
          </a:xfrm>
        </p:spPr>
        <p:txBody>
          <a:bodyPr/>
          <a:lstStyle/>
          <a:p>
            <a:pPr eaLnBrk="1" hangingPunct="1">
              <a:defRPr/>
            </a:pPr>
            <a:r>
              <a:rPr lang="en-US" dirty="0"/>
              <a:t>Idea</a:t>
            </a:r>
          </a:p>
          <a:p>
            <a:pPr lvl="1" eaLnBrk="1" hangingPunct="1">
              <a:defRPr/>
            </a:pPr>
            <a:r>
              <a:rPr lang="en-US" dirty="0"/>
              <a:t>Guess which way branch will go</a:t>
            </a:r>
          </a:p>
          <a:p>
            <a:pPr lvl="1" eaLnBrk="1" hangingPunct="1">
              <a:defRPr/>
            </a:pPr>
            <a:r>
              <a:rPr lang="en-US" dirty="0"/>
              <a:t>Begin executing instructions at predicted position</a:t>
            </a:r>
          </a:p>
          <a:p>
            <a:pPr lvl="2" eaLnBrk="1" hangingPunct="1">
              <a:defRPr/>
            </a:pPr>
            <a:r>
              <a:rPr lang="en-US" dirty="0"/>
              <a:t>But don’t actually modify register or memory data (draws on RAT &amp; ROB, see later)</a:t>
            </a:r>
          </a:p>
          <a:p>
            <a:pPr eaLnBrk="1" hangingPunct="1">
              <a:defRPr/>
            </a:pPr>
            <a:endParaRPr lang="en-US" sz="2000" dirty="0"/>
          </a:p>
        </p:txBody>
      </p:sp>
      <p:sp>
        <p:nvSpPr>
          <p:cNvPr id="50182" name="Text Box 6"/>
          <p:cNvSpPr txBox="1">
            <a:spLocks noChangeArrowheads="1"/>
          </p:cNvSpPr>
          <p:nvPr/>
        </p:nvSpPr>
        <p:spPr bwMode="auto">
          <a:xfrm>
            <a:off x="7064900" y="3431232"/>
            <a:ext cx="1436996"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90000"/>
                </a:solidFill>
                <a:effectLst/>
                <a:uLnTx/>
                <a:uFillTx/>
                <a:latin typeface="Calibri" pitchFamily="34" charset="0"/>
                <a:ea typeface="+mn-ea"/>
                <a:cs typeface="+mn-cs"/>
              </a:rPr>
              <a:t>Predict Taken</a:t>
            </a:r>
          </a:p>
        </p:txBody>
      </p:sp>
      <p:sp>
        <p:nvSpPr>
          <p:cNvPr id="50184" name="AutoShape 8"/>
          <p:cNvSpPr>
            <a:spLocks/>
          </p:cNvSpPr>
          <p:nvPr/>
        </p:nvSpPr>
        <p:spPr bwMode="auto">
          <a:xfrm>
            <a:off x="6553200" y="4744160"/>
            <a:ext cx="304800" cy="609600"/>
          </a:xfrm>
          <a:prstGeom prst="rightBrace">
            <a:avLst>
              <a:gd name="adj1" fmla="val 16667"/>
              <a:gd name="adj2" fmla="val 50000"/>
            </a:avLst>
          </a:prstGeom>
          <a:noFill/>
          <a:ln w="2540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185" name="Text Box 9"/>
          <p:cNvSpPr txBox="1">
            <a:spLocks noChangeArrowheads="1"/>
          </p:cNvSpPr>
          <p:nvPr/>
        </p:nvSpPr>
        <p:spPr bwMode="auto">
          <a:xfrm>
            <a:off x="6899818" y="4642535"/>
            <a:ext cx="1098699" cy="646331"/>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Begin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Execution</a:t>
            </a:r>
          </a:p>
        </p:txBody>
      </p:sp>
      <p:sp>
        <p:nvSpPr>
          <p:cNvPr id="10" name="Rectangle 4"/>
          <p:cNvSpPr>
            <a:spLocks noChangeArrowheads="1"/>
          </p:cNvSpPr>
          <p:nvPr/>
        </p:nvSpPr>
        <p:spPr bwMode="auto">
          <a:xfrm>
            <a:off x="1752601" y="274320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404663: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$0x0,%eax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404668: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rsi</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40466b:  </a:t>
            </a:r>
            <a:r>
              <a:rPr kumimoji="0" lang="nl-NL" sz="1800" b="0" i="1" u="none" strike="noStrike" kern="1200" cap="none" spc="0" normalizeH="0" baseline="0" noProof="0" dirty="0" err="1">
                <a:ln>
                  <a:noFill/>
                </a:ln>
                <a:solidFill>
                  <a:prstClr val="black"/>
                </a:solidFill>
                <a:effectLst/>
                <a:uLnTx/>
                <a:uFillTx/>
                <a:latin typeface="Courier New" pitchFamily="49" charset="0"/>
                <a:ea typeface="+mn-ea"/>
                <a:cs typeface="+mn-cs"/>
              </a:rPr>
              <a:t>jge</a:t>
            </a:r>
            <a:r>
              <a:rPr kumimoji="0" lang="nl-NL" sz="1800" b="0" i="1" u="none" strike="noStrike" kern="1200" cap="none" spc="0" normalizeH="0" baseline="0" noProof="0" dirty="0">
                <a:ln>
                  <a:noFill/>
                </a:ln>
                <a:solidFill>
                  <a:prstClr val="black"/>
                </a:solidFill>
                <a:effectLst/>
                <a:uLnTx/>
                <a:uFillTx/>
                <a:latin typeface="Courier New" pitchFamily="49" charset="0"/>
                <a:ea typeface="+mn-ea"/>
                <a:cs typeface="+mn-cs"/>
              </a:rPr>
              <a:t>    404685</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40466d: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mov</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0x8(%</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rdi</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rax</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404685: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repz</a:t>
            </a:r>
            <a:r>
              <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nl-NL" sz="1800" b="0" i="0" u="none" strike="noStrike" kern="1200" cap="none" spc="0" normalizeH="0" baseline="0" noProof="0" dirty="0" err="1">
                <a:ln>
                  <a:noFill/>
                </a:ln>
                <a:solidFill>
                  <a:prstClr val="black"/>
                </a:solidFill>
                <a:effectLst/>
                <a:uLnTx/>
                <a:uFillTx/>
                <a:latin typeface="Courier New" pitchFamily="49" charset="0"/>
                <a:ea typeface="+mn-ea"/>
                <a:cs typeface="+mn-cs"/>
              </a:rPr>
              <a:t>retq</a:t>
            </a:r>
            <a:endParaRPr kumimoji="0" lang="nl-NL" sz="18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11" name="Freeform 9"/>
          <p:cNvSpPr>
            <a:spLocks/>
          </p:cNvSpPr>
          <p:nvPr/>
        </p:nvSpPr>
        <p:spPr bwMode="auto">
          <a:xfrm rot="21120874" flipV="1">
            <a:off x="4557780" y="3627906"/>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067890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27"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28"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667650" name="Rectangle 2"/>
          <p:cNvSpPr>
            <a:spLocks noGrp="1" noChangeArrowheads="1"/>
          </p:cNvSpPr>
          <p:nvPr>
            <p:ph type="title"/>
          </p:nvPr>
        </p:nvSpPr>
        <p:spPr/>
        <p:txBody>
          <a:bodyPr>
            <a:normAutofit/>
          </a:bodyPr>
          <a:lstStyle/>
          <a:p>
            <a:pPr eaLnBrk="1" hangingPunct="1">
              <a:defRPr/>
            </a:pPr>
            <a:r>
              <a:rPr lang="en-US"/>
              <a:t>Branch Prediction Through Loop</a:t>
            </a:r>
          </a:p>
        </p:txBody>
      </p:sp>
      <p:sp>
        <p:nvSpPr>
          <p:cNvPr id="2" name="Slide Number Placeholder 1">
            <a:extLst>
              <a:ext uri="{FF2B5EF4-FFF2-40B4-BE49-F238E27FC236}">
                <a16:creationId xmlns:a16="http://schemas.microsoft.com/office/drawing/2014/main" id="{F2667D5B-178E-436E-8D35-172F9344E0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1203"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51206"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1207"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1208"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98</a:t>
            </a:r>
          </a:p>
        </p:txBody>
      </p:sp>
      <p:sp>
        <p:nvSpPr>
          <p:cNvPr id="51209"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99</a:t>
            </a:r>
          </a:p>
        </p:txBody>
      </p:sp>
      <p:sp>
        <p:nvSpPr>
          <p:cNvPr id="51210"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100</a:t>
            </a:r>
          </a:p>
        </p:txBody>
      </p:sp>
      <p:sp>
        <p:nvSpPr>
          <p:cNvPr id="51211"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Predict Taken (OK)</a:t>
            </a:r>
          </a:p>
        </p:txBody>
      </p:sp>
      <p:sp>
        <p:nvSpPr>
          <p:cNvPr id="51212"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Predict Taken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(Oops)</a:t>
            </a:r>
          </a:p>
        </p:txBody>
      </p:sp>
      <p:sp>
        <p:nvSpPr>
          <p:cNvPr id="51214"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101</a:t>
            </a:r>
          </a:p>
        </p:txBody>
      </p:sp>
      <p:sp>
        <p:nvSpPr>
          <p:cNvPr id="51215"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1216"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Assume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vector length = </a:t>
            </a:r>
            <a:r>
              <a:rPr kumimoji="0" lang="en-US" sz="2000" b="0" i="1" u="none" strike="noStrike" kern="1200" cap="none" spc="0" normalizeH="0" baseline="0" noProof="0" dirty="0">
                <a:ln>
                  <a:noFill/>
                </a:ln>
                <a:solidFill>
                  <a:srgbClr val="C00000"/>
                </a:solidFill>
                <a:effectLst/>
                <a:uLnTx/>
                <a:uFillTx/>
                <a:latin typeface="Calibri" pitchFamily="34" charset="0"/>
                <a:ea typeface="+mn-ea"/>
                <a:cs typeface="+mn-cs"/>
              </a:rPr>
              <a:t>100</a:t>
            </a:r>
          </a:p>
        </p:txBody>
      </p:sp>
      <p:sp>
        <p:nvSpPr>
          <p:cNvPr id="51217" name="Text Box 17"/>
          <p:cNvSpPr txBox="1">
            <a:spLocks noChangeArrowheads="1"/>
          </p:cNvSpPr>
          <p:nvPr/>
        </p:nvSpPr>
        <p:spPr bwMode="auto">
          <a:xfrm>
            <a:off x="7072111" y="4248151"/>
            <a:ext cx="1295400" cy="1015663"/>
          </a:xfrm>
          <a:prstGeom prst="rect">
            <a:avLst/>
          </a:prstGeom>
          <a:noFill/>
          <a:ln w="25400">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Read invalid location</a:t>
            </a:r>
          </a:p>
        </p:txBody>
      </p:sp>
      <p:sp>
        <p:nvSpPr>
          <p:cNvPr id="51218" name="Line 18"/>
          <p:cNvSpPr>
            <a:spLocks noChangeShapeType="1"/>
          </p:cNvSpPr>
          <p:nvPr/>
        </p:nvSpPr>
        <p:spPr bwMode="auto">
          <a:xfrm flipH="1" flipV="1">
            <a:off x="6042025" y="4171950"/>
            <a:ext cx="1066800" cy="228600"/>
          </a:xfrm>
          <a:prstGeom prst="line">
            <a:avLst/>
          </a:pr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1219" name="Line 19"/>
          <p:cNvSpPr>
            <a:spLocks noChangeShapeType="1"/>
          </p:cNvSpPr>
          <p:nvPr/>
        </p:nvSpPr>
        <p:spPr bwMode="auto">
          <a:xfrm>
            <a:off x="9413875" y="5086350"/>
            <a:ext cx="0" cy="1219200"/>
          </a:xfrm>
          <a:prstGeom prst="line">
            <a:avLst/>
          </a:prstGeom>
          <a:noFill/>
          <a:ln w="25400">
            <a:solidFill>
              <a:schemeClr val="tx1">
                <a:lumMod val="65000"/>
                <a:lumOff val="35000"/>
              </a:schemeClr>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endParaRPr>
          </a:p>
        </p:txBody>
      </p:sp>
      <p:sp>
        <p:nvSpPr>
          <p:cNvPr id="51220" name="Line 20"/>
          <p:cNvSpPr>
            <a:spLocks noChangeShapeType="1"/>
          </p:cNvSpPr>
          <p:nvPr/>
        </p:nvSpPr>
        <p:spPr bwMode="auto">
          <a:xfrm>
            <a:off x="9413875" y="3867150"/>
            <a:ext cx="0" cy="1219200"/>
          </a:xfrm>
          <a:prstGeom prst="line">
            <a:avLst/>
          </a:prstGeom>
          <a:noFill/>
          <a:ln w="25400">
            <a:solidFill>
              <a:schemeClr val="tx1">
                <a:lumMod val="65000"/>
                <a:lumOff val="35000"/>
              </a:schemeClr>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endParaRPr>
          </a:p>
        </p:txBody>
      </p:sp>
      <p:sp>
        <p:nvSpPr>
          <p:cNvPr id="51221" name="Text Box 21"/>
          <p:cNvSpPr txBox="1">
            <a:spLocks noChangeArrowheads="1"/>
          </p:cNvSpPr>
          <p:nvPr/>
        </p:nvSpPr>
        <p:spPr bwMode="auto">
          <a:xfrm>
            <a:off x="8804276" y="4220742"/>
            <a:ext cx="1036887" cy="369332"/>
          </a:xfrm>
          <a:prstGeom prst="rect">
            <a:avLst/>
          </a:prstGeom>
          <a:solidFill>
            <a:schemeClr val="bg1"/>
          </a:solid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rPr>
              <a:t>Executed</a:t>
            </a:r>
          </a:p>
        </p:txBody>
      </p:sp>
      <p:sp>
        <p:nvSpPr>
          <p:cNvPr id="51222" name="Text Box 22"/>
          <p:cNvSpPr txBox="1">
            <a:spLocks noChangeArrowheads="1"/>
          </p:cNvSpPr>
          <p:nvPr/>
        </p:nvSpPr>
        <p:spPr bwMode="auto">
          <a:xfrm>
            <a:off x="8886826" y="5425654"/>
            <a:ext cx="932243" cy="369332"/>
          </a:xfrm>
          <a:prstGeom prst="rect">
            <a:avLst/>
          </a:prstGeom>
          <a:solidFill>
            <a:schemeClr val="bg1"/>
          </a:solid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rPr>
              <a:t>Fetched</a:t>
            </a:r>
          </a:p>
        </p:txBody>
      </p:sp>
      <p:sp>
        <p:nvSpPr>
          <p:cNvPr id="51223" name="Line 23"/>
          <p:cNvSpPr>
            <a:spLocks noChangeShapeType="1"/>
          </p:cNvSpPr>
          <p:nvPr/>
        </p:nvSpPr>
        <p:spPr bwMode="auto">
          <a:xfrm flipV="1">
            <a:off x="9261475" y="3867150"/>
            <a:ext cx="304800" cy="0"/>
          </a:xfrm>
          <a:prstGeom prst="line">
            <a:avLst/>
          </a:prstGeom>
          <a:noFill/>
          <a:ln w="25400">
            <a:solidFill>
              <a:schemeClr val="tx1">
                <a:lumMod val="65000"/>
                <a:lumOff val="3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endParaRPr>
          </a:p>
        </p:txBody>
      </p:sp>
      <p:sp>
        <p:nvSpPr>
          <p:cNvPr id="51224" name="Line 24"/>
          <p:cNvSpPr>
            <a:spLocks noChangeShapeType="1"/>
          </p:cNvSpPr>
          <p:nvPr/>
        </p:nvSpPr>
        <p:spPr bwMode="auto">
          <a:xfrm flipV="1">
            <a:off x="9261475" y="5086350"/>
            <a:ext cx="304800" cy="0"/>
          </a:xfrm>
          <a:prstGeom prst="line">
            <a:avLst/>
          </a:prstGeom>
          <a:noFill/>
          <a:ln w="25400">
            <a:solidFill>
              <a:schemeClr val="tx1">
                <a:lumMod val="65000"/>
                <a:lumOff val="3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endParaRPr>
          </a:p>
        </p:txBody>
      </p:sp>
      <p:sp>
        <p:nvSpPr>
          <p:cNvPr id="51225" name="Line 25"/>
          <p:cNvSpPr>
            <a:spLocks noChangeShapeType="1"/>
          </p:cNvSpPr>
          <p:nvPr/>
        </p:nvSpPr>
        <p:spPr bwMode="auto">
          <a:xfrm flipV="1">
            <a:off x="9261475" y="6305550"/>
            <a:ext cx="304800" cy="0"/>
          </a:xfrm>
          <a:prstGeom prst="line">
            <a:avLst/>
          </a:prstGeom>
          <a:noFill/>
          <a:ln w="25400">
            <a:solidFill>
              <a:schemeClr val="tx1">
                <a:lumMod val="65000"/>
                <a:lumOff val="3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itchFamily="34" charset="0"/>
              <a:ea typeface="+mn-ea"/>
              <a:cs typeface="+mn-cs"/>
            </a:endParaRPr>
          </a:p>
        </p:txBody>
      </p:sp>
      <mc:AlternateContent xmlns:mc="http://schemas.openxmlformats.org/markup-compatibility/2006" xmlns:a14="http://schemas.microsoft.com/office/drawing/2010/main">
        <mc:Choice Requires="a14">
          <p:sp>
            <p:nvSpPr>
              <p:cNvPr id="2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013633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29"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30"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31"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da-DK"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da-DK"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32"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3"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4"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98</a:t>
            </a:r>
          </a:p>
        </p:txBody>
      </p:sp>
      <p:sp>
        <p:nvSpPr>
          <p:cNvPr id="35"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99</a:t>
            </a:r>
          </a:p>
        </p:txBody>
      </p:sp>
      <p:sp>
        <p:nvSpPr>
          <p:cNvPr id="36"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100</a:t>
            </a:r>
          </a:p>
        </p:txBody>
      </p:sp>
      <p:sp>
        <p:nvSpPr>
          <p:cNvPr id="37"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Predict Taken (OK)</a:t>
            </a:r>
          </a:p>
        </p:txBody>
      </p:sp>
      <p:sp>
        <p:nvSpPr>
          <p:cNvPr id="38"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Predict Taken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mn-cs"/>
              </a:rPr>
              <a:t>(Oops)</a:t>
            </a:r>
          </a:p>
        </p:txBody>
      </p:sp>
      <p:sp>
        <p:nvSpPr>
          <p:cNvPr id="39"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101</a:t>
            </a:r>
          </a:p>
        </p:txBody>
      </p:sp>
      <p:sp>
        <p:nvSpPr>
          <p:cNvPr id="40"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1"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Assume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itchFamily="34" charset="0"/>
                <a:ea typeface="+mn-ea"/>
                <a:cs typeface="+mn-cs"/>
              </a:rPr>
              <a:t>vector length = </a:t>
            </a:r>
            <a:r>
              <a:rPr kumimoji="0" lang="en-US" sz="2000" b="0" i="1" u="none" strike="noStrike" kern="1200" cap="none" spc="0" normalizeH="0" baseline="0" noProof="0" dirty="0">
                <a:ln>
                  <a:noFill/>
                </a:ln>
                <a:solidFill>
                  <a:srgbClr val="C00000"/>
                </a:solidFill>
                <a:effectLst/>
                <a:uLnTx/>
                <a:uFillTx/>
                <a:latin typeface="Calibri" pitchFamily="34" charset="0"/>
                <a:ea typeface="+mn-ea"/>
                <a:cs typeface="+mn-cs"/>
              </a:rPr>
              <a:t>100</a:t>
            </a:r>
          </a:p>
        </p:txBody>
      </p:sp>
      <p:sp>
        <p:nvSpPr>
          <p:cNvPr id="668674" name="Rectangle 2"/>
          <p:cNvSpPr>
            <a:spLocks noGrp="1" noChangeArrowheads="1"/>
          </p:cNvSpPr>
          <p:nvPr>
            <p:ph type="title"/>
          </p:nvPr>
        </p:nvSpPr>
        <p:spPr/>
        <p:txBody>
          <a:bodyPr>
            <a:normAutofit/>
          </a:bodyPr>
          <a:lstStyle/>
          <a:p>
            <a:pPr eaLnBrk="1" hangingPunct="1">
              <a:defRPr/>
            </a:pPr>
            <a:r>
              <a:rPr lang="en-US"/>
              <a:t>Branch Misprediction Invalidation</a:t>
            </a:r>
          </a:p>
        </p:txBody>
      </p:sp>
      <p:sp>
        <p:nvSpPr>
          <p:cNvPr id="2" name="Slide Number Placeholder 1">
            <a:extLst>
              <a:ext uri="{FF2B5EF4-FFF2-40B4-BE49-F238E27FC236}">
                <a16:creationId xmlns:a16="http://schemas.microsoft.com/office/drawing/2014/main" id="{F49A26D7-C353-423F-84BB-130D790C47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2239" name="Text Box 15"/>
          <p:cNvSpPr txBox="1">
            <a:spLocks noChangeArrowheads="1"/>
          </p:cNvSpPr>
          <p:nvPr/>
        </p:nvSpPr>
        <p:spPr bwMode="auto">
          <a:xfrm>
            <a:off x="7467600" y="4928556"/>
            <a:ext cx="1097736"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rPr>
              <a:t>Invalidate</a:t>
            </a:r>
          </a:p>
        </p:txBody>
      </p:sp>
      <p:sp>
        <p:nvSpPr>
          <p:cNvPr id="52242" name="Line 18"/>
          <p:cNvSpPr>
            <a:spLocks noChangeShapeType="1"/>
          </p:cNvSpPr>
          <p:nvPr/>
        </p:nvSpPr>
        <p:spPr bwMode="auto">
          <a:xfrm>
            <a:off x="2209800" y="4114800"/>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3" name="Line 19"/>
          <p:cNvSpPr>
            <a:spLocks noChangeShapeType="1"/>
          </p:cNvSpPr>
          <p:nvPr/>
        </p:nvSpPr>
        <p:spPr bwMode="auto">
          <a:xfrm>
            <a:off x="2209800" y="4385096"/>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4" name="Line 20"/>
          <p:cNvSpPr>
            <a:spLocks noChangeShapeType="1"/>
          </p:cNvSpPr>
          <p:nvPr/>
        </p:nvSpPr>
        <p:spPr bwMode="auto">
          <a:xfrm>
            <a:off x="2209800" y="4613696"/>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5" name="Line 21"/>
          <p:cNvSpPr>
            <a:spLocks noChangeShapeType="1"/>
          </p:cNvSpPr>
          <p:nvPr/>
        </p:nvSpPr>
        <p:spPr bwMode="auto">
          <a:xfrm>
            <a:off x="2209800" y="4876800"/>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6" name="Line 22"/>
          <p:cNvSpPr>
            <a:spLocks noChangeShapeType="1"/>
          </p:cNvSpPr>
          <p:nvPr/>
        </p:nvSpPr>
        <p:spPr bwMode="auto">
          <a:xfrm>
            <a:off x="2209800" y="5105400"/>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7" name="Line 23"/>
          <p:cNvSpPr>
            <a:spLocks noChangeShapeType="1"/>
          </p:cNvSpPr>
          <p:nvPr/>
        </p:nvSpPr>
        <p:spPr bwMode="auto">
          <a:xfrm>
            <a:off x="2209800" y="5545348"/>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8" name="Line 24"/>
          <p:cNvSpPr>
            <a:spLocks noChangeShapeType="1"/>
          </p:cNvSpPr>
          <p:nvPr/>
        </p:nvSpPr>
        <p:spPr bwMode="auto">
          <a:xfrm>
            <a:off x="2209800" y="5773948"/>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49" name="Line 25"/>
          <p:cNvSpPr>
            <a:spLocks noChangeShapeType="1"/>
          </p:cNvSpPr>
          <p:nvPr/>
        </p:nvSpPr>
        <p:spPr bwMode="auto">
          <a:xfrm>
            <a:off x="2209800" y="6019800"/>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2250" name="AutoShape 26"/>
          <p:cNvSpPr>
            <a:spLocks/>
          </p:cNvSpPr>
          <p:nvPr/>
        </p:nvSpPr>
        <p:spPr bwMode="auto">
          <a:xfrm>
            <a:off x="7086600" y="4070350"/>
            <a:ext cx="304800" cy="2178050"/>
          </a:xfrm>
          <a:prstGeom prst="rightBrace">
            <a:avLst>
              <a:gd name="adj1" fmla="val 56250"/>
              <a:gd name="adj2" fmla="val 50000"/>
            </a:avLst>
          </a:prstGeom>
          <a:noFill/>
          <a:ln w="25400">
            <a:solidFill>
              <a:srgbClr val="C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46" name="Line 25"/>
          <p:cNvSpPr>
            <a:spLocks noChangeShapeType="1"/>
          </p:cNvSpPr>
          <p:nvPr/>
        </p:nvSpPr>
        <p:spPr bwMode="auto">
          <a:xfrm>
            <a:off x="2209800" y="6248400"/>
            <a:ext cx="4419600" cy="0"/>
          </a:xfrm>
          <a:prstGeom prst="line">
            <a:avLst/>
          </a:prstGeom>
          <a:noFill/>
          <a:ln w="25400">
            <a:solidFill>
              <a:srgbClr val="C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mc:AlternateContent xmlns:mc="http://schemas.openxmlformats.org/markup-compatibility/2006" xmlns:a14="http://schemas.microsoft.com/office/drawing/2010/main">
        <mc:Choice Requires="a14">
          <p:sp>
            <p:nvSpPr>
              <p:cNvPr id="4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0768842"/>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normAutofit/>
          </a:bodyPr>
          <a:lstStyle/>
          <a:p>
            <a:pPr eaLnBrk="1" hangingPunct="1">
              <a:defRPr/>
            </a:pPr>
            <a:r>
              <a:rPr lang="en-US" dirty="0"/>
              <a:t>Branch Misprediction Recovery</a:t>
            </a:r>
          </a:p>
        </p:txBody>
      </p:sp>
      <p:sp>
        <p:nvSpPr>
          <p:cNvPr id="2" name="Slide Number Placeholder 1">
            <a:extLst>
              <a:ext uri="{FF2B5EF4-FFF2-40B4-BE49-F238E27FC236}">
                <a16:creationId xmlns:a16="http://schemas.microsoft.com/office/drawing/2014/main" id="{1AE860FF-340C-40F1-96E3-E76CA7F47C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9699" name="Rectangle 3"/>
          <p:cNvSpPr>
            <a:spLocks noGrp="1" noChangeArrowheads="1"/>
          </p:cNvSpPr>
          <p:nvPr>
            <p:ph type="body" idx="4294967295"/>
          </p:nvPr>
        </p:nvSpPr>
        <p:spPr>
          <a:xfrm>
            <a:off x="0" y="3962400"/>
            <a:ext cx="8010525" cy="1368425"/>
          </a:xfrm>
        </p:spPr>
        <p:txBody>
          <a:bodyPr/>
          <a:lstStyle/>
          <a:p>
            <a:pPr eaLnBrk="1" hangingPunct="1">
              <a:defRPr/>
            </a:pPr>
            <a:r>
              <a:rPr lang="en-US" dirty="0"/>
              <a:t>Performance Cost</a:t>
            </a:r>
          </a:p>
          <a:p>
            <a:pPr lvl="1" eaLnBrk="1" hangingPunct="1">
              <a:defRPr/>
            </a:pPr>
            <a:r>
              <a:rPr lang="en-US" dirty="0"/>
              <a:t>Multiple clock cycles on modern processor</a:t>
            </a:r>
          </a:p>
          <a:p>
            <a:pPr lvl="1" eaLnBrk="1" hangingPunct="1">
              <a:defRPr/>
            </a:pPr>
            <a:r>
              <a:rPr lang="en-US" dirty="0"/>
              <a:t>Can be a major performance limiter</a:t>
            </a:r>
          </a:p>
        </p:txBody>
      </p:sp>
      <p:sp>
        <p:nvSpPr>
          <p:cNvPr id="53252" name="Rectangle 5"/>
          <p:cNvSpPr>
            <a:spLocks noChangeArrowheads="1"/>
          </p:cNvSpPr>
          <p:nvPr/>
        </p:nvSpPr>
        <p:spPr bwMode="auto">
          <a:xfrm>
            <a:off x="2113862" y="1354029"/>
            <a:ext cx="5341039" cy="1813317"/>
          </a:xfrm>
          <a:prstGeom prst="rect">
            <a:avLst/>
          </a:prstGeom>
          <a:solidFill>
            <a:schemeClr val="bg1">
              <a:lumMod val="95000"/>
            </a:schemeClr>
          </a:solidFill>
          <a:ln w="12700" cmpd="dbl">
            <a:solidFill>
              <a:schemeClr val="tx1"/>
            </a:solidFill>
            <a:miter lim="800000"/>
            <a:headEnd/>
            <a:tailEnd/>
          </a:ln>
        </p:spPr>
        <p:txBody>
          <a:bodyPr wrap="square" lIns="90487" tIns="44450" rIns="90487" bIns="4445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401029: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vmulsd</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),%xmm0,%xmm0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40102d: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add</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$0x8,%rdx</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401031: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cmp</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rax</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rdx</a:t>
            </a:r>
            <a:endPar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401034: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jne</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401029</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401036: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jmp</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401040</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tab pos="685800" algn="l"/>
                <a:tab pos="1435100" algn="l"/>
                <a:tab pos="3606800" algn="l"/>
                <a:tab pos="4686300" algn="l"/>
              </a:tabLst>
              <a:defRPr/>
            </a:pP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401040:  </a:t>
            </a:r>
            <a:r>
              <a:rPr kumimoji="0" lang="cs-CZ" sz="1600" b="0" i="0" u="none" strike="noStrike" kern="1200" cap="none" spc="0" normalizeH="0" baseline="0" noProof="0" dirty="0" err="1">
                <a:ln>
                  <a:noFill/>
                </a:ln>
                <a:solidFill>
                  <a:prstClr val="black"/>
                </a:solidFill>
                <a:effectLst/>
                <a:uLnTx/>
                <a:uFillTx/>
                <a:latin typeface="Courier New" pitchFamily="49" charset="0"/>
                <a:ea typeface="+mn-ea"/>
                <a:cs typeface="+mn-cs"/>
              </a:rPr>
              <a:t>vmovsd</a:t>
            </a:r>
            <a:r>
              <a:rPr kumimoji="0" lang="cs-CZ" sz="1600" b="0" i="0" u="none" strike="noStrike" kern="1200" cap="none" spc="0" normalizeH="0" baseline="0" noProof="0" dirty="0">
                <a:ln>
                  <a:noFill/>
                </a:ln>
                <a:solidFill>
                  <a:prstClr val="black"/>
                </a:solidFill>
                <a:effectLst/>
                <a:uLnTx/>
                <a:uFillTx/>
                <a:latin typeface="Courier New" pitchFamily="49" charset="0"/>
                <a:ea typeface="+mn-ea"/>
                <a:cs typeface="+mn-cs"/>
              </a:rPr>
              <a:t> %xmm0,(%r12)</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mn-cs"/>
            </a:endParaRPr>
          </a:p>
        </p:txBody>
      </p:sp>
      <p:sp>
        <p:nvSpPr>
          <p:cNvPr id="53253" name="Freeform 7"/>
          <p:cNvSpPr>
            <a:spLocks/>
          </p:cNvSpPr>
          <p:nvPr/>
        </p:nvSpPr>
        <p:spPr bwMode="auto">
          <a:xfrm>
            <a:off x="5317627" y="2260687"/>
            <a:ext cx="1968500" cy="22860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3254" name="Text Box 9"/>
          <p:cNvSpPr txBox="1">
            <a:spLocks noChangeArrowheads="1"/>
          </p:cNvSpPr>
          <p:nvPr/>
        </p:nvSpPr>
        <p:spPr bwMode="auto">
          <a:xfrm>
            <a:off x="6301877" y="1676400"/>
            <a:ext cx="692818"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C00000"/>
                </a:solidFill>
                <a:effectLst/>
                <a:uLnTx/>
                <a:uFillTx/>
                <a:latin typeface="Calibri" pitchFamily="34" charset="0"/>
                <a:ea typeface="+mn-ea"/>
                <a:cs typeface="+mn-cs"/>
              </a:rPr>
              <a:t>i</a:t>
            </a: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 = 99</a:t>
            </a:r>
          </a:p>
        </p:txBody>
      </p:sp>
      <p:sp>
        <p:nvSpPr>
          <p:cNvPr id="53255" name="Text Box 11"/>
          <p:cNvSpPr txBox="1">
            <a:spLocks noChangeArrowheads="1"/>
          </p:cNvSpPr>
          <p:nvPr/>
        </p:nvSpPr>
        <p:spPr bwMode="auto">
          <a:xfrm>
            <a:off x="7489372" y="1796230"/>
            <a:ext cx="2030941" cy="369332"/>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Definitely not taken</a:t>
            </a:r>
          </a:p>
        </p:txBody>
      </p:sp>
      <p:sp>
        <p:nvSpPr>
          <p:cNvPr id="8" name="AutoShape 8"/>
          <p:cNvSpPr>
            <a:spLocks/>
          </p:cNvSpPr>
          <p:nvPr/>
        </p:nvSpPr>
        <p:spPr bwMode="auto">
          <a:xfrm>
            <a:off x="7482114" y="2471651"/>
            <a:ext cx="304800" cy="609600"/>
          </a:xfrm>
          <a:prstGeom prst="rightBrace">
            <a:avLst>
              <a:gd name="adj1" fmla="val 16667"/>
              <a:gd name="adj2" fmla="val 50000"/>
            </a:avLst>
          </a:prstGeom>
          <a:noFill/>
          <a:ln w="2540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 name="Text Box 9"/>
          <p:cNvSpPr txBox="1">
            <a:spLocks noChangeArrowheads="1"/>
          </p:cNvSpPr>
          <p:nvPr/>
        </p:nvSpPr>
        <p:spPr bwMode="auto">
          <a:xfrm>
            <a:off x="7828732" y="2370026"/>
            <a:ext cx="936475" cy="646331"/>
          </a:xfrm>
          <a:prstGeom prst="rect">
            <a:avLst/>
          </a:prstGeom>
          <a:noFill/>
          <a:ln w="254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Reload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Pipeline</a:t>
            </a: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19738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Prediction Numbers</a:t>
            </a:r>
          </a:p>
        </p:txBody>
      </p:sp>
      <p:sp>
        <p:nvSpPr>
          <p:cNvPr id="3" name="Content Placeholder 2"/>
          <p:cNvSpPr>
            <a:spLocks noGrp="1"/>
          </p:cNvSpPr>
          <p:nvPr>
            <p:ph idx="1"/>
          </p:nvPr>
        </p:nvSpPr>
        <p:spPr/>
        <p:txBody>
          <a:bodyPr/>
          <a:lstStyle/>
          <a:p>
            <a:endParaRPr lang="en-US" dirty="0"/>
          </a:p>
          <a:p>
            <a:r>
              <a:rPr lang="en-US" dirty="0"/>
              <a:t>Default behavior:</a:t>
            </a:r>
          </a:p>
          <a:p>
            <a:pPr lvl="1"/>
            <a:r>
              <a:rPr lang="en-US" dirty="0"/>
              <a:t>Backwards branches are often loops so predict taken </a:t>
            </a:r>
          </a:p>
          <a:p>
            <a:pPr lvl="1"/>
            <a:r>
              <a:rPr lang="en-US" dirty="0"/>
              <a:t>Forwards branches are often if so predict not taken</a:t>
            </a:r>
          </a:p>
          <a:p>
            <a:pPr marL="0" indent="0">
              <a:buNone/>
            </a:pPr>
            <a:endParaRPr lang="en-US" dirty="0"/>
          </a:p>
          <a:p>
            <a:r>
              <a:rPr lang="en-US" dirty="0"/>
              <a:t>Predictors average better than 95% accuracy</a:t>
            </a:r>
          </a:p>
          <a:p>
            <a:pPr lvl="1"/>
            <a:r>
              <a:rPr lang="en-US" dirty="0"/>
              <a:t>Most branches are already predictable.</a:t>
            </a:r>
          </a:p>
          <a:p>
            <a:pPr marL="0" indent="0">
              <a:buNone/>
            </a:pPr>
            <a:endParaRPr lang="en-US" dirty="0"/>
          </a:p>
          <a:p>
            <a:endParaRPr lang="en-US" dirty="0"/>
          </a:p>
          <a:p>
            <a:r>
              <a:rPr lang="en-US" dirty="0"/>
              <a:t>Bonus material: </a:t>
            </a:r>
          </a:p>
          <a:p>
            <a:pPr lvl="1"/>
            <a:r>
              <a:rPr lang="en-US" sz="1800" dirty="0">
                <a:hlinkClick r:id="rId2"/>
              </a:rPr>
              <a:t>http://stackoverflow.com/questions/11227809/why-is-processing-a-sorted-array-faster-than-an-unsorted-array</a:t>
            </a:r>
            <a:r>
              <a:rPr lang="en-US" sz="1800" dirty="0"/>
              <a:t> </a:t>
            </a:r>
            <a:endParaRPr lang="en-US" dirty="0"/>
          </a:p>
        </p:txBody>
      </p:sp>
      <p:sp>
        <p:nvSpPr>
          <p:cNvPr id="4" name="Slide Number Placeholder 3">
            <a:extLst>
              <a:ext uri="{FF2B5EF4-FFF2-40B4-BE49-F238E27FC236}">
                <a16:creationId xmlns:a16="http://schemas.microsoft.com/office/drawing/2014/main" id="{7CBA4805-4EE8-442A-ADA9-2BBA3E9B3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[15-213 @ CMU]</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69993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B79827-5E68-425C-9B80-AD25E74BC3A6}"/>
              </a:ext>
            </a:extLst>
          </p:cNvPr>
          <p:cNvSpPr>
            <a:spLocks noGrp="1"/>
          </p:cNvSpPr>
          <p:nvPr>
            <p:ph type="title"/>
          </p:nvPr>
        </p:nvSpPr>
        <p:spPr/>
        <p:txBody>
          <a:bodyPr/>
          <a:lstStyle/>
          <a:p>
            <a:r>
              <a:rPr lang="en-US" dirty="0"/>
              <a:t>Short trip: actors, the “speculative execution” trick </a:t>
            </a:r>
            <a:r>
              <a:rPr lang="en-US" sz="2000" dirty="0"/>
              <a:t>[it’s tricky]</a:t>
            </a:r>
            <a:endParaRPr lang="en-US" dirty="0"/>
          </a:p>
        </p:txBody>
      </p:sp>
      <p:sp>
        <p:nvSpPr>
          <p:cNvPr id="10" name="Content Placeholder 9">
            <a:extLst>
              <a:ext uri="{FF2B5EF4-FFF2-40B4-BE49-F238E27FC236}">
                <a16:creationId xmlns:a16="http://schemas.microsoft.com/office/drawing/2014/main" id="{FC7D147A-637C-4FDA-8B77-8927622D603C}"/>
              </a:ext>
            </a:extLst>
          </p:cNvPr>
          <p:cNvSpPr>
            <a:spLocks noGrp="1"/>
          </p:cNvSpPr>
          <p:nvPr>
            <p:ph idx="1"/>
          </p:nvPr>
        </p:nvSpPr>
        <p:spPr/>
        <p:txBody>
          <a:bodyPr>
            <a:normAutofit fontScale="92500" lnSpcReduction="20000"/>
          </a:bodyPr>
          <a:lstStyle/>
          <a:p>
            <a:r>
              <a:rPr lang="en-US" dirty="0"/>
              <a:t>“instruction issue phase” vs. “instruction retirement phase”:  two different animals</a:t>
            </a:r>
          </a:p>
          <a:p>
            <a:pPr lvl="1"/>
            <a:endParaRPr lang="en-US" dirty="0"/>
          </a:p>
          <a:p>
            <a:r>
              <a:rPr lang="en-US" dirty="0"/>
              <a:t>ROB: reorder buffer </a:t>
            </a:r>
          </a:p>
          <a:p>
            <a:pPr lvl="1"/>
            <a:r>
              <a:rPr lang="en-US" dirty="0"/>
              <a:t>At issue time, an instruction is assigned an entry at the tail of the ROB. It’s there while in flight, before being committed</a:t>
            </a:r>
          </a:p>
          <a:p>
            <a:pPr lvl="1"/>
            <a:endParaRPr lang="en-US" dirty="0"/>
          </a:p>
          <a:p>
            <a:r>
              <a:rPr lang="en-US" dirty="0"/>
              <a:t>RAT: register alias table</a:t>
            </a:r>
          </a:p>
          <a:p>
            <a:pPr lvl="1"/>
            <a:r>
              <a:rPr lang="en-US" dirty="0"/>
              <a:t>RAT needed because of “register renaming”, which is a technique that abstracts logical registers from physical registers</a:t>
            </a:r>
          </a:p>
          <a:p>
            <a:pPr lvl="2"/>
            <a:r>
              <a:rPr lang="en-US" dirty="0"/>
              <a:t>Every logical register has a set of physical registers associated with it</a:t>
            </a:r>
          </a:p>
          <a:p>
            <a:pPr lvl="2"/>
            <a:r>
              <a:rPr lang="en-US" dirty="0"/>
              <a:t>The physical registers are opaque and cannot be referenced directly but only via the canonical names</a:t>
            </a:r>
          </a:p>
          <a:p>
            <a:pPr lvl="1"/>
            <a:endParaRPr lang="en-US" dirty="0"/>
          </a:p>
          <a:p>
            <a:r>
              <a:rPr lang="en-US" dirty="0"/>
              <a:t>The interplay between ROB and RAT allows an unwinding of the instructions without compromising the state of the program (since things were not committed yet)</a:t>
            </a:r>
          </a:p>
          <a:p>
            <a:pPr lvl="1"/>
            <a:endParaRPr lang="en-US" dirty="0"/>
          </a:p>
          <a:p>
            <a:r>
              <a:rPr lang="en-US" dirty="0"/>
              <a:t>Resources: see </a:t>
            </a:r>
            <a:r>
              <a:rPr lang="en-US" dirty="0">
                <a:hlinkClick r:id="rId2"/>
              </a:rPr>
              <a:t>here</a:t>
            </a:r>
            <a:r>
              <a:rPr lang="en-US" dirty="0"/>
              <a:t> and </a:t>
            </a:r>
            <a:r>
              <a:rPr lang="en-US" dirty="0">
                <a:hlinkClick r:id="rId3"/>
              </a:rPr>
              <a:t>here</a:t>
            </a:r>
            <a:r>
              <a:rPr lang="en-US" dirty="0"/>
              <a:t>, it takes 7 mins total.</a:t>
            </a:r>
          </a:p>
        </p:txBody>
      </p:sp>
      <p:sp>
        <p:nvSpPr>
          <p:cNvPr id="3" name="Slide Number Placeholder 2">
            <a:extLst>
              <a:ext uri="{FF2B5EF4-FFF2-40B4-BE49-F238E27FC236}">
                <a16:creationId xmlns:a16="http://schemas.microsoft.com/office/drawing/2014/main" id="{4490AF9F-4289-470D-8739-60E9279D27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0630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eaLnBrk="1" hangingPunct="1">
              <a:defRPr/>
            </a:pPr>
            <a:r>
              <a:rPr lang="en-US" dirty="0"/>
              <a:t>Looking back at examples, what we did to improve performance</a:t>
            </a:r>
          </a:p>
        </p:txBody>
      </p:sp>
      <p:sp>
        <p:nvSpPr>
          <p:cNvPr id="381955" name="Rectangle 3"/>
          <p:cNvSpPr>
            <a:spLocks noGrp="1" noChangeArrowheads="1"/>
          </p:cNvSpPr>
          <p:nvPr>
            <p:ph idx="1"/>
          </p:nvPr>
        </p:nvSpPr>
        <p:spPr/>
        <p:txBody>
          <a:bodyPr>
            <a:normAutofit/>
          </a:bodyPr>
          <a:lstStyle/>
          <a:p>
            <a:pPr lvl="1">
              <a:defRPr/>
            </a:pPr>
            <a:endParaRPr lang="en-US" dirty="0"/>
          </a:p>
          <a:p>
            <a:pPr eaLnBrk="1" hangingPunct="1">
              <a:defRPr/>
            </a:pPr>
            <a:endParaRPr lang="en-US" dirty="0"/>
          </a:p>
          <a:p>
            <a:pPr lvl="1">
              <a:defRPr/>
            </a:pPr>
            <a:endParaRPr lang="en-US" dirty="0"/>
          </a:p>
          <a:p>
            <a:pPr lvl="1">
              <a:defRPr/>
            </a:pPr>
            <a:r>
              <a:rPr lang="en-US" dirty="0"/>
              <a:t>Used good compiler and the right flags</a:t>
            </a:r>
          </a:p>
          <a:p>
            <a:pPr lvl="1">
              <a:defRPr/>
            </a:pPr>
            <a:endParaRPr lang="en-US" dirty="0"/>
          </a:p>
          <a:p>
            <a:pPr lvl="1">
              <a:defRPr/>
            </a:pPr>
            <a:r>
              <a:rPr lang="en-US" dirty="0"/>
              <a:t>Helped the compiler get optimization going (e.g., use “</a:t>
            </a:r>
            <a:r>
              <a:rPr lang="en-US" dirty="0">
                <a:latin typeface="Consolas" panose="020B0609020204030204" pitchFamily="49" charset="0"/>
              </a:rPr>
              <a:t>restrict</a:t>
            </a:r>
            <a:r>
              <a:rPr lang="en-US" dirty="0"/>
              <a:t>” keyword on pointer arguments)</a:t>
            </a:r>
          </a:p>
          <a:p>
            <a:pPr lvl="1" eaLnBrk="1" hangingPunct="1">
              <a:defRPr/>
            </a:pPr>
            <a:endParaRPr lang="en-US" dirty="0"/>
          </a:p>
          <a:p>
            <a:pPr lvl="1" eaLnBrk="1" hangingPunct="1">
              <a:defRPr/>
            </a:pPr>
            <a:r>
              <a:rPr lang="en-US" dirty="0"/>
              <a:t>Exploited instruction-level parallelism</a:t>
            </a:r>
          </a:p>
        </p:txBody>
      </p:sp>
      <p:sp>
        <p:nvSpPr>
          <p:cNvPr id="2" name="Slide Number Placeholder 1">
            <a:extLst>
              <a:ext uri="{FF2B5EF4-FFF2-40B4-BE49-F238E27FC236}">
                <a16:creationId xmlns:a16="http://schemas.microsoft.com/office/drawing/2014/main" id="{F1DACE25-A51E-482A-B495-6445E2D59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8272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734" y="4005547"/>
            <a:ext cx="10263117" cy="823393"/>
          </a:xfrm>
        </p:spPr>
        <p:txBody>
          <a:bodyPr>
            <a:normAutofit fontScale="90000"/>
          </a:bodyPr>
          <a:lstStyle/>
          <a:p>
            <a:r>
              <a:rPr lang="en-US" dirty="0"/>
              <a:t>Parallel Computing with the Message Passing Interface (MPI)</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21106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315200" y="4525566"/>
            <a:ext cx="239341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little to no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
        <p:nvSpPr>
          <p:cNvPr id="7" name="Rectangle 6"/>
          <p:cNvSpPr/>
          <p:nvPr/>
        </p:nvSpPr>
        <p:spPr>
          <a:xfrm>
            <a:off x="9789979" y="4617006"/>
            <a:ext cx="533400" cy="150911"/>
          </a:xfrm>
          <a:prstGeom prst="rect">
            <a:avLst/>
          </a:prstGeom>
          <a:solidFill>
            <a:srgbClr val="FFC000"/>
          </a:solidFill>
          <a:ln w="19050" cap="flat" cmpd="sng" algn="ctr">
            <a:solidFill>
              <a:srgbClr val="FFC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a:ea typeface="+mn-ea"/>
              <a:cs typeface="+mn-cs"/>
            </a:endParaRPr>
          </a:p>
        </p:txBody>
      </p:sp>
      <p:sp>
        <p:nvSpPr>
          <p:cNvPr id="8" name="Rectangle 7"/>
          <p:cNvSpPr/>
          <p:nvPr/>
        </p:nvSpPr>
        <p:spPr>
          <a:xfrm>
            <a:off x="7315200" y="4110486"/>
            <a:ext cx="1902893"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We have full control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
        <p:nvSpPr>
          <p:cNvPr id="9" name="Rectangle 8"/>
          <p:cNvSpPr/>
          <p:nvPr/>
        </p:nvSpPr>
        <p:spPr>
          <a:xfrm>
            <a:off x="9315320" y="4197163"/>
            <a:ext cx="533400" cy="150911"/>
          </a:xfrm>
          <a:prstGeom prst="rect">
            <a:avLst/>
          </a:prstGeom>
          <a:solidFill>
            <a:srgbClr val="00B050"/>
          </a:solidFill>
          <a:ln w="19050" cap="flat" cmpd="sng" algn="ctr">
            <a:solidFill>
              <a:srgbClr val="00B05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a:ea typeface="+mn-ea"/>
              <a:cs typeface="+mn-cs"/>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CUDA, </a:t>
                </a:r>
                <a:r>
                  <a:rPr kumimoji="0" lang="en-US" sz="1200" b="0" i="0" u="none" strike="noStrike" kern="0" cap="none" spc="0" normalizeH="0" baseline="0" noProof="0" dirty="0" err="1">
                    <a:ln>
                      <a:noFill/>
                    </a:ln>
                    <a:solidFill>
                      <a:srgbClr val="FFFFFF"/>
                    </a:solidFill>
                    <a:effectLst/>
                    <a:uLnTx/>
                    <a:uFillTx/>
                    <a:latin typeface="Corbel"/>
                    <a:ea typeface="+mn-ea"/>
                    <a:cs typeface="+mn-cs"/>
                  </a:rPr>
                  <a:t>OpenCL</a:t>
                </a:r>
                <a:r>
                  <a:rPr kumimoji="0" lang="en-US" sz="1200" b="0" i="0" u="none" strike="noStrike" kern="0" cap="none" spc="0" normalizeH="0" baseline="0" noProof="0" dirty="0">
                    <a:ln>
                      <a:noFill/>
                    </a:ln>
                    <a:solidFill>
                      <a:srgbClr val="FFFFFF"/>
                    </a:solidFill>
                    <a:effectLst/>
                    <a:uLnTx/>
                    <a:uFillTx/>
                    <a:latin typeface="Corbel"/>
                    <a:ea typeface="+mn-ea"/>
                    <a:cs typeface="+mn-cs"/>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OpenMP, TBB, </a:t>
                </a:r>
                <a:r>
                  <a:rPr kumimoji="0" lang="en-US" sz="1200" b="0" i="0" u="none" strike="noStrike" kern="0" cap="none" spc="0" normalizeH="0" baseline="0" noProof="0" dirty="0" err="1">
                    <a:ln>
                      <a:noFill/>
                    </a:ln>
                    <a:solidFill>
                      <a:srgbClr val="FFFFFF"/>
                    </a:solidFill>
                    <a:effectLst/>
                    <a:uLnTx/>
                    <a:uFillTx/>
                    <a:latin typeface="Corbel"/>
                    <a:ea typeface="+mn-ea"/>
                    <a:cs typeface="+mn-cs"/>
                  </a:rPr>
                  <a:t>pthreads</a:t>
                </a:r>
                <a:endParaRPr kumimoji="0" lang="en-US" sz="1200" b="0" i="0" u="none" strike="noStrike" kern="0" cap="none" spc="0" normalizeH="0" baseline="0" noProof="0" dirty="0">
                  <a:ln>
                    <a:noFill/>
                  </a:ln>
                  <a:solidFill>
                    <a:srgbClr val="FFFFFF"/>
                  </a:solidFill>
                  <a:effectLst/>
                  <a:uLnTx/>
                  <a:uFillTx/>
                  <a:latin typeface="Corbel"/>
                  <a:ea typeface="+mn-ea"/>
                  <a:cs typeface="+mn-cs"/>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rbel"/>
                    <a:ea typeface="+mn-ea"/>
                    <a:cs typeface="+mn-cs"/>
                  </a:rPr>
                  <a:t>Assembly</a:t>
                </a:r>
              </a:p>
            </p:txBody>
          </p:sp>
        </p:grpSp>
      </p:grpSp>
      <p:sp>
        <p:nvSpPr>
          <p:cNvPr id="3" name="Rectangle 2"/>
          <p:cNvSpPr/>
          <p:nvPr/>
        </p:nvSpPr>
        <p:spPr>
          <a:xfrm>
            <a:off x="3067527" y="5135940"/>
            <a:ext cx="5685980" cy="156966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Any ILP issues that we can address?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Hitting the cache?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Any opportunities for vectorization?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Do the threads work together harmoniously?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Any NUMA issues to be aware of?</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Communication/synchronization reduced as much as possible?</a:t>
            </a:r>
          </a:p>
        </p:txBody>
      </p:sp>
      <p:sp>
        <p:nvSpPr>
          <p:cNvPr id="31" name="Oval 30"/>
          <p:cNvSpPr/>
          <p:nvPr/>
        </p:nvSpPr>
        <p:spPr>
          <a:xfrm>
            <a:off x="1808100" y="1860211"/>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9520253" y="5010834"/>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7325304" y="4967359"/>
            <a:ext cx="2157963"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What is left at this point </a:t>
            </a:r>
            <a:r>
              <a:rPr kumimoji="0" lang="en-US" sz="1400" b="0" i="0" u="none" strike="noStrike" kern="1200" cap="none" spc="0" normalizeH="0" baseline="0" noProof="0" dirty="0">
                <a:ln>
                  <a:noFill/>
                </a:ln>
                <a:solidFill>
                  <a:srgbClr val="000000"/>
                </a:solidFill>
                <a:effectLst/>
                <a:uLnTx/>
                <a:uFillTx/>
                <a:latin typeface="Corbel"/>
                <a:ea typeface="+mn-ea"/>
                <a:cs typeface="+mn-cs"/>
                <a:sym typeface="Symbol" panose="05050102010706020507" pitchFamily="18" charset="2"/>
              </a:rPr>
              <a:t></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163646185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Overview of Large Multiprocessor Hardware Configurations (“supercomputers”)</a:t>
            </a:r>
            <a:endParaRPr lang="en-US" sz="2000" dirty="0"/>
          </a:p>
        </p:txBody>
      </p:sp>
      <p:sp>
        <p:nvSpPr>
          <p:cNvPr id="5" name="Content Placeholder 2"/>
          <p:cNvSpPr txBox="1">
            <a:spLocks/>
          </p:cNvSpPr>
          <p:nvPr/>
        </p:nvSpPr>
        <p:spPr bwMode="auto">
          <a:xfrm>
            <a:off x="34230" y="6482499"/>
            <a:ext cx="487843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Courtesy of Elsevier, Computer Architecture, Hennessey and Patterson, fourth edition</a:t>
            </a:r>
          </a:p>
        </p:txBody>
      </p:sp>
      <p:grpSp>
        <p:nvGrpSpPr>
          <p:cNvPr id="4" name="Group 3"/>
          <p:cNvGrpSpPr/>
          <p:nvPr/>
        </p:nvGrpSpPr>
        <p:grpSpPr>
          <a:xfrm>
            <a:off x="2716986" y="1512996"/>
            <a:ext cx="6875656" cy="4279900"/>
            <a:chOff x="2496944" y="1752600"/>
            <a:chExt cx="6875656" cy="4279900"/>
          </a:xfrm>
        </p:grpSpPr>
        <p:pic>
          <p:nvPicPr>
            <p:cNvPr id="7" name="Picture 4" descr="AppH-fig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944" y="1752600"/>
              <a:ext cx="6875656" cy="4279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Line Callout 2 2"/>
            <p:cNvSpPr/>
            <p:nvPr/>
          </p:nvSpPr>
          <p:spPr>
            <a:xfrm>
              <a:off x="6781800" y="4838700"/>
              <a:ext cx="762000" cy="412654"/>
            </a:xfrm>
            <a:prstGeom prst="borderCallout2">
              <a:avLst>
                <a:gd name="adj1" fmla="val 18750"/>
                <a:gd name="adj2" fmla="val -8333"/>
                <a:gd name="adj3" fmla="val -33687"/>
                <a:gd name="adj4" fmla="val -32240"/>
                <a:gd name="adj5" fmla="val -133579"/>
                <a:gd name="adj6" fmla="val -41275"/>
              </a:avLst>
            </a:prstGeom>
            <a:ln>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Example:</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Euler</a:t>
              </a:r>
            </a:p>
          </p:txBody>
        </p:sp>
      </p:grpSp>
      <p:sp>
        <p:nvSpPr>
          <p:cNvPr id="6" name="Slide Number Placeholder 5">
            <a:extLst>
              <a:ext uri="{FF2B5EF4-FFF2-40B4-BE49-F238E27FC236}">
                <a16:creationId xmlns:a16="http://schemas.microsoft.com/office/drawing/2014/main" id="{66DB8862-7EFB-422B-9DBD-9A31093EB1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Line Callout 2 2">
            <a:extLst>
              <a:ext uri="{FF2B5EF4-FFF2-40B4-BE49-F238E27FC236}">
                <a16:creationId xmlns:a16="http://schemas.microsoft.com/office/drawing/2014/main" id="{0788BA37-474B-270A-7B08-73ACD018CA78}"/>
              </a:ext>
            </a:extLst>
          </p:cNvPr>
          <p:cNvSpPr/>
          <p:nvPr/>
        </p:nvSpPr>
        <p:spPr>
          <a:xfrm>
            <a:off x="10051005" y="4018580"/>
            <a:ext cx="1347584" cy="266700"/>
          </a:xfrm>
          <a:prstGeom prst="borderCallout2">
            <a:avLst>
              <a:gd name="adj1" fmla="val 18750"/>
              <a:gd name="adj2" fmla="val -8333"/>
              <a:gd name="adj3" fmla="val 13516"/>
              <a:gd name="adj4" fmla="val -48871"/>
              <a:gd name="adj5" fmla="val -47269"/>
              <a:gd name="adj6" fmla="val -101861"/>
            </a:avLst>
          </a:prstGeom>
          <a:ln>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Example: Frontier</a:t>
            </a:r>
          </a:p>
        </p:txBody>
      </p:sp>
      <p:sp>
        <p:nvSpPr>
          <p:cNvPr id="10" name="TextBox 9">
            <a:extLst>
              <a:ext uri="{FF2B5EF4-FFF2-40B4-BE49-F238E27FC236}">
                <a16:creationId xmlns:a16="http://schemas.microsoft.com/office/drawing/2014/main" id="{D72C28E8-CC18-DC60-1EFB-62C39F8E2F35}"/>
              </a:ext>
            </a:extLst>
          </p:cNvPr>
          <p:cNvSpPr txBox="1"/>
          <p:nvPr/>
        </p:nvSpPr>
        <p:spPr>
          <a:xfrm>
            <a:off x="5050140" y="1689504"/>
            <a:ext cx="1294817" cy="461665"/>
          </a:xfrm>
          <a:prstGeom prst="rect">
            <a:avLst/>
          </a:prstGeom>
          <a:solidFill>
            <a:srgbClr val="E6E7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Supercomputers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8375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Issues</a:t>
            </a:r>
          </a:p>
        </p:txBody>
      </p:sp>
      <p:sp>
        <p:nvSpPr>
          <p:cNvPr id="3" name="Content Placeholder 2"/>
          <p:cNvSpPr>
            <a:spLocks noGrp="1"/>
          </p:cNvSpPr>
          <p:nvPr>
            <p:ph idx="1"/>
          </p:nvPr>
        </p:nvSpPr>
        <p:spPr/>
        <p:txBody>
          <a:bodyPr/>
          <a:lstStyle/>
          <a:p>
            <a:r>
              <a:rPr lang="en-US" sz="1800" u="sng" dirty="0"/>
              <a:t>Shared address space</a:t>
            </a:r>
            <a:r>
              <a:rPr lang="en-US" sz="1800" dirty="0"/>
              <a:t>: after the Page Table works its magic, when you reference address “0x0043fc6f” on one machine and then invoke “0x0043fc6f” on a different machine they actually point to the same global memory space</a:t>
            </a:r>
          </a:p>
          <a:p>
            <a:pPr lvl="1"/>
            <a:r>
              <a:rPr lang="en-US" sz="1400" dirty="0"/>
              <a:t>Issues: memory coherence</a:t>
            </a:r>
          </a:p>
          <a:p>
            <a:pPr lvl="2"/>
            <a:r>
              <a:rPr lang="en-US" sz="1100" dirty="0"/>
              <a:t>Fix: software-based or hardware-based</a:t>
            </a:r>
          </a:p>
          <a:p>
            <a:pPr lvl="2"/>
            <a:endParaRPr lang="en-US" sz="1100" dirty="0"/>
          </a:p>
          <a:p>
            <a:pPr lvl="2"/>
            <a:endParaRPr lang="en-US" sz="1100" dirty="0"/>
          </a:p>
          <a:p>
            <a:r>
              <a:rPr lang="en-US" sz="1800" u="sng" dirty="0"/>
              <a:t>Distributed address space</a:t>
            </a:r>
            <a:r>
              <a:rPr lang="en-US" sz="1800" dirty="0"/>
              <a:t>: the opposite of the above</a:t>
            </a:r>
          </a:p>
          <a:p>
            <a:pPr lvl="2"/>
            <a:endParaRPr lang="en-US" sz="1100" dirty="0"/>
          </a:p>
          <a:p>
            <a:pPr lvl="2"/>
            <a:endParaRPr lang="en-US" sz="1100" dirty="0"/>
          </a:p>
          <a:p>
            <a:r>
              <a:rPr lang="en-US" sz="1800" u="sng" dirty="0"/>
              <a:t>Symmetric Multiprocessing (SMP)</a:t>
            </a:r>
            <a:r>
              <a:rPr lang="en-US" sz="1800" dirty="0"/>
              <a:t>: you have one machine that shares amongst all its processing units a certain amount of memory (same address space)</a:t>
            </a:r>
          </a:p>
          <a:p>
            <a:pPr lvl="1"/>
            <a:r>
              <a:rPr lang="en-US" sz="1400" dirty="0"/>
              <a:t>Mechanisms should be in place to prevent data hazards (</a:t>
            </a:r>
            <a:r>
              <a:rPr lang="en-US" sz="1400" dirty="0">
                <a:solidFill>
                  <a:srgbClr val="00B050"/>
                </a:solidFill>
              </a:rPr>
              <a:t>RAW</a:t>
            </a:r>
            <a:r>
              <a:rPr lang="en-US" sz="1400" dirty="0"/>
              <a:t>, </a:t>
            </a:r>
            <a:r>
              <a:rPr lang="en-US" sz="1400" dirty="0">
                <a:solidFill>
                  <a:srgbClr val="00B050"/>
                </a:solidFill>
              </a:rPr>
              <a:t>WAR</a:t>
            </a:r>
            <a:r>
              <a:rPr lang="en-US" sz="1400" dirty="0"/>
              <a:t>, </a:t>
            </a:r>
            <a:r>
              <a:rPr lang="en-US" sz="1400" dirty="0">
                <a:solidFill>
                  <a:srgbClr val="00B050"/>
                </a:solidFill>
              </a:rPr>
              <a:t>WAW</a:t>
            </a:r>
            <a:r>
              <a:rPr lang="en-US" sz="1400" dirty="0"/>
              <a:t>). Raises the issue of memory coherence</a:t>
            </a:r>
          </a:p>
          <a:p>
            <a:pPr lvl="2"/>
            <a:endParaRPr lang="en-US" sz="1100" dirty="0"/>
          </a:p>
          <a:p>
            <a:pPr lvl="2"/>
            <a:endParaRPr lang="en-US" sz="1100" dirty="0"/>
          </a:p>
          <a:p>
            <a:r>
              <a:rPr lang="en-US" sz="1800" u="sng" dirty="0"/>
              <a:t>Distributed shared memory (DSM)</a:t>
            </a:r>
            <a:r>
              <a:rPr lang="en-US" sz="1800" dirty="0"/>
              <a:t> – aka distributed global address space (DGAS)</a:t>
            </a:r>
          </a:p>
          <a:p>
            <a:pPr lvl="1"/>
            <a:r>
              <a:rPr lang="en-US" sz="1400" dirty="0"/>
              <a:t>Although physically memory is distributed, it shows as one uniform memory</a:t>
            </a:r>
          </a:p>
          <a:p>
            <a:pPr lvl="1"/>
            <a:r>
              <a:rPr lang="en-US" sz="1400" dirty="0"/>
              <a:t>Memory latency is highly unpredictable; depends on where in memory your data is stored</a:t>
            </a:r>
          </a:p>
          <a:p>
            <a:pPr lvl="1"/>
            <a:r>
              <a:rPr lang="en-US" sz="1400" dirty="0"/>
              <a:t>Very similar </a:t>
            </a:r>
            <a:r>
              <a:rPr lang="en-US" sz="1400"/>
              <a:t>to “managed memory” </a:t>
            </a:r>
            <a:r>
              <a:rPr lang="en-US" sz="1400" dirty="0"/>
              <a:t>when discussing </a:t>
            </a:r>
            <a:r>
              <a:rPr lang="en-US" sz="1400"/>
              <a:t>GPU computing</a:t>
            </a:r>
            <a:endParaRPr lang="en-US" sz="1400" dirty="0"/>
          </a:p>
        </p:txBody>
      </p:sp>
      <p:sp>
        <p:nvSpPr>
          <p:cNvPr id="4" name="Slide Number Placeholder 3">
            <a:extLst>
              <a:ext uri="{FF2B5EF4-FFF2-40B4-BE49-F238E27FC236}">
                <a16:creationId xmlns:a16="http://schemas.microsoft.com/office/drawing/2014/main" id="{1EA2FF54-9483-43D0-BE20-C934F1C0D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731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normAutofit/>
          </a:bodyPr>
          <a:lstStyle/>
          <a:p>
            <a:r>
              <a:rPr lang="en-US" sz="1800" dirty="0"/>
              <a:t>Distributed-memory multiprocessor (MP) architecture </a:t>
            </a:r>
          </a:p>
          <a:p>
            <a:pPr lvl="1"/>
            <a:r>
              <a:rPr lang="en-US" sz="1400" dirty="0"/>
              <a:t>Euler, for instance</a:t>
            </a:r>
          </a:p>
        </p:txBody>
      </p:sp>
      <p:sp>
        <p:nvSpPr>
          <p:cNvPr id="5" name="Text Box 5"/>
          <p:cNvSpPr txBox="1">
            <a:spLocks noChangeArrowheads="1"/>
          </p:cNvSpPr>
          <p:nvPr/>
        </p:nvSpPr>
        <p:spPr bwMode="auto">
          <a:xfrm>
            <a:off x="10134600" y="6400801"/>
            <a:ext cx="457200" cy="646331"/>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F5BF8BD-A292-434B-805C-9A9DEA6BC88B}"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634</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6" name="Content Placeholder 2"/>
          <p:cNvSpPr txBox="1">
            <a:spLocks/>
          </p:cNvSpPr>
          <p:nvPr/>
        </p:nvSpPr>
        <p:spPr bwMode="auto">
          <a:xfrm>
            <a:off x="2133600" y="6400801"/>
            <a:ext cx="82296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Courtesy of Elsevier, Computer Architecture, Hennessey and Patterson, fifth edition</a:t>
            </a:r>
          </a:p>
        </p:txBody>
      </p:sp>
      <p:pic>
        <p:nvPicPr>
          <p:cNvPr id="4" name="Picture 3"/>
          <p:cNvPicPr>
            <a:picLocks noChangeAspect="1"/>
          </p:cNvPicPr>
          <p:nvPr/>
        </p:nvPicPr>
        <p:blipFill>
          <a:blip r:embed="rId3"/>
          <a:stretch>
            <a:fillRect/>
          </a:stretch>
        </p:blipFill>
        <p:spPr>
          <a:xfrm>
            <a:off x="2034022" y="2146300"/>
            <a:ext cx="8024378" cy="4083291"/>
          </a:xfrm>
          <a:prstGeom prst="rect">
            <a:avLst/>
          </a:prstGeom>
        </p:spPr>
      </p:pic>
      <p:sp>
        <p:nvSpPr>
          <p:cNvPr id="8" name="Slide Number Placeholder 7">
            <a:extLst>
              <a:ext uri="{FF2B5EF4-FFF2-40B4-BE49-F238E27FC236}">
                <a16:creationId xmlns:a16="http://schemas.microsoft.com/office/drawing/2014/main" id="{6692D283-DB5E-4A4A-96EB-E18C5A6B46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11494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Bandwidths</a:t>
            </a:r>
            <a:r>
              <a:rPr lang="de-DE" dirty="0"/>
              <a:t> in a multi-node, CPU-GPU System</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p:cNvSpPr/>
          <p:nvPr/>
        </p:nvSpPr>
        <p:spPr>
          <a:xfrm>
            <a:off x="7924799" y="1752600"/>
            <a:ext cx="2149929"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cores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cxnSpLocks/>
            <a:endCxn id="27" idx="1"/>
          </p:cNvCxnSpPr>
          <p:nvPr/>
        </p:nvCxnSpPr>
        <p:spPr>
          <a:xfrm>
            <a:off x="630382" y="5334000"/>
            <a:ext cx="3027218"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097719" y="3362980"/>
            <a:ext cx="829073"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50-100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8-16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900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410200" y="1981201"/>
            <a:ext cx="9144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40" name="Rectangle 39"/>
          <p:cNvSpPr/>
          <p:nvPr/>
        </p:nvSpPr>
        <p:spPr>
          <a:xfrm>
            <a:off x="2693471"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199082" y="4876801"/>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sp>
        <p:nvSpPr>
          <p:cNvPr id="43" name="Rectangle 42"/>
          <p:cNvSpPr/>
          <p:nvPr/>
        </p:nvSpPr>
        <p:spPr>
          <a:xfrm>
            <a:off x="4551653" y="2488300"/>
            <a:ext cx="82907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80GB/s</a:t>
            </a:r>
          </a:p>
        </p:txBody>
      </p:sp>
      <p:cxnSp>
        <p:nvCxnSpPr>
          <p:cNvPr id="44" name="Straight Connector 43"/>
          <p:cNvCxnSpPr>
            <a:stCxn id="39" idx="1"/>
            <a:endCxn id="38" idx="3"/>
          </p:cNvCxnSpPr>
          <p:nvPr/>
        </p:nvCxnSpPr>
        <p:spPr>
          <a:xfrm flipH="1">
            <a:off x="4495800" y="2400300"/>
            <a:ext cx="914400"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160904" y="5513209"/>
            <a:ext cx="1278322"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 High 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57958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Low</a:t>
            </a:r>
          </a:p>
        </p:txBody>
      </p:sp>
      <p:sp>
        <p:nvSpPr>
          <p:cNvPr id="47" name="Rectangle 46"/>
          <p:cNvSpPr/>
          <p:nvPr/>
        </p:nvSpPr>
        <p:spPr>
          <a:xfrm>
            <a:off x="7822265" y="4130842"/>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Pretty Low</a:t>
            </a:r>
          </a:p>
        </p:txBody>
      </p:sp>
      <p:sp>
        <p:nvSpPr>
          <p:cNvPr id="42" name="Rectangle 41"/>
          <p:cNvSpPr/>
          <p:nvPr/>
        </p:nvSpPr>
        <p:spPr>
          <a:xfrm>
            <a:off x="188672" y="9619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p:txBody>
      </p:sp>
      <p:sp>
        <p:nvSpPr>
          <p:cNvPr id="3" name="Right Brace 2"/>
          <p:cNvSpPr/>
          <p:nvPr/>
        </p:nvSpPr>
        <p:spPr>
          <a:xfrm>
            <a:off x="10037194" y="1753739"/>
            <a:ext cx="225340" cy="4267200"/>
          </a:xfrm>
          <a:prstGeom prst="rightBrace">
            <a:avLst>
              <a:gd name="adj1" fmla="val 4773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p:cNvSpPr/>
          <p:nvPr/>
        </p:nvSpPr>
        <p:spPr>
          <a:xfrm>
            <a:off x="9672009" y="3696585"/>
            <a:ext cx="1235146"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GPU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accelerator</a:t>
            </a:r>
          </a:p>
        </p:txBody>
      </p:sp>
      <p:grpSp>
        <p:nvGrpSpPr>
          <p:cNvPr id="8" name="Group 7"/>
          <p:cNvGrpSpPr/>
          <p:nvPr/>
        </p:nvGrpSpPr>
        <p:grpSpPr>
          <a:xfrm>
            <a:off x="1620422" y="5841840"/>
            <a:ext cx="1960978" cy="718103"/>
            <a:chOff x="1620422" y="5841840"/>
            <a:chExt cx="1960978" cy="718103"/>
          </a:xfrm>
        </p:grpSpPr>
        <p:sp>
          <p:nvSpPr>
            <p:cNvPr id="6" name="Rectangle 5"/>
            <p:cNvSpPr/>
            <p:nvPr/>
          </p:nvSpPr>
          <p:spPr>
            <a:xfrm>
              <a:off x="1809585" y="6098278"/>
              <a:ext cx="163429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rPr>
                <a:t>This is important over </a:t>
              </a:r>
              <a:br>
                <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rPr>
                <a:t>the next two lectures</a:t>
              </a:r>
            </a:p>
          </p:txBody>
        </p:sp>
        <p:sp>
          <p:nvSpPr>
            <p:cNvPr id="7" name="Left Brace 6"/>
            <p:cNvSpPr/>
            <p:nvPr/>
          </p:nvSpPr>
          <p:spPr>
            <a:xfrm rot="16200000">
              <a:off x="2495779" y="4966483"/>
              <a:ext cx="210263" cy="1960978"/>
            </a:xfrm>
            <a:prstGeom prst="leftBrace">
              <a:avLst>
                <a:gd name="adj1" fmla="val 52520"/>
                <a:gd name="adj2" fmla="val 23069"/>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749143AC-0CA9-45FA-98F9-BF53BCEAF542}"/>
              </a:ext>
            </a:extLst>
          </p:cNvPr>
          <p:cNvSpPr/>
          <p:nvPr/>
        </p:nvSpPr>
        <p:spPr>
          <a:xfrm>
            <a:off x="3382940" y="1412543"/>
            <a:ext cx="7555742" cy="483130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row: Right 49">
            <a:extLst>
              <a:ext uri="{FF2B5EF4-FFF2-40B4-BE49-F238E27FC236}">
                <a16:creationId xmlns:a16="http://schemas.microsoft.com/office/drawing/2014/main" id="{F458FDAE-02FF-414D-B10D-539025EBD7BF}"/>
              </a:ext>
            </a:extLst>
          </p:cNvPr>
          <p:cNvSpPr/>
          <p:nvPr/>
        </p:nvSpPr>
        <p:spPr>
          <a:xfrm>
            <a:off x="2837034" y="2885715"/>
            <a:ext cx="313898" cy="36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BEB0BE1D-AB11-4B5F-B0BE-1E59445601E5}"/>
              </a:ext>
            </a:extLst>
          </p:cNvPr>
          <p:cNvSpPr/>
          <p:nvPr/>
        </p:nvSpPr>
        <p:spPr>
          <a:xfrm>
            <a:off x="906362" y="2859882"/>
            <a:ext cx="1989391" cy="1200329"/>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typical node,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connected to other</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nodes in a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supercomputer</a:t>
            </a:r>
          </a:p>
        </p:txBody>
      </p:sp>
      <p:cxnSp>
        <p:nvCxnSpPr>
          <p:cNvPr id="13" name="Straight Arrow Connector 12">
            <a:extLst>
              <a:ext uri="{FF2B5EF4-FFF2-40B4-BE49-F238E27FC236}">
                <a16:creationId xmlns:a16="http://schemas.microsoft.com/office/drawing/2014/main" id="{66373E90-401B-4AE8-B83B-AEAA97528BD4}"/>
              </a:ext>
            </a:extLst>
          </p:cNvPr>
          <p:cNvCxnSpPr>
            <a:cxnSpLocks/>
          </p:cNvCxnSpPr>
          <p:nvPr/>
        </p:nvCxnSpPr>
        <p:spPr>
          <a:xfrm>
            <a:off x="1109184" y="3429000"/>
            <a:ext cx="0" cy="181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54314"/>
      </p:ext>
    </p:extLst>
  </p:cSld>
  <p:clrMapOvr>
    <a:masterClrMapping/>
  </p:clrMapOvr>
  <p:transition spd="med"/>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Comments, distributed-memory multiprocessor architecture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p>
              <a:p>
                <a:r>
                  <a:rPr lang="en-US" sz="2000" dirty="0"/>
                  <a:t>Basic architecture consists of nodes containing a processor, some memory, typically some I/O, and an interface to an interconnection network that connects all nodes</a:t>
                </a:r>
              </a:p>
              <a:p>
                <a:endParaRPr lang="en-US" sz="2000" dirty="0"/>
              </a:p>
              <a:p>
                <a:r>
                  <a:rPr lang="en-US" sz="2000" dirty="0"/>
                  <a:t>Individual nodes may contain a small number of processors, which may be interconnected by </a:t>
                </a:r>
                <a:r>
                  <a:rPr lang="en-US" sz="2000" dirty="0">
                    <a:solidFill>
                      <a:srgbClr val="C00000"/>
                    </a:solidFill>
                  </a:rPr>
                  <a:t>a small bus </a:t>
                </a:r>
                <a:r>
                  <a:rPr lang="en-US" sz="2000" dirty="0"/>
                  <a:t>or a different interconnection technology, which is less scalable than the global interconnection network</a:t>
                </a:r>
              </a:p>
              <a:p>
                <a:pPr lvl="1"/>
                <a:r>
                  <a:rPr lang="en-US" sz="1600" dirty="0"/>
                  <a:t>As of last five years or so, a node has a certain number of GPUs, typically 4 or 8</a:t>
                </a:r>
              </a:p>
              <a:p>
                <a:endParaRPr lang="en-US" sz="2000" dirty="0"/>
              </a:p>
              <a:p>
                <a:r>
                  <a:rPr lang="en-US" sz="2000" dirty="0"/>
                  <a:t>Popular interconnection network: </a:t>
                </a:r>
                <a:r>
                  <a:rPr lang="en-US" sz="2000" dirty="0" err="1"/>
                  <a:t>Mellanox</a:t>
                </a:r>
                <a:r>
                  <a:rPr lang="en-US" sz="2000" dirty="0"/>
                  <a:t> and </a:t>
                </a:r>
                <a:r>
                  <a:rPr lang="en-US" sz="2000" dirty="0" err="1"/>
                  <a:t>Qlogic</a:t>
                </a:r>
                <a:r>
                  <a:rPr lang="en-US" sz="2000" dirty="0"/>
                  <a:t> </a:t>
                </a:r>
                <a:r>
                  <a:rPr lang="en-US" sz="2000" dirty="0" err="1"/>
                  <a:t>InfiniBand</a:t>
                </a:r>
                <a:endParaRPr lang="en-US" sz="2000" dirty="0"/>
              </a:p>
              <a:p>
                <a:pPr lvl="1"/>
                <a:r>
                  <a:rPr lang="en-US" sz="1600" dirty="0"/>
                  <a:t>Bandwidth range: 1 through 200 Gb/sec (about 25 GB/s)</a:t>
                </a:r>
              </a:p>
              <a:p>
                <a:pPr lvl="1"/>
                <a:r>
                  <a:rPr lang="en-US" sz="1600" dirty="0"/>
                  <a:t>Latency: in the microsecond range (</a:t>
                </a:r>
                <a14:m>
                  <m:oMath xmlns:m="http://schemas.openxmlformats.org/officeDocument/2006/math">
                    <m:r>
                      <a:rPr lang="en-US" sz="1600" b="0" i="1" smtClean="0">
                        <a:latin typeface="Cambria Math" panose="02040503050406030204" pitchFamily="18" charset="0"/>
                      </a:rPr>
                      <m:t>≈</m:t>
                    </m:r>
                  </m:oMath>
                </a14:m>
                <a:r>
                  <a:rPr lang="en-US" sz="1600" dirty="0"/>
                  <a:t>1E-6 to 1E-7 second); i.e., relatively high</a:t>
                </a:r>
              </a:p>
              <a:p>
                <a:pPr lvl="1"/>
                <a:r>
                  <a:rPr lang="en-US" sz="1600" dirty="0"/>
                  <a:t>Requires special network cards: HCA – “Host Channel Adaptor” </a:t>
                </a:r>
              </a:p>
              <a:p>
                <a:pPr lvl="1"/>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79823E-EEFC-430E-A331-11562D47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29683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0" y="0"/>
            <a:ext cx="7824751" cy="822960"/>
          </a:xfrm>
          <a:prstGeom prst="rect">
            <a:avLst/>
          </a:prstGeom>
          <a:solidFill>
            <a:srgbClr val="1F4E79"/>
          </a:solidFill>
          <a:ln>
            <a:noFill/>
          </a:ln>
        </p:spPr>
        <p:txBody>
          <a:bodyPr anchor="ctr">
            <a:norm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Supercomputers: What setup employed?</a:t>
            </a:r>
            <a:endParaRPr kumimoji="0" lang="en-US" sz="3600" b="0" i="0" u="none" strike="noStrike" kern="1200" cap="none" spc="-1" normalizeH="0" baseline="0" noProof="0" dirty="0">
              <a:ln>
                <a:noFill/>
              </a:ln>
              <a:solidFill>
                <a:srgbClr val="000000"/>
              </a:solidFill>
              <a:effectLst/>
              <a:uLnTx/>
              <a:uFillTx/>
              <a:latin typeface="Calibri"/>
              <a:ea typeface="+mn-ea"/>
              <a:cs typeface="+mn-cs"/>
            </a:endParaRPr>
          </a:p>
        </p:txBody>
      </p:sp>
      <p:sp>
        <p:nvSpPr>
          <p:cNvPr id="296" name="TextShape 2"/>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7592B-2CFA-40A5-80DB-419509A90485}"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637</a:t>
            </a:fld>
            <a:endParaRPr kumimoji="0" lang="en-US" sz="1200" b="0" i="0" u="none" strike="noStrike" kern="1200" cap="none" spc="-1" normalizeH="0" baseline="0" noProof="0">
              <a:ln>
                <a:noFill/>
              </a:ln>
              <a:solidFill>
                <a:prstClr val="black"/>
              </a:solidFill>
              <a:effectLst/>
              <a:uLnTx/>
              <a:uFillTx/>
              <a:latin typeface="DejaVu Serif"/>
              <a:ea typeface="+mn-ea"/>
              <a:cs typeface="+mn-cs"/>
            </a:endParaRPr>
          </a:p>
        </p:txBody>
      </p:sp>
      <p:sp>
        <p:nvSpPr>
          <p:cNvPr id="297" name="CustomShape 3"/>
          <p:cNvSpPr/>
          <p:nvPr/>
        </p:nvSpPr>
        <p:spPr>
          <a:xfrm>
            <a:off x="820080" y="5117760"/>
            <a:ext cx="10854360" cy="17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marR="0" lvl="0" indent="-22824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1600" b="0" i="0" u="none" strike="noStrike" kern="1200" cap="none" spc="-1" normalizeH="0" baseline="0" noProof="0" dirty="0">
                <a:ln>
                  <a:noFill/>
                </a:ln>
                <a:solidFill>
                  <a:srgbClr val="000000"/>
                </a:solidFill>
                <a:effectLst/>
                <a:uLnTx/>
                <a:uFillTx/>
                <a:latin typeface="Calibri"/>
                <a:ea typeface="+mn-ea"/>
                <a:cs typeface="+mn-cs"/>
              </a:rPr>
              <a:t>Abbreviations/Nomenclature</a:t>
            </a:r>
            <a:endParaRPr kumimoji="0" lang="en-US" sz="1600" b="0" i="0" u="none" strike="noStrike" kern="1200" cap="none" spc="-1" normalizeH="0" baseline="0" noProof="0" dirty="0">
              <a:ln>
                <a:noFill/>
              </a:ln>
              <a:solidFill>
                <a:prstClr val="black"/>
              </a:solidFill>
              <a:effectLst/>
              <a:uLnTx/>
              <a:uFillTx/>
              <a:latin typeface="DejaVu Sans"/>
              <a:ea typeface="+mn-ea"/>
              <a:cs typeface="+mn-cs"/>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1200" b="0" i="0" u="none" strike="noStrike" kern="1200" cap="none" spc="-1" normalizeH="0" baseline="0" noProof="0" dirty="0">
                <a:ln>
                  <a:noFill/>
                </a:ln>
                <a:solidFill>
                  <a:srgbClr val="000000"/>
                </a:solidFill>
                <a:effectLst/>
                <a:uLnTx/>
                <a:uFillTx/>
                <a:latin typeface="Calibri"/>
                <a:ea typeface="+mn-ea"/>
                <a:cs typeface="+mn-cs"/>
              </a:rPr>
              <a:t>MPP – Massively Parallel Processing</a:t>
            </a:r>
            <a:endParaRPr kumimoji="0" lang="en-US" sz="1200" b="0" i="0" u="none" strike="noStrike" kern="1200" cap="none" spc="-1" normalizeH="0" baseline="0" noProof="0" dirty="0">
              <a:ln>
                <a:noFill/>
              </a:ln>
              <a:solidFill>
                <a:prstClr val="black"/>
              </a:solidFill>
              <a:effectLst/>
              <a:uLnTx/>
              <a:uFillTx/>
              <a:latin typeface="DejaVu Sans"/>
              <a:ea typeface="+mn-ea"/>
              <a:cs typeface="+mn-cs"/>
            </a:endParaRPr>
          </a:p>
          <a:p>
            <a:pPr marL="685800" marR="0" lvl="1" indent="-228240" algn="l" defTabSz="914400" rtl="0" eaLnBrk="1" fontAlgn="auto" latinLnBrk="0" hangingPunct="1">
              <a:lnSpc>
                <a:spcPct val="90000"/>
              </a:lnSpc>
              <a:spcBef>
                <a:spcPts val="499"/>
              </a:spcBef>
              <a:spcAft>
                <a:spcPts val="0"/>
              </a:spcAft>
              <a:buClr>
                <a:srgbClr val="000000"/>
              </a:buClr>
              <a:buSzTx/>
              <a:buFont typeface="Arial"/>
              <a:buChar char="•"/>
              <a:tabLst/>
              <a:defRPr/>
            </a:pPr>
            <a:r>
              <a:rPr kumimoji="0" lang="en-US" sz="1200" b="0" i="0" u="none" strike="noStrike" kern="1200" cap="none" spc="-1" normalizeH="0" baseline="0" noProof="0" dirty="0">
                <a:ln>
                  <a:noFill/>
                </a:ln>
                <a:solidFill>
                  <a:srgbClr val="000000"/>
                </a:solidFill>
                <a:effectLst/>
                <a:uLnTx/>
                <a:uFillTx/>
                <a:latin typeface="Calibri"/>
                <a:ea typeface="+mn-ea"/>
                <a:cs typeface="+mn-cs"/>
              </a:rPr>
              <a:t>Constellation – subclass of cluster architecture envisioned to capitalize on data locality</a:t>
            </a:r>
            <a:endParaRPr kumimoji="0" lang="en-US" sz="1200" b="0" i="0" u="none" strike="noStrike" kern="1200" cap="none" spc="-1" normalizeH="0" baseline="0" noProof="0" dirty="0">
              <a:ln>
                <a:noFill/>
              </a:ln>
              <a:solidFill>
                <a:prstClr val="black"/>
              </a:solidFill>
              <a:effectLst/>
              <a:uLnTx/>
              <a:uFillTx/>
              <a:latin typeface="DejaVu Sans"/>
              <a:ea typeface="+mn-ea"/>
              <a:cs typeface="+mn-cs"/>
            </a:endParaRPr>
          </a:p>
        </p:txBody>
      </p:sp>
      <p:pic>
        <p:nvPicPr>
          <p:cNvPr id="298" name="Picture 297"/>
          <p:cNvPicPr/>
          <p:nvPr/>
        </p:nvPicPr>
        <p:blipFill>
          <a:blip r:embed="rId3"/>
          <a:stretch/>
        </p:blipFill>
        <p:spPr>
          <a:xfrm>
            <a:off x="731520" y="1097280"/>
            <a:ext cx="5118120" cy="3301200"/>
          </a:xfrm>
          <a:prstGeom prst="rect">
            <a:avLst/>
          </a:prstGeom>
          <a:ln>
            <a:noFill/>
          </a:ln>
        </p:spPr>
      </p:pic>
      <p:sp>
        <p:nvSpPr>
          <p:cNvPr id="301" name="TextShape 5"/>
          <p:cNvSpPr txBox="1"/>
          <p:nvPr/>
        </p:nvSpPr>
        <p:spPr>
          <a:xfrm>
            <a:off x="2103120" y="4216320"/>
            <a:ext cx="2011680" cy="355680"/>
          </a:xfrm>
          <a:prstGeom prst="rect">
            <a:avLst/>
          </a:prstGeom>
          <a:noFill/>
          <a:ln>
            <a:noFill/>
          </a:ln>
        </p:spPr>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DejaVu Sans"/>
                <a:ea typeface="+mn-ea"/>
                <a:cs typeface="+mn-cs"/>
              </a:rPr>
              <a:t>1998</a:t>
            </a:r>
          </a:p>
        </p:txBody>
      </p:sp>
      <p:sp>
        <p:nvSpPr>
          <p:cNvPr id="2" name="Slide Number Placeholder 1">
            <a:extLst>
              <a:ext uri="{FF2B5EF4-FFF2-40B4-BE49-F238E27FC236}">
                <a16:creationId xmlns:a16="http://schemas.microsoft.com/office/drawing/2014/main" id="{A6241415-0F41-48A3-8CEB-76C5DA192D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E1D5A9D-BCC7-C0F1-9FB0-B66FD4661044}"/>
              </a:ext>
            </a:extLst>
          </p:cNvPr>
          <p:cNvPicPr>
            <a:picLocks noChangeAspect="1"/>
          </p:cNvPicPr>
          <p:nvPr/>
        </p:nvPicPr>
        <p:blipFill>
          <a:blip r:embed="rId4"/>
          <a:stretch>
            <a:fillRect/>
          </a:stretch>
        </p:blipFill>
        <p:spPr>
          <a:xfrm>
            <a:off x="7866631" y="142251"/>
            <a:ext cx="4239037" cy="605877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E79"/>
          </a:solidFill>
          <a:ln>
            <a:noFill/>
          </a:ln>
        </p:spPr>
        <p:txBody>
          <a:bodyPr anchor="ctr">
            <a:normAutofit fontScale="90000"/>
          </a:bodyPr>
          <a:lstStyle/>
          <a:p>
            <a:r>
              <a:rPr lang="en-US" spc="-1" dirty="0">
                <a:solidFill>
                  <a:srgbClr val="FFFFFF"/>
                </a:solidFill>
                <a:latin typeface="Calibri Light"/>
                <a:ea typeface="+mn-ea"/>
                <a:cs typeface="+mn-cs"/>
              </a:rPr>
              <a:t>Nomenclature: What is an MPP? How’s it different from a cluster?</a:t>
            </a:r>
          </a:p>
        </p:txBody>
      </p:sp>
      <p:sp>
        <p:nvSpPr>
          <p:cNvPr id="3" name="Content Placeholder 2"/>
          <p:cNvSpPr>
            <a:spLocks noGrp="1"/>
          </p:cNvSpPr>
          <p:nvPr>
            <p:ph idx="1"/>
          </p:nvPr>
        </p:nvSpPr>
        <p:spPr/>
        <p:txBody>
          <a:bodyPr>
            <a:normAutofit/>
          </a:bodyPr>
          <a:lstStyle/>
          <a:p>
            <a:pPr>
              <a:lnSpc>
                <a:spcPct val="80000"/>
              </a:lnSpc>
            </a:pPr>
            <a:r>
              <a:rPr lang="en-US" dirty="0"/>
              <a:t>MPP: A very large-scale computing system with commodity processing nodes interconnected with a </a:t>
            </a:r>
            <a:r>
              <a:rPr lang="en-US" dirty="0">
                <a:solidFill>
                  <a:srgbClr val="0070C0"/>
                </a:solidFill>
              </a:rPr>
              <a:t>custom-made</a:t>
            </a:r>
            <a:r>
              <a:rPr lang="en-US" dirty="0"/>
              <a:t> high-bandwidth low-latency interconnect</a:t>
            </a:r>
          </a:p>
          <a:p>
            <a:pPr lvl="1">
              <a:lnSpc>
                <a:spcPct val="80000"/>
              </a:lnSpc>
            </a:pPr>
            <a:r>
              <a:rPr lang="en-US" dirty="0"/>
              <a:t>A cluster is an MPP for which the manufacturer forgot to put a high-bandwidth low-latency interconnect</a:t>
            </a:r>
          </a:p>
          <a:p>
            <a:pPr>
              <a:lnSpc>
                <a:spcPct val="80000"/>
              </a:lnSpc>
            </a:pPr>
            <a:endParaRPr lang="en-US" dirty="0"/>
          </a:p>
          <a:p>
            <a:pPr>
              <a:lnSpc>
                <a:spcPct val="80000"/>
              </a:lnSpc>
            </a:pPr>
            <a:r>
              <a:rPr lang="en-US" dirty="0"/>
              <a:t>Memories are physically distributed</a:t>
            </a:r>
          </a:p>
          <a:p>
            <a:pPr>
              <a:lnSpc>
                <a:spcPct val="80000"/>
              </a:lnSpc>
            </a:pPr>
            <a:endParaRPr lang="en-US" dirty="0"/>
          </a:p>
          <a:p>
            <a:pPr>
              <a:lnSpc>
                <a:spcPct val="80000"/>
              </a:lnSpc>
            </a:pPr>
            <a:r>
              <a:rPr lang="en-US" dirty="0"/>
              <a:t>Nodes often run a microkernel	</a:t>
            </a:r>
          </a:p>
          <a:p>
            <a:pPr lvl="1">
              <a:lnSpc>
                <a:spcPct val="80000"/>
              </a:lnSpc>
            </a:pPr>
            <a:r>
              <a:rPr lang="en-US" dirty="0"/>
              <a:t>Perhaps this is a second difference, a cluster might run some rather pedestrian Linux distro</a:t>
            </a:r>
          </a:p>
          <a:p>
            <a:pPr>
              <a:lnSpc>
                <a:spcPct val="80000"/>
              </a:lnSpc>
            </a:pPr>
            <a:endParaRPr lang="en-US" dirty="0"/>
          </a:p>
          <a:p>
            <a:pPr>
              <a:lnSpc>
                <a:spcPct val="80000"/>
              </a:lnSpc>
            </a:pPr>
            <a:r>
              <a:rPr lang="en-US" dirty="0"/>
              <a:t>Rather blurred line between MPPs and clusters</a:t>
            </a:r>
          </a:p>
          <a:p>
            <a:pPr>
              <a:lnSpc>
                <a:spcPct val="80000"/>
              </a:lnSpc>
            </a:pPr>
            <a:r>
              <a:rPr lang="en-US" dirty="0"/>
              <a:t>Example:</a:t>
            </a:r>
          </a:p>
          <a:p>
            <a:pPr lvl="1">
              <a:lnSpc>
                <a:spcPct val="80000"/>
              </a:lnSpc>
            </a:pPr>
            <a:r>
              <a:rPr lang="en-US" dirty="0"/>
              <a:t>Euler is a cluster</a:t>
            </a:r>
          </a:p>
          <a:p>
            <a:pPr lvl="1">
              <a:lnSpc>
                <a:spcPct val="80000"/>
              </a:lnSpc>
            </a:pPr>
            <a:r>
              <a:rPr lang="en-US" dirty="0"/>
              <a:t>NVIDIA’s supercomputer is an MPP (because of the interconnect)</a:t>
            </a:r>
          </a:p>
        </p:txBody>
      </p:sp>
      <p:sp>
        <p:nvSpPr>
          <p:cNvPr id="4" name="Slide Number Placeholder 3">
            <a:extLst>
              <a:ext uri="{FF2B5EF4-FFF2-40B4-BE49-F238E27FC236}">
                <a16:creationId xmlns:a16="http://schemas.microsoft.com/office/drawing/2014/main" id="{06095F73-876D-47AF-80C0-742AF620D5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47551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p:txBody>
          <a:bodyPr/>
          <a:lstStyle/>
          <a:p>
            <a:pPr eaLnBrk="1" hangingPunct="1"/>
            <a:r>
              <a:rPr lang="en-US" sz="3200" dirty="0"/>
              <a:t>Shared Memory Hardware Systems</a:t>
            </a:r>
          </a:p>
        </p:txBody>
      </p:sp>
      <p:sp>
        <p:nvSpPr>
          <p:cNvPr id="7171" name="Rectangle 3"/>
          <p:cNvSpPr>
            <a:spLocks noGrp="1" noChangeArrowheads="1"/>
          </p:cNvSpPr>
          <p:nvPr>
            <p:ph idx="1"/>
          </p:nvPr>
        </p:nvSpPr>
        <p:spPr/>
        <p:txBody>
          <a:bodyPr/>
          <a:lstStyle/>
          <a:p>
            <a:pPr eaLnBrk="1" hangingPunct="1"/>
            <a:endParaRPr lang="en-US" sz="1800" dirty="0"/>
          </a:p>
          <a:p>
            <a:pPr eaLnBrk="1" hangingPunct="1"/>
            <a:r>
              <a:rPr lang="en-US" sz="1800" dirty="0"/>
              <a:t>Memory is shared; i.e., visible to all processors and threads</a:t>
            </a:r>
          </a:p>
          <a:p>
            <a:pPr lvl="1"/>
            <a:r>
              <a:rPr lang="en-US" sz="1500" dirty="0"/>
              <a:t>Typical scenario, on a budget: one node with four CPUs, each with 16 cores</a:t>
            </a:r>
          </a:p>
          <a:p>
            <a:pPr lvl="1"/>
            <a:r>
              <a:rPr lang="en-US" sz="1500" dirty="0"/>
              <a:t>Typically one node systems; i.e., a workstation or a laptop</a:t>
            </a:r>
          </a:p>
          <a:p>
            <a:endParaRPr lang="en-US" sz="1800" dirty="0"/>
          </a:p>
          <a:p>
            <a:pPr eaLnBrk="1" hangingPunct="1"/>
            <a:r>
              <a:rPr lang="en-US" sz="1800" dirty="0"/>
              <a:t>Example:</a:t>
            </a:r>
          </a:p>
          <a:p>
            <a:pPr lvl="1" eaLnBrk="1" hangingPunct="1"/>
            <a:r>
              <a:rPr lang="en-US" sz="1600" dirty="0"/>
              <a:t>Symmetric Multi-Processors (SMP) – like one node of Euler</a:t>
            </a:r>
          </a:p>
          <a:p>
            <a:pPr lvl="2" eaLnBrk="1" hangingPunct="1"/>
            <a:r>
              <a:rPr lang="en-US" sz="1400" dirty="0"/>
              <a:t>Each processor has equal access to RAM</a:t>
            </a:r>
          </a:p>
          <a:p>
            <a:endParaRPr lang="en-US" sz="2100" dirty="0"/>
          </a:p>
          <a:p>
            <a:pPr marL="228600" lvl="2">
              <a:spcBef>
                <a:spcPts val="1000"/>
              </a:spcBef>
              <a:buClr>
                <a:schemeClr val="tx2"/>
              </a:buClr>
            </a:pPr>
            <a:r>
              <a:rPr lang="en-US" dirty="0"/>
              <a:t>There are custom solutions that have a software layer that makes the physically distributed memory appear to the program as one unified pool of logical memory</a:t>
            </a:r>
          </a:p>
          <a:p>
            <a:pPr marL="685800" lvl="3">
              <a:spcBef>
                <a:spcPts val="1000"/>
              </a:spcBef>
              <a:buClr>
                <a:schemeClr val="tx2"/>
              </a:buClr>
            </a:pPr>
            <a:r>
              <a:rPr lang="en-US" dirty="0"/>
              <a:t>Popular at some point, not so much anymore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446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SMS vs. Distributed Memory Systems (DMS)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75" name="Group 74"/>
          <p:cNvGrpSpPr/>
          <p:nvPr/>
        </p:nvGrpSpPr>
        <p:grpSpPr>
          <a:xfrm>
            <a:off x="3013953" y="1022034"/>
            <a:ext cx="5943600" cy="2377122"/>
            <a:chOff x="1609117" y="1436540"/>
            <a:chExt cx="5943600" cy="2377122"/>
          </a:xfrm>
        </p:grpSpPr>
        <p:sp>
          <p:nvSpPr>
            <p:cNvPr id="4" name="Rectangle 3"/>
            <p:cNvSpPr/>
            <p:nvPr/>
          </p:nvSpPr>
          <p:spPr>
            <a:xfrm>
              <a:off x="2175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9" name="Rectangle 8"/>
            <p:cNvSpPr/>
            <p:nvPr/>
          </p:nvSpPr>
          <p:spPr>
            <a:xfrm>
              <a:off x="3318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11" name="Rectangle 10"/>
            <p:cNvSpPr/>
            <p:nvPr/>
          </p:nvSpPr>
          <p:spPr>
            <a:xfrm>
              <a:off x="4461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13" name="Rectangle 12"/>
            <p:cNvSpPr/>
            <p:nvPr/>
          </p:nvSpPr>
          <p:spPr>
            <a:xfrm>
              <a:off x="62905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14" name="Rectangle 13"/>
            <p:cNvSpPr/>
            <p:nvPr/>
          </p:nvSpPr>
          <p:spPr>
            <a:xfrm>
              <a:off x="2175753" y="3277075"/>
              <a:ext cx="4800600" cy="380525"/>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15" name="Rectangle 14"/>
            <p:cNvSpPr/>
            <p:nvPr/>
          </p:nvSpPr>
          <p:spPr>
            <a:xfrm>
              <a:off x="2175753" y="2667000"/>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Interconnect</a:t>
              </a:r>
            </a:p>
          </p:txBody>
        </p:sp>
        <p:cxnSp>
          <p:nvCxnSpPr>
            <p:cNvPr id="30" name="Straight Arrow Connector 29"/>
            <p:cNvCxnSpPr>
              <a:stCxn id="4" idx="2"/>
            </p:cNvCxnSpPr>
            <p:nvPr/>
          </p:nvCxnSpPr>
          <p:spPr>
            <a:xfrm>
              <a:off x="2518653" y="2293305"/>
              <a:ext cx="0"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2"/>
            </p:cNvCxnSpPr>
            <p:nvPr/>
          </p:nvCxnSpPr>
          <p:spPr>
            <a:xfrm flipH="1">
              <a:off x="3658410" y="2293305"/>
              <a:ext cx="3243"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p:cNvCxnSpPr>
            <p:nvPr/>
          </p:nvCxnSpPr>
          <p:spPr>
            <a:xfrm flipH="1">
              <a:off x="4802981" y="2293305"/>
              <a:ext cx="1672"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2"/>
            </p:cNvCxnSpPr>
            <p:nvPr/>
          </p:nvCxnSpPr>
          <p:spPr>
            <a:xfrm>
              <a:off x="6633453" y="2293305"/>
              <a:ext cx="0" cy="3622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5" idx="2"/>
              <a:endCxn id="14" idx="0"/>
            </p:cNvCxnSpPr>
            <p:nvPr/>
          </p:nvCxnSpPr>
          <p:spPr>
            <a:xfrm>
              <a:off x="4576053" y="2895600"/>
              <a:ext cx="0" cy="3814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5522786" y="1894981"/>
                  <a:ext cx="39754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522786" y="1894981"/>
                  <a:ext cx="397545" cy="430887"/>
                </a:xfrm>
                <a:prstGeom prst="rect">
                  <a:avLst/>
                </a:prstGeom>
                <a:blipFill>
                  <a:blip r:embed="rId3"/>
                  <a:stretch>
                    <a:fillRect/>
                  </a:stretch>
                </a:blipFill>
              </p:spPr>
              <p:txBody>
                <a:bodyPr/>
                <a:lstStyle/>
                <a:p>
                  <a:r>
                    <a:rPr lang="en-US">
                      <a:noFill/>
                    </a:rPr>
                    <a:t> </a:t>
                  </a:r>
                </a:p>
              </p:txBody>
            </p:sp>
          </mc:Fallback>
        </mc:AlternateContent>
        <p:sp>
          <p:nvSpPr>
            <p:cNvPr id="73" name="Rectangle 72"/>
            <p:cNvSpPr/>
            <p:nvPr/>
          </p:nvSpPr>
          <p:spPr>
            <a:xfrm>
              <a:off x="1609117" y="1436540"/>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Shared Memory System</a:t>
              </a:r>
            </a:p>
          </p:txBody>
        </p:sp>
      </p:grpSp>
      <p:grpSp>
        <p:nvGrpSpPr>
          <p:cNvPr id="82" name="Group 81"/>
          <p:cNvGrpSpPr/>
          <p:nvPr/>
        </p:nvGrpSpPr>
        <p:grpSpPr>
          <a:xfrm>
            <a:off x="3009089" y="4098273"/>
            <a:ext cx="5943600" cy="2377122"/>
            <a:chOff x="1609117" y="4252278"/>
            <a:chExt cx="5943600" cy="2377122"/>
          </a:xfrm>
        </p:grpSpPr>
        <p:grpSp>
          <p:nvGrpSpPr>
            <p:cNvPr id="81" name="Group 80"/>
            <p:cNvGrpSpPr/>
            <p:nvPr/>
          </p:nvGrpSpPr>
          <p:grpSpPr>
            <a:xfrm>
              <a:off x="2099553" y="4709478"/>
              <a:ext cx="4953000" cy="1676400"/>
              <a:chOff x="2099553" y="4709478"/>
              <a:chExt cx="4953000" cy="1676400"/>
            </a:xfrm>
          </p:grpSpPr>
          <p:sp>
            <p:nvSpPr>
              <p:cNvPr id="16" name="Rectangle 15"/>
              <p:cNvSpPr/>
              <p:nvPr/>
            </p:nvSpPr>
            <p:spPr>
              <a:xfrm>
                <a:off x="2175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17" name="Rectangle 16"/>
              <p:cNvSpPr/>
              <p:nvPr/>
            </p:nvSpPr>
            <p:spPr>
              <a:xfrm>
                <a:off x="2175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18" name="Rectangle 17"/>
              <p:cNvSpPr/>
              <p:nvPr/>
            </p:nvSpPr>
            <p:spPr>
              <a:xfrm>
                <a:off x="3318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19" name="Rectangle 18"/>
              <p:cNvSpPr/>
              <p:nvPr/>
            </p:nvSpPr>
            <p:spPr>
              <a:xfrm>
                <a:off x="3318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20" name="Rectangle 19"/>
              <p:cNvSpPr/>
              <p:nvPr/>
            </p:nvSpPr>
            <p:spPr>
              <a:xfrm>
                <a:off x="4461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1" name="Rectangle 20"/>
              <p:cNvSpPr/>
              <p:nvPr/>
            </p:nvSpPr>
            <p:spPr>
              <a:xfrm>
                <a:off x="4461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22" name="Rectangle 21"/>
              <p:cNvSpPr/>
              <p:nvPr/>
            </p:nvSpPr>
            <p:spPr>
              <a:xfrm>
                <a:off x="62905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3" name="Rectangle 22"/>
              <p:cNvSpPr/>
              <p:nvPr/>
            </p:nvSpPr>
            <p:spPr>
              <a:xfrm>
                <a:off x="62905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24" name="Rectangle 23"/>
              <p:cNvSpPr/>
              <p:nvPr/>
            </p:nvSpPr>
            <p:spPr>
              <a:xfrm>
                <a:off x="2175753" y="6157278"/>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Interconnect</a:t>
                </a:r>
              </a:p>
            </p:txBody>
          </p:sp>
          <p:sp>
            <p:nvSpPr>
              <p:cNvPr id="25" name="Rectangle 24"/>
              <p:cNvSpPr/>
              <p:nvPr/>
            </p:nvSpPr>
            <p:spPr>
              <a:xfrm>
                <a:off x="20995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3239310"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379067"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62143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p:cNvCxnSpPr>
                <a:stCxn id="16" idx="2"/>
                <a:endCxn id="17" idx="0"/>
              </p:cNvCxnSpPr>
              <p:nvPr/>
            </p:nvCxnSpPr>
            <p:spPr>
              <a:xfrm>
                <a:off x="2518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19" idx="0"/>
              </p:cNvCxnSpPr>
              <p:nvPr/>
            </p:nvCxnSpPr>
            <p:spPr>
              <a:xfrm>
                <a:off x="3661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2"/>
                <a:endCxn id="21" idx="0"/>
              </p:cNvCxnSpPr>
              <p:nvPr/>
            </p:nvCxnSpPr>
            <p:spPr>
              <a:xfrm>
                <a:off x="4804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2"/>
                <a:endCxn id="23" idx="0"/>
              </p:cNvCxnSpPr>
              <p:nvPr/>
            </p:nvCxnSpPr>
            <p:spPr>
              <a:xfrm>
                <a:off x="66334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5" idx="2"/>
              </p:cNvCxnSpPr>
              <p:nvPr/>
            </p:nvCxnSpPr>
            <p:spPr>
              <a:xfrm>
                <a:off x="2518653" y="5776278"/>
                <a:ext cx="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2"/>
              </p:cNvCxnSpPr>
              <p:nvPr/>
            </p:nvCxnSpPr>
            <p:spPr>
              <a:xfrm flipH="1">
                <a:off x="3657601" y="5776278"/>
                <a:ext cx="809"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7" idx="2"/>
              </p:cNvCxnSpPr>
              <p:nvPr/>
            </p:nvCxnSpPr>
            <p:spPr>
              <a:xfrm>
                <a:off x="4798167" y="5776278"/>
                <a:ext cx="565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8" idx="2"/>
              </p:cNvCxnSpPr>
              <p:nvPr/>
            </p:nvCxnSpPr>
            <p:spPr>
              <a:xfrm>
                <a:off x="6633453" y="5776278"/>
                <a:ext cx="0"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5517037" y="5027434"/>
                    <a:ext cx="39754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517037" y="5027434"/>
                    <a:ext cx="397545" cy="430887"/>
                  </a:xfrm>
                  <a:prstGeom prst="rect">
                    <a:avLst/>
                  </a:prstGeom>
                  <a:blipFill>
                    <a:blip r:embed="rId4"/>
                    <a:stretch>
                      <a:fillRect/>
                    </a:stretch>
                  </a:blipFill>
                </p:spPr>
                <p:txBody>
                  <a:bodyPr/>
                  <a:lstStyle/>
                  <a:p>
                    <a:r>
                      <a:rPr lang="en-US">
                        <a:noFill/>
                      </a:rPr>
                      <a:t> </a:t>
                    </a:r>
                  </a:p>
                </p:txBody>
              </p:sp>
            </mc:Fallback>
          </mc:AlternateContent>
        </p:grpSp>
        <p:sp>
          <p:nvSpPr>
            <p:cNvPr id="74" name="Rectangle 73"/>
            <p:cNvSpPr/>
            <p:nvPr/>
          </p:nvSpPr>
          <p:spPr>
            <a:xfrm>
              <a:off x="1609117" y="4252278"/>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Distributed Memory System</a:t>
              </a:r>
            </a:p>
          </p:txBody>
        </p:sp>
      </p:grpSp>
    </p:spTree>
    <p:extLst>
      <p:ext uri="{BB962C8B-B14F-4D97-AF65-F5344CB8AC3E}">
        <p14:creationId xmlns:p14="http://schemas.microsoft.com/office/powerpoint/2010/main" val="341225019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eaLnBrk="1" hangingPunct="1"/>
            <a:r>
              <a:rPr lang="en-US" sz="3200" dirty="0"/>
              <a:t>Distributed Memory Hardware Systems: The Virtual Memory Angle</a:t>
            </a:r>
          </a:p>
        </p:txBody>
      </p:sp>
      <mc:AlternateContent xmlns:mc="http://schemas.openxmlformats.org/markup-compatibility/2006" xmlns:a14="http://schemas.microsoft.com/office/drawing/2010/main">
        <mc:Choice Requires="a14">
          <p:sp>
            <p:nvSpPr>
              <p:cNvPr id="8195" name="Rectangle 3"/>
              <p:cNvSpPr>
                <a:spLocks noGrp="1" noChangeArrowheads="1"/>
              </p:cNvSpPr>
              <p:nvPr>
                <p:ph idx="1"/>
              </p:nvPr>
            </p:nvSpPr>
            <p:spPr/>
            <p:txBody>
              <a:bodyPr/>
              <a:lstStyle/>
              <a:p>
                <a:endParaRPr lang="en-US" sz="1900" dirty="0"/>
              </a:p>
              <a:p>
                <a:endParaRPr lang="en-US" sz="1900" dirty="0"/>
              </a:p>
              <a:p>
                <a:r>
                  <a:rPr lang="en-US" sz="1900" dirty="0"/>
                  <a:t>Typically, parallelism on supercomputers accomplished by interplay between different *processes* and not threads</a:t>
                </a:r>
              </a:p>
              <a:p>
                <a:endParaRPr lang="en-US" sz="1800" dirty="0"/>
              </a:p>
              <a:p>
                <a:endParaRPr lang="en-US" sz="1800" dirty="0"/>
              </a:p>
              <a:p>
                <a:r>
                  <a:rPr lang="en-US" sz="1800" dirty="0"/>
                  <a:t>Consequence: each process sees its own virtual memory, there’s no overlap</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Writing programs for distributed memory systems </a:t>
                </a:r>
                <a14:m>
                  <m:oMath xmlns:m="http://schemas.openxmlformats.org/officeDocument/2006/math">
                    <m:r>
                      <a:rPr lang="en-US" sz="1800" b="0" i="1" smtClean="0">
                        <a:latin typeface="Cambria Math" panose="02040503050406030204" pitchFamily="18" charset="0"/>
                      </a:rPr>
                      <m:t>→</m:t>
                    </m:r>
                  </m:oMath>
                </a14:m>
                <a:r>
                  <a:rPr lang="en-US" sz="1800" dirty="0"/>
                  <a:t> the programmer manages </a:t>
                </a:r>
                <a:r>
                  <a:rPr lang="en-US" sz="1800" b="1" dirty="0"/>
                  <a:t>inter</a:t>
                </a:r>
                <a:r>
                  <a:rPr lang="en-US" sz="1800" dirty="0"/>
                  <a:t>-process data communication</a:t>
                </a:r>
              </a:p>
              <a:p>
                <a:endParaRPr lang="en-US" sz="1900" dirty="0"/>
              </a:p>
              <a:p>
                <a:pPr eaLnBrk="1" hangingPunct="1">
                  <a:lnSpc>
                    <a:spcPct val="90000"/>
                  </a:lnSpc>
                </a:pPr>
                <a:endParaRPr lang="en-US" sz="1800" dirty="0"/>
              </a:p>
              <a:p>
                <a:pPr eaLnBrk="1" hangingPunct="1">
                  <a:lnSpc>
                    <a:spcPct val="90000"/>
                  </a:lnSpc>
                </a:pPr>
                <a:endParaRPr lang="en-US" sz="1800" dirty="0"/>
              </a:p>
            </p:txBody>
          </p:sp>
        </mc:Choice>
        <mc:Fallback xmlns="">
          <p:sp>
            <p:nvSpPr>
              <p:cNvPr id="8195" name="Rectangle 3"/>
              <p:cNvSpPr>
                <a:spLocks noGrp="1" noRot="1" noChangeAspect="1" noMove="1" noResize="1" noEditPoints="1" noAdjustHandles="1" noChangeArrowheads="1" noChangeShapeType="1" noTextEdit="1"/>
              </p:cNvSpPr>
              <p:nvPr>
                <p:ph idx="1"/>
              </p:nvPr>
            </p:nvSpPr>
            <p:spPr>
              <a:blipFill>
                <a:blip r:embed="rId3"/>
                <a:stretch>
                  <a:fillRect l="-35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0424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normAutofit/>
          </a:bodyPr>
          <a:lstStyle/>
          <a:p>
            <a:r>
              <a:rPr lang="en-US" sz="3000" dirty="0"/>
              <a:t>High Performance Computing (HPC) vs. High Throughput Computing (HTC)</a:t>
            </a:r>
          </a:p>
        </p:txBody>
      </p:sp>
      <p:sp>
        <p:nvSpPr>
          <p:cNvPr id="408579" name="Rectangle 3"/>
          <p:cNvSpPr>
            <a:spLocks noGrp="1" noChangeArrowheads="1"/>
          </p:cNvSpPr>
          <p:nvPr>
            <p:ph idx="1"/>
          </p:nvPr>
        </p:nvSpPr>
        <p:spPr/>
        <p:txBody>
          <a:bodyPr/>
          <a:lstStyle/>
          <a:p>
            <a:pPr>
              <a:lnSpc>
                <a:spcPct val="82000"/>
              </a:lnSpc>
            </a:pPr>
            <a:endParaRPr lang="en-GB" sz="2000" dirty="0"/>
          </a:p>
          <a:p>
            <a:pPr>
              <a:lnSpc>
                <a:spcPct val="82000"/>
              </a:lnSpc>
            </a:pPr>
            <a:endParaRPr lang="en-GB" sz="2000" dirty="0"/>
          </a:p>
          <a:p>
            <a:pPr>
              <a:lnSpc>
                <a:spcPct val="82000"/>
              </a:lnSpc>
            </a:pPr>
            <a:r>
              <a:rPr lang="en-GB" sz="2000" dirty="0"/>
              <a:t>High Performance Computing</a:t>
            </a:r>
          </a:p>
          <a:p>
            <a:pPr lvl="1">
              <a:lnSpc>
                <a:spcPct val="82000"/>
              </a:lnSpc>
            </a:pPr>
            <a:r>
              <a:rPr lang="en-GB" sz="1600" dirty="0"/>
              <a:t>The idea: run </a:t>
            </a:r>
            <a:r>
              <a:rPr lang="en-GB" sz="1600" dirty="0">
                <a:solidFill>
                  <a:srgbClr val="0070C0"/>
                </a:solidFill>
              </a:rPr>
              <a:t>one</a:t>
            </a:r>
            <a:r>
              <a:rPr lang="en-GB" sz="1600" dirty="0"/>
              <a:t> executable </a:t>
            </a:r>
            <a:r>
              <a:rPr lang="en-GB" sz="1600" dirty="0">
                <a:solidFill>
                  <a:srgbClr val="C00000"/>
                </a:solidFill>
              </a:rPr>
              <a:t>as fast as you can</a:t>
            </a:r>
          </a:p>
          <a:p>
            <a:pPr lvl="2">
              <a:lnSpc>
                <a:spcPct val="82000"/>
              </a:lnSpc>
            </a:pPr>
            <a:r>
              <a:rPr lang="en-GB" sz="1400" dirty="0"/>
              <a:t>Might spend one month running one DFT job or a week on a CFD job…</a:t>
            </a:r>
          </a:p>
          <a:p>
            <a:pPr lvl="2">
              <a:lnSpc>
                <a:spcPct val="82000"/>
              </a:lnSpc>
            </a:pPr>
            <a:endParaRPr lang="en-GB" dirty="0"/>
          </a:p>
          <a:p>
            <a:pPr lvl="2">
              <a:lnSpc>
                <a:spcPct val="82000"/>
              </a:lnSpc>
            </a:pPr>
            <a:endParaRPr lang="en-GB" dirty="0"/>
          </a:p>
          <a:p>
            <a:pPr>
              <a:lnSpc>
                <a:spcPct val="82000"/>
              </a:lnSpc>
            </a:pPr>
            <a:r>
              <a:rPr lang="en-GB" sz="2000" dirty="0"/>
              <a:t>High Throughput Computing </a:t>
            </a:r>
          </a:p>
          <a:p>
            <a:pPr lvl="1">
              <a:lnSpc>
                <a:spcPct val="82000"/>
              </a:lnSpc>
            </a:pPr>
            <a:r>
              <a:rPr lang="en-GB" sz="1600" dirty="0"/>
              <a:t>The idea: run </a:t>
            </a:r>
            <a:r>
              <a:rPr lang="en-GB" sz="1600" dirty="0">
                <a:solidFill>
                  <a:srgbClr val="0070C0"/>
                </a:solidFill>
              </a:rPr>
              <a:t>many</a:t>
            </a:r>
            <a:r>
              <a:rPr lang="en-GB" sz="1600" dirty="0"/>
              <a:t> executables </a:t>
            </a:r>
            <a:r>
              <a:rPr lang="en-GB" sz="1600" dirty="0">
                <a:solidFill>
                  <a:srgbClr val="C00000"/>
                </a:solidFill>
              </a:rPr>
              <a:t>at the same time on different machines</a:t>
            </a:r>
          </a:p>
          <a:p>
            <a:pPr lvl="1">
              <a:lnSpc>
                <a:spcPct val="82000"/>
              </a:lnSpc>
            </a:pPr>
            <a:r>
              <a:rPr lang="en-GB" sz="1600" dirty="0"/>
              <a:t>Example: bone analysis in ABAQUS</a:t>
            </a:r>
          </a:p>
          <a:p>
            <a:pPr lvl="2">
              <a:lnSpc>
                <a:spcPct val="82000"/>
              </a:lnSpc>
            </a:pPr>
            <a:r>
              <a:rPr lang="en-GB" sz="1400" dirty="0"/>
              <a:t>You have uncertainty in the length of the bone (20 possible lengths) in the material of the bone (10 values for Young’s modulus) in the loading of the bone (50 force values with different magnitude/direction) .  Grand total: 10,000 ABAQUS runs</a:t>
            </a:r>
          </a:p>
          <a:p>
            <a:pPr lvl="2">
              <a:lnSpc>
                <a:spcPct val="82000"/>
              </a:lnSpc>
            </a:pPr>
            <a:r>
              <a:rPr lang="en-GB" sz="1400" dirty="0"/>
              <a:t>We have 1400 workstations hooked up together on-campus -&gt; use Condor to schedule the 10,000 independent ABAQUS jobs and have them run on scattered machines overnight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59785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High-level overview</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Some N instances of the same program are launched for execution independently as N distinct processes</a:t>
            </a:r>
          </a:p>
          <a:p>
            <a:pPr lvl="1"/>
            <a:r>
              <a:rPr lang="en-US" sz="1800" dirty="0"/>
              <a:t>The processes communicate with each other by messages to jointly see through a large and complicated task</a:t>
            </a:r>
          </a:p>
          <a:p>
            <a:pPr lvl="1"/>
            <a:endParaRPr lang="en-US" sz="1800" dirty="0"/>
          </a:p>
          <a:p>
            <a:pPr lvl="1"/>
            <a:endParaRPr lang="en-US" sz="1800" dirty="0"/>
          </a:p>
          <a:p>
            <a:endParaRPr lang="en-US" sz="2200" dirty="0">
              <a:solidFill>
                <a:srgbClr val="0070C0"/>
              </a:solidFill>
            </a:endParaRPr>
          </a:p>
          <a:p>
            <a:r>
              <a:rPr lang="en-US" sz="2200" dirty="0">
                <a:solidFill>
                  <a:srgbClr val="0070C0"/>
                </a:solidFill>
              </a:rPr>
              <a:t>Flynn Taxonomy</a:t>
            </a:r>
            <a:r>
              <a:rPr lang="en-US" sz="2200" dirty="0"/>
              <a:t> classification: MIMD</a:t>
            </a:r>
          </a:p>
          <a:p>
            <a:pPr lvl="1"/>
            <a:r>
              <a:rPr lang="en-US" sz="1800" dirty="0"/>
              <a:t>MPI &amp; Distributed Memory: enables a MIMD computing mechanism</a:t>
            </a:r>
          </a:p>
          <a:p>
            <a:pPr lvl="2"/>
            <a:r>
              <a:rPr lang="en-US" sz="1500" dirty="0"/>
              <a:t>Multiple Instruction and Multiple Data</a:t>
            </a:r>
          </a:p>
          <a:p>
            <a:pPr lvl="2"/>
            <a:endParaRPr lang="en-US" sz="1500" dirty="0"/>
          </a:p>
          <a:p>
            <a:pPr lvl="2"/>
            <a:endParaRPr lang="en-US" sz="1500" dirty="0"/>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95149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dirty="0"/>
              <a:t>Outline, Parallel Computing w/ MPI</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2771" name="Rectangle 3"/>
          <p:cNvSpPr>
            <a:spLocks noGrp="1" noChangeArrowheads="1"/>
          </p:cNvSpPr>
          <p:nvPr>
            <p:ph type="body" idx="4294967295"/>
          </p:nvPr>
        </p:nvSpPr>
        <p:spPr>
          <a:xfrm>
            <a:off x="446659" y="1449705"/>
            <a:ext cx="10192385" cy="4932363"/>
          </a:xfrm>
        </p:spPr>
        <p:txBody>
          <a:bodyPr/>
          <a:lstStyle/>
          <a:p>
            <a:pPr eaLnBrk="1" hangingPunct="1">
              <a:lnSpc>
                <a:spcPct val="130000"/>
              </a:lnSpc>
            </a:pPr>
            <a:endParaRPr lang="en-US" dirty="0">
              <a:solidFill>
                <a:srgbClr val="BCBCBC"/>
              </a:solidFill>
            </a:endParaRPr>
          </a:p>
          <a:p>
            <a:pPr eaLnBrk="1" hangingPunct="1">
              <a:lnSpc>
                <a:spcPct val="130000"/>
              </a:lnSpc>
            </a:pPr>
            <a:r>
              <a:rPr lang="en-US" dirty="0"/>
              <a:t>Introduction to message passing and MPI</a:t>
            </a:r>
          </a:p>
          <a:p>
            <a:pPr eaLnBrk="1" hangingPunct="1">
              <a:lnSpc>
                <a:spcPct val="130000"/>
              </a:lnSpc>
            </a:pPr>
            <a:r>
              <a:rPr lang="en-US" dirty="0"/>
              <a:t>Point-to-Point (P2P) Communication</a:t>
            </a:r>
          </a:p>
          <a:p>
            <a:pPr eaLnBrk="1" hangingPunct="1">
              <a:lnSpc>
                <a:spcPct val="130000"/>
              </a:lnSpc>
            </a:pPr>
            <a:r>
              <a:rPr lang="en-US" dirty="0"/>
              <a:t>Collective Actions</a:t>
            </a:r>
          </a:p>
          <a:p>
            <a:pPr eaLnBrk="1" hangingPunct="1">
              <a:lnSpc>
                <a:spcPct val="130000"/>
              </a:lnSpc>
            </a:pPr>
            <a:r>
              <a:rPr lang="en-US" dirty="0"/>
              <a:t>MPI Closing Remarks</a:t>
            </a:r>
          </a:p>
          <a:p>
            <a:pPr eaLnBrk="1" hangingPunct="1">
              <a:lnSpc>
                <a:spcPct val="130000"/>
              </a:lnSpc>
            </a:pPr>
            <a:endParaRPr lang="en-US" dirty="0"/>
          </a:p>
        </p:txBody>
      </p:sp>
    </p:spTree>
    <p:extLst>
      <p:ext uri="{BB962C8B-B14F-4D97-AF65-F5344CB8AC3E}">
        <p14:creationId xmlns:p14="http://schemas.microsoft.com/office/powerpoint/2010/main" val="30593796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Parallel Computing w/ MPI: One way to look at it</a:t>
            </a:r>
          </a:p>
        </p:txBody>
      </p:sp>
      <p:sp>
        <p:nvSpPr>
          <p:cNvPr id="5" name="Content Placeholder 4"/>
          <p:cNvSpPr>
            <a:spLocks noGrp="1"/>
          </p:cNvSpPr>
          <p:nvPr>
            <p:ph idx="1"/>
          </p:nvPr>
        </p:nvSpPr>
        <p:spPr/>
        <p:txBody>
          <a:bodyPr/>
          <a:lstStyle/>
          <a:p>
            <a:endParaRPr lang="en-US" dirty="0"/>
          </a:p>
          <a:p>
            <a:r>
              <a:rPr lang="en-US" dirty="0"/>
              <a:t>CUDA: a </a:t>
            </a:r>
            <a:r>
              <a:rPr lang="en-US" dirty="0">
                <a:solidFill>
                  <a:srgbClr val="0070C0"/>
                </a:solidFill>
              </a:rPr>
              <a:t>kernel</a:t>
            </a:r>
            <a:r>
              <a:rPr lang="en-US" dirty="0"/>
              <a:t> is run by all threads spawned via your execution configuration</a:t>
            </a:r>
          </a:p>
          <a:p>
            <a:endParaRPr lang="en-US" dirty="0"/>
          </a:p>
          <a:p>
            <a:endParaRPr lang="en-US" dirty="0"/>
          </a:p>
          <a:p>
            <a:r>
              <a:rPr lang="en-US" dirty="0"/>
              <a:t>OpenMP: all threads execute an </a:t>
            </a:r>
            <a:r>
              <a:rPr lang="en-US" dirty="0" err="1">
                <a:latin typeface="Consolas" panose="020B0609020204030204" pitchFamily="49" charset="0"/>
              </a:rPr>
              <a:t>omp</a:t>
            </a:r>
            <a:r>
              <a:rPr lang="en-US" dirty="0">
                <a:latin typeface="Consolas" panose="020B0609020204030204" pitchFamily="49" charset="0"/>
              </a:rPr>
              <a:t> parallel</a:t>
            </a:r>
            <a:r>
              <a:rPr lang="en-US" dirty="0"/>
              <a:t> </a:t>
            </a:r>
            <a:r>
              <a:rPr lang="en-US" dirty="0">
                <a:solidFill>
                  <a:srgbClr val="0070C0"/>
                </a:solidFill>
              </a:rPr>
              <a:t>region</a:t>
            </a:r>
          </a:p>
          <a:p>
            <a:endParaRPr lang="en-US" dirty="0"/>
          </a:p>
          <a:p>
            <a:endParaRPr lang="en-US" dirty="0"/>
          </a:p>
          <a:p>
            <a:r>
              <a:rPr lang="en-US" dirty="0"/>
              <a:t>MPI: </a:t>
            </a:r>
            <a:r>
              <a:rPr lang="en-US" dirty="0">
                <a:solidFill>
                  <a:srgbClr val="0070C0"/>
                </a:solidFill>
              </a:rPr>
              <a:t>entire program</a:t>
            </a:r>
            <a:r>
              <a:rPr lang="en-US" dirty="0"/>
              <a:t> is executed in parallel by each processes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70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857" y="1012943"/>
            <a:ext cx="8382000" cy="5509200"/>
          </a:xfrm>
          <a:prstGeom prst="rect">
            <a:avLst/>
          </a:prstGeom>
          <a:solidFill>
            <a:schemeClr val="bg1">
              <a:lumMod val="95000"/>
            </a:schemeClr>
          </a:solidFill>
          <a:ln w="952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mpi.h</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6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iostream</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char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argv</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char</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hostname[128];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MPI_Init</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argc</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argv</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MPI_Comm_rank</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(MPI_COMM_WORLD, &amp;</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MPI_Comm_size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(MPI_COMM_WORLD, &amp;n);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gethostname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(hostname,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master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"I am the master: %s\n"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hostname);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6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worker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6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"I am a worker: %s (rank=%d/%d)\n"</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hostname,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MPI_Finalize</a:t>
            </a: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return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4338" name="Rectangle 2"/>
          <p:cNvSpPr>
            <a:spLocks noGrp="1" noChangeArrowheads="1"/>
          </p:cNvSpPr>
          <p:nvPr>
            <p:ph type="title"/>
          </p:nvPr>
        </p:nvSpPr>
        <p:spPr/>
        <p:txBody>
          <a:bodyPr/>
          <a:lstStyle/>
          <a:p>
            <a:pPr eaLnBrk="1" hangingPunct="1"/>
            <a:r>
              <a:rPr lang="en-US" sz="3200" dirty="0"/>
              <a:t>A First MPI Program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341" name="Text Box 6"/>
          <p:cNvSpPr txBox="1">
            <a:spLocks noChangeArrowheads="1"/>
          </p:cNvSpPr>
          <p:nvPr/>
        </p:nvSpPr>
        <p:spPr bwMode="auto">
          <a:xfrm>
            <a:off x="4028803" y="2254943"/>
            <a:ext cx="4252254" cy="400110"/>
          </a:xfrm>
          <a:prstGeom prst="rect">
            <a:avLst/>
          </a:prstGeom>
          <a:solidFill>
            <a:schemeClr val="accent5">
              <a:lumMod val="75000"/>
            </a:schemeClr>
          </a:solidFill>
          <a:ln w="12700">
            <a:solidFill>
              <a:srgbClr val="0070C0"/>
            </a:solidFill>
            <a:miter lim="800000"/>
            <a:headEnd/>
            <a:tailEnd/>
          </a:ln>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ahoma" pitchFamily="34" charset="0"/>
                <a:ea typeface="+mn-ea"/>
                <a:cs typeface="Times New Roman" pitchFamily="18" charset="0"/>
              </a:rPr>
              <a:t>Has to be called first, and once only</a:t>
            </a:r>
          </a:p>
        </p:txBody>
      </p:sp>
      <p:sp>
        <p:nvSpPr>
          <p:cNvPr id="14342" name="Line 7"/>
          <p:cNvSpPr>
            <a:spLocks noChangeShapeType="1"/>
          </p:cNvSpPr>
          <p:nvPr/>
        </p:nvSpPr>
        <p:spPr bwMode="auto">
          <a:xfrm flipH="1">
            <a:off x="3023257" y="2483543"/>
            <a:ext cx="1005543" cy="378798"/>
          </a:xfrm>
          <a:prstGeom prst="line">
            <a:avLst/>
          </a:prstGeom>
          <a:noFill/>
          <a:ln w="25400">
            <a:solidFill>
              <a:srgbClr val="0070C0"/>
            </a:solidFill>
            <a:miter lim="800000"/>
            <a:headEnd/>
            <a:tailEnd type="arrow"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43" name="Text Box 8"/>
          <p:cNvSpPr txBox="1">
            <a:spLocks noChangeArrowheads="1"/>
          </p:cNvSpPr>
          <p:nvPr/>
        </p:nvSpPr>
        <p:spPr bwMode="auto">
          <a:xfrm>
            <a:off x="4028803" y="5629055"/>
            <a:ext cx="4212179" cy="400110"/>
          </a:xfrm>
          <a:prstGeom prst="rect">
            <a:avLst/>
          </a:prstGeom>
          <a:solidFill>
            <a:schemeClr val="accent5">
              <a:lumMod val="75000"/>
            </a:schemeClr>
          </a:solidFill>
          <a:ln w="12700">
            <a:solidFill>
              <a:srgbClr val="0070C0"/>
            </a:solidFill>
            <a:miter lim="800000"/>
            <a:headEnd/>
            <a:tailEnd/>
          </a:ln>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ahoma" pitchFamily="34" charset="0"/>
                <a:ea typeface="+mn-ea"/>
                <a:cs typeface="Times New Roman" pitchFamily="18" charset="0"/>
              </a:rPr>
              <a:t>Has to be called last, and once only</a:t>
            </a:r>
          </a:p>
        </p:txBody>
      </p:sp>
      <p:sp>
        <p:nvSpPr>
          <p:cNvPr id="14344" name="Line 9"/>
          <p:cNvSpPr>
            <a:spLocks noChangeShapeType="1"/>
          </p:cNvSpPr>
          <p:nvPr/>
        </p:nvSpPr>
        <p:spPr bwMode="auto">
          <a:xfrm flipH="1" flipV="1">
            <a:off x="2261256" y="5836343"/>
            <a:ext cx="1767544" cy="0"/>
          </a:xfrm>
          <a:prstGeom prst="line">
            <a:avLst/>
          </a:prstGeom>
          <a:noFill/>
          <a:ln w="25400">
            <a:solidFill>
              <a:srgbClr val="0070C0"/>
            </a:solidFill>
            <a:miter lim="800000"/>
            <a:headEnd/>
            <a:tailEnd type="arrow"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p:cNvSpPr/>
          <p:nvPr/>
        </p:nvSpPr>
        <p:spPr>
          <a:xfrm>
            <a:off x="203857" y="6606077"/>
            <a:ext cx="768159"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1" name="Group 10"/>
          <p:cNvGrpSpPr/>
          <p:nvPr/>
        </p:nvGrpSpPr>
        <p:grpSpPr>
          <a:xfrm>
            <a:off x="4242456" y="3643420"/>
            <a:ext cx="4518028" cy="440324"/>
            <a:chOff x="4190997" y="1988621"/>
            <a:chExt cx="4518028" cy="440324"/>
          </a:xfrm>
        </p:grpSpPr>
        <p:sp>
          <p:nvSpPr>
            <p:cNvPr id="12" name="Rectangle 7"/>
            <p:cNvSpPr>
              <a:spLocks noChangeArrowheads="1"/>
            </p:cNvSpPr>
            <p:nvPr/>
          </p:nvSpPr>
          <p:spPr bwMode="auto">
            <a:xfrm>
              <a:off x="5437188" y="1988621"/>
              <a:ext cx="3271837" cy="369332"/>
            </a:xfrm>
            <a:prstGeom prst="rect">
              <a:avLst/>
            </a:prstGeom>
            <a:solidFill>
              <a:schemeClr val="bg1"/>
            </a:solidFill>
            <a:ln w="19050" algn="ctr">
              <a:solidFill>
                <a:srgbClr val="C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special about rank=0.</a:t>
              </a:r>
            </a:p>
          </p:txBody>
        </p:sp>
        <p:sp>
          <p:nvSpPr>
            <p:cNvPr id="13" name="Line 14"/>
            <p:cNvSpPr>
              <a:spLocks noChangeShapeType="1"/>
            </p:cNvSpPr>
            <p:nvPr/>
          </p:nvSpPr>
          <p:spPr bwMode="auto">
            <a:xfrm flipH="1">
              <a:off x="4190997" y="2173287"/>
              <a:ext cx="1246189" cy="255658"/>
            </a:xfrm>
            <a:prstGeom prst="line">
              <a:avLst/>
            </a:prstGeom>
            <a:noFill/>
            <a:ln w="19050">
              <a:solidFill>
                <a:srgbClr val="C00000"/>
              </a:solidFill>
              <a:round/>
              <a:headEnd/>
              <a:tailEnd type="arrow"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A3C9FF40-6F2C-8C33-DF43-CD26084CFC73}"/>
              </a:ext>
            </a:extLst>
          </p:cNvPr>
          <p:cNvPicPr>
            <a:picLocks noChangeAspect="1"/>
          </p:cNvPicPr>
          <p:nvPr/>
        </p:nvPicPr>
        <p:blipFill>
          <a:blip r:embed="rId3"/>
          <a:stretch>
            <a:fillRect/>
          </a:stretch>
        </p:blipFill>
        <p:spPr>
          <a:xfrm>
            <a:off x="8383712" y="1012943"/>
            <a:ext cx="3808288" cy="2472160"/>
          </a:xfrm>
          <a:prstGeom prst="rect">
            <a:avLst/>
          </a:prstGeom>
        </p:spPr>
      </p:pic>
    </p:spTree>
    <p:extLst>
      <p:ext uri="{BB962C8B-B14F-4D97-AF65-F5344CB8AC3E}">
        <p14:creationId xmlns:p14="http://schemas.microsoft.com/office/powerpoint/2010/main" val="367670125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the concept of “</a:t>
            </a:r>
            <a:r>
              <a:rPr lang="en-US" sz="3200" b="1" dirty="0">
                <a:solidFill>
                  <a:srgbClr val="FFC000"/>
                </a:solidFill>
              </a:rPr>
              <a:t>rank</a:t>
            </a:r>
            <a:r>
              <a:rPr lang="en-US" sz="3200" dirty="0"/>
              <a:t>” </a:t>
            </a:r>
            <a:r>
              <a:rPr lang="en-US" sz="2000" dirty="0"/>
              <a:t>[quick intro, more later]</a:t>
            </a:r>
          </a:p>
        </p:txBody>
      </p:sp>
      <p:sp>
        <p:nvSpPr>
          <p:cNvPr id="3" name="Content Placeholder 2"/>
          <p:cNvSpPr>
            <a:spLocks noGrp="1"/>
          </p:cNvSpPr>
          <p:nvPr>
            <p:ph idx="1"/>
          </p:nvPr>
        </p:nvSpPr>
        <p:spPr/>
        <p:txBody>
          <a:bodyPr/>
          <a:lstStyle/>
          <a:p>
            <a:pPr lvl="1"/>
            <a:endParaRPr lang="en-US" sz="1600" dirty="0"/>
          </a:p>
          <a:p>
            <a:pPr lvl="1"/>
            <a:endParaRPr lang="en-US" sz="1600" dirty="0"/>
          </a:p>
          <a:p>
            <a:pPr lvl="1"/>
            <a:endParaRPr lang="en-US" sz="1600" dirty="0"/>
          </a:p>
          <a:p>
            <a:r>
              <a:rPr lang="en-US" sz="2000" dirty="0"/>
              <a:t>What differentiates processes is their </a:t>
            </a:r>
            <a:r>
              <a:rPr lang="en-US" sz="2000" b="1" dirty="0">
                <a:solidFill>
                  <a:srgbClr val="C00000"/>
                </a:solidFill>
              </a:rPr>
              <a:t>rank</a:t>
            </a:r>
            <a:r>
              <a:rPr lang="en-US" sz="2000" dirty="0"/>
              <a:t>: based on their rank, processes can choose to do different things</a:t>
            </a:r>
          </a:p>
          <a:p>
            <a:pPr lvl="1"/>
            <a:endParaRPr lang="en-US" sz="1800" dirty="0"/>
          </a:p>
          <a:p>
            <a:pPr lvl="1"/>
            <a:r>
              <a:rPr lang="en-US" sz="1800" dirty="0"/>
              <a:t>Branching based on the process rank</a:t>
            </a:r>
          </a:p>
          <a:p>
            <a:pPr lvl="1"/>
            <a:endParaRPr lang="en-US" sz="1800" dirty="0"/>
          </a:p>
          <a:p>
            <a:pPr lvl="1"/>
            <a:r>
              <a:rPr lang="en-US" sz="1800" dirty="0"/>
              <a:t>Very similar to GPU computing, where one thread did work based on its thread index</a:t>
            </a:r>
          </a:p>
          <a:p>
            <a:pPr lvl="1"/>
            <a:endParaRPr lang="en-US" sz="1800" dirty="0"/>
          </a:p>
          <a:p>
            <a:pPr lvl="1"/>
            <a:r>
              <a:rPr lang="en-US" sz="1800" dirty="0"/>
              <a:t>Very similar to OpenMP function </a:t>
            </a:r>
            <a:r>
              <a:rPr lang="en-US" sz="1800" dirty="0" err="1">
                <a:latin typeface="Courier New" panose="02070309020205020404" pitchFamily="49" charset="0"/>
                <a:cs typeface="Courier New" panose="02070309020205020404" pitchFamily="49" charset="0"/>
              </a:rPr>
              <a:t>omp_get_thread_num</a:t>
            </a:r>
            <a:r>
              <a:rPr lang="en-US" sz="18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70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3200" dirty="0"/>
              <a:t>The Message-Passing Model</a:t>
            </a:r>
          </a:p>
        </p:txBody>
      </p:sp>
      <p:sp>
        <p:nvSpPr>
          <p:cNvPr id="10243" name="Rectangle 3"/>
          <p:cNvSpPr>
            <a:spLocks noGrp="1" noChangeArrowheads="1"/>
          </p:cNvSpPr>
          <p:nvPr>
            <p:ph idx="1"/>
          </p:nvPr>
        </p:nvSpPr>
        <p:spPr>
          <a:xfrm>
            <a:off x="147344" y="1500027"/>
            <a:ext cx="11960872" cy="4928244"/>
          </a:xfrm>
        </p:spPr>
        <p:txBody>
          <a:bodyPr>
            <a:normAutofit/>
          </a:bodyPr>
          <a:lstStyle/>
          <a:p>
            <a:r>
              <a:rPr lang="en-US" sz="2000" dirty="0"/>
              <a:t>Each MPI process, which runs most often on one core, executes the </a:t>
            </a:r>
            <a:r>
              <a:rPr lang="en-US" sz="2000" b="1" dirty="0">
                <a:solidFill>
                  <a:srgbClr val="0070C0"/>
                </a:solidFill>
              </a:rPr>
              <a:t>same</a:t>
            </a:r>
            <a:r>
              <a:rPr lang="en-US" sz="2000" dirty="0"/>
              <a:t> executable at roughly the same time</a:t>
            </a:r>
            <a:endParaRPr lang="en-US" sz="1800" dirty="0"/>
          </a:p>
          <a:p>
            <a:r>
              <a:rPr lang="en-US" sz="2000" dirty="0"/>
              <a:t>Synchronization calls can be invoked (more later); useful to coordinate the execution of the MPI job</a:t>
            </a:r>
            <a:endParaRPr lang="en-US" sz="1800" dirty="0"/>
          </a:p>
          <a:p>
            <a:r>
              <a:rPr lang="en-US" sz="2000" dirty="0"/>
              <a:t>Unlike CUDA, MPI enables </a:t>
            </a:r>
            <a:r>
              <a:rPr lang="en-US" sz="2000" dirty="0">
                <a:solidFill>
                  <a:srgbClr val="C00000"/>
                </a:solidFill>
              </a:rPr>
              <a:t>global </a:t>
            </a:r>
            <a:r>
              <a:rPr lang="en-US" sz="2000" dirty="0"/>
              <a:t>synchronization</a:t>
            </a:r>
          </a:p>
          <a:p>
            <a:pPr>
              <a:lnSpc>
                <a:spcPct val="90000"/>
              </a:lnSpc>
            </a:pPr>
            <a:endParaRPr lang="en-US" sz="2000" dirty="0"/>
          </a:p>
          <a:p>
            <a:pPr>
              <a:lnSpc>
                <a:spcPct val="90000"/>
              </a:lnSpc>
            </a:pPr>
            <a:r>
              <a:rPr lang="en-US" sz="2000" dirty="0"/>
              <a:t>Each process has its own </a:t>
            </a:r>
            <a:r>
              <a:rPr lang="en-US" sz="2000" dirty="0">
                <a:solidFill>
                  <a:srgbClr val="0070C0"/>
                </a:solidFill>
              </a:rPr>
              <a:t>program counter</a:t>
            </a:r>
            <a:r>
              <a:rPr lang="en-US" sz="2000" dirty="0"/>
              <a:t> *and* </a:t>
            </a:r>
            <a:r>
              <a:rPr lang="en-US" sz="2000" dirty="0">
                <a:solidFill>
                  <a:srgbClr val="0070C0"/>
                </a:solidFill>
              </a:rPr>
              <a:t>virtual address space</a:t>
            </a:r>
          </a:p>
          <a:p>
            <a:pPr eaLnBrk="1" hangingPunct="1">
              <a:lnSpc>
                <a:spcPct val="90000"/>
              </a:lnSpc>
            </a:pPr>
            <a:endParaRPr lang="en-US" sz="2000" dirty="0"/>
          </a:p>
          <a:p>
            <a:pPr eaLnBrk="1" hangingPunct="1">
              <a:lnSpc>
                <a:spcPct val="90000"/>
              </a:lnSpc>
            </a:pPr>
            <a:r>
              <a:rPr lang="en-US" sz="2000" dirty="0"/>
              <a:t>Message passing </a:t>
            </a:r>
            <a:r>
              <a:rPr lang="en-US" sz="2000" b="1" dirty="0">
                <a:solidFill>
                  <a:srgbClr val="C00000"/>
                </a:solidFill>
              </a:rPr>
              <a:t>enables communication among processes </a:t>
            </a:r>
            <a:r>
              <a:rPr lang="en-US" sz="2000" dirty="0"/>
              <a:t>that have </a:t>
            </a:r>
            <a:r>
              <a:rPr lang="en-US" sz="2000" b="1" dirty="0">
                <a:solidFill>
                  <a:srgbClr val="C00000"/>
                </a:solidFill>
              </a:rPr>
              <a:t>separate address spaces</a:t>
            </a:r>
          </a:p>
          <a:p>
            <a:pPr lvl="1"/>
            <a:r>
              <a:rPr lang="en-US" sz="1800" dirty="0"/>
              <a:t>This is how different than OpenMP</a:t>
            </a:r>
          </a:p>
          <a:p>
            <a:pPr eaLnBrk="1" hangingPunct="1">
              <a:lnSpc>
                <a:spcPct val="90000"/>
              </a:lnSpc>
            </a:pPr>
            <a:endParaRPr lang="en-US" sz="2000" dirty="0"/>
          </a:p>
          <a:p>
            <a:pPr eaLnBrk="1" hangingPunct="1">
              <a:lnSpc>
                <a:spcPct val="90000"/>
              </a:lnSpc>
            </a:pPr>
            <a:r>
              <a:rPr lang="en-US" sz="2000" dirty="0"/>
              <a:t>Inter-process communication typically consists of </a:t>
            </a:r>
          </a:p>
          <a:p>
            <a:pPr lvl="1" eaLnBrk="1" hangingPunct="1">
              <a:lnSpc>
                <a:spcPct val="90000"/>
              </a:lnSpc>
            </a:pPr>
            <a:r>
              <a:rPr lang="en-US" sz="1800" dirty="0"/>
              <a:t>Synchronization, followed by…</a:t>
            </a:r>
          </a:p>
          <a:p>
            <a:pPr lvl="1" eaLnBrk="1" hangingPunct="1">
              <a:lnSpc>
                <a:spcPct val="90000"/>
              </a:lnSpc>
            </a:pPr>
            <a:r>
              <a:rPr lang="en-US" sz="1800" dirty="0"/>
              <a:t>… movement of data from one process’s address space to another process’s address space</a:t>
            </a:r>
            <a:endParaRPr lang="en-US" sz="2000" dirty="0"/>
          </a:p>
          <a:p>
            <a:pPr lvl="1" eaLnBrk="1" hangingPunct="1">
              <a:lnSpc>
                <a:spcPct val="90000"/>
              </a:lnSpc>
            </a:pPr>
            <a:endParaRPr lang="en-US" sz="1800" dirty="0"/>
          </a:p>
          <a:p>
            <a:pPr>
              <a:lnSpc>
                <a:spcPct val="90000"/>
              </a:lnSpc>
            </a:pPr>
            <a:endParaRPr lang="en-US"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99180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C859-E891-4F80-89CD-000D3184CBD3}"/>
              </a:ext>
            </a:extLst>
          </p:cNvPr>
          <p:cNvSpPr>
            <a:spLocks noGrp="1"/>
          </p:cNvSpPr>
          <p:nvPr>
            <p:ph type="title"/>
          </p:nvPr>
        </p:nvSpPr>
        <p:spPr/>
        <p:txBody>
          <a:bodyPr/>
          <a:lstStyle/>
          <a:p>
            <a:r>
              <a:rPr lang="en-US" dirty="0"/>
              <a:t>MPI, quick remarks</a:t>
            </a:r>
          </a:p>
        </p:txBody>
      </p:sp>
      <p:sp>
        <p:nvSpPr>
          <p:cNvPr id="3" name="Content Placeholder 2">
            <a:extLst>
              <a:ext uri="{FF2B5EF4-FFF2-40B4-BE49-F238E27FC236}">
                <a16:creationId xmlns:a16="http://schemas.microsoft.com/office/drawing/2014/main" id="{0A0A6558-D9D4-4E41-BD59-BD15E192B0DE}"/>
              </a:ext>
            </a:extLst>
          </p:cNvPr>
          <p:cNvSpPr>
            <a:spLocks noGrp="1"/>
          </p:cNvSpPr>
          <p:nvPr>
            <p:ph idx="1"/>
          </p:nvPr>
        </p:nvSpPr>
        <p:spPr/>
        <p:txBody>
          <a:bodyPr/>
          <a:lstStyle/>
          <a:p>
            <a:endParaRPr lang="en-US" dirty="0"/>
          </a:p>
          <a:p>
            <a:endParaRPr lang="en-US" dirty="0"/>
          </a:p>
          <a:p>
            <a:r>
              <a:rPr lang="en-US" dirty="0"/>
              <a:t>MPI: Avoids cache coherence slowdowns - ranks running on different nodes, typically</a:t>
            </a:r>
          </a:p>
          <a:p>
            <a:endParaRPr lang="en-US" dirty="0"/>
          </a:p>
          <a:p>
            <a:endParaRPr lang="en-US" dirty="0"/>
          </a:p>
          <a:p>
            <a:r>
              <a:rPr lang="en-US" dirty="0"/>
              <a:t>There is no transparent data movement between ranks</a:t>
            </a:r>
          </a:p>
          <a:p>
            <a:pPr lvl="1"/>
            <a:r>
              <a:rPr lang="en-US" dirty="0"/>
              <a:t>No inter-rank data movement will happen behind your back</a:t>
            </a:r>
          </a:p>
          <a:p>
            <a:pPr lvl="1"/>
            <a:r>
              <a:rPr lang="en-US" dirty="0"/>
              <a:t>It is your duty to manage/choreograph the data movement between ranks</a:t>
            </a:r>
          </a:p>
        </p:txBody>
      </p:sp>
      <p:sp>
        <p:nvSpPr>
          <p:cNvPr id="4" name="Slide Number Placeholder 3">
            <a:extLst>
              <a:ext uri="{FF2B5EF4-FFF2-40B4-BE49-F238E27FC236}">
                <a16:creationId xmlns:a16="http://schemas.microsoft.com/office/drawing/2014/main" id="{E33A1C42-5871-4FFB-ADA0-A37B746F10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40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A Second Example Application</a:t>
            </a:r>
            <a:endParaRPr lang="en-US" sz="9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40810" y="893149"/>
            <a:ext cx="7239000" cy="5847755"/>
          </a:xfrm>
          <a:prstGeom prst="rect">
            <a:avLst/>
          </a:prstGeom>
          <a:solidFill>
            <a:schemeClr val="bg1">
              <a:lumMod val="95000"/>
            </a:schemeClr>
          </a:solid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r>
              <a:rPr kumimoji="0" lang="en-US" sz="11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mpi.h</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1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stdio.h</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#include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&lt;</a:t>
            </a:r>
            <a:r>
              <a:rPr kumimoji="0" lang="en-US" sz="1100" b="0" i="0" u="none" strike="noStrike" kern="1200" cap="none" spc="0" normalizeH="0" baseline="0" noProof="0" dirty="0" err="1">
                <a:ln>
                  <a:noFill/>
                </a:ln>
                <a:solidFill>
                  <a:srgbClr val="A31515"/>
                </a:solidFill>
                <a:effectLst/>
                <a:uLnTx/>
                <a:uFillTx/>
                <a:latin typeface="Consolas" pitchFamily="49" charset="0"/>
                <a:ea typeface="+mn-ea"/>
                <a:cs typeface="Consolas" pitchFamily="49" charset="0"/>
              </a:rPr>
              <a:t>string.h</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argc</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char</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argv</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rank of process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p;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number of processes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source;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rank of sender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rank of receiver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 0;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tag for messages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da-DK"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char</a:t>
            </a:r>
            <a:r>
              <a:rPr kumimoji="0" lang="da-DK"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message[100];  </a:t>
            </a:r>
            <a:r>
              <a:rPr kumimoji="0" lang="da-DK"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storage for message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MPI_Status</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status;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return status for receive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endPar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MPI_Init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(&amp;</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argc</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argv</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Start up MPI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MPI_Comm_rank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(MPI_COMM_WORLD, &amp;</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Find out process 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endPar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MPI_Comm_size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(MPI_COMM_WORLD, &amp;p);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Find out number of processes</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Create message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sprintf</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(message, </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"Greetings from process %d!"</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my_rank</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Use strlen+1 so that '\0' gets transmitted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MPI_Send</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(message,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strlen</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(message)+1, MPI_CHAR,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MPI_COMM_WORLD);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my_rank</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fr-FR"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(source = 1; source &lt; p; source++)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MPI_Recv</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(message, 100, MPI_CHAR, source, tag, MPI_COMM_WORLD, &amp;status);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1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"%s\n"</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message);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endPar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MPI_Finalize</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Shut down MPI</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return</a:t>
            </a: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1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main */</a:t>
            </a:r>
          </a:p>
        </p:txBody>
      </p:sp>
      <p:sp>
        <p:nvSpPr>
          <p:cNvPr id="6" name="Rectangle 5"/>
          <p:cNvSpPr/>
          <p:nvPr/>
        </p:nvSpPr>
        <p:spPr>
          <a:xfrm>
            <a:off x="3322686" y="5920116"/>
            <a:ext cx="1213925" cy="461665"/>
          </a:xfrm>
          <a:prstGeom prst="rect">
            <a:avLst/>
          </a:prstGeom>
          <a:solidFill>
            <a:schemeClr val="accent5">
              <a:lumMod val="75000"/>
            </a:schemeClr>
          </a:solidFill>
          <a:ln w="1270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Buffer to be sent</a:t>
            </a:r>
          </a:p>
        </p:txBody>
      </p:sp>
      <p:cxnSp>
        <p:nvCxnSpPr>
          <p:cNvPr id="7" name="Straight Arrow Connector 6"/>
          <p:cNvCxnSpPr>
            <a:stCxn id="6" idx="0"/>
          </p:cNvCxnSpPr>
          <p:nvPr/>
        </p:nvCxnSpPr>
        <p:spPr>
          <a:xfrm flipH="1" flipV="1">
            <a:off x="1897319" y="4792388"/>
            <a:ext cx="2032330" cy="1127728"/>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689010" y="5911411"/>
            <a:ext cx="1371600" cy="461665"/>
          </a:xfrm>
          <a:prstGeom prst="rect">
            <a:avLst/>
          </a:prstGeom>
          <a:solidFill>
            <a:schemeClr val="accent5">
              <a:lumMod val="75000"/>
            </a:schemeClr>
          </a:solidFill>
          <a:ln w="1270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Number of items to send</a:t>
            </a:r>
          </a:p>
        </p:txBody>
      </p:sp>
      <p:cxnSp>
        <p:nvCxnSpPr>
          <p:cNvPr id="9" name="Straight Arrow Connector 8"/>
          <p:cNvCxnSpPr>
            <a:stCxn id="8" idx="0"/>
          </p:cNvCxnSpPr>
          <p:nvPr/>
        </p:nvCxnSpPr>
        <p:spPr>
          <a:xfrm flipH="1" flipV="1">
            <a:off x="3159736" y="4846844"/>
            <a:ext cx="2215074" cy="1064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20655" y="2511881"/>
            <a:ext cx="1422710" cy="461665"/>
          </a:xfrm>
          <a:prstGeom prst="rect">
            <a:avLst/>
          </a:prstGeom>
          <a:solidFill>
            <a:schemeClr val="accent5">
              <a:lumMod val="75000"/>
            </a:schemeClr>
          </a:solidFill>
          <a:ln w="1270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Type of each sent item</a:t>
            </a:r>
          </a:p>
        </p:txBody>
      </p:sp>
      <p:cxnSp>
        <p:nvCxnSpPr>
          <p:cNvPr id="15" name="Straight Arrow Connector 14"/>
          <p:cNvCxnSpPr>
            <a:stCxn id="14" idx="2"/>
          </p:cNvCxnSpPr>
          <p:nvPr/>
        </p:nvCxnSpPr>
        <p:spPr>
          <a:xfrm flipH="1">
            <a:off x="4155610" y="2973545"/>
            <a:ext cx="1676400" cy="163822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793678" y="3178888"/>
            <a:ext cx="1105132" cy="461665"/>
          </a:xfrm>
          <a:prstGeom prst="rect">
            <a:avLst/>
          </a:prstGeom>
          <a:solidFill>
            <a:schemeClr val="accent5">
              <a:lumMod val="75000"/>
            </a:schemeClr>
          </a:solidFill>
          <a:ln w="1270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Destination process rank</a:t>
            </a:r>
          </a:p>
        </p:txBody>
      </p:sp>
      <p:cxnSp>
        <p:nvCxnSpPr>
          <p:cNvPr id="18" name="Straight Arrow Connector 17"/>
          <p:cNvCxnSpPr>
            <a:stCxn id="17" idx="2"/>
          </p:cNvCxnSpPr>
          <p:nvPr/>
        </p:nvCxnSpPr>
        <p:spPr>
          <a:xfrm flipH="1">
            <a:off x="4612810" y="3640553"/>
            <a:ext cx="1733434" cy="97121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803444" y="3738426"/>
            <a:ext cx="1105132" cy="461665"/>
          </a:xfrm>
          <a:prstGeom prst="rect">
            <a:avLst/>
          </a:prstGeom>
          <a:solidFill>
            <a:schemeClr val="accent5">
              <a:lumMod val="75000"/>
            </a:schemeClr>
          </a:solidFill>
          <a:ln w="1270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Identifier for this message</a:t>
            </a:r>
          </a:p>
        </p:txBody>
      </p:sp>
      <p:cxnSp>
        <p:nvCxnSpPr>
          <p:cNvPr id="23" name="Straight Arrow Connector 22"/>
          <p:cNvCxnSpPr>
            <a:stCxn id="22" idx="1"/>
          </p:cNvCxnSpPr>
          <p:nvPr/>
        </p:nvCxnSpPr>
        <p:spPr>
          <a:xfrm flipH="1">
            <a:off x="4917610" y="3969258"/>
            <a:ext cx="1885834" cy="650064"/>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015F705-2853-6394-8E97-68B6E0EA75E5}"/>
              </a:ext>
            </a:extLst>
          </p:cNvPr>
          <p:cNvGrpSpPr/>
          <p:nvPr/>
        </p:nvGrpSpPr>
        <p:grpSpPr>
          <a:xfrm>
            <a:off x="6840807" y="5072587"/>
            <a:ext cx="2078920" cy="1270235"/>
            <a:chOff x="8933597" y="5038009"/>
            <a:chExt cx="2078920" cy="1270235"/>
          </a:xfrm>
        </p:grpSpPr>
        <p:sp>
          <p:nvSpPr>
            <p:cNvPr id="19" name="TextBox 18">
              <a:extLst>
                <a:ext uri="{FF2B5EF4-FFF2-40B4-BE49-F238E27FC236}">
                  <a16:creationId xmlns:a16="http://schemas.microsoft.com/office/drawing/2014/main" id="{D9E8D763-7CB3-4D1F-AB06-4A885907C45B}"/>
                </a:ext>
              </a:extLst>
            </p:cNvPr>
            <p:cNvSpPr txBox="1"/>
            <p:nvPr/>
          </p:nvSpPr>
          <p:spPr>
            <a:xfrm>
              <a:off x="9153827" y="5226213"/>
              <a:ext cx="1752600" cy="1015663"/>
            </a:xfrm>
            <a:prstGeom prst="rect">
              <a:avLst/>
            </a:prstGeom>
            <a:solidFill>
              <a:schemeClr val="accent5">
                <a:lumMod val="75000"/>
              </a:schemeClr>
            </a:solidFill>
            <a:ln w="12700">
              <a:solidFill>
                <a:srgbClr val="0070C0"/>
              </a:solidFill>
            </a:ln>
          </p:spPr>
          <p:txBody>
            <a:bodyPr wrap="square">
              <a:spAutoFit/>
            </a:bodyPr>
            <a:lstStyle>
              <a:defPPr>
                <a:defRPr lang="en-US"/>
              </a:defPPr>
              <a:lvl1pPr>
                <a:defRPr sz="1200">
                  <a:solidFill>
                    <a:schemeClr val="bg1"/>
                  </a:solidFill>
                  <a:cs typeface="Times New Roman"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itchFamily="18" charset="0"/>
                </a:rPr>
                <a:t>The receiving rank gets all messages in sequence; as such, printing will happen in a sequence</a:t>
              </a:r>
            </a:p>
          </p:txBody>
        </p:sp>
        <p:sp>
          <p:nvSpPr>
            <p:cNvPr id="11" name="Right Brace 10">
              <a:extLst>
                <a:ext uri="{FF2B5EF4-FFF2-40B4-BE49-F238E27FC236}">
                  <a16:creationId xmlns:a16="http://schemas.microsoft.com/office/drawing/2014/main" id="{7778C8DC-1845-4769-B2B9-660A67D6E5F8}"/>
                </a:ext>
              </a:extLst>
            </p:cNvPr>
            <p:cNvSpPr/>
            <p:nvPr/>
          </p:nvSpPr>
          <p:spPr>
            <a:xfrm>
              <a:off x="8933597" y="5038009"/>
              <a:ext cx="116006" cy="696035"/>
            </a:xfrm>
            <a:prstGeom prst="rightBrace">
              <a:avLst>
                <a:gd name="adj1" fmla="val 5277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EF62E53D-0460-4090-B0A4-C88F692830EF}"/>
                </a:ext>
              </a:extLst>
            </p:cNvPr>
            <p:cNvSpPr/>
            <p:nvPr/>
          </p:nvSpPr>
          <p:spPr>
            <a:xfrm>
              <a:off x="10707717" y="6003444"/>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grpSp>
      <p:pic>
        <p:nvPicPr>
          <p:cNvPr id="10" name="Picture 9">
            <a:extLst>
              <a:ext uri="{FF2B5EF4-FFF2-40B4-BE49-F238E27FC236}">
                <a16:creationId xmlns:a16="http://schemas.microsoft.com/office/drawing/2014/main" id="{3768898D-F0AB-669C-E0B4-BB161598FF5E}"/>
              </a:ext>
            </a:extLst>
          </p:cNvPr>
          <p:cNvPicPr>
            <a:picLocks noChangeAspect="1"/>
          </p:cNvPicPr>
          <p:nvPr/>
        </p:nvPicPr>
        <p:blipFill>
          <a:blip r:embed="rId3"/>
          <a:stretch>
            <a:fillRect/>
          </a:stretch>
        </p:blipFill>
        <p:spPr>
          <a:xfrm>
            <a:off x="7311289" y="132153"/>
            <a:ext cx="4839901" cy="3536517"/>
          </a:xfrm>
          <a:prstGeom prst="rect">
            <a:avLst/>
          </a:prstGeom>
        </p:spPr>
      </p:pic>
    </p:spTree>
    <p:extLst>
      <p:ext uri="{BB962C8B-B14F-4D97-AF65-F5344CB8AC3E}">
        <p14:creationId xmlns:p14="http://schemas.microsoft.com/office/powerpoint/2010/main" val="29044056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normAutofit/>
          </a:bodyPr>
          <a:lstStyle/>
          <a:p>
            <a:pPr eaLnBrk="1" hangingPunct="1"/>
            <a:r>
              <a:rPr lang="en-US" dirty="0"/>
              <a:t>The Message-Passing Programming Paradigm</a:t>
            </a:r>
          </a:p>
        </p:txBody>
      </p:sp>
      <p:sp>
        <p:nvSpPr>
          <p:cNvPr id="10243"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18205-685D-4A00-BF29-2C68F79631B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245" name="Rectangle 3"/>
          <p:cNvSpPr>
            <a:spLocks noGrp="1" noChangeArrowheads="1"/>
          </p:cNvSpPr>
          <p:nvPr>
            <p:ph type="body" idx="4294967295"/>
          </p:nvPr>
        </p:nvSpPr>
        <p:spPr>
          <a:xfrm>
            <a:off x="2286000" y="1614775"/>
            <a:ext cx="7402513" cy="457200"/>
          </a:xfrm>
        </p:spPr>
        <p:txBody>
          <a:bodyPr>
            <a:normAutofit/>
          </a:bodyPr>
          <a:lstStyle/>
          <a:p>
            <a:pPr marL="342900" indent="-342900">
              <a:spcBef>
                <a:spcPct val="20000"/>
              </a:spcBef>
              <a:buClr>
                <a:schemeClr val="tx2"/>
              </a:buClr>
              <a:buSzPct val="70000"/>
              <a:buFont typeface="Wingdings" pitchFamily="2" charset="2"/>
              <a:buChar char="l"/>
            </a:pPr>
            <a:r>
              <a:rPr lang="en-US" sz="2000" dirty="0"/>
              <a:t>The Sequential Programming Paradigm</a:t>
            </a:r>
          </a:p>
        </p:txBody>
      </p:sp>
      <p:sp>
        <p:nvSpPr>
          <p:cNvPr id="10256" name="AutoShape 72">
            <a:hlinkClick r:id="" action="ppaction://hlinkshowjump?jump=lastslide" highlightClick="1"/>
          </p:cNvPr>
          <p:cNvSpPr>
            <a:spLocks noChangeArrowheads="1"/>
          </p:cNvSpPr>
          <p:nvPr/>
        </p:nvSpPr>
        <p:spPr bwMode="auto">
          <a:xfrm>
            <a:off x="9144000" y="2474912"/>
            <a:ext cx="1042988" cy="1042988"/>
          </a:xfrm>
          <a:prstGeom prst="actionButtonEnd">
            <a:avLst/>
          </a:prstGeom>
          <a:noFill/>
          <a:ln w="9525">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7" name="Rectangle 4"/>
          <p:cNvSpPr>
            <a:spLocks noChangeArrowheads="1"/>
          </p:cNvSpPr>
          <p:nvPr/>
        </p:nvSpPr>
        <p:spPr bwMode="auto">
          <a:xfrm>
            <a:off x="2286000" y="4038600"/>
            <a:ext cx="7402513" cy="381000"/>
          </a:xfrm>
          <a:prstGeom prst="rect">
            <a:avLst/>
          </a:prstGeom>
          <a:noFill/>
          <a:ln w="9525">
            <a:noFill/>
            <a:miter lim="800000"/>
            <a:headEnd/>
            <a:tailEnd/>
          </a:ln>
          <a:effectLst/>
        </p:spPr>
        <p:txBody>
          <a:bodyPr lIns="92075" tIns="46038" rIns="92075" bIns="46038"/>
          <a:lstStyle/>
          <a:p>
            <a:pPr marL="342900" marR="0" lvl="0" indent="-3429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Message-Passing Programming Paradigm</a:t>
            </a:r>
          </a:p>
        </p:txBody>
      </p:sp>
      <p:sp>
        <p:nvSpPr>
          <p:cNvPr id="70" name="Line 64"/>
          <p:cNvSpPr>
            <a:spLocks noChangeShapeType="1"/>
          </p:cNvSpPr>
          <p:nvPr/>
        </p:nvSpPr>
        <p:spPr bwMode="auto">
          <a:xfrm>
            <a:off x="7935204" y="4915935"/>
            <a:ext cx="36107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71" name="Line 65"/>
          <p:cNvSpPr>
            <a:spLocks noChangeShapeType="1"/>
          </p:cNvSpPr>
          <p:nvPr/>
        </p:nvSpPr>
        <p:spPr bwMode="auto">
          <a:xfrm>
            <a:off x="7954760" y="5689832"/>
            <a:ext cx="341513" cy="320338"/>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72" name="Text Box 66"/>
          <p:cNvSpPr txBox="1">
            <a:spLocks noChangeArrowheads="1"/>
          </p:cNvSpPr>
          <p:nvPr/>
        </p:nvSpPr>
        <p:spPr bwMode="auto">
          <a:xfrm>
            <a:off x="8263176" y="4761587"/>
            <a:ext cx="2176224" cy="343813"/>
          </a:xfrm>
          <a:prstGeom prst="rect">
            <a:avLst/>
          </a:prstGeom>
          <a:noFill/>
          <a:ln w="12700">
            <a:noFill/>
            <a:miter lim="800000"/>
            <a:headEnd type="none" w="sm" len="sm"/>
            <a:tailEnd type="none" w="sm" len="sm"/>
          </a:ln>
          <a:effectLst/>
        </p:spPr>
        <p:txBody>
          <a:bodyPr wrap="squar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Distributed memory</a:t>
            </a:r>
          </a:p>
        </p:txBody>
      </p:sp>
      <p:sp>
        <p:nvSpPr>
          <p:cNvPr id="73" name="Text Box 67"/>
          <p:cNvSpPr txBox="1">
            <a:spLocks noChangeArrowheads="1"/>
          </p:cNvSpPr>
          <p:nvPr/>
        </p:nvSpPr>
        <p:spPr bwMode="auto">
          <a:xfrm>
            <a:off x="8263176" y="5932446"/>
            <a:ext cx="2176224" cy="343813"/>
          </a:xfrm>
          <a:prstGeom prst="rect">
            <a:avLst/>
          </a:prstGeom>
          <a:noFill/>
          <a:ln w="12700">
            <a:noFill/>
            <a:miter lim="800000"/>
            <a:headEnd type="none" w="sm" len="sm"/>
            <a:tailEnd type="none" w="sm" len="sm"/>
          </a:ln>
          <a:effectLst/>
        </p:spPr>
        <p:txBody>
          <a:bodyPr wrap="squar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Multiple processes</a:t>
            </a:r>
          </a:p>
        </p:txBody>
      </p:sp>
      <p:sp>
        <p:nvSpPr>
          <p:cNvPr id="74" name="Oval 73"/>
          <p:cNvSpPr>
            <a:spLocks noChangeArrowheads="1"/>
          </p:cNvSpPr>
          <p:nvPr/>
        </p:nvSpPr>
        <p:spPr bwMode="auto">
          <a:xfrm>
            <a:off x="4267200" y="2133600"/>
            <a:ext cx="609600" cy="6096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75" name="Rectangle 74"/>
          <p:cNvSpPr>
            <a:spLocks noChangeArrowheads="1"/>
          </p:cNvSpPr>
          <p:nvPr/>
        </p:nvSpPr>
        <p:spPr bwMode="auto">
          <a:xfrm>
            <a:off x="3962401" y="2895600"/>
            <a:ext cx="1236663" cy="60960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program</a:t>
            </a:r>
          </a:p>
        </p:txBody>
      </p:sp>
      <p:cxnSp>
        <p:nvCxnSpPr>
          <p:cNvPr id="76" name="AutoShape 7"/>
          <p:cNvCxnSpPr>
            <a:cxnSpLocks noChangeShapeType="1"/>
            <a:stCxn id="74" idx="4"/>
            <a:endCxn id="75" idx="0"/>
          </p:cNvCxnSpPr>
          <p:nvPr/>
        </p:nvCxnSpPr>
        <p:spPr bwMode="auto">
          <a:xfrm>
            <a:off x="4572000" y="2743200"/>
            <a:ext cx="8732" cy="152400"/>
          </a:xfrm>
          <a:prstGeom prst="straightConnector1">
            <a:avLst/>
          </a:prstGeom>
          <a:noFill/>
          <a:ln w="12700">
            <a:solidFill>
              <a:schemeClr val="tx1"/>
            </a:solidFill>
            <a:round/>
            <a:headEnd type="none" w="sm" len="sm"/>
            <a:tailEnd type="none" w="sm" len="sm"/>
          </a:ln>
          <a:effectLst/>
        </p:spPr>
      </p:cxnSp>
      <p:sp>
        <p:nvSpPr>
          <p:cNvPr id="77" name="Line 8"/>
          <p:cNvSpPr>
            <a:spLocks noChangeShapeType="1"/>
          </p:cNvSpPr>
          <p:nvPr/>
        </p:nvSpPr>
        <p:spPr bwMode="auto">
          <a:xfrm>
            <a:off x="5275263" y="2514600"/>
            <a:ext cx="38100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79" name="Text Box 10"/>
          <p:cNvSpPr txBox="1">
            <a:spLocks noChangeArrowheads="1"/>
          </p:cNvSpPr>
          <p:nvPr/>
        </p:nvSpPr>
        <p:spPr bwMode="auto">
          <a:xfrm>
            <a:off x="5641976" y="2322513"/>
            <a:ext cx="1015319"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memory</a:t>
            </a:r>
          </a:p>
        </p:txBody>
      </p:sp>
      <p:sp>
        <p:nvSpPr>
          <p:cNvPr id="80" name="Text Box 11"/>
          <p:cNvSpPr txBox="1">
            <a:spLocks noChangeArrowheads="1"/>
          </p:cNvSpPr>
          <p:nvPr/>
        </p:nvSpPr>
        <p:spPr bwMode="auto">
          <a:xfrm>
            <a:off x="5656264" y="2997201"/>
            <a:ext cx="2118185"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Processor/Process</a:t>
            </a:r>
          </a:p>
        </p:txBody>
      </p:sp>
      <p:cxnSp>
        <p:nvCxnSpPr>
          <p:cNvPr id="3" name="Straight Connector 2"/>
          <p:cNvCxnSpPr/>
          <p:nvPr/>
        </p:nvCxnSpPr>
        <p:spPr>
          <a:xfrm>
            <a:off x="1752600" y="3733800"/>
            <a:ext cx="8428038"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25217"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
        <p:nvSpPr>
          <p:cNvPr id="45" name="Line 65"/>
          <p:cNvSpPr>
            <a:spLocks noChangeShapeType="1"/>
          </p:cNvSpPr>
          <p:nvPr/>
        </p:nvSpPr>
        <p:spPr bwMode="auto">
          <a:xfrm>
            <a:off x="6097630" y="5583746"/>
            <a:ext cx="2198643" cy="484545"/>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47" name="Oval 46"/>
          <p:cNvSpPr>
            <a:spLocks noChangeArrowheads="1"/>
          </p:cNvSpPr>
          <p:nvPr/>
        </p:nvSpPr>
        <p:spPr bwMode="auto">
          <a:xfrm>
            <a:off x="2774917"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48" name="Rectangle 47"/>
          <p:cNvSpPr>
            <a:spLocks noChangeArrowheads="1"/>
          </p:cNvSpPr>
          <p:nvPr/>
        </p:nvSpPr>
        <p:spPr bwMode="auto">
          <a:xfrm>
            <a:off x="2630489"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program</a:t>
            </a:r>
          </a:p>
        </p:txBody>
      </p:sp>
      <p:cxnSp>
        <p:nvCxnSpPr>
          <p:cNvPr id="49" name="AutoShape 43"/>
          <p:cNvCxnSpPr>
            <a:cxnSpLocks noChangeShapeType="1"/>
            <a:stCxn id="47" idx="4"/>
            <a:endCxn id="48" idx="0"/>
          </p:cNvCxnSpPr>
          <p:nvPr/>
        </p:nvCxnSpPr>
        <p:spPr bwMode="auto">
          <a:xfrm>
            <a:off x="3063773" y="5155108"/>
            <a:ext cx="0" cy="59793"/>
          </a:xfrm>
          <a:prstGeom prst="straightConnector1">
            <a:avLst/>
          </a:prstGeom>
          <a:noFill/>
          <a:ln w="12700">
            <a:solidFill>
              <a:schemeClr val="tx1"/>
            </a:solidFill>
            <a:round/>
            <a:headEnd type="none" w="sm" len="sm"/>
            <a:tailEnd type="none" w="sm" len="sm"/>
          </a:ln>
          <a:effectLst/>
        </p:spPr>
      </p:cxnSp>
      <p:sp>
        <p:nvSpPr>
          <p:cNvPr id="50" name="Oval 49"/>
          <p:cNvSpPr>
            <a:spLocks noChangeArrowheads="1"/>
          </p:cNvSpPr>
          <p:nvPr/>
        </p:nvSpPr>
        <p:spPr bwMode="auto">
          <a:xfrm>
            <a:off x="4002554"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51" name="Rectangle 50"/>
          <p:cNvSpPr>
            <a:spLocks noChangeArrowheads="1"/>
          </p:cNvSpPr>
          <p:nvPr/>
        </p:nvSpPr>
        <p:spPr bwMode="auto">
          <a:xfrm>
            <a:off x="3858126"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program</a:t>
            </a:r>
          </a:p>
        </p:txBody>
      </p:sp>
      <p:cxnSp>
        <p:nvCxnSpPr>
          <p:cNvPr id="52" name="AutoShape 46"/>
          <p:cNvCxnSpPr>
            <a:cxnSpLocks noChangeShapeType="1"/>
            <a:stCxn id="50" idx="4"/>
            <a:endCxn id="51" idx="0"/>
          </p:cNvCxnSpPr>
          <p:nvPr/>
        </p:nvCxnSpPr>
        <p:spPr bwMode="auto">
          <a:xfrm>
            <a:off x="4291409" y="5155108"/>
            <a:ext cx="0" cy="59793"/>
          </a:xfrm>
          <a:prstGeom prst="straightConnector1">
            <a:avLst/>
          </a:prstGeom>
          <a:noFill/>
          <a:ln w="12700">
            <a:solidFill>
              <a:schemeClr val="tx1"/>
            </a:solidFill>
            <a:round/>
            <a:headEnd type="none" w="sm" len="sm"/>
            <a:tailEnd type="none" w="sm" len="sm"/>
          </a:ln>
          <a:effectLst/>
        </p:spPr>
      </p:cxnSp>
      <p:sp>
        <p:nvSpPr>
          <p:cNvPr id="53" name="Oval 52"/>
          <p:cNvSpPr>
            <a:spLocks noChangeArrowheads="1"/>
          </p:cNvSpPr>
          <p:nvPr/>
        </p:nvSpPr>
        <p:spPr bwMode="auto">
          <a:xfrm>
            <a:off x="5230191"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54" name="Rectangle 53"/>
          <p:cNvSpPr>
            <a:spLocks noChangeArrowheads="1"/>
          </p:cNvSpPr>
          <p:nvPr/>
        </p:nvSpPr>
        <p:spPr bwMode="auto">
          <a:xfrm>
            <a:off x="5085763"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55" name="AutoShape 49"/>
          <p:cNvCxnSpPr>
            <a:cxnSpLocks noChangeShapeType="1"/>
            <a:stCxn id="53" idx="4"/>
            <a:endCxn id="54" idx="0"/>
          </p:cNvCxnSpPr>
          <p:nvPr/>
        </p:nvCxnSpPr>
        <p:spPr bwMode="auto">
          <a:xfrm>
            <a:off x="5519046" y="5155108"/>
            <a:ext cx="0" cy="59793"/>
          </a:xfrm>
          <a:prstGeom prst="straightConnector1">
            <a:avLst/>
          </a:prstGeom>
          <a:noFill/>
          <a:ln w="12700">
            <a:solidFill>
              <a:schemeClr val="tx1"/>
            </a:solidFill>
            <a:round/>
            <a:headEnd type="none" w="sm" len="sm"/>
            <a:tailEnd type="none" w="sm" len="sm"/>
          </a:ln>
          <a:effectLst/>
        </p:spPr>
      </p:cxnSp>
      <p:sp>
        <p:nvSpPr>
          <p:cNvPr id="56" name="Oval 55"/>
          <p:cNvSpPr>
            <a:spLocks noChangeArrowheads="1"/>
          </p:cNvSpPr>
          <p:nvPr/>
        </p:nvSpPr>
        <p:spPr bwMode="auto">
          <a:xfrm>
            <a:off x="7179967"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57" name="Rectangle 56"/>
          <p:cNvSpPr>
            <a:spLocks noChangeArrowheads="1"/>
          </p:cNvSpPr>
          <p:nvPr/>
        </p:nvSpPr>
        <p:spPr bwMode="auto">
          <a:xfrm>
            <a:off x="7035539"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58" name="AutoShape 52"/>
          <p:cNvCxnSpPr>
            <a:cxnSpLocks noChangeShapeType="1"/>
            <a:stCxn id="56" idx="4"/>
            <a:endCxn id="57" idx="0"/>
          </p:cNvCxnSpPr>
          <p:nvPr/>
        </p:nvCxnSpPr>
        <p:spPr bwMode="auto">
          <a:xfrm>
            <a:off x="7468822" y="5155108"/>
            <a:ext cx="0" cy="59793"/>
          </a:xfrm>
          <a:prstGeom prst="straightConnector1">
            <a:avLst/>
          </a:prstGeom>
          <a:noFill/>
          <a:ln w="12700">
            <a:solidFill>
              <a:schemeClr val="tx1"/>
            </a:solidFill>
            <a:round/>
            <a:headEnd type="none" w="sm" len="sm"/>
            <a:tailEnd type="none" w="sm" len="sm"/>
          </a:ln>
          <a:effectLst/>
        </p:spPr>
      </p:cxnSp>
      <p:sp>
        <p:nvSpPr>
          <p:cNvPr id="59" name="Oval 58"/>
          <p:cNvSpPr>
            <a:spLocks noChangeArrowheads="1"/>
          </p:cNvSpPr>
          <p:nvPr/>
        </p:nvSpPr>
        <p:spPr bwMode="auto">
          <a:xfrm>
            <a:off x="6168972"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0" name="Oval 59"/>
          <p:cNvSpPr>
            <a:spLocks noChangeArrowheads="1"/>
          </p:cNvSpPr>
          <p:nvPr/>
        </p:nvSpPr>
        <p:spPr bwMode="auto">
          <a:xfrm>
            <a:off x="6313400"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1" name="Oval 60"/>
          <p:cNvSpPr>
            <a:spLocks noChangeArrowheads="1"/>
          </p:cNvSpPr>
          <p:nvPr/>
        </p:nvSpPr>
        <p:spPr bwMode="auto">
          <a:xfrm>
            <a:off x="6457827" y="5160152"/>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2" name="Oval 61"/>
          <p:cNvSpPr>
            <a:spLocks noChangeArrowheads="1"/>
          </p:cNvSpPr>
          <p:nvPr/>
        </p:nvSpPr>
        <p:spPr bwMode="auto">
          <a:xfrm>
            <a:off x="6602255"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3" name="Oval 62"/>
          <p:cNvSpPr>
            <a:spLocks noChangeArrowheads="1"/>
          </p:cNvSpPr>
          <p:nvPr/>
        </p:nvSpPr>
        <p:spPr bwMode="auto">
          <a:xfrm>
            <a:off x="6746683"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4" name="Freeform 63"/>
          <p:cNvSpPr>
            <a:spLocks/>
          </p:cNvSpPr>
          <p:nvPr/>
        </p:nvSpPr>
        <p:spPr bwMode="auto">
          <a:xfrm>
            <a:off x="2984915" y="5862370"/>
            <a:ext cx="4283275" cy="617246"/>
          </a:xfrm>
          <a:custGeom>
            <a:avLst/>
            <a:gdLst>
              <a:gd name="T0" fmla="*/ 160 w 2896"/>
              <a:gd name="T1" fmla="*/ 68 h 444"/>
              <a:gd name="T2" fmla="*/ 448 w 2896"/>
              <a:gd name="T3" fmla="*/ 116 h 444"/>
              <a:gd name="T4" fmla="*/ 816 w 2896"/>
              <a:gd name="T5" fmla="*/ 28 h 444"/>
              <a:gd name="T6" fmla="*/ 912 w 2896"/>
              <a:gd name="T7" fmla="*/ 28 h 444"/>
              <a:gd name="T8" fmla="*/ 1336 w 2896"/>
              <a:gd name="T9" fmla="*/ 148 h 444"/>
              <a:gd name="T10" fmla="*/ 1232 w 2896"/>
              <a:gd name="T11" fmla="*/ 12 h 444"/>
              <a:gd name="T12" fmla="*/ 1648 w 2896"/>
              <a:gd name="T13" fmla="*/ 76 h 444"/>
              <a:gd name="T14" fmla="*/ 1792 w 2896"/>
              <a:gd name="T15" fmla="*/ 20 h 444"/>
              <a:gd name="T16" fmla="*/ 2176 w 2896"/>
              <a:gd name="T17" fmla="*/ 116 h 444"/>
              <a:gd name="T18" fmla="*/ 2416 w 2896"/>
              <a:gd name="T19" fmla="*/ 20 h 444"/>
              <a:gd name="T20" fmla="*/ 2848 w 2896"/>
              <a:gd name="T21" fmla="*/ 116 h 444"/>
              <a:gd name="T22" fmla="*/ 2704 w 2896"/>
              <a:gd name="T23" fmla="*/ 308 h 444"/>
              <a:gd name="T24" fmla="*/ 2240 w 2896"/>
              <a:gd name="T25" fmla="*/ 340 h 444"/>
              <a:gd name="T26" fmla="*/ 2288 w 2896"/>
              <a:gd name="T27" fmla="*/ 412 h 444"/>
              <a:gd name="T28" fmla="*/ 1608 w 2896"/>
              <a:gd name="T29" fmla="*/ 396 h 444"/>
              <a:gd name="T30" fmla="*/ 1224 w 2896"/>
              <a:gd name="T31" fmla="*/ 356 h 444"/>
              <a:gd name="T32" fmla="*/ 1224 w 2896"/>
              <a:gd name="T33" fmla="*/ 444 h 444"/>
              <a:gd name="T34" fmla="*/ 360 w 2896"/>
              <a:gd name="T35" fmla="*/ 356 h 444"/>
              <a:gd name="T36" fmla="*/ 368 w 2896"/>
              <a:gd name="T37" fmla="*/ 436 h 444"/>
              <a:gd name="T38" fmla="*/ 64 w 2896"/>
              <a:gd name="T39" fmla="*/ 308 h 444"/>
              <a:gd name="T40" fmla="*/ 16 w 2896"/>
              <a:gd name="T41" fmla="*/ 164 h 444"/>
              <a:gd name="T42" fmla="*/ 160 w 2896"/>
              <a:gd name="T43" fmla="*/ 6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552 w 10000"/>
              <a:gd name="connsiteY0" fmla="*/ 1532 h 11378"/>
              <a:gd name="connsiteX1" fmla="*/ 1547 w 10000"/>
              <a:gd name="connsiteY1" fmla="*/ 2613 h 11378"/>
              <a:gd name="connsiteX2" fmla="*/ 2818 w 10000"/>
              <a:gd name="connsiteY2" fmla="*/ 631 h 11378"/>
              <a:gd name="connsiteX3" fmla="*/ 3149 w 10000"/>
              <a:gd name="connsiteY3" fmla="*/ 631 h 11378"/>
              <a:gd name="connsiteX4" fmla="*/ 4613 w 10000"/>
              <a:gd name="connsiteY4" fmla="*/ 3333 h 11378"/>
              <a:gd name="connsiteX5" fmla="*/ 4254 w 10000"/>
              <a:gd name="connsiteY5" fmla="*/ 270 h 11378"/>
              <a:gd name="connsiteX6" fmla="*/ 5691 w 10000"/>
              <a:gd name="connsiteY6" fmla="*/ 1712 h 11378"/>
              <a:gd name="connsiteX7" fmla="*/ 6188 w 10000"/>
              <a:gd name="connsiteY7" fmla="*/ 450 h 11378"/>
              <a:gd name="connsiteX8" fmla="*/ 7514 w 10000"/>
              <a:gd name="connsiteY8" fmla="*/ 2613 h 11378"/>
              <a:gd name="connsiteX9" fmla="*/ 8343 w 10000"/>
              <a:gd name="connsiteY9" fmla="*/ 450 h 11378"/>
              <a:gd name="connsiteX10" fmla="*/ 9834 w 10000"/>
              <a:gd name="connsiteY10" fmla="*/ 2613 h 11378"/>
              <a:gd name="connsiteX11" fmla="*/ 9337 w 10000"/>
              <a:gd name="connsiteY11" fmla="*/ 6937 h 11378"/>
              <a:gd name="connsiteX12" fmla="*/ 7735 w 10000"/>
              <a:gd name="connsiteY12" fmla="*/ 7658 h 11378"/>
              <a:gd name="connsiteX13" fmla="*/ 7901 w 10000"/>
              <a:gd name="connsiteY13" fmla="*/ 9279 h 11378"/>
              <a:gd name="connsiteX14" fmla="*/ 5552 w 10000"/>
              <a:gd name="connsiteY14" fmla="*/ 8919 h 11378"/>
              <a:gd name="connsiteX15" fmla="*/ 4227 w 10000"/>
              <a:gd name="connsiteY15" fmla="*/ 8018 h 11378"/>
              <a:gd name="connsiteX16" fmla="*/ 3858 w 10000"/>
              <a:gd name="connsiteY16" fmla="*/ 11378 h 11378"/>
              <a:gd name="connsiteX17" fmla="*/ 1243 w 10000"/>
              <a:gd name="connsiteY17" fmla="*/ 8018 h 11378"/>
              <a:gd name="connsiteX18" fmla="*/ 1271 w 10000"/>
              <a:gd name="connsiteY18" fmla="*/ 9820 h 11378"/>
              <a:gd name="connsiteX19" fmla="*/ 221 w 10000"/>
              <a:gd name="connsiteY19" fmla="*/ 6937 h 11378"/>
              <a:gd name="connsiteX20" fmla="*/ 55 w 10000"/>
              <a:gd name="connsiteY20" fmla="*/ 3694 h 11378"/>
              <a:gd name="connsiteX21" fmla="*/ 552 w 10000"/>
              <a:gd name="connsiteY21" fmla="*/ 1532 h 1137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1271 w 10000"/>
              <a:gd name="connsiteY18" fmla="*/ 9820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8405 w 10000"/>
              <a:gd name="connsiteY12" fmla="*/ 8622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557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901"/>
              <a:gd name="connsiteX1" fmla="*/ 1547 w 10000"/>
              <a:gd name="connsiteY1" fmla="*/ 2576 h 11901"/>
              <a:gd name="connsiteX2" fmla="*/ 2818 w 10000"/>
              <a:gd name="connsiteY2" fmla="*/ 594 h 11901"/>
              <a:gd name="connsiteX3" fmla="*/ 3149 w 10000"/>
              <a:gd name="connsiteY3" fmla="*/ 594 h 11901"/>
              <a:gd name="connsiteX4" fmla="*/ 4032 w 10000"/>
              <a:gd name="connsiteY4" fmla="*/ 3074 h 11901"/>
              <a:gd name="connsiteX5" fmla="*/ 4254 w 10000"/>
              <a:gd name="connsiteY5" fmla="*/ 233 h 11901"/>
              <a:gd name="connsiteX6" fmla="*/ 5691 w 10000"/>
              <a:gd name="connsiteY6" fmla="*/ 1675 h 11901"/>
              <a:gd name="connsiteX7" fmla="*/ 6188 w 10000"/>
              <a:gd name="connsiteY7" fmla="*/ 413 h 11901"/>
              <a:gd name="connsiteX8" fmla="*/ 7514 w 10000"/>
              <a:gd name="connsiteY8" fmla="*/ 2576 h 11901"/>
              <a:gd name="connsiteX9" fmla="*/ 8343 w 10000"/>
              <a:gd name="connsiteY9" fmla="*/ 413 h 11901"/>
              <a:gd name="connsiteX10" fmla="*/ 9834 w 10000"/>
              <a:gd name="connsiteY10" fmla="*/ 2576 h 11901"/>
              <a:gd name="connsiteX11" fmla="*/ 9337 w 10000"/>
              <a:gd name="connsiteY11" fmla="*/ 6900 h 11901"/>
              <a:gd name="connsiteX12" fmla="*/ 8405 w 10000"/>
              <a:gd name="connsiteY12" fmla="*/ 8585 h 11901"/>
              <a:gd name="connsiteX13" fmla="*/ 7901 w 10000"/>
              <a:gd name="connsiteY13" fmla="*/ 9242 h 11901"/>
              <a:gd name="connsiteX14" fmla="*/ 5552 w 10000"/>
              <a:gd name="connsiteY14" fmla="*/ 8882 h 11901"/>
              <a:gd name="connsiteX15" fmla="*/ 4732 w 10000"/>
              <a:gd name="connsiteY15" fmla="*/ 11341 h 11901"/>
              <a:gd name="connsiteX16" fmla="*/ 3858 w 10000"/>
              <a:gd name="connsiteY16" fmla="*/ 11341 h 11901"/>
              <a:gd name="connsiteX17" fmla="*/ 1243 w 10000"/>
              <a:gd name="connsiteY17" fmla="*/ 7981 h 11901"/>
              <a:gd name="connsiteX18" fmla="*/ 709 w 10000"/>
              <a:gd name="connsiteY18" fmla="*/ 8585 h 11901"/>
              <a:gd name="connsiteX19" fmla="*/ 221 w 10000"/>
              <a:gd name="connsiteY19" fmla="*/ 6900 h 11901"/>
              <a:gd name="connsiteX20" fmla="*/ 55 w 10000"/>
              <a:gd name="connsiteY20" fmla="*/ 3657 h 11901"/>
              <a:gd name="connsiteX21" fmla="*/ 552 w 10000"/>
              <a:gd name="connsiteY21" fmla="*/ 1495 h 1190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956 w 10000"/>
              <a:gd name="connsiteY14" fmla="*/ 9963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12 w 9831"/>
              <a:gd name="connsiteY0" fmla="*/ 1267 h 11160"/>
              <a:gd name="connsiteX1" fmla="*/ 1507 w 9831"/>
              <a:gd name="connsiteY1" fmla="*/ 2348 h 11160"/>
              <a:gd name="connsiteX2" fmla="*/ 2778 w 9831"/>
              <a:gd name="connsiteY2" fmla="*/ 366 h 11160"/>
              <a:gd name="connsiteX3" fmla="*/ 3109 w 9831"/>
              <a:gd name="connsiteY3" fmla="*/ 366 h 11160"/>
              <a:gd name="connsiteX4" fmla="*/ 3687 w 9831"/>
              <a:gd name="connsiteY4" fmla="*/ 2046 h 11160"/>
              <a:gd name="connsiteX5" fmla="*/ 4214 w 9831"/>
              <a:gd name="connsiteY5" fmla="*/ 5 h 11160"/>
              <a:gd name="connsiteX6" fmla="*/ 5651 w 9831"/>
              <a:gd name="connsiteY6" fmla="*/ 1447 h 11160"/>
              <a:gd name="connsiteX7" fmla="*/ 6148 w 9831"/>
              <a:gd name="connsiteY7" fmla="*/ 185 h 11160"/>
              <a:gd name="connsiteX8" fmla="*/ 7474 w 9831"/>
              <a:gd name="connsiteY8" fmla="*/ 2348 h 11160"/>
              <a:gd name="connsiteX9" fmla="*/ 8303 w 9831"/>
              <a:gd name="connsiteY9" fmla="*/ 185 h 11160"/>
              <a:gd name="connsiteX10" fmla="*/ 9794 w 9831"/>
              <a:gd name="connsiteY10" fmla="*/ 2348 h 11160"/>
              <a:gd name="connsiteX11" fmla="*/ 9297 w 9831"/>
              <a:gd name="connsiteY11" fmla="*/ 6672 h 11160"/>
              <a:gd name="connsiteX12" fmla="*/ 8365 w 9831"/>
              <a:gd name="connsiteY12" fmla="*/ 8357 h 11160"/>
              <a:gd name="connsiteX13" fmla="*/ 7861 w 9831"/>
              <a:gd name="connsiteY13" fmla="*/ 9014 h 11160"/>
              <a:gd name="connsiteX14" fmla="*/ 5916 w 9831"/>
              <a:gd name="connsiteY14" fmla="*/ 9735 h 11160"/>
              <a:gd name="connsiteX15" fmla="*/ 4692 w 9831"/>
              <a:gd name="connsiteY15" fmla="*/ 9735 h 11160"/>
              <a:gd name="connsiteX16" fmla="*/ 3818 w 9831"/>
              <a:gd name="connsiteY16" fmla="*/ 11113 h 11160"/>
              <a:gd name="connsiteX17" fmla="*/ 1203 w 9831"/>
              <a:gd name="connsiteY17" fmla="*/ 7753 h 11160"/>
              <a:gd name="connsiteX18" fmla="*/ 669 w 9831"/>
              <a:gd name="connsiteY18" fmla="*/ 8357 h 11160"/>
              <a:gd name="connsiteX19" fmla="*/ 181 w 9831"/>
              <a:gd name="connsiteY19" fmla="*/ 6672 h 11160"/>
              <a:gd name="connsiteX20" fmla="*/ 15 w 9831"/>
              <a:gd name="connsiteY20" fmla="*/ 3429 h 11160"/>
              <a:gd name="connsiteX21" fmla="*/ 512 w 9831"/>
              <a:gd name="connsiteY21" fmla="*/ 1267 h 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31" h="11160">
                <a:moveTo>
                  <a:pt x="512" y="1267"/>
                </a:moveTo>
                <a:cubicBezTo>
                  <a:pt x="761" y="1086"/>
                  <a:pt x="1131" y="2505"/>
                  <a:pt x="1507" y="2348"/>
                </a:cubicBezTo>
                <a:cubicBezTo>
                  <a:pt x="1883" y="2190"/>
                  <a:pt x="2512" y="703"/>
                  <a:pt x="2778" y="366"/>
                </a:cubicBezTo>
                <a:cubicBezTo>
                  <a:pt x="3044" y="28"/>
                  <a:pt x="2958" y="86"/>
                  <a:pt x="3109" y="366"/>
                </a:cubicBezTo>
                <a:cubicBezTo>
                  <a:pt x="3260" y="646"/>
                  <a:pt x="3504" y="2114"/>
                  <a:pt x="3687" y="2046"/>
                </a:cubicBezTo>
                <a:cubicBezTo>
                  <a:pt x="3870" y="1979"/>
                  <a:pt x="3887" y="105"/>
                  <a:pt x="4214" y="5"/>
                </a:cubicBezTo>
                <a:cubicBezTo>
                  <a:pt x="4541" y="-95"/>
                  <a:pt x="5329" y="1424"/>
                  <a:pt x="5651" y="1447"/>
                </a:cubicBezTo>
                <a:cubicBezTo>
                  <a:pt x="5972" y="1469"/>
                  <a:pt x="5844" y="28"/>
                  <a:pt x="6148" y="185"/>
                </a:cubicBezTo>
                <a:cubicBezTo>
                  <a:pt x="6452" y="343"/>
                  <a:pt x="7115" y="2348"/>
                  <a:pt x="7474" y="2348"/>
                </a:cubicBezTo>
                <a:cubicBezTo>
                  <a:pt x="7833" y="2348"/>
                  <a:pt x="7916" y="185"/>
                  <a:pt x="8303" y="185"/>
                </a:cubicBezTo>
                <a:cubicBezTo>
                  <a:pt x="8689" y="185"/>
                  <a:pt x="9629" y="1267"/>
                  <a:pt x="9794" y="2348"/>
                </a:cubicBezTo>
                <a:cubicBezTo>
                  <a:pt x="9960" y="3429"/>
                  <a:pt x="9535" y="5671"/>
                  <a:pt x="9297" y="6672"/>
                </a:cubicBezTo>
                <a:cubicBezTo>
                  <a:pt x="9059" y="7674"/>
                  <a:pt x="8603" y="7974"/>
                  <a:pt x="8365" y="8357"/>
                </a:cubicBezTo>
                <a:cubicBezTo>
                  <a:pt x="8127" y="8740"/>
                  <a:pt x="8269" y="8784"/>
                  <a:pt x="7861" y="9014"/>
                </a:cubicBezTo>
                <a:cubicBezTo>
                  <a:pt x="7453" y="9244"/>
                  <a:pt x="6444" y="9615"/>
                  <a:pt x="5916" y="9735"/>
                </a:cubicBezTo>
                <a:cubicBezTo>
                  <a:pt x="5388" y="9855"/>
                  <a:pt x="5042" y="9505"/>
                  <a:pt x="4692" y="9735"/>
                </a:cubicBezTo>
                <a:cubicBezTo>
                  <a:pt x="4342" y="9965"/>
                  <a:pt x="4399" y="11443"/>
                  <a:pt x="3818" y="11113"/>
                </a:cubicBezTo>
                <a:cubicBezTo>
                  <a:pt x="3237" y="10783"/>
                  <a:pt x="1728" y="8212"/>
                  <a:pt x="1203" y="7753"/>
                </a:cubicBezTo>
                <a:cubicBezTo>
                  <a:pt x="678" y="7294"/>
                  <a:pt x="838" y="8537"/>
                  <a:pt x="669" y="8357"/>
                </a:cubicBezTo>
                <a:cubicBezTo>
                  <a:pt x="500" y="8177"/>
                  <a:pt x="290" y="7493"/>
                  <a:pt x="181" y="6672"/>
                </a:cubicBezTo>
                <a:cubicBezTo>
                  <a:pt x="72" y="5851"/>
                  <a:pt x="-40" y="4330"/>
                  <a:pt x="15" y="3429"/>
                </a:cubicBezTo>
                <a:cubicBezTo>
                  <a:pt x="70" y="2528"/>
                  <a:pt x="264" y="1447"/>
                  <a:pt x="512" y="1267"/>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65" name="Text Box 59"/>
          <p:cNvSpPr txBox="1">
            <a:spLocks noChangeArrowheads="1"/>
          </p:cNvSpPr>
          <p:nvPr/>
        </p:nvSpPr>
        <p:spPr bwMode="auto">
          <a:xfrm>
            <a:off x="3713698" y="6012144"/>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communication network</a:t>
            </a:r>
          </a:p>
        </p:txBody>
      </p:sp>
      <p:cxnSp>
        <p:nvCxnSpPr>
          <p:cNvPr id="66" name="AutoShape 60"/>
          <p:cNvCxnSpPr>
            <a:cxnSpLocks noChangeShapeType="1"/>
            <a:stCxn id="48" idx="2"/>
            <a:endCxn id="64" idx="0"/>
          </p:cNvCxnSpPr>
          <p:nvPr/>
        </p:nvCxnSpPr>
        <p:spPr bwMode="auto">
          <a:xfrm>
            <a:off x="3063773" y="5693247"/>
            <a:ext cx="144216" cy="239199"/>
          </a:xfrm>
          <a:prstGeom prst="straightConnector1">
            <a:avLst/>
          </a:prstGeom>
          <a:noFill/>
          <a:ln w="38100">
            <a:solidFill>
              <a:schemeClr val="tx1"/>
            </a:solidFill>
            <a:round/>
            <a:headEnd type="none" w="sm" len="sm"/>
            <a:tailEnd type="none" w="sm" len="sm"/>
          </a:ln>
          <a:effectLst/>
        </p:spPr>
      </p:cxnSp>
      <p:cxnSp>
        <p:nvCxnSpPr>
          <p:cNvPr id="67" name="AutoShape 61"/>
          <p:cNvCxnSpPr>
            <a:cxnSpLocks noChangeShapeType="1"/>
            <a:stCxn id="51" idx="2"/>
            <a:endCxn id="64" idx="3"/>
          </p:cNvCxnSpPr>
          <p:nvPr/>
        </p:nvCxnSpPr>
        <p:spPr bwMode="auto">
          <a:xfrm>
            <a:off x="4291410" y="5693247"/>
            <a:ext cx="48067" cy="189366"/>
          </a:xfrm>
          <a:prstGeom prst="straightConnector1">
            <a:avLst/>
          </a:prstGeom>
          <a:noFill/>
          <a:ln w="38100">
            <a:solidFill>
              <a:schemeClr val="tx1"/>
            </a:solidFill>
            <a:round/>
            <a:headEnd type="none" w="sm" len="sm"/>
            <a:tailEnd type="none" w="sm" len="sm"/>
          </a:ln>
          <a:effectLst/>
        </p:spPr>
      </p:cxnSp>
      <p:cxnSp>
        <p:nvCxnSpPr>
          <p:cNvPr id="68" name="AutoShape 62"/>
          <p:cNvCxnSpPr>
            <a:cxnSpLocks noChangeShapeType="1"/>
            <a:stCxn id="54" idx="2"/>
            <a:endCxn id="64" idx="6"/>
          </p:cNvCxnSpPr>
          <p:nvPr/>
        </p:nvCxnSpPr>
        <p:spPr bwMode="auto">
          <a:xfrm flipH="1">
            <a:off x="5447003" y="5693247"/>
            <a:ext cx="72044" cy="249155"/>
          </a:xfrm>
          <a:prstGeom prst="straightConnector1">
            <a:avLst/>
          </a:prstGeom>
          <a:noFill/>
          <a:ln w="38100">
            <a:solidFill>
              <a:schemeClr val="tx1"/>
            </a:solidFill>
            <a:round/>
            <a:headEnd type="none" w="sm" len="sm"/>
            <a:tailEnd type="none" w="sm" len="sm"/>
          </a:ln>
          <a:effectLst/>
        </p:spPr>
      </p:cxnSp>
      <p:cxnSp>
        <p:nvCxnSpPr>
          <p:cNvPr id="69" name="AutoShape 63"/>
          <p:cNvCxnSpPr>
            <a:cxnSpLocks noChangeShapeType="1"/>
            <a:stCxn id="57" idx="2"/>
            <a:endCxn id="64" idx="10"/>
          </p:cNvCxnSpPr>
          <p:nvPr/>
        </p:nvCxnSpPr>
        <p:spPr bwMode="auto">
          <a:xfrm flipH="1">
            <a:off x="7252069" y="5693247"/>
            <a:ext cx="216754" cy="298988"/>
          </a:xfrm>
          <a:prstGeom prst="straightConnector1">
            <a:avLst/>
          </a:prstGeom>
          <a:noFill/>
          <a:ln w="38100">
            <a:solidFill>
              <a:schemeClr val="tx1"/>
            </a:solidFill>
            <a:round/>
            <a:headEnd type="none" w="sm" len="sm"/>
            <a:tailEnd type="none" w="sm" len="sm"/>
          </a:ln>
          <a:effectLst/>
        </p:spPr>
      </p:cxnSp>
      <p:sp>
        <p:nvSpPr>
          <p:cNvPr id="78" name="Line 9"/>
          <p:cNvSpPr>
            <a:spLocks noChangeShapeType="1"/>
          </p:cNvSpPr>
          <p:nvPr/>
        </p:nvSpPr>
        <p:spPr bwMode="auto">
          <a:xfrm>
            <a:off x="5275263" y="3200400"/>
            <a:ext cx="38100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5" name="Rectangle 4">
            <a:extLst>
              <a:ext uri="{FF2B5EF4-FFF2-40B4-BE49-F238E27FC236}">
                <a16:creationId xmlns:a16="http://schemas.microsoft.com/office/drawing/2014/main" id="{BA52427C-51C5-470F-841D-743C61C289F8}"/>
              </a:ext>
            </a:extLst>
          </p:cNvPr>
          <p:cNvSpPr/>
          <p:nvPr/>
        </p:nvSpPr>
        <p:spPr>
          <a:xfrm>
            <a:off x="2483005" y="4586868"/>
            <a:ext cx="5452199" cy="589703"/>
          </a:xfrm>
          <a:prstGeom prst="rect">
            <a:avLst/>
          </a:prstGeom>
          <a:noFill/>
          <a:ln>
            <a:solidFill>
              <a:srgbClr val="C8202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395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2"/>
          <p:cNvSpPr>
            <a:spLocks noGrp="1" noChangeArrowheads="1"/>
          </p:cNvSpPr>
          <p:nvPr>
            <p:ph type="title"/>
          </p:nvPr>
        </p:nvSpPr>
        <p:spPr/>
        <p:txBody>
          <a:bodyPr>
            <a:normAutofit/>
          </a:bodyPr>
          <a:lstStyle/>
          <a:p>
            <a:pPr eaLnBrk="1" hangingPunct="1"/>
            <a:r>
              <a:rPr lang="en-US" dirty="0"/>
              <a:t>Fundamental Concepts: Process/Program/Processor</a:t>
            </a:r>
          </a:p>
        </p:txBody>
      </p:sp>
      <p:sp>
        <p:nvSpPr>
          <p:cNvPr id="11267"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7A947-9760-4322-B511-89F1FC1132D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68" name="Rectangle 3"/>
          <p:cNvSpPr>
            <a:spLocks noGrp="1" noChangeArrowheads="1"/>
          </p:cNvSpPr>
          <p:nvPr>
            <p:ph type="body" idx="4294967295"/>
          </p:nvPr>
        </p:nvSpPr>
        <p:spPr>
          <a:xfrm>
            <a:off x="114300" y="1676400"/>
            <a:ext cx="11928348" cy="2819400"/>
          </a:xfrm>
        </p:spPr>
        <p:txBody>
          <a:bodyPr/>
          <a:lstStyle/>
          <a:p>
            <a:pPr eaLnBrk="1" hangingPunct="1"/>
            <a:r>
              <a:rPr lang="en-GB" sz="2000" dirty="0"/>
              <a:t>A </a:t>
            </a:r>
            <a:r>
              <a:rPr lang="en-GB" sz="2000" b="1" dirty="0">
                <a:solidFill>
                  <a:srgbClr val="0070C0"/>
                </a:solidFill>
              </a:rPr>
              <a:t>process</a:t>
            </a:r>
            <a:r>
              <a:rPr lang="en-GB" sz="2000" dirty="0"/>
              <a:t> is a </a:t>
            </a:r>
            <a:r>
              <a:rPr lang="en-GB" sz="2000" b="1" dirty="0">
                <a:solidFill>
                  <a:srgbClr val="0070C0"/>
                </a:solidFill>
              </a:rPr>
              <a:t>software program</a:t>
            </a:r>
            <a:r>
              <a:rPr lang="en-GB" sz="2000" dirty="0"/>
              <a:t> executing in its own memory virtual space a task on a </a:t>
            </a:r>
            <a:r>
              <a:rPr lang="en-GB" sz="2000" b="1" dirty="0">
                <a:solidFill>
                  <a:srgbClr val="0070C0"/>
                </a:solidFill>
              </a:rPr>
              <a:t>processor</a:t>
            </a:r>
          </a:p>
          <a:p>
            <a:pPr eaLnBrk="1" hangingPunct="1"/>
            <a:endParaRPr lang="en-US" sz="2000" b="1" dirty="0"/>
          </a:p>
          <a:p>
            <a:pPr eaLnBrk="1" hangingPunct="1"/>
            <a:r>
              <a:rPr lang="en-US" sz="2000" dirty="0"/>
              <a:t>In other words, each process in an MPI job runs an instance of a </a:t>
            </a:r>
            <a:r>
              <a:rPr lang="en-US" sz="2000" b="1" dirty="0"/>
              <a:t>program:</a:t>
            </a:r>
          </a:p>
          <a:p>
            <a:pPr lvl="1" eaLnBrk="1" hangingPunct="1"/>
            <a:r>
              <a:rPr lang="en-US" sz="1800" dirty="0"/>
              <a:t>Program is written in C, C++, or Fortran. Reason: these are the languages for scientific computing, which MPI serves</a:t>
            </a:r>
          </a:p>
          <a:p>
            <a:pPr lvl="1" eaLnBrk="1" hangingPunct="1"/>
            <a:r>
              <a:rPr lang="en-US" sz="1800" dirty="0"/>
              <a:t>The variables of each program have the </a:t>
            </a:r>
            <a:r>
              <a:rPr lang="en-US" sz="1800" dirty="0">
                <a:solidFill>
                  <a:srgbClr val="C00000"/>
                </a:solidFill>
              </a:rPr>
              <a:t>same name </a:t>
            </a:r>
            <a:r>
              <a:rPr lang="en-US" sz="1800" dirty="0"/>
              <a:t>but live in </a:t>
            </a:r>
            <a:r>
              <a:rPr lang="en-US" sz="1800" dirty="0">
                <a:solidFill>
                  <a:srgbClr val="C00000"/>
                </a:solidFill>
              </a:rPr>
              <a:t>different </a:t>
            </a:r>
            <a:r>
              <a:rPr lang="en-US" sz="1800" dirty="0"/>
              <a:t>virtual memories and assume </a:t>
            </a:r>
            <a:r>
              <a:rPr lang="en-US" sz="1800" dirty="0">
                <a:solidFill>
                  <a:srgbClr val="C00000"/>
                </a:solidFill>
              </a:rPr>
              <a:t>different values</a:t>
            </a:r>
            <a:endParaRPr lang="en-US" sz="1200" dirty="0"/>
          </a:p>
          <a:p>
            <a:pPr lvl="1" eaLnBrk="1" hangingPunct="1"/>
            <a:r>
              <a:rPr lang="en-US" sz="1800" dirty="0"/>
              <a:t>Communicate via special send &amp; receive routines (</a:t>
            </a:r>
            <a:r>
              <a:rPr lang="en-US" sz="1800" b="1" dirty="0"/>
              <a:t>message passing</a:t>
            </a:r>
            <a:r>
              <a:rPr lang="en-US" sz="1800" dirty="0"/>
              <a:t>)</a:t>
            </a:r>
          </a:p>
          <a:p>
            <a:pPr lvl="1" eaLnBrk="1" hangingPunct="1"/>
            <a:r>
              <a:rPr lang="en-US" sz="1800" dirty="0"/>
              <a:t>What each program does is controlled by the rank of its process within the MPI job</a:t>
            </a:r>
          </a:p>
        </p:txBody>
      </p:sp>
      <p:grpSp>
        <p:nvGrpSpPr>
          <p:cNvPr id="2" name="Group 1"/>
          <p:cNvGrpSpPr/>
          <p:nvPr/>
        </p:nvGrpSpPr>
        <p:grpSpPr>
          <a:xfrm>
            <a:off x="3233059" y="4439554"/>
            <a:ext cx="5271617" cy="1818506"/>
            <a:chOff x="2057400" y="4648200"/>
            <a:chExt cx="5271617" cy="1818506"/>
          </a:xfrm>
        </p:grpSpPr>
        <p:sp>
          <p:nvSpPr>
            <p:cNvPr id="81" name="Oval 80"/>
            <p:cNvSpPr>
              <a:spLocks noChangeArrowheads="1"/>
            </p:cNvSpPr>
            <p:nvPr/>
          </p:nvSpPr>
          <p:spPr bwMode="auto">
            <a:xfrm>
              <a:off x="2201828"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82" name="Rectangle 81"/>
            <p:cNvSpPr>
              <a:spLocks noChangeArrowheads="1"/>
            </p:cNvSpPr>
            <p:nvPr/>
          </p:nvSpPr>
          <p:spPr bwMode="auto">
            <a:xfrm>
              <a:off x="2057400"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83" name="AutoShape 43"/>
            <p:cNvCxnSpPr>
              <a:cxnSpLocks noChangeShapeType="1"/>
              <a:stCxn id="81" idx="4"/>
              <a:endCxn id="82" idx="0"/>
            </p:cNvCxnSpPr>
            <p:nvPr/>
          </p:nvCxnSpPr>
          <p:spPr bwMode="auto">
            <a:xfrm>
              <a:off x="2490684" y="5126546"/>
              <a:ext cx="0" cy="59793"/>
            </a:xfrm>
            <a:prstGeom prst="straightConnector1">
              <a:avLst/>
            </a:prstGeom>
            <a:noFill/>
            <a:ln w="12700">
              <a:solidFill>
                <a:schemeClr val="tx1"/>
              </a:solidFill>
              <a:round/>
              <a:headEnd type="none" w="sm" len="sm"/>
              <a:tailEnd type="none" w="sm" len="sm"/>
            </a:ln>
            <a:effectLst/>
          </p:spPr>
        </p:cxnSp>
        <p:sp>
          <p:nvSpPr>
            <p:cNvPr id="84" name="Oval 83"/>
            <p:cNvSpPr>
              <a:spLocks noChangeArrowheads="1"/>
            </p:cNvSpPr>
            <p:nvPr/>
          </p:nvSpPr>
          <p:spPr bwMode="auto">
            <a:xfrm>
              <a:off x="3429465"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85" name="Rectangle 84"/>
            <p:cNvSpPr>
              <a:spLocks noChangeArrowheads="1"/>
            </p:cNvSpPr>
            <p:nvPr/>
          </p:nvSpPr>
          <p:spPr bwMode="auto">
            <a:xfrm>
              <a:off x="3285037"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program</a:t>
              </a:r>
            </a:p>
          </p:txBody>
        </p:sp>
        <p:cxnSp>
          <p:nvCxnSpPr>
            <p:cNvPr id="86" name="AutoShape 46"/>
            <p:cNvCxnSpPr>
              <a:cxnSpLocks noChangeShapeType="1"/>
              <a:stCxn id="84" idx="4"/>
              <a:endCxn id="85" idx="0"/>
            </p:cNvCxnSpPr>
            <p:nvPr/>
          </p:nvCxnSpPr>
          <p:spPr bwMode="auto">
            <a:xfrm>
              <a:off x="3718320" y="5126546"/>
              <a:ext cx="0" cy="59793"/>
            </a:xfrm>
            <a:prstGeom prst="straightConnector1">
              <a:avLst/>
            </a:prstGeom>
            <a:noFill/>
            <a:ln w="12700">
              <a:solidFill>
                <a:schemeClr val="tx1"/>
              </a:solidFill>
              <a:round/>
              <a:headEnd type="none" w="sm" len="sm"/>
              <a:tailEnd type="none" w="sm" len="sm"/>
            </a:ln>
            <a:effectLst/>
          </p:spPr>
        </p:cxnSp>
        <p:sp>
          <p:nvSpPr>
            <p:cNvPr id="87" name="Oval 86"/>
            <p:cNvSpPr>
              <a:spLocks noChangeArrowheads="1"/>
            </p:cNvSpPr>
            <p:nvPr/>
          </p:nvSpPr>
          <p:spPr bwMode="auto">
            <a:xfrm>
              <a:off x="4657102"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88" name="Rectangle 87"/>
            <p:cNvSpPr>
              <a:spLocks noChangeArrowheads="1"/>
            </p:cNvSpPr>
            <p:nvPr/>
          </p:nvSpPr>
          <p:spPr bwMode="auto">
            <a:xfrm>
              <a:off x="4512674"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89" name="AutoShape 49"/>
            <p:cNvCxnSpPr>
              <a:cxnSpLocks noChangeShapeType="1"/>
              <a:stCxn id="87" idx="4"/>
              <a:endCxn id="88" idx="0"/>
            </p:cNvCxnSpPr>
            <p:nvPr/>
          </p:nvCxnSpPr>
          <p:spPr bwMode="auto">
            <a:xfrm>
              <a:off x="4945957" y="5126546"/>
              <a:ext cx="0" cy="59793"/>
            </a:xfrm>
            <a:prstGeom prst="straightConnector1">
              <a:avLst/>
            </a:prstGeom>
            <a:noFill/>
            <a:ln w="12700">
              <a:solidFill>
                <a:schemeClr val="tx1"/>
              </a:solidFill>
              <a:round/>
              <a:headEnd type="none" w="sm" len="sm"/>
              <a:tailEnd type="none" w="sm" len="sm"/>
            </a:ln>
            <a:effectLst/>
          </p:spPr>
        </p:cxnSp>
        <p:sp>
          <p:nvSpPr>
            <p:cNvPr id="90" name="Oval 89"/>
            <p:cNvSpPr>
              <a:spLocks noChangeArrowheads="1"/>
            </p:cNvSpPr>
            <p:nvPr/>
          </p:nvSpPr>
          <p:spPr bwMode="auto">
            <a:xfrm>
              <a:off x="6606878"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data</a:t>
              </a:r>
            </a:p>
          </p:txBody>
        </p:sp>
        <p:sp>
          <p:nvSpPr>
            <p:cNvPr id="91" name="Rectangle 90"/>
            <p:cNvSpPr>
              <a:spLocks noChangeArrowheads="1"/>
            </p:cNvSpPr>
            <p:nvPr/>
          </p:nvSpPr>
          <p:spPr bwMode="auto">
            <a:xfrm>
              <a:off x="6462450"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92" name="AutoShape 52"/>
            <p:cNvCxnSpPr>
              <a:cxnSpLocks noChangeShapeType="1"/>
              <a:stCxn id="90" idx="4"/>
              <a:endCxn id="91" idx="0"/>
            </p:cNvCxnSpPr>
            <p:nvPr/>
          </p:nvCxnSpPr>
          <p:spPr bwMode="auto">
            <a:xfrm>
              <a:off x="6895733" y="5126546"/>
              <a:ext cx="0" cy="59793"/>
            </a:xfrm>
            <a:prstGeom prst="straightConnector1">
              <a:avLst/>
            </a:prstGeom>
            <a:noFill/>
            <a:ln w="12700">
              <a:solidFill>
                <a:schemeClr val="tx1"/>
              </a:solidFill>
              <a:round/>
              <a:headEnd type="none" w="sm" len="sm"/>
              <a:tailEnd type="none" w="sm" len="sm"/>
            </a:ln>
            <a:effectLst/>
          </p:spPr>
        </p:cxnSp>
        <p:sp>
          <p:nvSpPr>
            <p:cNvPr id="93" name="Oval 92"/>
            <p:cNvSpPr>
              <a:spLocks noChangeArrowheads="1"/>
            </p:cNvSpPr>
            <p:nvPr/>
          </p:nvSpPr>
          <p:spPr bwMode="auto">
            <a:xfrm>
              <a:off x="5595883"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4" name="Oval 93"/>
            <p:cNvSpPr>
              <a:spLocks noChangeArrowheads="1"/>
            </p:cNvSpPr>
            <p:nvPr/>
          </p:nvSpPr>
          <p:spPr bwMode="auto">
            <a:xfrm>
              <a:off x="5740311"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5" name="Oval 94"/>
            <p:cNvSpPr>
              <a:spLocks noChangeArrowheads="1"/>
            </p:cNvSpPr>
            <p:nvPr/>
          </p:nvSpPr>
          <p:spPr bwMode="auto">
            <a:xfrm>
              <a:off x="5884738"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6" name="Oval 95"/>
            <p:cNvSpPr>
              <a:spLocks noChangeArrowheads="1"/>
            </p:cNvSpPr>
            <p:nvPr/>
          </p:nvSpPr>
          <p:spPr bwMode="auto">
            <a:xfrm>
              <a:off x="6029166"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7" name="Oval 96"/>
            <p:cNvSpPr>
              <a:spLocks noChangeArrowheads="1"/>
            </p:cNvSpPr>
            <p:nvPr/>
          </p:nvSpPr>
          <p:spPr bwMode="auto">
            <a:xfrm>
              <a:off x="6173594"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8" name="Freeform 97"/>
            <p:cNvSpPr>
              <a:spLocks/>
            </p:cNvSpPr>
            <p:nvPr/>
          </p:nvSpPr>
          <p:spPr bwMode="auto">
            <a:xfrm>
              <a:off x="2394398" y="5819152"/>
              <a:ext cx="4356907" cy="647554"/>
            </a:xfrm>
            <a:custGeom>
              <a:avLst/>
              <a:gdLst>
                <a:gd name="T0" fmla="*/ 160 w 2896"/>
                <a:gd name="T1" fmla="*/ 68 h 444"/>
                <a:gd name="T2" fmla="*/ 448 w 2896"/>
                <a:gd name="T3" fmla="*/ 116 h 444"/>
                <a:gd name="T4" fmla="*/ 816 w 2896"/>
                <a:gd name="T5" fmla="*/ 28 h 444"/>
                <a:gd name="T6" fmla="*/ 912 w 2896"/>
                <a:gd name="T7" fmla="*/ 28 h 444"/>
                <a:gd name="T8" fmla="*/ 1336 w 2896"/>
                <a:gd name="T9" fmla="*/ 148 h 444"/>
                <a:gd name="T10" fmla="*/ 1232 w 2896"/>
                <a:gd name="T11" fmla="*/ 12 h 444"/>
                <a:gd name="T12" fmla="*/ 1648 w 2896"/>
                <a:gd name="T13" fmla="*/ 76 h 444"/>
                <a:gd name="T14" fmla="*/ 1792 w 2896"/>
                <a:gd name="T15" fmla="*/ 20 h 444"/>
                <a:gd name="T16" fmla="*/ 2176 w 2896"/>
                <a:gd name="T17" fmla="*/ 116 h 444"/>
                <a:gd name="T18" fmla="*/ 2416 w 2896"/>
                <a:gd name="T19" fmla="*/ 20 h 444"/>
                <a:gd name="T20" fmla="*/ 2848 w 2896"/>
                <a:gd name="T21" fmla="*/ 116 h 444"/>
                <a:gd name="T22" fmla="*/ 2704 w 2896"/>
                <a:gd name="T23" fmla="*/ 308 h 444"/>
                <a:gd name="T24" fmla="*/ 2240 w 2896"/>
                <a:gd name="T25" fmla="*/ 340 h 444"/>
                <a:gd name="T26" fmla="*/ 2288 w 2896"/>
                <a:gd name="T27" fmla="*/ 412 h 444"/>
                <a:gd name="T28" fmla="*/ 1608 w 2896"/>
                <a:gd name="T29" fmla="*/ 396 h 444"/>
                <a:gd name="T30" fmla="*/ 1224 w 2896"/>
                <a:gd name="T31" fmla="*/ 356 h 444"/>
                <a:gd name="T32" fmla="*/ 1224 w 2896"/>
                <a:gd name="T33" fmla="*/ 444 h 444"/>
                <a:gd name="T34" fmla="*/ 360 w 2896"/>
                <a:gd name="T35" fmla="*/ 356 h 444"/>
                <a:gd name="T36" fmla="*/ 368 w 2896"/>
                <a:gd name="T37" fmla="*/ 436 h 444"/>
                <a:gd name="T38" fmla="*/ 64 w 2896"/>
                <a:gd name="T39" fmla="*/ 308 h 444"/>
                <a:gd name="T40" fmla="*/ 16 w 2896"/>
                <a:gd name="T41" fmla="*/ 164 h 444"/>
                <a:gd name="T42" fmla="*/ 160 w 2896"/>
                <a:gd name="T43" fmla="*/ 6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552 w 10000"/>
                <a:gd name="connsiteY0" fmla="*/ 1532 h 11378"/>
                <a:gd name="connsiteX1" fmla="*/ 1547 w 10000"/>
                <a:gd name="connsiteY1" fmla="*/ 2613 h 11378"/>
                <a:gd name="connsiteX2" fmla="*/ 2818 w 10000"/>
                <a:gd name="connsiteY2" fmla="*/ 631 h 11378"/>
                <a:gd name="connsiteX3" fmla="*/ 3149 w 10000"/>
                <a:gd name="connsiteY3" fmla="*/ 631 h 11378"/>
                <a:gd name="connsiteX4" fmla="*/ 4613 w 10000"/>
                <a:gd name="connsiteY4" fmla="*/ 3333 h 11378"/>
                <a:gd name="connsiteX5" fmla="*/ 4254 w 10000"/>
                <a:gd name="connsiteY5" fmla="*/ 270 h 11378"/>
                <a:gd name="connsiteX6" fmla="*/ 5691 w 10000"/>
                <a:gd name="connsiteY6" fmla="*/ 1712 h 11378"/>
                <a:gd name="connsiteX7" fmla="*/ 6188 w 10000"/>
                <a:gd name="connsiteY7" fmla="*/ 450 h 11378"/>
                <a:gd name="connsiteX8" fmla="*/ 7514 w 10000"/>
                <a:gd name="connsiteY8" fmla="*/ 2613 h 11378"/>
                <a:gd name="connsiteX9" fmla="*/ 8343 w 10000"/>
                <a:gd name="connsiteY9" fmla="*/ 450 h 11378"/>
                <a:gd name="connsiteX10" fmla="*/ 9834 w 10000"/>
                <a:gd name="connsiteY10" fmla="*/ 2613 h 11378"/>
                <a:gd name="connsiteX11" fmla="*/ 9337 w 10000"/>
                <a:gd name="connsiteY11" fmla="*/ 6937 h 11378"/>
                <a:gd name="connsiteX12" fmla="*/ 7735 w 10000"/>
                <a:gd name="connsiteY12" fmla="*/ 7658 h 11378"/>
                <a:gd name="connsiteX13" fmla="*/ 7901 w 10000"/>
                <a:gd name="connsiteY13" fmla="*/ 9279 h 11378"/>
                <a:gd name="connsiteX14" fmla="*/ 5552 w 10000"/>
                <a:gd name="connsiteY14" fmla="*/ 8919 h 11378"/>
                <a:gd name="connsiteX15" fmla="*/ 4227 w 10000"/>
                <a:gd name="connsiteY15" fmla="*/ 8018 h 11378"/>
                <a:gd name="connsiteX16" fmla="*/ 3858 w 10000"/>
                <a:gd name="connsiteY16" fmla="*/ 11378 h 11378"/>
                <a:gd name="connsiteX17" fmla="*/ 1243 w 10000"/>
                <a:gd name="connsiteY17" fmla="*/ 8018 h 11378"/>
                <a:gd name="connsiteX18" fmla="*/ 1271 w 10000"/>
                <a:gd name="connsiteY18" fmla="*/ 9820 h 11378"/>
                <a:gd name="connsiteX19" fmla="*/ 221 w 10000"/>
                <a:gd name="connsiteY19" fmla="*/ 6937 h 11378"/>
                <a:gd name="connsiteX20" fmla="*/ 55 w 10000"/>
                <a:gd name="connsiteY20" fmla="*/ 3694 h 11378"/>
                <a:gd name="connsiteX21" fmla="*/ 552 w 10000"/>
                <a:gd name="connsiteY21" fmla="*/ 1532 h 1137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1271 w 10000"/>
                <a:gd name="connsiteY18" fmla="*/ 9820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1708">
                  <a:moveTo>
                    <a:pt x="552" y="1532"/>
                  </a:moveTo>
                  <a:cubicBezTo>
                    <a:pt x="801" y="1351"/>
                    <a:pt x="1171" y="2770"/>
                    <a:pt x="1547" y="2613"/>
                  </a:cubicBezTo>
                  <a:cubicBezTo>
                    <a:pt x="1923" y="2455"/>
                    <a:pt x="2552" y="968"/>
                    <a:pt x="2818" y="631"/>
                  </a:cubicBezTo>
                  <a:cubicBezTo>
                    <a:pt x="3084" y="293"/>
                    <a:pt x="2849" y="180"/>
                    <a:pt x="3149" y="631"/>
                  </a:cubicBezTo>
                  <a:cubicBezTo>
                    <a:pt x="3450" y="1081"/>
                    <a:pt x="4430" y="3401"/>
                    <a:pt x="4613" y="3333"/>
                  </a:cubicBezTo>
                  <a:cubicBezTo>
                    <a:pt x="4796" y="3266"/>
                    <a:pt x="4075" y="541"/>
                    <a:pt x="4254" y="270"/>
                  </a:cubicBezTo>
                  <a:cubicBezTo>
                    <a:pt x="4434" y="0"/>
                    <a:pt x="5369" y="1689"/>
                    <a:pt x="5691" y="1712"/>
                  </a:cubicBezTo>
                  <a:cubicBezTo>
                    <a:pt x="6012" y="1734"/>
                    <a:pt x="5884" y="293"/>
                    <a:pt x="6188" y="450"/>
                  </a:cubicBezTo>
                  <a:cubicBezTo>
                    <a:pt x="6492" y="608"/>
                    <a:pt x="7155" y="2613"/>
                    <a:pt x="7514" y="2613"/>
                  </a:cubicBezTo>
                  <a:cubicBezTo>
                    <a:pt x="7873" y="2613"/>
                    <a:pt x="7956" y="450"/>
                    <a:pt x="8343" y="450"/>
                  </a:cubicBezTo>
                  <a:cubicBezTo>
                    <a:pt x="8729" y="450"/>
                    <a:pt x="9669" y="1532"/>
                    <a:pt x="9834" y="2613"/>
                  </a:cubicBezTo>
                  <a:cubicBezTo>
                    <a:pt x="10000" y="3694"/>
                    <a:pt x="9686" y="6104"/>
                    <a:pt x="9337" y="6937"/>
                  </a:cubicBezTo>
                  <a:cubicBezTo>
                    <a:pt x="8988" y="7770"/>
                    <a:pt x="7973" y="7275"/>
                    <a:pt x="7735" y="7658"/>
                  </a:cubicBezTo>
                  <a:cubicBezTo>
                    <a:pt x="7497" y="8041"/>
                    <a:pt x="8263" y="9077"/>
                    <a:pt x="7901" y="9279"/>
                  </a:cubicBezTo>
                  <a:cubicBezTo>
                    <a:pt x="7538" y="9482"/>
                    <a:pt x="6109" y="8799"/>
                    <a:pt x="5552" y="8919"/>
                  </a:cubicBezTo>
                  <a:cubicBezTo>
                    <a:pt x="4995" y="9039"/>
                    <a:pt x="4839" y="9590"/>
                    <a:pt x="4557" y="10000"/>
                  </a:cubicBezTo>
                  <a:cubicBezTo>
                    <a:pt x="4275" y="10410"/>
                    <a:pt x="4410" y="11708"/>
                    <a:pt x="3858" y="11378"/>
                  </a:cubicBezTo>
                  <a:cubicBezTo>
                    <a:pt x="3306" y="11048"/>
                    <a:pt x="1768" y="8477"/>
                    <a:pt x="1243" y="8018"/>
                  </a:cubicBezTo>
                  <a:cubicBezTo>
                    <a:pt x="718" y="7559"/>
                    <a:pt x="878" y="8802"/>
                    <a:pt x="709" y="8622"/>
                  </a:cubicBezTo>
                  <a:cubicBezTo>
                    <a:pt x="540" y="8442"/>
                    <a:pt x="330" y="7758"/>
                    <a:pt x="221" y="6937"/>
                  </a:cubicBezTo>
                  <a:cubicBezTo>
                    <a:pt x="112" y="6116"/>
                    <a:pt x="0" y="4595"/>
                    <a:pt x="55" y="3694"/>
                  </a:cubicBezTo>
                  <a:cubicBezTo>
                    <a:pt x="110" y="2793"/>
                    <a:pt x="304" y="1712"/>
                    <a:pt x="552" y="1532"/>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99" name="Text Box 59"/>
            <p:cNvSpPr txBox="1">
              <a:spLocks noChangeArrowheads="1"/>
            </p:cNvSpPr>
            <p:nvPr/>
          </p:nvSpPr>
          <p:spPr bwMode="auto">
            <a:xfrm>
              <a:off x="3140609" y="5983582"/>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communication network</a:t>
              </a:r>
            </a:p>
          </p:txBody>
        </p:sp>
        <p:cxnSp>
          <p:nvCxnSpPr>
            <p:cNvPr id="100" name="AutoShape 60"/>
            <p:cNvCxnSpPr>
              <a:cxnSpLocks noChangeShapeType="1"/>
              <a:stCxn id="82" idx="2"/>
              <a:endCxn id="98" idx="0"/>
            </p:cNvCxnSpPr>
            <p:nvPr/>
          </p:nvCxnSpPr>
          <p:spPr bwMode="auto">
            <a:xfrm>
              <a:off x="2490684" y="5664685"/>
              <a:ext cx="144215" cy="239200"/>
            </a:xfrm>
            <a:prstGeom prst="straightConnector1">
              <a:avLst/>
            </a:prstGeom>
            <a:noFill/>
            <a:ln w="38100">
              <a:solidFill>
                <a:schemeClr val="tx1"/>
              </a:solidFill>
              <a:round/>
              <a:headEnd type="none" w="sm" len="sm"/>
              <a:tailEnd type="none" w="sm" len="sm"/>
            </a:ln>
            <a:effectLst/>
          </p:spPr>
        </p:cxnSp>
        <p:cxnSp>
          <p:nvCxnSpPr>
            <p:cNvPr id="101" name="AutoShape 61"/>
            <p:cNvCxnSpPr>
              <a:cxnSpLocks noChangeShapeType="1"/>
              <a:stCxn id="85" idx="2"/>
              <a:endCxn id="98" idx="3"/>
            </p:cNvCxnSpPr>
            <p:nvPr/>
          </p:nvCxnSpPr>
          <p:spPr bwMode="auto">
            <a:xfrm>
              <a:off x="3718321" y="5664685"/>
              <a:ext cx="48067" cy="189367"/>
            </a:xfrm>
            <a:prstGeom prst="straightConnector1">
              <a:avLst/>
            </a:prstGeom>
            <a:noFill/>
            <a:ln w="38100">
              <a:solidFill>
                <a:schemeClr val="tx1"/>
              </a:solidFill>
              <a:round/>
              <a:headEnd type="none" w="sm" len="sm"/>
              <a:tailEnd type="none" w="sm" len="sm"/>
            </a:ln>
            <a:effectLst/>
          </p:spPr>
        </p:cxnSp>
        <p:cxnSp>
          <p:nvCxnSpPr>
            <p:cNvPr id="102" name="AutoShape 62"/>
            <p:cNvCxnSpPr>
              <a:cxnSpLocks noChangeShapeType="1"/>
              <a:stCxn id="88" idx="2"/>
              <a:endCxn id="98" idx="6"/>
            </p:cNvCxnSpPr>
            <p:nvPr/>
          </p:nvCxnSpPr>
          <p:spPr bwMode="auto">
            <a:xfrm flipH="1">
              <a:off x="4873914" y="5664685"/>
              <a:ext cx="72044" cy="249155"/>
            </a:xfrm>
            <a:prstGeom prst="straightConnector1">
              <a:avLst/>
            </a:prstGeom>
            <a:noFill/>
            <a:ln w="38100">
              <a:solidFill>
                <a:schemeClr val="tx1"/>
              </a:solidFill>
              <a:round/>
              <a:headEnd type="none" w="sm" len="sm"/>
              <a:tailEnd type="none" w="sm" len="sm"/>
            </a:ln>
            <a:effectLst/>
          </p:spPr>
        </p:cxnSp>
        <p:cxnSp>
          <p:nvCxnSpPr>
            <p:cNvPr id="103" name="AutoShape 63"/>
            <p:cNvCxnSpPr>
              <a:cxnSpLocks noChangeShapeType="1"/>
              <a:stCxn id="91" idx="2"/>
              <a:endCxn id="98" idx="10"/>
            </p:cNvCxnSpPr>
            <p:nvPr/>
          </p:nvCxnSpPr>
          <p:spPr bwMode="auto">
            <a:xfrm flipH="1">
              <a:off x="6678980" y="5664685"/>
              <a:ext cx="216754" cy="298989"/>
            </a:xfrm>
            <a:prstGeom prst="straightConnector1">
              <a:avLst/>
            </a:prstGeom>
            <a:noFill/>
            <a:ln w="38100">
              <a:solidFill>
                <a:schemeClr val="tx1"/>
              </a:solidFill>
              <a:round/>
              <a:headEnd type="none" w="sm" len="sm"/>
              <a:tailEnd type="none" w="sm" len="sm"/>
            </a:ln>
            <a:effectLst/>
          </p:spPr>
        </p:cxnSp>
      </p:grpSp>
    </p:spTree>
    <p:extLst>
      <p:ext uri="{BB962C8B-B14F-4D97-AF65-F5344CB8AC3E}">
        <p14:creationId xmlns:p14="http://schemas.microsoft.com/office/powerpoint/2010/main" val="25519239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200" dirty="0"/>
              <a:t>What is </a:t>
            </a:r>
            <a:r>
              <a:rPr lang="en-US" sz="3200" b="1" dirty="0">
                <a:solidFill>
                  <a:srgbClr val="FFCC00"/>
                </a:solidFill>
              </a:rPr>
              <a:t>MPI</a:t>
            </a:r>
            <a:r>
              <a:rPr lang="en-US" sz="3200" dirty="0"/>
              <a:t>?</a:t>
            </a:r>
          </a:p>
        </p:txBody>
      </p:sp>
      <mc:AlternateContent xmlns:mc="http://schemas.openxmlformats.org/markup-compatibility/2006">
        <mc:Choice xmlns:a14="http://schemas.microsoft.com/office/drawing/2010/main" Requires="a14">
          <p:sp>
            <p:nvSpPr>
              <p:cNvPr id="6147" name="Rectangle 3"/>
              <p:cNvSpPr>
                <a:spLocks noGrp="1" noChangeArrowheads="1"/>
              </p:cNvSpPr>
              <p:nvPr>
                <p:ph idx="1"/>
              </p:nvPr>
            </p:nvSpPr>
            <p:spPr/>
            <p:txBody>
              <a:bodyPr>
                <a:normAutofit/>
              </a:bodyPr>
              <a:lstStyle/>
              <a:p>
                <a:endParaRPr lang="en-US" sz="2000" dirty="0"/>
              </a:p>
              <a:p>
                <a:endParaRPr lang="en-US" sz="2000" dirty="0"/>
              </a:p>
              <a:p>
                <a:r>
                  <a:rPr lang="en-US" sz="2000" dirty="0"/>
                  <a:t>A </a:t>
                </a:r>
                <a:r>
                  <a:rPr lang="en-US" sz="2000" dirty="0">
                    <a:solidFill>
                      <a:srgbClr val="C00000"/>
                    </a:solidFill>
                  </a:rPr>
                  <a:t>standard</a:t>
                </a:r>
                <a:r>
                  <a:rPr lang="en-US" sz="2000" dirty="0"/>
                  <a:t> that specifies </a:t>
                </a:r>
                <a:r>
                  <a:rPr lang="en-US" sz="2000" dirty="0">
                    <a:solidFill>
                      <a:srgbClr val="0070C0"/>
                    </a:solidFill>
                  </a:rPr>
                  <a:t>rules</a:t>
                </a:r>
                <a:r>
                  <a:rPr lang="en-US" sz="2000" dirty="0"/>
                  <a:t> &amp; </a:t>
                </a:r>
                <a:r>
                  <a:rPr lang="en-US" sz="2000" dirty="0">
                    <a:solidFill>
                      <a:srgbClr val="0070C0"/>
                    </a:solidFill>
                  </a:rPr>
                  <a:t>functionality</a:t>
                </a:r>
                <a:r>
                  <a:rPr lang="en-US" sz="2000" dirty="0"/>
                  <a:t> to facilitate parallel programming through message passing</a:t>
                </a:r>
              </a:p>
              <a:p>
                <a:pPr lvl="1"/>
                <a:r>
                  <a:rPr lang="en-US" sz="1800" dirty="0"/>
                  <a:t>Specifies a set of operations, but says nothing about their implementation</a:t>
                </a:r>
              </a:p>
              <a:p>
                <a:endParaRPr lang="en-US" dirty="0"/>
              </a:p>
              <a:p>
                <a:endParaRPr lang="en-US" dirty="0"/>
              </a:p>
              <a:p>
                <a:r>
                  <a:rPr lang="en-US" sz="2000" dirty="0"/>
                  <a:t>MPI: a widely accepted standard, many vendors implemented it </a:t>
                </a:r>
                <a14:m>
                  <m:oMath xmlns:m="http://schemas.openxmlformats.org/officeDocument/2006/math">
                    <m:r>
                      <a:rPr lang="en-US" sz="2000" b="0" i="1" smtClean="0">
                        <a:latin typeface="Cambria Math" panose="02040503050406030204" pitchFamily="18" charset="0"/>
                      </a:rPr>
                      <m:t>⇒</m:t>
                    </m:r>
                  </m:oMath>
                </a14:m>
                <a:r>
                  <a:rPr lang="en-US" sz="2000" dirty="0"/>
                  <a:t> MPI code </a:t>
                </a:r>
                <a:r>
                  <a:rPr lang="en-US" sz="2000" dirty="0">
                    <a:solidFill>
                      <a:srgbClr val="0070C0"/>
                    </a:solidFill>
                  </a:rPr>
                  <a:t>is portable</a:t>
                </a:r>
                <a:endParaRPr lang="en-US" sz="2200" dirty="0">
                  <a:solidFill>
                    <a:srgbClr val="0070C0"/>
                  </a:solidFill>
                </a:endParaRPr>
              </a:p>
              <a:p>
                <a:pPr>
                  <a:lnSpc>
                    <a:spcPct val="100000"/>
                  </a:lnSpc>
                </a:pPr>
                <a:endParaRPr lang="en-US" sz="2000" dirty="0"/>
              </a:p>
              <a:p>
                <a:pPr>
                  <a:lnSpc>
                    <a:spcPct val="100000"/>
                  </a:lnSpc>
                </a:pPr>
                <a:endParaRPr lang="en-US" sz="2000" dirty="0"/>
              </a:p>
              <a:p>
                <a:pPr>
                  <a:lnSpc>
                    <a:spcPct val="100000"/>
                  </a:lnSpc>
                </a:pPr>
                <a:r>
                  <a:rPr lang="en-US" sz="2000" dirty="0"/>
                  <a:t>Note: </a:t>
                </a:r>
                <a:r>
                  <a:rPr lang="en-US" sz="2000" dirty="0">
                    <a:solidFill>
                      <a:srgbClr val="C00000"/>
                    </a:solidFill>
                  </a:rPr>
                  <a:t>MPI is not a library</a:t>
                </a:r>
                <a:r>
                  <a:rPr lang="en-US" sz="2000" dirty="0"/>
                  <a:t>. It’s a specification of services as well as guarantees regarding data safety</a:t>
                </a:r>
              </a:p>
              <a:p>
                <a:pPr marL="0" indent="0">
                  <a:buNone/>
                </a:pPr>
                <a:endParaRPr lang="en-US" sz="2000" dirty="0"/>
              </a:p>
              <a:p>
                <a:pPr marL="0" indent="0">
                  <a:buNone/>
                </a:pPr>
                <a:endParaRPr lang="en-US" sz="2000" dirty="0"/>
              </a:p>
            </p:txBody>
          </p:sp>
        </mc:Choice>
        <mc:Fallback>
          <p:sp>
            <p:nvSpPr>
              <p:cNvPr id="6147" name="Rectangle 3"/>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4675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200" dirty="0"/>
              <a:t>Two MPI implementations</a:t>
            </a:r>
          </a:p>
        </p:txBody>
      </p:sp>
      <p:sp>
        <p:nvSpPr>
          <p:cNvPr id="6147" name="Rectangle 3"/>
          <p:cNvSpPr>
            <a:spLocks noGrp="1" noChangeArrowheads="1"/>
          </p:cNvSpPr>
          <p:nvPr>
            <p:ph idx="1"/>
          </p:nvPr>
        </p:nvSpPr>
        <p:spPr/>
        <p:txBody>
          <a:bodyPr>
            <a:normAutofit/>
          </a:bodyPr>
          <a:lstStyle/>
          <a:p>
            <a:pPr>
              <a:lnSpc>
                <a:spcPct val="100000"/>
              </a:lnSpc>
            </a:pPr>
            <a:endParaRPr lang="en-US" sz="2000" dirty="0"/>
          </a:p>
          <a:p>
            <a:pPr>
              <a:lnSpc>
                <a:spcPct val="100000"/>
              </a:lnSpc>
            </a:pPr>
            <a:r>
              <a:rPr lang="en-US" sz="2000" dirty="0"/>
              <a:t>Early implementation of MPI: </a:t>
            </a:r>
            <a:r>
              <a:rPr lang="en-US" sz="2000" dirty="0">
                <a:solidFill>
                  <a:srgbClr val="0070C0"/>
                </a:solidFill>
              </a:rPr>
              <a:t>MPICH</a:t>
            </a:r>
            <a:r>
              <a:rPr lang="en-US" sz="2000" dirty="0"/>
              <a:t> (this is a library that implements [some of] the MPI specifications)</a:t>
            </a:r>
          </a:p>
          <a:p>
            <a:pPr lvl="1"/>
            <a:r>
              <a:rPr lang="en-US" sz="1800" dirty="0"/>
              <a:t>The CH comes from Chameleon, the software layer used in the original MPICH to provide portability to the existing message-passing systems</a:t>
            </a:r>
          </a:p>
          <a:p>
            <a:pPr>
              <a:lnSpc>
                <a:spcPct val="110000"/>
              </a:lnSpc>
            </a:pPr>
            <a:endParaRPr lang="en-US" sz="2000" dirty="0"/>
          </a:p>
          <a:p>
            <a:pPr>
              <a:lnSpc>
                <a:spcPct val="110000"/>
              </a:lnSpc>
            </a:pPr>
            <a:r>
              <a:rPr lang="en-US" sz="2000" dirty="0" err="1">
                <a:solidFill>
                  <a:srgbClr val="0070C0"/>
                </a:solidFill>
              </a:rPr>
              <a:t>OpenMPI</a:t>
            </a:r>
            <a:r>
              <a:rPr lang="en-US" sz="2000" dirty="0"/>
              <a:t>: another library that implements [some of] the MPI specifications</a:t>
            </a:r>
          </a:p>
          <a:p>
            <a:pPr lvl="1"/>
            <a:r>
              <a:rPr lang="en-US" sz="1800" dirty="0"/>
              <a:t>Joint effort of several groups from Los Alamos, Tennessee, Indiana University, Europe</a:t>
            </a:r>
          </a:p>
          <a:p>
            <a:endParaRPr lang="en-US" sz="2200" dirty="0"/>
          </a:p>
          <a:p>
            <a:endParaRPr lang="en-US" sz="2200" dirty="0"/>
          </a:p>
          <a:p>
            <a:r>
              <a:rPr lang="en-US" sz="2000" dirty="0"/>
              <a:t>Just as we discussed for OpenMP, MPI is a standard and different vendor provide libraries that implement a certain version of the standard and a certain set of features defined in that version of the standard</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963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z="3200" dirty="0"/>
              <a:t>Where can we use MPI?</a:t>
            </a:r>
          </a:p>
        </p:txBody>
      </p:sp>
      <p:sp>
        <p:nvSpPr>
          <p:cNvPr id="4099" name="Rectangle 3"/>
          <p:cNvSpPr>
            <a:spLocks noGrp="1" noChangeArrowheads="1"/>
          </p:cNvSpPr>
          <p:nvPr>
            <p:ph idx="1"/>
          </p:nvPr>
        </p:nvSpPr>
        <p:spPr/>
        <p:txBody>
          <a:bodyPr/>
          <a:lstStyle/>
          <a:p>
            <a:endParaRPr lang="en-US" sz="2000" dirty="0"/>
          </a:p>
          <a:p>
            <a:endParaRPr lang="en-US" sz="2000" dirty="0"/>
          </a:p>
          <a:p>
            <a:r>
              <a:rPr lang="en-US" sz="2000" dirty="0"/>
              <a:t>Message passing can be used wherever it is possible for processes to exchange messages:</a:t>
            </a:r>
          </a:p>
          <a:p>
            <a:pPr lvl="2"/>
            <a:endParaRPr lang="en-US" sz="800" dirty="0"/>
          </a:p>
          <a:p>
            <a:pPr lvl="1"/>
            <a:r>
              <a:rPr lang="en-US" sz="1800" dirty="0"/>
              <a:t>Distributed memory systems (most often scenario)</a:t>
            </a:r>
          </a:p>
          <a:p>
            <a:pPr lvl="1"/>
            <a:endParaRPr lang="en-US" dirty="0"/>
          </a:p>
          <a:p>
            <a:pPr lvl="1"/>
            <a:r>
              <a:rPr lang="en-US" sz="1800" dirty="0"/>
              <a:t>Network of workstations</a:t>
            </a:r>
          </a:p>
          <a:p>
            <a:pPr lvl="1"/>
            <a:endParaRPr lang="en-US" dirty="0"/>
          </a:p>
          <a:p>
            <a:pPr lvl="1"/>
            <a:r>
              <a:rPr lang="en-US" sz="1800" dirty="0"/>
              <a:t>Even on one </a:t>
            </a:r>
            <a:r>
              <a:rPr lang="en-US" sz="1800" dirty="0">
                <a:solidFill>
                  <a:srgbClr val="00B050"/>
                </a:solidFill>
              </a:rPr>
              <a:t>workstation</a:t>
            </a:r>
            <a:r>
              <a:rPr lang="en-US" sz="1800" dirty="0"/>
              <a:t> that has many cores</a:t>
            </a:r>
          </a:p>
          <a:p>
            <a:pPr lvl="2"/>
            <a:r>
              <a:rPr lang="en-US" sz="1600" dirty="0"/>
              <a:t>An MPI job run on one workstation does not pass data over a network; it does so through the main memory</a:t>
            </a:r>
          </a:p>
          <a:p>
            <a:pPr lvl="2"/>
            <a:r>
              <a:rPr lang="en-US" sz="1600" dirty="0"/>
              <a:t>Important Note: the ranks share the same physical memory, but they are each tied to separate virtual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5389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sz="3200" dirty="0"/>
              <a:t>MPI vs OpenMP</a:t>
            </a:r>
          </a:p>
        </p:txBody>
      </p:sp>
      <p:sp>
        <p:nvSpPr>
          <p:cNvPr id="4099" name="Rectangle 3"/>
          <p:cNvSpPr>
            <a:spLocks noGrp="1" noChangeArrowheads="1"/>
          </p:cNvSpPr>
          <p:nvPr>
            <p:ph idx="1"/>
          </p:nvPr>
        </p:nvSpPr>
        <p:spPr/>
        <p:txBody>
          <a:bodyPr/>
          <a:lstStyle/>
          <a:p>
            <a:endParaRPr lang="en-US" sz="2000" dirty="0"/>
          </a:p>
          <a:p>
            <a:r>
              <a:rPr lang="en-US" sz="2000" dirty="0"/>
              <a:t>Assume 16 threads/ranks on one workstation (assume one socket, 16-core processor)</a:t>
            </a:r>
          </a:p>
          <a:p>
            <a:pPr lvl="1"/>
            <a:endParaRPr lang="en-US" sz="1800" dirty="0"/>
          </a:p>
          <a:p>
            <a:pPr lvl="1"/>
            <a:endParaRPr lang="en-US" sz="1800" dirty="0"/>
          </a:p>
          <a:p>
            <a:pPr lvl="1"/>
            <a:r>
              <a:rPr lang="en-US" sz="1600" dirty="0"/>
              <a:t>If 16 </a:t>
            </a:r>
            <a:r>
              <a:rPr lang="en-US" sz="1600" dirty="0">
                <a:solidFill>
                  <a:srgbClr val="0070C0"/>
                </a:solidFill>
              </a:rPr>
              <a:t>OpenMP</a:t>
            </a:r>
            <a:r>
              <a:rPr lang="en-US" sz="1600" dirty="0"/>
              <a:t> threads, they will operate against the same virtual memory</a:t>
            </a:r>
          </a:p>
          <a:p>
            <a:pPr lvl="2"/>
            <a:r>
              <a:rPr lang="en-US" sz="1400" dirty="0"/>
              <a:t>They are relatively lightweight </a:t>
            </a:r>
          </a:p>
          <a:p>
            <a:pPr lvl="1"/>
            <a:endParaRPr lang="en-US" sz="1600" dirty="0"/>
          </a:p>
          <a:p>
            <a:pPr lvl="1"/>
            <a:r>
              <a:rPr lang="en-US" sz="1600" dirty="0"/>
              <a:t>If 16 </a:t>
            </a:r>
            <a:r>
              <a:rPr lang="en-US" sz="1600" dirty="0">
                <a:solidFill>
                  <a:srgbClr val="0070C0"/>
                </a:solidFill>
              </a:rPr>
              <a:t>MPI</a:t>
            </a:r>
            <a:r>
              <a:rPr lang="en-US" sz="1600" dirty="0"/>
              <a:t> ranks, they do not operate against the same virtual memory </a:t>
            </a:r>
          </a:p>
          <a:p>
            <a:pPr lvl="2"/>
            <a:r>
              <a:rPr lang="en-US" sz="1400" dirty="0"/>
              <a:t>There will be 16*distinct* processes, each with its virtual memory space</a:t>
            </a:r>
          </a:p>
          <a:p>
            <a:pPr lvl="2"/>
            <a:r>
              <a:rPr lang="en-US" sz="1400" dirty="0"/>
              <a:t>The OS will see 16 processes, they might as well be Matlab, python program running, </a:t>
            </a:r>
            <a:r>
              <a:rPr lang="en-US" sz="1400" dirty="0" err="1"/>
              <a:t>spotify</a:t>
            </a:r>
            <a:r>
              <a:rPr lang="en-US" sz="1400" dirty="0"/>
              <a:t>, chrome, etc.</a:t>
            </a:r>
          </a:p>
          <a:p>
            <a:pPr lvl="1"/>
            <a:endParaRPr lang="en-US" sz="1600" dirty="0"/>
          </a:p>
          <a:p>
            <a:pPr lvl="1"/>
            <a:r>
              <a:rPr lang="en-US" sz="1600" dirty="0"/>
              <a:t>Threads as in OpenMP have a </a:t>
            </a:r>
            <a:r>
              <a:rPr lang="en-US" sz="1600" i="1" dirty="0"/>
              <a:t>lower runtime overhead</a:t>
            </a:r>
            <a:r>
              <a:rPr lang="en-US" sz="1600" dirty="0"/>
              <a:t> than processes as in MPI</a:t>
            </a:r>
          </a:p>
          <a:p>
            <a:pPr lvl="2"/>
            <a:r>
              <a:rPr lang="en-US" sz="1400" dirty="0"/>
              <a:t>Handling threads vs processes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5729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vs. CUDA</a:t>
            </a:r>
          </a:p>
        </p:txBody>
      </p:sp>
      <p:sp>
        <p:nvSpPr>
          <p:cNvPr id="3" name="Content Placeholder 2"/>
          <p:cNvSpPr>
            <a:spLocks noGrp="1"/>
          </p:cNvSpPr>
          <p:nvPr>
            <p:ph idx="1"/>
          </p:nvPr>
        </p:nvSpPr>
        <p:spPr/>
        <p:txBody>
          <a:bodyPr/>
          <a:lstStyle/>
          <a:p>
            <a:endParaRPr lang="en-US" sz="1800" dirty="0"/>
          </a:p>
          <a:p>
            <a:r>
              <a:rPr lang="en-US" sz="1800" dirty="0"/>
              <a:t>When would you use GPU computing and when would you use MPI-based parallel programming?</a:t>
            </a:r>
          </a:p>
          <a:p>
            <a:pPr lvl="3"/>
            <a:endParaRPr lang="en-US" sz="800" dirty="0"/>
          </a:p>
          <a:p>
            <a:pPr lvl="1"/>
            <a:endParaRPr lang="en-US" sz="1600" dirty="0"/>
          </a:p>
          <a:p>
            <a:pPr lvl="1"/>
            <a:r>
              <a:rPr lang="en-US" sz="1600" dirty="0"/>
              <a:t>Use GPU </a:t>
            </a:r>
          </a:p>
          <a:p>
            <a:pPr lvl="2"/>
            <a:r>
              <a:rPr lang="en-US" sz="1400" dirty="0"/>
              <a:t>If your data fits the memory constraints associated with GPU computing</a:t>
            </a:r>
          </a:p>
          <a:p>
            <a:pPr lvl="2"/>
            <a:r>
              <a:rPr lang="en-US" sz="1400" dirty="0"/>
              <a:t>You have parallelism at a fine grain so that you the SIMD paradigm applies</a:t>
            </a:r>
          </a:p>
          <a:p>
            <a:pPr lvl="2"/>
            <a:r>
              <a:rPr lang="en-US" sz="1400" dirty="0"/>
              <a:t>Example: Image processing</a:t>
            </a:r>
          </a:p>
          <a:p>
            <a:pPr lvl="4"/>
            <a:endParaRPr lang="en-US" sz="1100" dirty="0"/>
          </a:p>
          <a:p>
            <a:pPr lvl="1"/>
            <a:endParaRPr lang="en-US" sz="1600" dirty="0"/>
          </a:p>
          <a:p>
            <a:pPr lvl="1"/>
            <a:endParaRPr lang="en-US" sz="1600" dirty="0"/>
          </a:p>
          <a:p>
            <a:pPr lvl="1"/>
            <a:r>
              <a:rPr lang="en-US" sz="1600" dirty="0"/>
              <a:t>Use MPI-enabled parallel programming</a:t>
            </a:r>
          </a:p>
          <a:p>
            <a:pPr lvl="2"/>
            <a:r>
              <a:rPr lang="en-US" sz="1400" dirty="0"/>
              <a:t>If you have a very large problem, with a lot of data that needs to be spread out across several machines</a:t>
            </a:r>
          </a:p>
          <a:p>
            <a:pPr lvl="2"/>
            <a:r>
              <a:rPr lang="en-US" sz="1400" dirty="0"/>
              <a:t>Example: Large-scale CFD, FEA – sophisticated, multi-stage algorithms</a:t>
            </a:r>
          </a:p>
          <a:p>
            <a:endParaRPr lang="en-US" sz="2000" dirty="0"/>
          </a:p>
          <a:p>
            <a:r>
              <a:rPr lang="en-US" sz="2000" dirty="0"/>
              <a:t>NOTE: there are many machines on which HPC is done using both MPI and CUDA</a:t>
            </a:r>
          </a:p>
          <a:p>
            <a:pPr lvl="3"/>
            <a:endParaRPr lang="en-US" sz="1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5566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care about MPI?</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Widely used in Scientific Computing; MPI has </a:t>
            </a:r>
            <a:r>
              <a:rPr lang="en-US" dirty="0">
                <a:solidFill>
                  <a:srgbClr val="0070C0"/>
                </a:solidFill>
              </a:rPr>
              <a:t>FORTRAN</a:t>
            </a:r>
            <a:r>
              <a:rPr lang="en-US" dirty="0"/>
              <a:t> and </a:t>
            </a:r>
            <a:r>
              <a:rPr lang="en-US" dirty="0">
                <a:solidFill>
                  <a:srgbClr val="0070C0"/>
                </a:solidFill>
              </a:rPr>
              <a:t>C</a:t>
            </a:r>
            <a:r>
              <a:rPr lang="en-US" dirty="0"/>
              <a:t> bindings</a:t>
            </a:r>
          </a:p>
          <a:p>
            <a:endParaRPr lang="en-US" dirty="0"/>
          </a:p>
          <a:p>
            <a:endParaRPr lang="en-US" dirty="0"/>
          </a:p>
          <a:p>
            <a:r>
              <a:rPr lang="en-US" dirty="0"/>
              <a:t>MPI is what enables supercomputers to </a:t>
            </a:r>
            <a:r>
              <a:rPr lang="en-US" dirty="0">
                <a:solidFill>
                  <a:srgbClr val="C00000"/>
                </a:solidFill>
              </a:rPr>
              <a:t>run at exaflops rates</a:t>
            </a:r>
          </a:p>
          <a:p>
            <a:pPr lvl="1"/>
            <a:r>
              <a:rPr lang="en-US" dirty="0"/>
              <a:t>At the node level:</a:t>
            </a:r>
          </a:p>
          <a:p>
            <a:pPr lvl="2"/>
            <a:r>
              <a:rPr lang="en-US" dirty="0"/>
              <a:t>An MPI rank might use OpenMP the multiple cores available on a node</a:t>
            </a:r>
          </a:p>
          <a:p>
            <a:pPr lvl="2"/>
            <a:r>
              <a:rPr lang="en-US" dirty="0"/>
              <a:t>An OpenMP thread might use a GPU to launch kernels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85626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a:t>
            </a:r>
            <a:r>
              <a:rPr lang="en-US" dirty="0">
                <a:solidFill>
                  <a:srgbClr val="FFC000"/>
                </a:solidFill>
              </a:rPr>
              <a:t>Pluses</a:t>
            </a:r>
            <a:r>
              <a:rPr lang="en-US" dirty="0"/>
              <a:t> and </a:t>
            </a:r>
            <a:r>
              <a:rPr lang="en-US" dirty="0">
                <a:solidFill>
                  <a:srgbClr val="FFC000"/>
                </a:solidFill>
              </a:rPr>
              <a:t>Minuses</a:t>
            </a:r>
          </a:p>
        </p:txBody>
      </p:sp>
      <p:sp>
        <p:nvSpPr>
          <p:cNvPr id="3" name="Content Placeholder 2"/>
          <p:cNvSpPr>
            <a:spLocks noGrp="1"/>
          </p:cNvSpPr>
          <p:nvPr>
            <p:ph idx="1"/>
          </p:nvPr>
        </p:nvSpPr>
        <p:spPr/>
        <p:txBody>
          <a:bodyPr>
            <a:normAutofit/>
          </a:bodyPr>
          <a:lstStyle/>
          <a:p>
            <a:r>
              <a:rPr lang="en-US" sz="2000" dirty="0"/>
              <a:t>Pluses:</a:t>
            </a:r>
          </a:p>
          <a:p>
            <a:pPr lvl="1"/>
            <a:r>
              <a:rPr lang="en-US" sz="1800" dirty="0"/>
              <a:t>Access to </a:t>
            </a:r>
            <a:r>
              <a:rPr lang="en-US" sz="1800" b="1" dirty="0"/>
              <a:t>lots of memory</a:t>
            </a:r>
            <a:r>
              <a:rPr lang="en-US" sz="1800" dirty="0"/>
              <a:t> (across many nodes…)</a:t>
            </a:r>
          </a:p>
          <a:p>
            <a:pPr lvl="1"/>
            <a:r>
              <a:rPr lang="en-US" sz="1800" dirty="0"/>
              <a:t>Access to a </a:t>
            </a:r>
            <a:r>
              <a:rPr lang="en-US" sz="1800" b="1" dirty="0"/>
              <a:t>lot of processors</a:t>
            </a:r>
            <a:r>
              <a:rPr lang="en-US" sz="1800" dirty="0"/>
              <a:t> (across many nodes…)</a:t>
            </a:r>
          </a:p>
          <a:p>
            <a:pPr lvl="1"/>
            <a:r>
              <a:rPr lang="en-US" sz="1800" dirty="0"/>
              <a:t>Good </a:t>
            </a:r>
            <a:r>
              <a:rPr lang="en-US" sz="1800" b="1" dirty="0"/>
              <a:t>scalability</a:t>
            </a:r>
            <a:r>
              <a:rPr lang="en-US" sz="1800" dirty="0"/>
              <a:t> (compared to OpenMP) - No cache coherence overhead at all when two ranks run on different nodes</a:t>
            </a:r>
          </a:p>
          <a:p>
            <a:pPr lvl="2"/>
            <a:r>
              <a:rPr lang="en-US" sz="1600" dirty="0"/>
              <a:t>Large MPI jobs involve tens of thousands of processes, each running heavy weight code</a:t>
            </a:r>
          </a:p>
          <a:p>
            <a:endParaRPr lang="en-US" sz="2000" dirty="0"/>
          </a:p>
          <a:p>
            <a:r>
              <a:rPr lang="en-US" sz="2000" dirty="0"/>
              <a:t>Minuses:</a:t>
            </a:r>
          </a:p>
          <a:p>
            <a:pPr lvl="1"/>
            <a:r>
              <a:rPr lang="en-US" sz="1800" b="1" dirty="0"/>
              <a:t>High latency</a:t>
            </a:r>
            <a:r>
              <a:rPr lang="en-US" sz="1800" dirty="0"/>
              <a:t> in node-to-node communication</a:t>
            </a:r>
          </a:p>
          <a:p>
            <a:pPr lvl="1"/>
            <a:r>
              <a:rPr lang="en-US" sz="1800" b="1" dirty="0"/>
              <a:t>Low bandwidth</a:t>
            </a:r>
            <a:r>
              <a:rPr lang="en-US" sz="1800" dirty="0"/>
              <a:t> compared to what we’ve seen so far (GPU &amp; OpenMP on a workstation)</a:t>
            </a:r>
          </a:p>
          <a:p>
            <a:pPr lvl="1"/>
            <a:r>
              <a:rPr lang="en-US" sz="1800" b="1" dirty="0"/>
              <a:t>Onus on user</a:t>
            </a:r>
            <a:r>
              <a:rPr lang="en-US" sz="1800" dirty="0"/>
              <a:t> - it’s your  responsibility to orchestrate data transfer from a process (rank) to a different process (rank) </a:t>
            </a:r>
          </a:p>
          <a:p>
            <a:endParaRPr lang="en-US" sz="2200" dirty="0"/>
          </a:p>
          <a:p>
            <a:r>
              <a:rPr lang="en-US" sz="2200" dirty="0"/>
              <a:t>NOTE: up-to-date typical latencies &amp; bandwidth of various systems available </a:t>
            </a:r>
            <a:r>
              <a:rPr lang="en-US" sz="2200" dirty="0">
                <a:hlinkClick r:id="rId2"/>
              </a:rPr>
              <a:t>here</a:t>
            </a:r>
            <a:endParaRPr lang="en-US" sz="2200" dirty="0"/>
          </a:p>
          <a:p>
            <a:pPr lvl="1"/>
            <a:r>
              <a:rPr lang="en-US" sz="1800" dirty="0"/>
              <a:t>Ranges: 5-10 </a:t>
            </a:r>
            <a:r>
              <a:rPr lang="en-US" sz="1800" dirty="0" err="1"/>
              <a:t>usec</a:t>
            </a:r>
            <a:r>
              <a:rPr lang="en-US" sz="1800" dirty="0"/>
              <a:t> &amp; 1-80 GB/s (BW depends heavily on size of the big-iron machine; more like 1-5 GB/s)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968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Parallel computing issue: Who am I? What’s my problem/task?</a:t>
            </a:r>
            <a:endParaRPr lang="en-US" sz="4400" dirty="0"/>
          </a:p>
        </p:txBody>
      </p:sp>
      <p:sp>
        <p:nvSpPr>
          <p:cNvPr id="3" name="Content Placeholder 2"/>
          <p:cNvSpPr>
            <a:spLocks noGrp="1"/>
          </p:cNvSpPr>
          <p:nvPr>
            <p:ph idx="1"/>
          </p:nvPr>
        </p:nvSpPr>
        <p:spPr/>
        <p:txBody>
          <a:bodyPr/>
          <a:lstStyle/>
          <a:p>
            <a:endParaRPr lang="en-US" dirty="0"/>
          </a:p>
          <a:p>
            <a:r>
              <a:rPr lang="en-US" dirty="0"/>
              <a:t>Parallel computing on the GPU, on multi-core chips, and multi-node (MPI) share one thing:</a:t>
            </a:r>
          </a:p>
          <a:p>
            <a:pPr lvl="3"/>
            <a:endParaRPr lang="en-US" sz="1400" dirty="0"/>
          </a:p>
          <a:p>
            <a:pPr lvl="1"/>
            <a:r>
              <a:rPr lang="en-US" dirty="0"/>
              <a:t>For each thread/rank a mechanism is in place to provide a </a:t>
            </a:r>
            <a:r>
              <a:rPr lang="en-US" dirty="0">
                <a:solidFill>
                  <a:srgbClr val="0070C0"/>
                </a:solidFill>
              </a:rPr>
              <a:t>unique ID</a:t>
            </a:r>
          </a:p>
          <a:p>
            <a:pPr lvl="2"/>
            <a:r>
              <a:rPr lang="en-US" dirty="0"/>
              <a:t>ID then used to figure out what that thread/rank ought to be doing</a:t>
            </a:r>
          </a:p>
          <a:p>
            <a:endParaRPr lang="en-US" sz="2200" dirty="0"/>
          </a:p>
          <a:p>
            <a:pPr lvl="1"/>
            <a:r>
              <a:rPr lang="en-US" dirty="0"/>
              <a:t>Specifically,</a:t>
            </a:r>
          </a:p>
          <a:p>
            <a:pPr lvl="2"/>
            <a:r>
              <a:rPr lang="en-US" sz="2000" dirty="0"/>
              <a:t>In CUDA you have </a:t>
            </a:r>
            <a:r>
              <a:rPr lang="en-US" sz="2000" dirty="0" err="1">
                <a:solidFill>
                  <a:srgbClr val="0070C0"/>
                </a:solidFill>
                <a:latin typeface="Courier New" panose="02070309020205020404" pitchFamily="49" charset="0"/>
                <a:cs typeface="Courier New" panose="02070309020205020404" pitchFamily="49" charset="0"/>
              </a:rPr>
              <a:t>threadIdx</a:t>
            </a:r>
            <a:r>
              <a:rPr lang="en-US" sz="2000" dirty="0"/>
              <a:t> and </a:t>
            </a:r>
            <a:r>
              <a:rPr lang="en-US" sz="2000" dirty="0" err="1">
                <a:solidFill>
                  <a:srgbClr val="0070C0"/>
                </a:solidFill>
                <a:latin typeface="Courier New" panose="02070309020205020404" pitchFamily="49" charset="0"/>
                <a:cs typeface="Courier New" panose="02070309020205020404" pitchFamily="49" charset="0"/>
              </a:rPr>
              <a:t>blockIdx</a:t>
            </a:r>
            <a:endParaRPr lang="en-US" sz="2000" dirty="0">
              <a:solidFill>
                <a:srgbClr val="0070C0"/>
              </a:solidFill>
              <a:latin typeface="Courier New" panose="02070309020205020404" pitchFamily="49" charset="0"/>
              <a:cs typeface="Courier New" panose="02070309020205020404" pitchFamily="49" charset="0"/>
            </a:endParaRPr>
          </a:p>
          <a:p>
            <a:pPr lvl="2"/>
            <a:r>
              <a:rPr lang="en-US" sz="2000" dirty="0"/>
              <a:t>In </a:t>
            </a:r>
            <a:r>
              <a:rPr lang="en-US" sz="2000" dirty="0" err="1"/>
              <a:t>OpenMP</a:t>
            </a:r>
            <a:r>
              <a:rPr lang="en-US" sz="2000" dirty="0"/>
              <a:t> you have the </a:t>
            </a:r>
            <a:r>
              <a:rPr lang="en-US" sz="2000" dirty="0">
                <a:solidFill>
                  <a:srgbClr val="0070C0"/>
                </a:solidFill>
              </a:rPr>
              <a:t>thread ID</a:t>
            </a:r>
          </a:p>
          <a:p>
            <a:pPr lvl="2"/>
            <a:r>
              <a:rPr lang="en-US" sz="2000" dirty="0"/>
              <a:t>In MPI you have a process </a:t>
            </a:r>
            <a:r>
              <a:rPr lang="en-US" sz="2000" dirty="0">
                <a:solidFill>
                  <a:srgbClr val="00B050"/>
                </a:solidFill>
              </a:rPr>
              <a:t>rank</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07068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a:spLocks/>
          </p:cNvSpPr>
          <p:nvPr/>
        </p:nvSpPr>
        <p:spPr bwMode="auto">
          <a:xfrm>
            <a:off x="3720294" y="5760720"/>
            <a:ext cx="4356907" cy="645508"/>
          </a:xfrm>
          <a:custGeom>
            <a:avLst/>
            <a:gdLst>
              <a:gd name="T0" fmla="*/ 160 w 2896"/>
              <a:gd name="T1" fmla="*/ 68 h 444"/>
              <a:gd name="T2" fmla="*/ 448 w 2896"/>
              <a:gd name="T3" fmla="*/ 116 h 444"/>
              <a:gd name="T4" fmla="*/ 816 w 2896"/>
              <a:gd name="T5" fmla="*/ 28 h 444"/>
              <a:gd name="T6" fmla="*/ 912 w 2896"/>
              <a:gd name="T7" fmla="*/ 28 h 444"/>
              <a:gd name="T8" fmla="*/ 1336 w 2896"/>
              <a:gd name="T9" fmla="*/ 148 h 444"/>
              <a:gd name="T10" fmla="*/ 1232 w 2896"/>
              <a:gd name="T11" fmla="*/ 12 h 444"/>
              <a:gd name="T12" fmla="*/ 1648 w 2896"/>
              <a:gd name="T13" fmla="*/ 76 h 444"/>
              <a:gd name="T14" fmla="*/ 1792 w 2896"/>
              <a:gd name="T15" fmla="*/ 20 h 444"/>
              <a:gd name="T16" fmla="*/ 2176 w 2896"/>
              <a:gd name="T17" fmla="*/ 116 h 444"/>
              <a:gd name="T18" fmla="*/ 2416 w 2896"/>
              <a:gd name="T19" fmla="*/ 20 h 444"/>
              <a:gd name="T20" fmla="*/ 2848 w 2896"/>
              <a:gd name="T21" fmla="*/ 116 h 444"/>
              <a:gd name="T22" fmla="*/ 2704 w 2896"/>
              <a:gd name="T23" fmla="*/ 308 h 444"/>
              <a:gd name="T24" fmla="*/ 2240 w 2896"/>
              <a:gd name="T25" fmla="*/ 340 h 444"/>
              <a:gd name="T26" fmla="*/ 2288 w 2896"/>
              <a:gd name="T27" fmla="*/ 412 h 444"/>
              <a:gd name="T28" fmla="*/ 1608 w 2896"/>
              <a:gd name="T29" fmla="*/ 396 h 444"/>
              <a:gd name="T30" fmla="*/ 1224 w 2896"/>
              <a:gd name="T31" fmla="*/ 356 h 444"/>
              <a:gd name="T32" fmla="*/ 1224 w 2896"/>
              <a:gd name="T33" fmla="*/ 444 h 444"/>
              <a:gd name="T34" fmla="*/ 360 w 2896"/>
              <a:gd name="T35" fmla="*/ 356 h 444"/>
              <a:gd name="T36" fmla="*/ 368 w 2896"/>
              <a:gd name="T37" fmla="*/ 436 h 444"/>
              <a:gd name="T38" fmla="*/ 64 w 2896"/>
              <a:gd name="T39" fmla="*/ 308 h 444"/>
              <a:gd name="T40" fmla="*/ 16 w 2896"/>
              <a:gd name="T41" fmla="*/ 164 h 444"/>
              <a:gd name="T42" fmla="*/ 160 w 2896"/>
              <a:gd name="T43" fmla="*/ 6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552 w 10000"/>
              <a:gd name="connsiteY0" fmla="*/ 1532 h 11378"/>
              <a:gd name="connsiteX1" fmla="*/ 1547 w 10000"/>
              <a:gd name="connsiteY1" fmla="*/ 2613 h 11378"/>
              <a:gd name="connsiteX2" fmla="*/ 2818 w 10000"/>
              <a:gd name="connsiteY2" fmla="*/ 631 h 11378"/>
              <a:gd name="connsiteX3" fmla="*/ 3149 w 10000"/>
              <a:gd name="connsiteY3" fmla="*/ 631 h 11378"/>
              <a:gd name="connsiteX4" fmla="*/ 4613 w 10000"/>
              <a:gd name="connsiteY4" fmla="*/ 3333 h 11378"/>
              <a:gd name="connsiteX5" fmla="*/ 4254 w 10000"/>
              <a:gd name="connsiteY5" fmla="*/ 270 h 11378"/>
              <a:gd name="connsiteX6" fmla="*/ 5691 w 10000"/>
              <a:gd name="connsiteY6" fmla="*/ 1712 h 11378"/>
              <a:gd name="connsiteX7" fmla="*/ 6188 w 10000"/>
              <a:gd name="connsiteY7" fmla="*/ 450 h 11378"/>
              <a:gd name="connsiteX8" fmla="*/ 7514 w 10000"/>
              <a:gd name="connsiteY8" fmla="*/ 2613 h 11378"/>
              <a:gd name="connsiteX9" fmla="*/ 8343 w 10000"/>
              <a:gd name="connsiteY9" fmla="*/ 450 h 11378"/>
              <a:gd name="connsiteX10" fmla="*/ 9834 w 10000"/>
              <a:gd name="connsiteY10" fmla="*/ 2613 h 11378"/>
              <a:gd name="connsiteX11" fmla="*/ 9337 w 10000"/>
              <a:gd name="connsiteY11" fmla="*/ 6937 h 11378"/>
              <a:gd name="connsiteX12" fmla="*/ 7735 w 10000"/>
              <a:gd name="connsiteY12" fmla="*/ 7658 h 11378"/>
              <a:gd name="connsiteX13" fmla="*/ 7901 w 10000"/>
              <a:gd name="connsiteY13" fmla="*/ 9279 h 11378"/>
              <a:gd name="connsiteX14" fmla="*/ 5552 w 10000"/>
              <a:gd name="connsiteY14" fmla="*/ 8919 h 11378"/>
              <a:gd name="connsiteX15" fmla="*/ 4227 w 10000"/>
              <a:gd name="connsiteY15" fmla="*/ 8018 h 11378"/>
              <a:gd name="connsiteX16" fmla="*/ 3858 w 10000"/>
              <a:gd name="connsiteY16" fmla="*/ 11378 h 11378"/>
              <a:gd name="connsiteX17" fmla="*/ 1243 w 10000"/>
              <a:gd name="connsiteY17" fmla="*/ 8018 h 11378"/>
              <a:gd name="connsiteX18" fmla="*/ 1271 w 10000"/>
              <a:gd name="connsiteY18" fmla="*/ 9820 h 11378"/>
              <a:gd name="connsiteX19" fmla="*/ 221 w 10000"/>
              <a:gd name="connsiteY19" fmla="*/ 6937 h 11378"/>
              <a:gd name="connsiteX20" fmla="*/ 55 w 10000"/>
              <a:gd name="connsiteY20" fmla="*/ 3694 h 11378"/>
              <a:gd name="connsiteX21" fmla="*/ 552 w 10000"/>
              <a:gd name="connsiteY21" fmla="*/ 1532 h 1137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1271 w 10000"/>
              <a:gd name="connsiteY18" fmla="*/ 9820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8405 w 10000"/>
              <a:gd name="connsiteY12" fmla="*/ 8622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557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901"/>
              <a:gd name="connsiteX1" fmla="*/ 1547 w 10000"/>
              <a:gd name="connsiteY1" fmla="*/ 2576 h 11901"/>
              <a:gd name="connsiteX2" fmla="*/ 2818 w 10000"/>
              <a:gd name="connsiteY2" fmla="*/ 594 h 11901"/>
              <a:gd name="connsiteX3" fmla="*/ 3149 w 10000"/>
              <a:gd name="connsiteY3" fmla="*/ 594 h 11901"/>
              <a:gd name="connsiteX4" fmla="*/ 4032 w 10000"/>
              <a:gd name="connsiteY4" fmla="*/ 3074 h 11901"/>
              <a:gd name="connsiteX5" fmla="*/ 4254 w 10000"/>
              <a:gd name="connsiteY5" fmla="*/ 233 h 11901"/>
              <a:gd name="connsiteX6" fmla="*/ 5691 w 10000"/>
              <a:gd name="connsiteY6" fmla="*/ 1675 h 11901"/>
              <a:gd name="connsiteX7" fmla="*/ 6188 w 10000"/>
              <a:gd name="connsiteY7" fmla="*/ 413 h 11901"/>
              <a:gd name="connsiteX8" fmla="*/ 7514 w 10000"/>
              <a:gd name="connsiteY8" fmla="*/ 2576 h 11901"/>
              <a:gd name="connsiteX9" fmla="*/ 8343 w 10000"/>
              <a:gd name="connsiteY9" fmla="*/ 413 h 11901"/>
              <a:gd name="connsiteX10" fmla="*/ 9834 w 10000"/>
              <a:gd name="connsiteY10" fmla="*/ 2576 h 11901"/>
              <a:gd name="connsiteX11" fmla="*/ 9337 w 10000"/>
              <a:gd name="connsiteY11" fmla="*/ 6900 h 11901"/>
              <a:gd name="connsiteX12" fmla="*/ 8405 w 10000"/>
              <a:gd name="connsiteY12" fmla="*/ 8585 h 11901"/>
              <a:gd name="connsiteX13" fmla="*/ 7901 w 10000"/>
              <a:gd name="connsiteY13" fmla="*/ 9242 h 11901"/>
              <a:gd name="connsiteX14" fmla="*/ 5552 w 10000"/>
              <a:gd name="connsiteY14" fmla="*/ 8882 h 11901"/>
              <a:gd name="connsiteX15" fmla="*/ 4732 w 10000"/>
              <a:gd name="connsiteY15" fmla="*/ 11341 h 11901"/>
              <a:gd name="connsiteX16" fmla="*/ 3858 w 10000"/>
              <a:gd name="connsiteY16" fmla="*/ 11341 h 11901"/>
              <a:gd name="connsiteX17" fmla="*/ 1243 w 10000"/>
              <a:gd name="connsiteY17" fmla="*/ 7981 h 11901"/>
              <a:gd name="connsiteX18" fmla="*/ 709 w 10000"/>
              <a:gd name="connsiteY18" fmla="*/ 8585 h 11901"/>
              <a:gd name="connsiteX19" fmla="*/ 221 w 10000"/>
              <a:gd name="connsiteY19" fmla="*/ 6900 h 11901"/>
              <a:gd name="connsiteX20" fmla="*/ 55 w 10000"/>
              <a:gd name="connsiteY20" fmla="*/ 3657 h 11901"/>
              <a:gd name="connsiteX21" fmla="*/ 552 w 10000"/>
              <a:gd name="connsiteY21" fmla="*/ 1495 h 1190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956 w 10000"/>
              <a:gd name="connsiteY14" fmla="*/ 9963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1671">
                <a:moveTo>
                  <a:pt x="552" y="1495"/>
                </a:moveTo>
                <a:cubicBezTo>
                  <a:pt x="801" y="1314"/>
                  <a:pt x="1171" y="2733"/>
                  <a:pt x="1547" y="2576"/>
                </a:cubicBezTo>
                <a:cubicBezTo>
                  <a:pt x="1923" y="2418"/>
                  <a:pt x="2552" y="931"/>
                  <a:pt x="2818" y="594"/>
                </a:cubicBezTo>
                <a:cubicBezTo>
                  <a:pt x="3084" y="256"/>
                  <a:pt x="2947" y="181"/>
                  <a:pt x="3149" y="594"/>
                </a:cubicBezTo>
                <a:cubicBezTo>
                  <a:pt x="3351" y="1007"/>
                  <a:pt x="3849" y="3142"/>
                  <a:pt x="4032" y="3074"/>
                </a:cubicBezTo>
                <a:cubicBezTo>
                  <a:pt x="4215" y="3007"/>
                  <a:pt x="3978" y="466"/>
                  <a:pt x="4254" y="233"/>
                </a:cubicBezTo>
                <a:cubicBezTo>
                  <a:pt x="4531" y="0"/>
                  <a:pt x="5369" y="1652"/>
                  <a:pt x="5691" y="1675"/>
                </a:cubicBezTo>
                <a:cubicBezTo>
                  <a:pt x="6012" y="1697"/>
                  <a:pt x="5884" y="256"/>
                  <a:pt x="6188" y="413"/>
                </a:cubicBezTo>
                <a:cubicBezTo>
                  <a:pt x="6492" y="571"/>
                  <a:pt x="7155" y="2576"/>
                  <a:pt x="7514" y="2576"/>
                </a:cubicBezTo>
                <a:cubicBezTo>
                  <a:pt x="7873" y="2576"/>
                  <a:pt x="7956" y="413"/>
                  <a:pt x="8343" y="413"/>
                </a:cubicBezTo>
                <a:cubicBezTo>
                  <a:pt x="8729" y="413"/>
                  <a:pt x="9669" y="1495"/>
                  <a:pt x="9834" y="2576"/>
                </a:cubicBezTo>
                <a:cubicBezTo>
                  <a:pt x="10000" y="3657"/>
                  <a:pt x="9575" y="5899"/>
                  <a:pt x="9337" y="6900"/>
                </a:cubicBezTo>
                <a:cubicBezTo>
                  <a:pt x="9099" y="7902"/>
                  <a:pt x="8643" y="8202"/>
                  <a:pt x="8405" y="8585"/>
                </a:cubicBezTo>
                <a:cubicBezTo>
                  <a:pt x="8167" y="8968"/>
                  <a:pt x="8309" y="9012"/>
                  <a:pt x="7901" y="9242"/>
                </a:cubicBezTo>
                <a:cubicBezTo>
                  <a:pt x="7493" y="9472"/>
                  <a:pt x="6484" y="9843"/>
                  <a:pt x="5956" y="9963"/>
                </a:cubicBezTo>
                <a:cubicBezTo>
                  <a:pt x="5428" y="10083"/>
                  <a:pt x="5082" y="9733"/>
                  <a:pt x="4732" y="9963"/>
                </a:cubicBezTo>
                <a:cubicBezTo>
                  <a:pt x="4382" y="10193"/>
                  <a:pt x="4439" y="11671"/>
                  <a:pt x="3858" y="11341"/>
                </a:cubicBezTo>
                <a:cubicBezTo>
                  <a:pt x="3277" y="11011"/>
                  <a:pt x="1768" y="8440"/>
                  <a:pt x="1243" y="7981"/>
                </a:cubicBezTo>
                <a:cubicBezTo>
                  <a:pt x="718" y="7522"/>
                  <a:pt x="878" y="8765"/>
                  <a:pt x="709" y="8585"/>
                </a:cubicBezTo>
                <a:cubicBezTo>
                  <a:pt x="540" y="8405"/>
                  <a:pt x="330" y="7721"/>
                  <a:pt x="221" y="6900"/>
                </a:cubicBezTo>
                <a:cubicBezTo>
                  <a:pt x="112" y="6079"/>
                  <a:pt x="0" y="4558"/>
                  <a:pt x="55" y="3657"/>
                </a:cubicBezTo>
                <a:cubicBezTo>
                  <a:pt x="110" y="2756"/>
                  <a:pt x="304" y="1675"/>
                  <a:pt x="552" y="1495"/>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44546A"/>
              </a:solidFill>
              <a:effectLst/>
              <a:uLnTx/>
              <a:uFillTx/>
              <a:latin typeface="Tahoma" pitchFamily="34" charset="0"/>
              <a:ea typeface="+mn-ea"/>
              <a:cs typeface="+mn-cs"/>
            </a:endParaRPr>
          </a:p>
        </p:txBody>
      </p:sp>
      <p:sp>
        <p:nvSpPr>
          <p:cNvPr id="12292" name="Rectangle 2"/>
          <p:cNvSpPr>
            <a:spLocks noGrp="1" noChangeArrowheads="1"/>
          </p:cNvSpPr>
          <p:nvPr>
            <p:ph type="title"/>
          </p:nvPr>
        </p:nvSpPr>
        <p:spPr/>
        <p:txBody>
          <a:bodyPr>
            <a:normAutofit fontScale="90000"/>
          </a:bodyPr>
          <a:lstStyle/>
          <a:p>
            <a:pPr eaLnBrk="1" hangingPunct="1"/>
            <a:r>
              <a:rPr lang="en-US" sz="3200" dirty="0"/>
              <a:t>The Rank &amp; The Communicator</a:t>
            </a:r>
            <a:br>
              <a:rPr lang="en-US" sz="2800" dirty="0"/>
            </a:br>
            <a:r>
              <a:rPr lang="en-US" sz="2400" dirty="0"/>
              <a:t>[As Facilitators for Data and Work Distribution]</a:t>
            </a:r>
            <a:endParaRPr lang="en-US" sz="2800" dirty="0"/>
          </a:p>
        </p:txBody>
      </p:sp>
      <p:sp>
        <p:nvSpPr>
          <p:cNvPr id="12291"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D7E0DC-C3F2-4E80-A87F-1E0130A7D28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293" name="Rectangle 3"/>
          <p:cNvSpPr>
            <a:spLocks noGrp="1" noChangeArrowheads="1"/>
          </p:cNvSpPr>
          <p:nvPr>
            <p:ph type="body" idx="4294967295"/>
          </p:nvPr>
        </p:nvSpPr>
        <p:spPr>
          <a:xfrm>
            <a:off x="178308" y="1677989"/>
            <a:ext cx="11832336" cy="2286000"/>
          </a:xfrm>
        </p:spPr>
        <p:txBody>
          <a:bodyPr/>
          <a:lstStyle/>
          <a:p>
            <a:pPr eaLnBrk="1" hangingPunct="1"/>
            <a:r>
              <a:rPr lang="en-GB" dirty="0"/>
              <a:t>To communicate with each other MPI processes need identifiers: </a:t>
            </a:r>
            <a:r>
              <a:rPr lang="en-GB" b="1" dirty="0"/>
              <a:t>rank = identifying number</a:t>
            </a:r>
          </a:p>
          <a:p>
            <a:pPr lvl="2"/>
            <a:endParaRPr lang="en-US" sz="1700" dirty="0"/>
          </a:p>
          <a:p>
            <a:pPr eaLnBrk="1" hangingPunct="1"/>
            <a:r>
              <a:rPr lang="en-US" dirty="0"/>
              <a:t>Work distribution decisions are based on the </a:t>
            </a:r>
            <a:r>
              <a:rPr lang="en-US" b="1" i="1" dirty="0"/>
              <a:t>rank</a:t>
            </a:r>
          </a:p>
          <a:p>
            <a:pPr lvl="1" eaLnBrk="1" hangingPunct="1"/>
            <a:r>
              <a:rPr lang="en-US" dirty="0"/>
              <a:t>Helps establish which process works on which data</a:t>
            </a:r>
          </a:p>
          <a:p>
            <a:pPr lvl="1" eaLnBrk="1" hangingPunct="1"/>
            <a:r>
              <a:rPr lang="en-US" dirty="0"/>
              <a:t>Just like we had thread and block indices in CUDA</a:t>
            </a:r>
          </a:p>
        </p:txBody>
      </p:sp>
      <p:sp>
        <p:nvSpPr>
          <p:cNvPr id="30" name="Oval 5"/>
          <p:cNvSpPr>
            <a:spLocks noChangeArrowheads="1"/>
          </p:cNvSpPr>
          <p:nvPr/>
        </p:nvSpPr>
        <p:spPr bwMode="auto">
          <a:xfrm>
            <a:off x="3192463" y="3798570"/>
            <a:ext cx="1143000" cy="11430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charset="0"/>
                <a:ea typeface="+mn-ea"/>
                <a:cs typeface="+mn-cs"/>
              </a:rPr>
              <a:t>myrank</a:t>
            </a:r>
            <a:r>
              <a:rPr kumimoji="0" lang="en-US" sz="1400" b="0" i="0" u="none" strike="noStrike" kern="1200" cap="none" spc="0" normalizeH="0" baseline="0" noProof="0" dirty="0">
                <a:ln>
                  <a:noFill/>
                </a:ln>
                <a:solidFill>
                  <a:prstClr val="black"/>
                </a:solidFill>
                <a:effectLst/>
                <a:uLnTx/>
                <a:uFillTx/>
                <a:latin typeface="Arial" charset="0"/>
                <a:ea typeface="+mn-ea"/>
                <a:cs typeface="+mn-cs"/>
              </a:rPr>
              <a:t>=0</a:t>
            </a:r>
          </a:p>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31" name="Rectangle 6"/>
          <p:cNvSpPr>
            <a:spLocks noChangeArrowheads="1"/>
          </p:cNvSpPr>
          <p:nvPr/>
        </p:nvSpPr>
        <p:spPr bwMode="auto">
          <a:xfrm>
            <a:off x="3268663" y="5014595"/>
            <a:ext cx="990600"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32" name="AutoShape 7"/>
          <p:cNvCxnSpPr>
            <a:cxnSpLocks noChangeShapeType="1"/>
            <a:stCxn id="30" idx="4"/>
            <a:endCxn id="31" idx="0"/>
          </p:cNvCxnSpPr>
          <p:nvPr/>
        </p:nvCxnSpPr>
        <p:spPr bwMode="auto">
          <a:xfrm>
            <a:off x="3763963" y="4941571"/>
            <a:ext cx="0" cy="73025"/>
          </a:xfrm>
          <a:prstGeom prst="straightConnector1">
            <a:avLst/>
          </a:prstGeom>
          <a:noFill/>
          <a:ln w="12700">
            <a:solidFill>
              <a:schemeClr val="tx1"/>
            </a:solidFill>
            <a:round/>
            <a:headEnd type="none" w="sm" len="sm"/>
            <a:tailEnd type="none" w="sm" len="sm"/>
          </a:ln>
          <a:effectLst/>
        </p:spPr>
      </p:cxnSp>
      <p:sp>
        <p:nvSpPr>
          <p:cNvPr id="33" name="Oval 8"/>
          <p:cNvSpPr>
            <a:spLocks noChangeArrowheads="1"/>
          </p:cNvSpPr>
          <p:nvPr/>
        </p:nvSpPr>
        <p:spPr bwMode="auto">
          <a:xfrm>
            <a:off x="4419600" y="3798570"/>
            <a:ext cx="1143000" cy="11430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charset="0"/>
                <a:ea typeface="+mn-ea"/>
                <a:cs typeface="+mn-cs"/>
              </a:rPr>
              <a:t>myrank</a:t>
            </a:r>
            <a:r>
              <a:rPr kumimoji="0" lang="en-US" sz="1400" b="0" i="0" u="none" strike="noStrike" kern="1200" cap="none" spc="0" normalizeH="0" baseline="0" noProof="0" dirty="0">
                <a:ln>
                  <a:noFill/>
                </a:ln>
                <a:solidFill>
                  <a:prstClr val="black"/>
                </a:solidFill>
                <a:effectLst/>
                <a:uLnTx/>
                <a:uFillTx/>
                <a:latin typeface="Arial" charset="0"/>
                <a:ea typeface="+mn-ea"/>
                <a:cs typeface="+mn-cs"/>
              </a:rPr>
              <a:t>=1</a:t>
            </a:r>
          </a:p>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34" name="Rectangle 9"/>
          <p:cNvSpPr>
            <a:spLocks noChangeArrowheads="1"/>
          </p:cNvSpPr>
          <p:nvPr/>
        </p:nvSpPr>
        <p:spPr bwMode="auto">
          <a:xfrm>
            <a:off x="4495800" y="5014595"/>
            <a:ext cx="990600"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35" name="AutoShape 10"/>
          <p:cNvCxnSpPr>
            <a:cxnSpLocks noChangeShapeType="1"/>
            <a:stCxn id="33" idx="4"/>
            <a:endCxn id="34" idx="0"/>
          </p:cNvCxnSpPr>
          <p:nvPr/>
        </p:nvCxnSpPr>
        <p:spPr bwMode="auto">
          <a:xfrm>
            <a:off x="4991100" y="4941571"/>
            <a:ext cx="0" cy="73025"/>
          </a:xfrm>
          <a:prstGeom prst="straightConnector1">
            <a:avLst/>
          </a:prstGeom>
          <a:noFill/>
          <a:ln w="12700">
            <a:solidFill>
              <a:schemeClr val="tx1"/>
            </a:solidFill>
            <a:round/>
            <a:headEnd type="none" w="sm" len="sm"/>
            <a:tailEnd type="none" w="sm" len="sm"/>
          </a:ln>
          <a:effectLst/>
        </p:spPr>
      </p:cxnSp>
      <p:sp>
        <p:nvSpPr>
          <p:cNvPr id="36" name="Oval 11"/>
          <p:cNvSpPr>
            <a:spLocks noChangeArrowheads="1"/>
          </p:cNvSpPr>
          <p:nvPr/>
        </p:nvSpPr>
        <p:spPr bwMode="auto">
          <a:xfrm>
            <a:off x="5648325" y="3798570"/>
            <a:ext cx="1143000" cy="11430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charset="0"/>
                <a:ea typeface="+mn-ea"/>
                <a:cs typeface="+mn-cs"/>
              </a:rPr>
              <a:t>myrank</a:t>
            </a:r>
            <a:r>
              <a:rPr kumimoji="0" lang="en-US" sz="1400" b="0" i="0" u="none" strike="noStrike" kern="1200" cap="none" spc="0" normalizeH="0" baseline="0" noProof="0" dirty="0">
                <a:ln>
                  <a:noFill/>
                </a:ln>
                <a:solidFill>
                  <a:prstClr val="black"/>
                </a:solidFill>
                <a:effectLst/>
                <a:uLnTx/>
                <a:uFillTx/>
                <a:latin typeface="Arial" charset="0"/>
                <a:ea typeface="+mn-ea"/>
                <a:cs typeface="+mn-cs"/>
              </a:rPr>
              <a:t>=2</a:t>
            </a:r>
          </a:p>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37" name="Rectangle 12"/>
          <p:cNvSpPr>
            <a:spLocks noChangeArrowheads="1"/>
          </p:cNvSpPr>
          <p:nvPr/>
        </p:nvSpPr>
        <p:spPr bwMode="auto">
          <a:xfrm>
            <a:off x="5724526" y="5014595"/>
            <a:ext cx="989013"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38" name="AutoShape 13"/>
          <p:cNvCxnSpPr>
            <a:cxnSpLocks noChangeShapeType="1"/>
            <a:stCxn id="36" idx="4"/>
            <a:endCxn id="37" idx="0"/>
          </p:cNvCxnSpPr>
          <p:nvPr/>
        </p:nvCxnSpPr>
        <p:spPr bwMode="auto">
          <a:xfrm>
            <a:off x="6219825" y="4941571"/>
            <a:ext cx="0" cy="73025"/>
          </a:xfrm>
          <a:prstGeom prst="straightConnector1">
            <a:avLst/>
          </a:prstGeom>
          <a:noFill/>
          <a:ln w="12700">
            <a:solidFill>
              <a:schemeClr val="tx1"/>
            </a:solidFill>
            <a:round/>
            <a:headEnd type="none" w="sm" len="sm"/>
            <a:tailEnd type="none" w="sm" len="sm"/>
          </a:ln>
          <a:effectLst/>
        </p:spPr>
      </p:cxnSp>
      <p:sp>
        <p:nvSpPr>
          <p:cNvPr id="39" name="Oval 14"/>
          <p:cNvSpPr>
            <a:spLocks noChangeArrowheads="1"/>
          </p:cNvSpPr>
          <p:nvPr/>
        </p:nvSpPr>
        <p:spPr bwMode="auto">
          <a:xfrm>
            <a:off x="7597775" y="3798570"/>
            <a:ext cx="1143000" cy="11430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90000"/>
              </a:lnSpc>
              <a:spcBef>
                <a:spcPct val="3000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charset="0"/>
                <a:ea typeface="+mn-ea"/>
                <a:cs typeface="+mn-cs"/>
              </a:rPr>
              <a:t>myrank</a:t>
            </a: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br>
              <a:rPr kumimoji="0" lang="en-US" sz="1400" b="0" i="0" u="none" strike="noStrike" kern="1200" cap="none" spc="0" normalizeH="0" baseline="0" noProof="0" dirty="0">
                <a:ln>
                  <a:noFill/>
                </a:ln>
                <a:solidFill>
                  <a:prstClr val="black"/>
                </a:solidFill>
                <a:effectLst/>
                <a:uLnTx/>
                <a:uFillTx/>
                <a:latin typeface="Arial" charset="0"/>
                <a:ea typeface="+mn-ea"/>
                <a:cs typeface="+mn-cs"/>
              </a:rPr>
            </a:b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r>
              <a:rPr kumimoji="0" lang="en-US" sz="1400" b="0" i="1" u="none" strike="noStrike" kern="1200" cap="none" spc="0" normalizeH="0" baseline="0" noProof="0" dirty="0">
                <a:ln>
                  <a:noFill/>
                </a:ln>
                <a:solidFill>
                  <a:prstClr val="black"/>
                </a:solidFill>
                <a:effectLst/>
                <a:uLnTx/>
                <a:uFillTx/>
                <a:latin typeface="Arial" charset="0"/>
                <a:ea typeface="+mn-ea"/>
                <a:cs typeface="+mn-cs"/>
              </a:rPr>
              <a:t>size</a:t>
            </a:r>
            <a:r>
              <a:rPr kumimoji="0" lang="en-US" sz="1400" b="0" i="0" u="none" strike="noStrike" kern="1200" cap="none" spc="0" normalizeH="0" baseline="0" noProof="0" dirty="0">
                <a:ln>
                  <a:noFill/>
                </a:ln>
                <a:solidFill>
                  <a:prstClr val="black"/>
                </a:solidFill>
                <a:effectLst/>
                <a:uLnTx/>
                <a:uFillTx/>
                <a:latin typeface="Arial" charset="0"/>
                <a:ea typeface="+mn-ea"/>
                <a:cs typeface="+mn-cs"/>
              </a:rPr>
              <a:t>-1)</a:t>
            </a:r>
          </a:p>
          <a:p>
            <a:pPr marL="0" marR="0" lvl="0" indent="0" algn="ctr" defTabSz="914400" rtl="0" eaLnBrk="1" fontAlgn="auto" latinLnBrk="0" hangingPunct="1">
              <a:lnSpc>
                <a:spcPct val="100000"/>
              </a:lnSpc>
              <a:spcBef>
                <a:spcPct val="300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40" name="Rectangle 15"/>
          <p:cNvSpPr>
            <a:spLocks noChangeArrowheads="1"/>
          </p:cNvSpPr>
          <p:nvPr/>
        </p:nvSpPr>
        <p:spPr bwMode="auto">
          <a:xfrm>
            <a:off x="7673975" y="5014595"/>
            <a:ext cx="990600"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program</a:t>
            </a:r>
          </a:p>
        </p:txBody>
      </p:sp>
      <p:cxnSp>
        <p:nvCxnSpPr>
          <p:cNvPr id="41" name="AutoShape 16"/>
          <p:cNvCxnSpPr>
            <a:cxnSpLocks noChangeShapeType="1"/>
            <a:stCxn id="39" idx="4"/>
            <a:endCxn id="40" idx="0"/>
          </p:cNvCxnSpPr>
          <p:nvPr/>
        </p:nvCxnSpPr>
        <p:spPr bwMode="auto">
          <a:xfrm>
            <a:off x="8169275" y="4941571"/>
            <a:ext cx="0" cy="73025"/>
          </a:xfrm>
          <a:prstGeom prst="straightConnector1">
            <a:avLst/>
          </a:prstGeom>
          <a:noFill/>
          <a:ln w="12700">
            <a:solidFill>
              <a:schemeClr val="tx1"/>
            </a:solidFill>
            <a:round/>
            <a:headEnd type="none" w="sm" len="sm"/>
            <a:tailEnd type="none" w="sm" len="sm"/>
          </a:ln>
          <a:effectLst/>
        </p:spPr>
      </p:cxnSp>
      <p:grpSp>
        <p:nvGrpSpPr>
          <p:cNvPr id="42" name="Group 33"/>
          <p:cNvGrpSpPr>
            <a:grpSpLocks/>
          </p:cNvGrpSpPr>
          <p:nvPr/>
        </p:nvGrpSpPr>
        <p:grpSpPr bwMode="auto">
          <a:xfrm>
            <a:off x="6858001" y="4312921"/>
            <a:ext cx="688975" cy="93663"/>
            <a:chOff x="3360" y="3359"/>
            <a:chExt cx="434" cy="59"/>
          </a:xfrm>
        </p:grpSpPr>
        <p:sp>
          <p:nvSpPr>
            <p:cNvPr id="43" name="Oval 17"/>
            <p:cNvSpPr>
              <a:spLocks noChangeArrowheads="1"/>
            </p:cNvSpPr>
            <p:nvPr/>
          </p:nvSpPr>
          <p:spPr bwMode="auto">
            <a:xfrm>
              <a:off x="3360" y="3359"/>
              <a:ext cx="70" cy="59"/>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18"/>
            <p:cNvSpPr>
              <a:spLocks noChangeArrowheads="1"/>
            </p:cNvSpPr>
            <p:nvPr/>
          </p:nvSpPr>
          <p:spPr bwMode="auto">
            <a:xfrm>
              <a:off x="3451" y="3359"/>
              <a:ext cx="70" cy="59"/>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19"/>
            <p:cNvSpPr>
              <a:spLocks noChangeArrowheads="1"/>
            </p:cNvSpPr>
            <p:nvPr/>
          </p:nvSpPr>
          <p:spPr bwMode="auto">
            <a:xfrm>
              <a:off x="3542" y="3359"/>
              <a:ext cx="70" cy="59"/>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20"/>
            <p:cNvSpPr>
              <a:spLocks noChangeArrowheads="1"/>
            </p:cNvSpPr>
            <p:nvPr/>
          </p:nvSpPr>
          <p:spPr bwMode="auto">
            <a:xfrm>
              <a:off x="3633" y="3359"/>
              <a:ext cx="70" cy="59"/>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21"/>
            <p:cNvSpPr>
              <a:spLocks noChangeArrowheads="1"/>
            </p:cNvSpPr>
            <p:nvPr/>
          </p:nvSpPr>
          <p:spPr bwMode="auto">
            <a:xfrm>
              <a:off x="3724" y="3359"/>
              <a:ext cx="70" cy="59"/>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 Box 23"/>
          <p:cNvSpPr txBox="1">
            <a:spLocks noChangeArrowheads="1"/>
          </p:cNvSpPr>
          <p:nvPr/>
        </p:nvSpPr>
        <p:spPr bwMode="auto">
          <a:xfrm>
            <a:off x="4419600" y="5913121"/>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communication network</a:t>
            </a:r>
          </a:p>
        </p:txBody>
      </p:sp>
      <p:cxnSp>
        <p:nvCxnSpPr>
          <p:cNvPr id="50" name="AutoShape 24"/>
          <p:cNvCxnSpPr>
            <a:cxnSpLocks noChangeShapeType="1"/>
            <a:stCxn id="31" idx="2"/>
          </p:cNvCxnSpPr>
          <p:nvPr/>
        </p:nvCxnSpPr>
        <p:spPr bwMode="auto">
          <a:xfrm>
            <a:off x="3763963" y="5592446"/>
            <a:ext cx="133350" cy="252413"/>
          </a:xfrm>
          <a:prstGeom prst="straightConnector1">
            <a:avLst/>
          </a:prstGeom>
          <a:noFill/>
          <a:ln w="38100">
            <a:solidFill>
              <a:schemeClr val="tx1"/>
            </a:solidFill>
            <a:round/>
            <a:headEnd type="none" w="sm" len="sm"/>
            <a:tailEnd type="none" w="sm" len="sm"/>
          </a:ln>
          <a:effectLst/>
        </p:spPr>
      </p:cxnSp>
      <p:cxnSp>
        <p:nvCxnSpPr>
          <p:cNvPr id="51" name="AutoShape 25"/>
          <p:cNvCxnSpPr>
            <a:cxnSpLocks noChangeShapeType="1"/>
            <a:stCxn id="34" idx="2"/>
          </p:cNvCxnSpPr>
          <p:nvPr/>
        </p:nvCxnSpPr>
        <p:spPr bwMode="auto">
          <a:xfrm flipH="1">
            <a:off x="4979988" y="5592446"/>
            <a:ext cx="11112" cy="212725"/>
          </a:xfrm>
          <a:prstGeom prst="straightConnector1">
            <a:avLst/>
          </a:prstGeom>
          <a:noFill/>
          <a:ln w="38100">
            <a:solidFill>
              <a:schemeClr val="tx1"/>
            </a:solidFill>
            <a:round/>
            <a:headEnd type="none" w="sm" len="sm"/>
            <a:tailEnd type="none" w="sm" len="sm"/>
          </a:ln>
          <a:effectLst/>
        </p:spPr>
      </p:cxnSp>
      <p:cxnSp>
        <p:nvCxnSpPr>
          <p:cNvPr id="52" name="AutoShape 26"/>
          <p:cNvCxnSpPr>
            <a:cxnSpLocks noChangeShapeType="1"/>
            <a:stCxn id="37" idx="2"/>
          </p:cNvCxnSpPr>
          <p:nvPr/>
        </p:nvCxnSpPr>
        <p:spPr bwMode="auto">
          <a:xfrm flipH="1">
            <a:off x="6067425" y="5592445"/>
            <a:ext cx="152400" cy="260350"/>
          </a:xfrm>
          <a:prstGeom prst="straightConnector1">
            <a:avLst/>
          </a:prstGeom>
          <a:noFill/>
          <a:ln w="38100">
            <a:solidFill>
              <a:schemeClr val="tx1"/>
            </a:solidFill>
            <a:round/>
            <a:headEnd type="none" w="sm" len="sm"/>
            <a:tailEnd type="none" w="sm" len="sm"/>
          </a:ln>
          <a:effectLst/>
        </p:spPr>
      </p:cxnSp>
      <p:cxnSp>
        <p:nvCxnSpPr>
          <p:cNvPr id="53" name="AutoShape 27"/>
          <p:cNvCxnSpPr>
            <a:cxnSpLocks noChangeShapeType="1"/>
            <a:stCxn id="40" idx="2"/>
          </p:cNvCxnSpPr>
          <p:nvPr/>
        </p:nvCxnSpPr>
        <p:spPr bwMode="auto">
          <a:xfrm flipH="1">
            <a:off x="7848601" y="5592446"/>
            <a:ext cx="320675" cy="244475"/>
          </a:xfrm>
          <a:prstGeom prst="straightConnector1">
            <a:avLst/>
          </a:prstGeom>
          <a:noFill/>
          <a:ln w="38100">
            <a:solidFill>
              <a:schemeClr val="tx1"/>
            </a:solidFill>
            <a:round/>
            <a:headEnd type="none" w="sm" len="sm"/>
            <a:tailEnd type="none" w="sm" len="sm"/>
          </a:ln>
          <a:effectLst/>
        </p:spPr>
      </p:cxnSp>
      <p:sp>
        <p:nvSpPr>
          <p:cNvPr id="55" name="Rectangle 54"/>
          <p:cNvSpPr/>
          <p:nvPr/>
        </p:nvSpPr>
        <p:spPr>
          <a:xfrm>
            <a:off x="57688"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15035785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eaLnBrk="1" hangingPunct="1"/>
            <a:r>
              <a:rPr lang="en-US" sz="3200" dirty="0"/>
              <a:t>Message Passing: The Actors Involved</a:t>
            </a:r>
          </a:p>
        </p:txBody>
      </p:sp>
      <p:sp>
        <p:nvSpPr>
          <p:cNvPr id="15363"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9C832-53D5-4FA7-8966-77A0278E51B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365" name="Rectangle 3"/>
          <p:cNvSpPr>
            <a:spLocks noGrp="1" noChangeArrowheads="1"/>
          </p:cNvSpPr>
          <p:nvPr>
            <p:ph type="body" idx="4294967295"/>
          </p:nvPr>
        </p:nvSpPr>
        <p:spPr>
          <a:xfrm>
            <a:off x="2081212" y="1710879"/>
            <a:ext cx="8458200" cy="2590800"/>
          </a:xfrm>
        </p:spPr>
        <p:txBody>
          <a:bodyPr>
            <a:normAutofit lnSpcReduction="10000"/>
          </a:bodyPr>
          <a:lstStyle/>
          <a:p>
            <a:pPr>
              <a:tabLst>
                <a:tab pos="3238500" algn="l"/>
                <a:tab pos="3530600" algn="l"/>
                <a:tab pos="6286500" algn="l"/>
              </a:tabLst>
            </a:pPr>
            <a:r>
              <a:rPr lang="en-US" sz="2000" dirty="0"/>
              <a:t>Messages are packets of data moving between different processes</a:t>
            </a:r>
          </a:p>
          <a:p>
            <a:pPr>
              <a:tabLst>
                <a:tab pos="3238500" algn="l"/>
                <a:tab pos="3530600" algn="l"/>
                <a:tab pos="6286500" algn="l"/>
              </a:tabLst>
            </a:pPr>
            <a:endParaRPr lang="en-US" sz="2000" dirty="0"/>
          </a:p>
          <a:p>
            <a:pPr>
              <a:tabLst>
                <a:tab pos="3238500" algn="l"/>
                <a:tab pos="3530600" algn="l"/>
                <a:tab pos="6286500" algn="l"/>
              </a:tabLst>
            </a:pPr>
            <a:r>
              <a:rPr lang="en-US" sz="2000" dirty="0"/>
              <a:t>Necessary information for the message passing system:</a:t>
            </a:r>
          </a:p>
          <a:p>
            <a:pPr lvl="1">
              <a:tabLst>
                <a:tab pos="2971800" algn="l"/>
                <a:tab pos="3530600" algn="l"/>
                <a:tab pos="6286500" algn="l"/>
              </a:tabLst>
            </a:pPr>
            <a:r>
              <a:rPr lang="en-US" sz="1800" dirty="0"/>
              <a:t>sending process</a:t>
            </a:r>
            <a:r>
              <a:rPr lang="en-US" sz="1800" dirty="0">
                <a:cs typeface="Arial" charset="0"/>
              </a:rPr>
              <a:t>	+	receiving process	i.e., the two “ranks”</a:t>
            </a:r>
          </a:p>
          <a:p>
            <a:pPr lvl="2">
              <a:tabLst>
                <a:tab pos="3238500" algn="l"/>
                <a:tab pos="3530600" algn="l"/>
                <a:tab pos="6286500" algn="l"/>
              </a:tabLst>
            </a:pPr>
            <a:endParaRPr lang="en-US" sz="1500" dirty="0"/>
          </a:p>
          <a:p>
            <a:pPr lvl="1">
              <a:tabLst>
                <a:tab pos="2971800" algn="l"/>
                <a:tab pos="3530600" algn="l"/>
                <a:tab pos="6286500" algn="l"/>
              </a:tabLst>
            </a:pPr>
            <a:r>
              <a:rPr lang="en-US" sz="1800" dirty="0"/>
              <a:t>source </a:t>
            </a:r>
            <a:r>
              <a:rPr lang="en-US" sz="1800" dirty="0" err="1">
                <a:solidFill>
                  <a:srgbClr val="0070C0"/>
                </a:solidFill>
              </a:rPr>
              <a:t>mem.location</a:t>
            </a:r>
            <a:r>
              <a:rPr lang="en-US" sz="1800" dirty="0"/>
              <a:t>	</a:t>
            </a:r>
            <a:r>
              <a:rPr lang="en-US" sz="1800" dirty="0">
                <a:cs typeface="Arial" charset="0"/>
              </a:rPr>
              <a:t>+	destination </a:t>
            </a:r>
            <a:r>
              <a:rPr lang="en-US" sz="1800" dirty="0" err="1">
                <a:solidFill>
                  <a:srgbClr val="0070C0"/>
                </a:solidFill>
                <a:cs typeface="Arial" charset="0"/>
              </a:rPr>
              <a:t>mem.location</a:t>
            </a:r>
            <a:endParaRPr lang="en-US" sz="1800" dirty="0">
              <a:solidFill>
                <a:srgbClr val="0070C0"/>
              </a:solidFill>
            </a:endParaRPr>
          </a:p>
          <a:p>
            <a:pPr lvl="1">
              <a:tabLst>
                <a:tab pos="2971800" algn="l"/>
                <a:tab pos="3530600" algn="l"/>
                <a:tab pos="6286500" algn="l"/>
              </a:tabLst>
            </a:pPr>
            <a:r>
              <a:rPr lang="en-US" sz="1800" dirty="0"/>
              <a:t>source </a:t>
            </a:r>
            <a:r>
              <a:rPr lang="en-US" sz="1800" dirty="0">
                <a:solidFill>
                  <a:srgbClr val="0070C0"/>
                </a:solidFill>
              </a:rPr>
              <a:t>data type</a:t>
            </a:r>
            <a:r>
              <a:rPr lang="en-US" sz="1800" dirty="0"/>
              <a:t>	</a:t>
            </a:r>
            <a:r>
              <a:rPr lang="en-US" sz="1800" dirty="0">
                <a:cs typeface="Arial" charset="0"/>
              </a:rPr>
              <a:t>+	destination </a:t>
            </a:r>
            <a:r>
              <a:rPr lang="en-US" sz="1800" dirty="0">
                <a:solidFill>
                  <a:srgbClr val="0070C0"/>
                </a:solidFill>
                <a:cs typeface="Arial" charset="0"/>
              </a:rPr>
              <a:t>data type</a:t>
            </a:r>
            <a:endParaRPr lang="en-US" sz="1800" dirty="0">
              <a:solidFill>
                <a:srgbClr val="0070C0"/>
              </a:solidFill>
            </a:endParaRPr>
          </a:p>
          <a:p>
            <a:pPr lvl="1">
              <a:tabLst>
                <a:tab pos="2971800" algn="l"/>
                <a:tab pos="3530600" algn="l"/>
                <a:tab pos="6286500" algn="l"/>
              </a:tabLst>
            </a:pPr>
            <a:r>
              <a:rPr lang="en-US" sz="1800" dirty="0"/>
              <a:t>source </a:t>
            </a:r>
            <a:r>
              <a:rPr lang="en-US" sz="1800" dirty="0">
                <a:solidFill>
                  <a:srgbClr val="0070C0"/>
                </a:solidFill>
              </a:rPr>
              <a:t>data size</a:t>
            </a:r>
            <a:r>
              <a:rPr lang="en-US" sz="1800" dirty="0"/>
              <a:t>	</a:t>
            </a:r>
            <a:r>
              <a:rPr lang="en-US" sz="1800" dirty="0">
                <a:cs typeface="Arial" charset="0"/>
              </a:rPr>
              <a:t>+	destination </a:t>
            </a:r>
            <a:r>
              <a:rPr lang="en-US" sz="1800" dirty="0">
                <a:solidFill>
                  <a:srgbClr val="0070C0"/>
                </a:solidFill>
                <a:cs typeface="Arial" charset="0"/>
              </a:rPr>
              <a:t>buffer size</a:t>
            </a:r>
            <a:endParaRPr lang="en-US" sz="1800" dirty="0">
              <a:solidFill>
                <a:srgbClr val="0070C0"/>
              </a:solidFill>
            </a:endParaRPr>
          </a:p>
        </p:txBody>
      </p:sp>
      <p:grpSp>
        <p:nvGrpSpPr>
          <p:cNvPr id="2" name="Group 1"/>
          <p:cNvGrpSpPr/>
          <p:nvPr/>
        </p:nvGrpSpPr>
        <p:grpSpPr>
          <a:xfrm>
            <a:off x="3262312" y="4481066"/>
            <a:ext cx="5272088" cy="2082800"/>
            <a:chOff x="1371600" y="4648200"/>
            <a:chExt cx="5272088" cy="2082800"/>
          </a:xfrm>
        </p:grpSpPr>
        <p:sp>
          <p:nvSpPr>
            <p:cNvPr id="15366" name="Oval 5"/>
            <p:cNvSpPr>
              <a:spLocks noChangeArrowheads="1"/>
            </p:cNvSpPr>
            <p:nvPr/>
          </p:nvSpPr>
          <p:spPr bwMode="auto">
            <a:xfrm>
              <a:off x="1516063" y="4648200"/>
              <a:ext cx="577850" cy="57785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5367" name="Rectangle 6"/>
            <p:cNvSpPr>
              <a:spLocks noChangeArrowheads="1"/>
            </p:cNvSpPr>
            <p:nvPr/>
          </p:nvSpPr>
          <p:spPr bwMode="auto">
            <a:xfrm>
              <a:off x="1371600" y="5299075"/>
              <a:ext cx="866775"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5368" name="AutoShape 7"/>
            <p:cNvCxnSpPr>
              <a:cxnSpLocks noChangeShapeType="1"/>
              <a:stCxn id="15366" idx="4"/>
              <a:endCxn id="15367" idx="0"/>
            </p:cNvCxnSpPr>
            <p:nvPr/>
          </p:nvCxnSpPr>
          <p:spPr bwMode="auto">
            <a:xfrm>
              <a:off x="1804988" y="5226050"/>
              <a:ext cx="0" cy="73025"/>
            </a:xfrm>
            <a:prstGeom prst="straightConnector1">
              <a:avLst/>
            </a:prstGeom>
            <a:noFill/>
            <a:ln w="12700">
              <a:solidFill>
                <a:schemeClr val="tx1"/>
              </a:solidFill>
              <a:round/>
              <a:headEnd type="none" w="sm" len="sm"/>
              <a:tailEnd type="none" w="sm" len="sm"/>
            </a:ln>
            <a:effectLst/>
          </p:spPr>
        </p:cxnSp>
        <p:sp>
          <p:nvSpPr>
            <p:cNvPr id="15369" name="Oval 8"/>
            <p:cNvSpPr>
              <a:spLocks noChangeArrowheads="1"/>
            </p:cNvSpPr>
            <p:nvPr/>
          </p:nvSpPr>
          <p:spPr bwMode="auto">
            <a:xfrm>
              <a:off x="2743200" y="4648200"/>
              <a:ext cx="577850" cy="57785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5370" name="Rectangle 9"/>
            <p:cNvSpPr>
              <a:spLocks noChangeArrowheads="1"/>
            </p:cNvSpPr>
            <p:nvPr/>
          </p:nvSpPr>
          <p:spPr bwMode="auto">
            <a:xfrm>
              <a:off x="2598738" y="5299075"/>
              <a:ext cx="866775"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5371" name="AutoShape 10"/>
            <p:cNvCxnSpPr>
              <a:cxnSpLocks noChangeShapeType="1"/>
              <a:stCxn id="15369" idx="4"/>
              <a:endCxn id="15370" idx="0"/>
            </p:cNvCxnSpPr>
            <p:nvPr/>
          </p:nvCxnSpPr>
          <p:spPr bwMode="auto">
            <a:xfrm>
              <a:off x="3032125" y="5226050"/>
              <a:ext cx="0" cy="73025"/>
            </a:xfrm>
            <a:prstGeom prst="straightConnector1">
              <a:avLst/>
            </a:prstGeom>
            <a:noFill/>
            <a:ln w="12700">
              <a:solidFill>
                <a:schemeClr val="tx1"/>
              </a:solidFill>
              <a:round/>
              <a:headEnd type="none" w="sm" len="sm"/>
              <a:tailEnd type="none" w="sm" len="sm"/>
            </a:ln>
            <a:effectLst/>
          </p:spPr>
        </p:cxnSp>
        <p:sp>
          <p:nvSpPr>
            <p:cNvPr id="15372" name="Oval 11"/>
            <p:cNvSpPr>
              <a:spLocks noChangeArrowheads="1"/>
            </p:cNvSpPr>
            <p:nvPr/>
          </p:nvSpPr>
          <p:spPr bwMode="auto">
            <a:xfrm>
              <a:off x="3962400" y="4648200"/>
              <a:ext cx="577850" cy="57785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5373" name="Rectangle 12"/>
            <p:cNvSpPr>
              <a:spLocks noChangeArrowheads="1"/>
            </p:cNvSpPr>
            <p:nvPr/>
          </p:nvSpPr>
          <p:spPr bwMode="auto">
            <a:xfrm>
              <a:off x="3827463" y="5299075"/>
              <a:ext cx="865187"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5374" name="AutoShape 13"/>
            <p:cNvCxnSpPr>
              <a:cxnSpLocks noChangeShapeType="1"/>
              <a:stCxn id="15372" idx="4"/>
              <a:endCxn id="15373" idx="0"/>
            </p:cNvCxnSpPr>
            <p:nvPr/>
          </p:nvCxnSpPr>
          <p:spPr bwMode="auto">
            <a:xfrm>
              <a:off x="4251325" y="5226050"/>
              <a:ext cx="9525" cy="73025"/>
            </a:xfrm>
            <a:prstGeom prst="straightConnector1">
              <a:avLst/>
            </a:prstGeom>
            <a:noFill/>
            <a:ln w="12700">
              <a:solidFill>
                <a:schemeClr val="tx1"/>
              </a:solidFill>
              <a:round/>
              <a:headEnd type="none" w="sm" len="sm"/>
              <a:tailEnd type="none" w="sm" len="sm"/>
            </a:ln>
            <a:effectLst/>
          </p:spPr>
        </p:cxnSp>
        <p:sp>
          <p:nvSpPr>
            <p:cNvPr id="15375" name="Oval 14"/>
            <p:cNvSpPr>
              <a:spLocks noChangeArrowheads="1"/>
            </p:cNvSpPr>
            <p:nvPr/>
          </p:nvSpPr>
          <p:spPr bwMode="auto">
            <a:xfrm>
              <a:off x="5921375" y="4648200"/>
              <a:ext cx="577850" cy="57785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data</a:t>
              </a:r>
            </a:p>
          </p:txBody>
        </p:sp>
        <p:sp>
          <p:nvSpPr>
            <p:cNvPr id="15376" name="Rectangle 15"/>
            <p:cNvSpPr>
              <a:spLocks noChangeArrowheads="1"/>
            </p:cNvSpPr>
            <p:nvPr/>
          </p:nvSpPr>
          <p:spPr bwMode="auto">
            <a:xfrm>
              <a:off x="5776913" y="5299075"/>
              <a:ext cx="866775" cy="57785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program</a:t>
              </a:r>
            </a:p>
          </p:txBody>
        </p:sp>
        <p:cxnSp>
          <p:nvCxnSpPr>
            <p:cNvPr id="15377" name="AutoShape 16"/>
            <p:cNvCxnSpPr>
              <a:cxnSpLocks noChangeShapeType="1"/>
              <a:stCxn id="15375" idx="4"/>
              <a:endCxn id="15376" idx="0"/>
            </p:cNvCxnSpPr>
            <p:nvPr/>
          </p:nvCxnSpPr>
          <p:spPr bwMode="auto">
            <a:xfrm>
              <a:off x="6210300" y="5226050"/>
              <a:ext cx="0" cy="73025"/>
            </a:xfrm>
            <a:prstGeom prst="straightConnector1">
              <a:avLst/>
            </a:prstGeom>
            <a:noFill/>
            <a:ln w="12700">
              <a:solidFill>
                <a:schemeClr val="tx1"/>
              </a:solidFill>
              <a:round/>
              <a:headEnd type="none" w="sm" len="sm"/>
              <a:tailEnd type="none" w="sm" len="sm"/>
            </a:ln>
            <a:effectLst/>
          </p:spPr>
        </p:cxnSp>
        <p:sp>
          <p:nvSpPr>
            <p:cNvPr id="15378" name="Oval 17"/>
            <p:cNvSpPr>
              <a:spLocks noChangeArrowheads="1"/>
            </p:cNvSpPr>
            <p:nvPr/>
          </p:nvSpPr>
          <p:spPr bwMode="auto">
            <a:xfrm>
              <a:off x="4910138" y="5226050"/>
              <a:ext cx="71437" cy="73025"/>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79" name="Oval 18"/>
            <p:cNvSpPr>
              <a:spLocks noChangeArrowheads="1"/>
            </p:cNvSpPr>
            <p:nvPr/>
          </p:nvSpPr>
          <p:spPr bwMode="auto">
            <a:xfrm>
              <a:off x="5054600" y="5226050"/>
              <a:ext cx="71438" cy="73025"/>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0" name="Oval 19"/>
            <p:cNvSpPr>
              <a:spLocks noChangeArrowheads="1"/>
            </p:cNvSpPr>
            <p:nvPr/>
          </p:nvSpPr>
          <p:spPr bwMode="auto">
            <a:xfrm>
              <a:off x="5199063" y="5226050"/>
              <a:ext cx="71437" cy="73025"/>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1" name="Oval 20"/>
            <p:cNvSpPr>
              <a:spLocks noChangeArrowheads="1"/>
            </p:cNvSpPr>
            <p:nvPr/>
          </p:nvSpPr>
          <p:spPr bwMode="auto">
            <a:xfrm>
              <a:off x="5343525" y="5226050"/>
              <a:ext cx="71438" cy="73025"/>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2" name="Oval 21"/>
            <p:cNvSpPr>
              <a:spLocks noChangeArrowheads="1"/>
            </p:cNvSpPr>
            <p:nvPr/>
          </p:nvSpPr>
          <p:spPr bwMode="auto">
            <a:xfrm>
              <a:off x="5487988" y="5226050"/>
              <a:ext cx="71437" cy="73025"/>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3" name="Freeform 22"/>
            <p:cNvSpPr>
              <a:spLocks/>
            </p:cNvSpPr>
            <p:nvPr/>
          </p:nvSpPr>
          <p:spPr bwMode="auto">
            <a:xfrm>
              <a:off x="1708150" y="6062663"/>
              <a:ext cx="4357688" cy="668337"/>
            </a:xfrm>
            <a:custGeom>
              <a:avLst/>
              <a:gdLst>
                <a:gd name="T0" fmla="*/ 240756 w 2896"/>
                <a:gd name="T1" fmla="*/ 102358 h 444"/>
                <a:gd name="T2" fmla="*/ 674117 w 2896"/>
                <a:gd name="T3" fmla="*/ 174611 h 444"/>
                <a:gd name="T4" fmla="*/ 1227857 w 2896"/>
                <a:gd name="T5" fmla="*/ 42147 h 444"/>
                <a:gd name="T6" fmla="*/ 1372311 w 2896"/>
                <a:gd name="T7" fmla="*/ 42147 h 444"/>
                <a:gd name="T8" fmla="*/ 2010315 w 2896"/>
                <a:gd name="T9" fmla="*/ 222779 h 444"/>
                <a:gd name="T10" fmla="*/ 1853823 w 2896"/>
                <a:gd name="T11" fmla="*/ 18063 h 444"/>
                <a:gd name="T12" fmla="*/ 2479789 w 2896"/>
                <a:gd name="T13" fmla="*/ 114400 h 444"/>
                <a:gd name="T14" fmla="*/ 2696470 w 2896"/>
                <a:gd name="T15" fmla="*/ 30105 h 444"/>
                <a:gd name="T16" fmla="*/ 3274285 w 2896"/>
                <a:gd name="T17" fmla="*/ 174611 h 444"/>
                <a:gd name="T18" fmla="*/ 3635419 w 2896"/>
                <a:gd name="T19" fmla="*/ 30105 h 444"/>
                <a:gd name="T20" fmla="*/ 4285461 w 2896"/>
                <a:gd name="T21" fmla="*/ 174611 h 444"/>
                <a:gd name="T22" fmla="*/ 4068781 w 2896"/>
                <a:gd name="T23" fmla="*/ 463621 h 444"/>
                <a:gd name="T24" fmla="*/ 3370587 w 2896"/>
                <a:gd name="T25" fmla="*/ 511790 h 444"/>
                <a:gd name="T26" fmla="*/ 3442814 w 2896"/>
                <a:gd name="T27" fmla="*/ 620169 h 444"/>
                <a:gd name="T28" fmla="*/ 2419600 w 2896"/>
                <a:gd name="T29" fmla="*/ 596084 h 444"/>
                <a:gd name="T30" fmla="*/ 1841785 w 2896"/>
                <a:gd name="T31" fmla="*/ 535874 h 444"/>
                <a:gd name="T32" fmla="*/ 1841785 w 2896"/>
                <a:gd name="T33" fmla="*/ 668337 h 444"/>
                <a:gd name="T34" fmla="*/ 541702 w 2896"/>
                <a:gd name="T35" fmla="*/ 535874 h 444"/>
                <a:gd name="T36" fmla="*/ 553739 w 2896"/>
                <a:gd name="T37" fmla="*/ 656295 h 444"/>
                <a:gd name="T38" fmla="*/ 96302 w 2896"/>
                <a:gd name="T39" fmla="*/ 463621 h 444"/>
                <a:gd name="T40" fmla="*/ 24076 w 2896"/>
                <a:gd name="T41" fmla="*/ 246863 h 444"/>
                <a:gd name="T42" fmla="*/ 240756 w 2896"/>
                <a:gd name="T43" fmla="*/ 10235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96" h="444">
                  <a:moveTo>
                    <a:pt x="160" y="68"/>
                  </a:moveTo>
                  <a:cubicBezTo>
                    <a:pt x="232" y="60"/>
                    <a:pt x="339" y="123"/>
                    <a:pt x="448" y="116"/>
                  </a:cubicBezTo>
                  <a:cubicBezTo>
                    <a:pt x="557" y="109"/>
                    <a:pt x="739" y="43"/>
                    <a:pt x="816" y="28"/>
                  </a:cubicBezTo>
                  <a:cubicBezTo>
                    <a:pt x="893" y="13"/>
                    <a:pt x="825" y="8"/>
                    <a:pt x="912" y="28"/>
                  </a:cubicBezTo>
                  <a:cubicBezTo>
                    <a:pt x="999" y="48"/>
                    <a:pt x="1283" y="151"/>
                    <a:pt x="1336" y="148"/>
                  </a:cubicBezTo>
                  <a:cubicBezTo>
                    <a:pt x="1389" y="145"/>
                    <a:pt x="1180" y="24"/>
                    <a:pt x="1232" y="12"/>
                  </a:cubicBezTo>
                  <a:cubicBezTo>
                    <a:pt x="1284" y="0"/>
                    <a:pt x="1555" y="75"/>
                    <a:pt x="1648" y="76"/>
                  </a:cubicBezTo>
                  <a:cubicBezTo>
                    <a:pt x="1741" y="77"/>
                    <a:pt x="1704" y="13"/>
                    <a:pt x="1792" y="20"/>
                  </a:cubicBezTo>
                  <a:cubicBezTo>
                    <a:pt x="1880" y="27"/>
                    <a:pt x="2072" y="116"/>
                    <a:pt x="2176" y="116"/>
                  </a:cubicBezTo>
                  <a:cubicBezTo>
                    <a:pt x="2280" y="116"/>
                    <a:pt x="2304" y="20"/>
                    <a:pt x="2416" y="20"/>
                  </a:cubicBezTo>
                  <a:cubicBezTo>
                    <a:pt x="2528" y="20"/>
                    <a:pt x="2800" y="68"/>
                    <a:pt x="2848" y="116"/>
                  </a:cubicBezTo>
                  <a:cubicBezTo>
                    <a:pt x="2896" y="164"/>
                    <a:pt x="2805" y="271"/>
                    <a:pt x="2704" y="308"/>
                  </a:cubicBezTo>
                  <a:cubicBezTo>
                    <a:pt x="2603" y="345"/>
                    <a:pt x="2309" y="323"/>
                    <a:pt x="2240" y="340"/>
                  </a:cubicBezTo>
                  <a:cubicBezTo>
                    <a:pt x="2171" y="357"/>
                    <a:pt x="2393" y="403"/>
                    <a:pt x="2288" y="412"/>
                  </a:cubicBezTo>
                  <a:cubicBezTo>
                    <a:pt x="2183" y="421"/>
                    <a:pt x="1785" y="405"/>
                    <a:pt x="1608" y="396"/>
                  </a:cubicBezTo>
                  <a:cubicBezTo>
                    <a:pt x="1431" y="387"/>
                    <a:pt x="1288" y="348"/>
                    <a:pt x="1224" y="356"/>
                  </a:cubicBezTo>
                  <a:cubicBezTo>
                    <a:pt x="1160" y="364"/>
                    <a:pt x="1368" y="444"/>
                    <a:pt x="1224" y="444"/>
                  </a:cubicBezTo>
                  <a:cubicBezTo>
                    <a:pt x="1080" y="444"/>
                    <a:pt x="503" y="357"/>
                    <a:pt x="360" y="356"/>
                  </a:cubicBezTo>
                  <a:cubicBezTo>
                    <a:pt x="217" y="355"/>
                    <a:pt x="417" y="444"/>
                    <a:pt x="368" y="436"/>
                  </a:cubicBezTo>
                  <a:cubicBezTo>
                    <a:pt x="319" y="428"/>
                    <a:pt x="123" y="353"/>
                    <a:pt x="64" y="308"/>
                  </a:cubicBezTo>
                  <a:cubicBezTo>
                    <a:pt x="5" y="263"/>
                    <a:pt x="0" y="204"/>
                    <a:pt x="16" y="164"/>
                  </a:cubicBezTo>
                  <a:cubicBezTo>
                    <a:pt x="32" y="124"/>
                    <a:pt x="88" y="76"/>
                    <a:pt x="160" y="68"/>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384" name="AutoShape 24"/>
            <p:cNvCxnSpPr>
              <a:cxnSpLocks noChangeShapeType="1"/>
              <a:stCxn id="15367" idx="2"/>
              <a:endCxn id="15383" idx="0"/>
            </p:cNvCxnSpPr>
            <p:nvPr/>
          </p:nvCxnSpPr>
          <p:spPr bwMode="auto">
            <a:xfrm>
              <a:off x="1804988" y="5876925"/>
              <a:ext cx="130175" cy="288925"/>
            </a:xfrm>
            <a:prstGeom prst="straightConnector1">
              <a:avLst/>
            </a:prstGeom>
            <a:noFill/>
            <a:ln w="38100">
              <a:solidFill>
                <a:schemeClr val="tx1"/>
              </a:solidFill>
              <a:round/>
              <a:headEnd type="none" w="sm" len="sm"/>
              <a:tailEnd type="none" w="sm" len="sm"/>
            </a:ln>
            <a:effectLst/>
          </p:spPr>
        </p:cxnSp>
        <p:cxnSp>
          <p:nvCxnSpPr>
            <p:cNvPr id="15385" name="AutoShape 25"/>
            <p:cNvCxnSpPr>
              <a:cxnSpLocks noChangeShapeType="1"/>
              <a:stCxn id="15370" idx="2"/>
              <a:endCxn id="15383" idx="3"/>
            </p:cNvCxnSpPr>
            <p:nvPr/>
          </p:nvCxnSpPr>
          <p:spPr bwMode="auto">
            <a:xfrm>
              <a:off x="3032125" y="5876925"/>
              <a:ext cx="34925" cy="228600"/>
            </a:xfrm>
            <a:prstGeom prst="straightConnector1">
              <a:avLst/>
            </a:prstGeom>
            <a:noFill/>
            <a:ln w="38100">
              <a:solidFill>
                <a:schemeClr val="tx1"/>
              </a:solidFill>
              <a:round/>
              <a:headEnd type="none" w="sm" len="sm"/>
              <a:tailEnd type="none" w="sm" len="sm"/>
            </a:ln>
            <a:effectLst/>
          </p:spPr>
        </p:cxnSp>
        <p:cxnSp>
          <p:nvCxnSpPr>
            <p:cNvPr id="15386" name="AutoShape 26"/>
            <p:cNvCxnSpPr>
              <a:cxnSpLocks noChangeShapeType="1"/>
              <a:stCxn id="15373" idx="2"/>
              <a:endCxn id="15383" idx="6"/>
            </p:cNvCxnSpPr>
            <p:nvPr/>
          </p:nvCxnSpPr>
          <p:spPr bwMode="auto">
            <a:xfrm flipH="1">
              <a:off x="4202113" y="5876925"/>
              <a:ext cx="58737" cy="300038"/>
            </a:xfrm>
            <a:prstGeom prst="straightConnector1">
              <a:avLst/>
            </a:prstGeom>
            <a:noFill/>
            <a:ln w="38100">
              <a:solidFill>
                <a:schemeClr val="tx1"/>
              </a:solidFill>
              <a:round/>
              <a:headEnd type="none" w="sm" len="sm"/>
              <a:tailEnd type="none" w="sm" len="sm"/>
            </a:ln>
            <a:effectLst/>
          </p:spPr>
        </p:cxnSp>
        <p:cxnSp>
          <p:nvCxnSpPr>
            <p:cNvPr id="15387" name="AutoShape 27"/>
            <p:cNvCxnSpPr>
              <a:cxnSpLocks noChangeShapeType="1"/>
              <a:stCxn id="15376" idx="2"/>
              <a:endCxn id="15383" idx="10"/>
            </p:cNvCxnSpPr>
            <p:nvPr/>
          </p:nvCxnSpPr>
          <p:spPr bwMode="auto">
            <a:xfrm flipH="1">
              <a:off x="6007100" y="5876925"/>
              <a:ext cx="203200" cy="360363"/>
            </a:xfrm>
            <a:prstGeom prst="straightConnector1">
              <a:avLst/>
            </a:prstGeom>
            <a:noFill/>
            <a:ln w="38100">
              <a:solidFill>
                <a:schemeClr val="tx1"/>
              </a:solidFill>
              <a:round/>
              <a:headEnd type="none" w="sm" len="sm"/>
              <a:tailEnd type="none" w="sm" len="sm"/>
            </a:ln>
            <a:effectLst/>
          </p:spPr>
        </p:cxnSp>
        <p:sp>
          <p:nvSpPr>
            <p:cNvPr id="15388" name="Freeform 32"/>
            <p:cNvSpPr>
              <a:spLocks/>
            </p:cNvSpPr>
            <p:nvPr/>
          </p:nvSpPr>
          <p:spPr bwMode="auto">
            <a:xfrm>
              <a:off x="1789113" y="4940300"/>
              <a:ext cx="2522537" cy="1435100"/>
            </a:xfrm>
            <a:custGeom>
              <a:avLst/>
              <a:gdLst>
                <a:gd name="T0" fmla="*/ 26987 w 1589"/>
                <a:gd name="T1" fmla="*/ 0 h 904"/>
                <a:gd name="T2" fmla="*/ 39687 w 1589"/>
                <a:gd name="T3" fmla="*/ 774700 h 904"/>
                <a:gd name="T4" fmla="*/ 268287 w 1589"/>
                <a:gd name="T5" fmla="*/ 1308100 h 904"/>
                <a:gd name="T6" fmla="*/ 1106487 w 1589"/>
                <a:gd name="T7" fmla="*/ 1384300 h 904"/>
                <a:gd name="T8" fmla="*/ 2211387 w 1589"/>
                <a:gd name="T9" fmla="*/ 1346200 h 904"/>
                <a:gd name="T10" fmla="*/ 2478087 w 1589"/>
                <a:gd name="T11" fmla="*/ 850900 h 904"/>
                <a:gd name="T12" fmla="*/ 2478087 w 1589"/>
                <a:gd name="T13" fmla="*/ 165100 h 9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9" h="904">
                  <a:moveTo>
                    <a:pt x="17" y="0"/>
                  </a:moveTo>
                  <a:cubicBezTo>
                    <a:pt x="18" y="80"/>
                    <a:pt x="0" y="351"/>
                    <a:pt x="25" y="488"/>
                  </a:cubicBezTo>
                  <a:cubicBezTo>
                    <a:pt x="50" y="625"/>
                    <a:pt x="57" y="760"/>
                    <a:pt x="169" y="824"/>
                  </a:cubicBezTo>
                  <a:cubicBezTo>
                    <a:pt x="281" y="888"/>
                    <a:pt x="493" y="868"/>
                    <a:pt x="697" y="872"/>
                  </a:cubicBezTo>
                  <a:cubicBezTo>
                    <a:pt x="901" y="876"/>
                    <a:pt x="1249" y="904"/>
                    <a:pt x="1393" y="848"/>
                  </a:cubicBezTo>
                  <a:cubicBezTo>
                    <a:pt x="1537" y="792"/>
                    <a:pt x="1533" y="660"/>
                    <a:pt x="1561" y="536"/>
                  </a:cubicBezTo>
                  <a:cubicBezTo>
                    <a:pt x="1589" y="412"/>
                    <a:pt x="1569" y="256"/>
                    <a:pt x="1561" y="104"/>
                  </a:cubicBezTo>
                </a:path>
              </a:pathLst>
            </a:custGeom>
            <a:noFill/>
            <a:ln w="76200" cap="flat" cmpd="sng">
              <a:solidFill>
                <a:srgbClr val="FF0000"/>
              </a:solidFill>
              <a:prstDash val="solid"/>
              <a:round/>
              <a:headEnd type="none" w="sm" len="sm"/>
              <a:tailEnd type="triangle" w="med" len="me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9" name="Text Box 23"/>
            <p:cNvSpPr txBox="1">
              <a:spLocks noChangeArrowheads="1"/>
            </p:cNvSpPr>
            <p:nvPr/>
          </p:nvSpPr>
          <p:spPr bwMode="auto">
            <a:xfrm>
              <a:off x="2454275" y="6261100"/>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communication network</a:t>
              </a:r>
            </a:p>
          </p:txBody>
        </p:sp>
        <p:sp>
          <p:nvSpPr>
            <p:cNvPr id="15390" name="Rectangle 33"/>
            <p:cNvSpPr>
              <a:spLocks noChangeArrowheads="1"/>
            </p:cNvSpPr>
            <p:nvPr/>
          </p:nvSpPr>
          <p:spPr bwMode="auto">
            <a:xfrm>
              <a:off x="1676400" y="4800600"/>
              <a:ext cx="304800" cy="152400"/>
            </a:xfrm>
            <a:prstGeom prst="rect">
              <a:avLst/>
            </a:prstGeom>
            <a:solidFill>
              <a:srgbClr val="0000FF"/>
            </a:solidFill>
            <a:ln w="190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91" name="Rectangle 34"/>
            <p:cNvSpPr>
              <a:spLocks noChangeArrowheads="1"/>
            </p:cNvSpPr>
            <p:nvPr/>
          </p:nvSpPr>
          <p:spPr bwMode="auto">
            <a:xfrm>
              <a:off x="4114800" y="4953000"/>
              <a:ext cx="304800" cy="152400"/>
            </a:xfrm>
            <a:prstGeom prst="rect">
              <a:avLst/>
            </a:prstGeom>
            <a:solidFill>
              <a:srgbClr val="0000FF"/>
            </a:solidFill>
            <a:ln w="190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392" name="AutoShape 35"/>
          <p:cNvSpPr>
            <a:spLocks/>
          </p:cNvSpPr>
          <p:nvPr/>
        </p:nvSpPr>
        <p:spPr bwMode="auto">
          <a:xfrm>
            <a:off x="8077200" y="2795751"/>
            <a:ext cx="76200" cy="304800"/>
          </a:xfrm>
          <a:prstGeom prst="rightBrace">
            <a:avLst>
              <a:gd name="adj1" fmla="val 33333"/>
              <a:gd name="adj2" fmla="val 50000"/>
            </a:avLst>
          </a:prstGeom>
          <a:no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93" name="AutoShape 36"/>
          <p:cNvSpPr>
            <a:spLocks/>
          </p:cNvSpPr>
          <p:nvPr/>
        </p:nvSpPr>
        <p:spPr bwMode="auto">
          <a:xfrm>
            <a:off x="8229600" y="3352800"/>
            <a:ext cx="76200" cy="838200"/>
          </a:xfrm>
          <a:prstGeom prst="rightBrace">
            <a:avLst>
              <a:gd name="adj1" fmla="val 91667"/>
              <a:gd name="adj2" fmla="val 50000"/>
            </a:avLst>
          </a:prstGeom>
          <a:no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94" name="Rectangle 37"/>
          <p:cNvSpPr>
            <a:spLocks noChangeArrowheads="1"/>
          </p:cNvSpPr>
          <p:nvPr/>
        </p:nvSpPr>
        <p:spPr bwMode="auto">
          <a:xfrm>
            <a:off x="8389937" y="3695700"/>
            <a:ext cx="304800" cy="152400"/>
          </a:xfrm>
          <a:prstGeom prst="rect">
            <a:avLst/>
          </a:prstGeom>
          <a:solidFill>
            <a:srgbClr val="0000FF"/>
          </a:solidFill>
          <a:ln w="190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p:cNvSpPr/>
          <p:nvPr/>
        </p:nvSpPr>
        <p:spPr>
          <a:xfrm>
            <a:off x="112552"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13366467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sz="3200" dirty="0"/>
              <a:t>Point-to-Point Communication</a:t>
            </a:r>
          </a:p>
        </p:txBody>
      </p:sp>
      <p:sp>
        <p:nvSpPr>
          <p:cNvPr id="46083"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B8A35D-D1EF-46D7-846E-5BD72A1EA2E1}"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6085" name="Rectangle 3"/>
          <p:cNvSpPr>
            <a:spLocks noGrp="1" noChangeArrowheads="1"/>
          </p:cNvSpPr>
          <p:nvPr>
            <p:ph type="body" idx="4294967295"/>
          </p:nvPr>
        </p:nvSpPr>
        <p:spPr>
          <a:xfrm>
            <a:off x="457199" y="988493"/>
            <a:ext cx="10053263" cy="2790340"/>
          </a:xfrm>
        </p:spPr>
        <p:txBody>
          <a:bodyPr>
            <a:normAutofit fontScale="92500" lnSpcReduction="10000"/>
          </a:bodyPr>
          <a:lstStyle/>
          <a:p>
            <a:pPr eaLnBrk="1" hangingPunct="1">
              <a:spcBef>
                <a:spcPct val="60000"/>
              </a:spcBef>
            </a:pPr>
            <a:r>
              <a:rPr lang="en-US" dirty="0"/>
              <a:t>P2P: Simplest form of message passing communication</a:t>
            </a:r>
          </a:p>
          <a:p>
            <a:pPr eaLnBrk="1" hangingPunct="1">
              <a:spcBef>
                <a:spcPct val="60000"/>
              </a:spcBef>
            </a:pPr>
            <a:r>
              <a:rPr lang="en-US" dirty="0"/>
              <a:t>One process sends a message to another process: </a:t>
            </a:r>
            <a:r>
              <a:rPr lang="en-US" dirty="0" err="1">
                <a:solidFill>
                  <a:srgbClr val="0070C0"/>
                </a:solidFill>
                <a:latin typeface="Consolas" panose="020B0609020204030204" pitchFamily="49" charset="0"/>
                <a:cs typeface="Courier New" panose="02070309020205020404" pitchFamily="49" charset="0"/>
              </a:rPr>
              <a:t>MPI_Send</a:t>
            </a:r>
            <a:r>
              <a:rPr lang="en-US" dirty="0"/>
              <a:t> &amp; </a:t>
            </a:r>
            <a:r>
              <a:rPr lang="en-US" dirty="0" err="1">
                <a:solidFill>
                  <a:srgbClr val="0070C0"/>
                </a:solidFill>
                <a:latin typeface="Consolas" panose="020B0609020204030204" pitchFamily="49" charset="0"/>
                <a:cs typeface="Courier New" panose="02070309020205020404" pitchFamily="49" charset="0"/>
              </a:rPr>
              <a:t>MPI_Recv</a:t>
            </a:r>
            <a:endParaRPr lang="en-US" dirty="0">
              <a:solidFill>
                <a:srgbClr val="0070C0"/>
              </a:solidFill>
              <a:latin typeface="Consolas" panose="020B0609020204030204" pitchFamily="49" charset="0"/>
              <a:cs typeface="Courier New" panose="02070309020205020404" pitchFamily="49" charset="0"/>
            </a:endParaRPr>
          </a:p>
          <a:p>
            <a:pPr eaLnBrk="1" hangingPunct="1">
              <a:lnSpc>
                <a:spcPct val="90000"/>
              </a:lnSpc>
            </a:pPr>
            <a:endParaRPr lang="en-US" sz="2000" dirty="0"/>
          </a:p>
          <a:p>
            <a:pPr eaLnBrk="1" hangingPunct="1">
              <a:lnSpc>
                <a:spcPct val="90000"/>
              </a:lnSpc>
            </a:pPr>
            <a:r>
              <a:rPr lang="en-US" sz="2500" dirty="0"/>
              <a:t>In pic. below: </a:t>
            </a:r>
            <a:r>
              <a:rPr lang="en-US" sz="2500" dirty="0">
                <a:solidFill>
                  <a:srgbClr val="C00000"/>
                </a:solidFill>
              </a:rPr>
              <a:t>source</a:t>
            </a:r>
            <a:r>
              <a:rPr lang="en-US" sz="2500" dirty="0"/>
              <a:t> process sends message to </a:t>
            </a:r>
            <a:r>
              <a:rPr lang="en-US" sz="2500" dirty="0">
                <a:solidFill>
                  <a:srgbClr val="C00000"/>
                </a:solidFill>
              </a:rPr>
              <a:t>destination</a:t>
            </a:r>
            <a:r>
              <a:rPr lang="en-US" sz="2500" dirty="0"/>
              <a:t> process</a:t>
            </a:r>
          </a:p>
          <a:p>
            <a:pPr eaLnBrk="1" hangingPunct="1">
              <a:lnSpc>
                <a:spcPct val="90000"/>
              </a:lnSpc>
            </a:pPr>
            <a:r>
              <a:rPr lang="en-US" sz="2500" dirty="0"/>
              <a:t>Communication takes place within a communicator, e.g., </a:t>
            </a:r>
            <a:r>
              <a:rPr lang="en-US" sz="2500" dirty="0">
                <a:solidFill>
                  <a:srgbClr val="0070C0"/>
                </a:solidFill>
                <a:latin typeface="Consolas" pitchFamily="49" charset="0"/>
              </a:rPr>
              <a:t>MY</a:t>
            </a:r>
            <a:r>
              <a:rPr lang="en-US" sz="2500" dirty="0">
                <a:solidFill>
                  <a:srgbClr val="0070C0"/>
                </a:solidFill>
                <a:latin typeface="Consolas" pitchFamily="49" charset="0"/>
                <a:cs typeface="Consolas" pitchFamily="49" charset="0"/>
              </a:rPr>
              <a:t>_COMM_WORLD</a:t>
            </a:r>
            <a:endParaRPr lang="en-US" sz="2500" dirty="0"/>
          </a:p>
          <a:p>
            <a:pPr eaLnBrk="1" hangingPunct="1">
              <a:lnSpc>
                <a:spcPct val="90000"/>
              </a:lnSpc>
            </a:pPr>
            <a:r>
              <a:rPr lang="en-US" sz="2500" dirty="0"/>
              <a:t>Processes are identified by their ranks </a:t>
            </a:r>
            <a:r>
              <a:rPr lang="en-US" sz="2500" b="1" dirty="0"/>
              <a:t>within</a:t>
            </a:r>
            <a:r>
              <a:rPr lang="en-US" sz="2500" dirty="0"/>
              <a:t> the communicator</a:t>
            </a:r>
          </a:p>
          <a:p>
            <a:pPr lvl="1">
              <a:lnSpc>
                <a:spcPct val="90000"/>
              </a:lnSpc>
            </a:pPr>
            <a:r>
              <a:rPr lang="en-US" sz="2300" dirty="0"/>
              <a:t>IMPORTANT: </a:t>
            </a:r>
            <a:r>
              <a:rPr lang="en-US" sz="2300" dirty="0">
                <a:solidFill>
                  <a:srgbClr val="C00000"/>
                </a:solidFill>
              </a:rPr>
              <a:t>the same process has different ranks in different communicators</a:t>
            </a:r>
          </a:p>
        </p:txBody>
      </p:sp>
      <p:sp>
        <p:nvSpPr>
          <p:cNvPr id="46086" name="Freeform 4"/>
          <p:cNvSpPr>
            <a:spLocks/>
          </p:cNvSpPr>
          <p:nvPr/>
        </p:nvSpPr>
        <p:spPr bwMode="auto">
          <a:xfrm>
            <a:off x="2926080" y="4149852"/>
            <a:ext cx="5334000" cy="2273300"/>
          </a:xfrm>
          <a:custGeom>
            <a:avLst/>
            <a:gdLst>
              <a:gd name="T0" fmla="*/ 495300 w 3360"/>
              <a:gd name="T1" fmla="*/ 165100 h 1432"/>
              <a:gd name="T2" fmla="*/ 1257300 w 3360"/>
              <a:gd name="T3" fmla="*/ 12700 h 1432"/>
              <a:gd name="T4" fmla="*/ 2019300 w 3360"/>
              <a:gd name="T5" fmla="*/ 88900 h 1432"/>
              <a:gd name="T6" fmla="*/ 3009900 w 3360"/>
              <a:gd name="T7" fmla="*/ 393700 h 1432"/>
              <a:gd name="T8" fmla="*/ 4229100 w 3360"/>
              <a:gd name="T9" fmla="*/ 469900 h 1432"/>
              <a:gd name="T10" fmla="*/ 5295900 w 3360"/>
              <a:gd name="T11" fmla="*/ 1308100 h 1432"/>
              <a:gd name="T12" fmla="*/ 4457700 w 3360"/>
              <a:gd name="T13" fmla="*/ 2070100 h 1432"/>
              <a:gd name="T14" fmla="*/ 2247900 w 3360"/>
              <a:gd name="T15" fmla="*/ 2222500 h 1432"/>
              <a:gd name="T16" fmla="*/ 342900 w 3360"/>
              <a:gd name="T17" fmla="*/ 1765300 h 1432"/>
              <a:gd name="T18" fmla="*/ 190500 w 3360"/>
              <a:gd name="T19" fmla="*/ 850900 h 1432"/>
              <a:gd name="T20" fmla="*/ 114300 w 3360"/>
              <a:gd name="T21" fmla="*/ 393700 h 1432"/>
              <a:gd name="T22" fmla="*/ 495300 w 3360"/>
              <a:gd name="T23" fmla="*/ 165100 h 1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60" h="1432">
                <a:moveTo>
                  <a:pt x="312" y="104"/>
                </a:moveTo>
                <a:cubicBezTo>
                  <a:pt x="432" y="64"/>
                  <a:pt x="632" y="16"/>
                  <a:pt x="792" y="8"/>
                </a:cubicBezTo>
                <a:cubicBezTo>
                  <a:pt x="952" y="0"/>
                  <a:pt x="1088" y="16"/>
                  <a:pt x="1272" y="56"/>
                </a:cubicBezTo>
                <a:cubicBezTo>
                  <a:pt x="1456" y="96"/>
                  <a:pt x="1664" y="208"/>
                  <a:pt x="1896" y="248"/>
                </a:cubicBezTo>
                <a:cubicBezTo>
                  <a:pt x="2128" y="288"/>
                  <a:pt x="2424" y="200"/>
                  <a:pt x="2664" y="296"/>
                </a:cubicBezTo>
                <a:cubicBezTo>
                  <a:pt x="2904" y="392"/>
                  <a:pt x="3312" y="656"/>
                  <a:pt x="3336" y="824"/>
                </a:cubicBezTo>
                <a:cubicBezTo>
                  <a:pt x="3360" y="992"/>
                  <a:pt x="3128" y="1208"/>
                  <a:pt x="2808" y="1304"/>
                </a:cubicBezTo>
                <a:cubicBezTo>
                  <a:pt x="2488" y="1400"/>
                  <a:pt x="1848" y="1432"/>
                  <a:pt x="1416" y="1400"/>
                </a:cubicBezTo>
                <a:cubicBezTo>
                  <a:pt x="984" y="1368"/>
                  <a:pt x="432" y="1256"/>
                  <a:pt x="216" y="1112"/>
                </a:cubicBezTo>
                <a:cubicBezTo>
                  <a:pt x="0" y="968"/>
                  <a:pt x="144" y="680"/>
                  <a:pt x="120" y="536"/>
                </a:cubicBezTo>
                <a:cubicBezTo>
                  <a:pt x="96" y="392"/>
                  <a:pt x="40" y="320"/>
                  <a:pt x="72" y="248"/>
                </a:cubicBezTo>
                <a:cubicBezTo>
                  <a:pt x="104" y="176"/>
                  <a:pt x="192" y="144"/>
                  <a:pt x="312" y="104"/>
                </a:cubicBezTo>
                <a:close/>
              </a:path>
            </a:pathLst>
          </a:custGeom>
          <a:solidFill>
            <a:srgbClr val="FFCCCC"/>
          </a:solid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87" name="Oval 5"/>
          <p:cNvSpPr>
            <a:spLocks noChangeArrowheads="1"/>
          </p:cNvSpPr>
          <p:nvPr/>
        </p:nvSpPr>
        <p:spPr bwMode="auto">
          <a:xfrm>
            <a:off x="3307080" y="46070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0</a:t>
            </a:r>
          </a:p>
        </p:txBody>
      </p:sp>
      <p:sp>
        <p:nvSpPr>
          <p:cNvPr id="46088" name="Oval 6"/>
          <p:cNvSpPr>
            <a:spLocks noChangeArrowheads="1"/>
          </p:cNvSpPr>
          <p:nvPr/>
        </p:nvSpPr>
        <p:spPr bwMode="auto">
          <a:xfrm>
            <a:off x="3992880" y="47594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1</a:t>
            </a:r>
          </a:p>
        </p:txBody>
      </p:sp>
      <p:sp>
        <p:nvSpPr>
          <p:cNvPr id="46089" name="Oval 7"/>
          <p:cNvSpPr>
            <a:spLocks noChangeArrowheads="1"/>
          </p:cNvSpPr>
          <p:nvPr/>
        </p:nvSpPr>
        <p:spPr bwMode="auto">
          <a:xfrm>
            <a:off x="6621780" y="51531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5</a:t>
            </a:r>
          </a:p>
        </p:txBody>
      </p:sp>
      <p:sp>
        <p:nvSpPr>
          <p:cNvPr id="46090" name="Oval 8"/>
          <p:cNvSpPr>
            <a:spLocks noChangeArrowheads="1"/>
          </p:cNvSpPr>
          <p:nvPr/>
        </p:nvSpPr>
        <p:spPr bwMode="auto">
          <a:xfrm>
            <a:off x="4792980" y="45181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2</a:t>
            </a:r>
          </a:p>
        </p:txBody>
      </p:sp>
      <p:sp>
        <p:nvSpPr>
          <p:cNvPr id="46091" name="Oval 9"/>
          <p:cNvSpPr>
            <a:spLocks noChangeArrowheads="1"/>
          </p:cNvSpPr>
          <p:nvPr/>
        </p:nvSpPr>
        <p:spPr bwMode="auto">
          <a:xfrm>
            <a:off x="4335780" y="53817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4</a:t>
            </a:r>
          </a:p>
        </p:txBody>
      </p:sp>
      <p:sp>
        <p:nvSpPr>
          <p:cNvPr id="46092" name="Oval 10"/>
          <p:cNvSpPr>
            <a:spLocks noChangeArrowheads="1"/>
          </p:cNvSpPr>
          <p:nvPr/>
        </p:nvSpPr>
        <p:spPr bwMode="auto">
          <a:xfrm>
            <a:off x="5173980" y="53055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3</a:t>
            </a:r>
          </a:p>
        </p:txBody>
      </p:sp>
      <p:sp>
        <p:nvSpPr>
          <p:cNvPr id="46093" name="Oval 11"/>
          <p:cNvSpPr>
            <a:spLocks noChangeArrowheads="1"/>
          </p:cNvSpPr>
          <p:nvPr/>
        </p:nvSpPr>
        <p:spPr bwMode="auto">
          <a:xfrm>
            <a:off x="6202680" y="5826252"/>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6</a:t>
            </a:r>
          </a:p>
        </p:txBody>
      </p:sp>
      <p:cxnSp>
        <p:nvCxnSpPr>
          <p:cNvPr id="46095" name="AutoShape 14"/>
          <p:cNvCxnSpPr>
            <a:cxnSpLocks noChangeShapeType="1"/>
            <a:stCxn id="46092" idx="7"/>
            <a:endCxn id="46089" idx="1"/>
          </p:cNvCxnSpPr>
          <p:nvPr/>
        </p:nvCxnSpPr>
        <p:spPr bwMode="auto">
          <a:xfrm rot="-5400000">
            <a:off x="6050280" y="4734052"/>
            <a:ext cx="152400" cy="1123950"/>
          </a:xfrm>
          <a:prstGeom prst="curvedConnector3">
            <a:avLst>
              <a:gd name="adj1" fmla="val 170833"/>
            </a:avLst>
          </a:prstGeom>
          <a:noFill/>
          <a:ln w="25400">
            <a:solidFill>
              <a:schemeClr val="tx1"/>
            </a:solidFill>
            <a:round/>
            <a:headEnd type="none" w="sm" len="sm"/>
            <a:tailEnd type="triangle" w="med" len="lg"/>
          </a:ln>
          <a:effectLst/>
        </p:spPr>
      </p:cxnSp>
      <p:sp>
        <p:nvSpPr>
          <p:cNvPr id="46096" name="Text Box 15"/>
          <p:cNvSpPr txBox="1">
            <a:spLocks noChangeArrowheads="1"/>
          </p:cNvSpPr>
          <p:nvPr/>
        </p:nvSpPr>
        <p:spPr bwMode="auto">
          <a:xfrm>
            <a:off x="4983481" y="5673853"/>
            <a:ext cx="874255"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mn-cs"/>
              </a:rPr>
              <a:t>source</a:t>
            </a:r>
          </a:p>
        </p:txBody>
      </p:sp>
      <p:sp>
        <p:nvSpPr>
          <p:cNvPr id="46097" name="Text Box 16"/>
          <p:cNvSpPr txBox="1">
            <a:spLocks noChangeArrowheads="1"/>
          </p:cNvSpPr>
          <p:nvPr/>
        </p:nvSpPr>
        <p:spPr bwMode="auto">
          <a:xfrm>
            <a:off x="6964680" y="5369053"/>
            <a:ext cx="1297448"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mn-cs"/>
              </a:rPr>
              <a:t>destination</a:t>
            </a:r>
          </a:p>
        </p:txBody>
      </p:sp>
      <p:sp>
        <p:nvSpPr>
          <p:cNvPr id="46098" name="Text Box 24"/>
          <p:cNvSpPr txBox="1">
            <a:spLocks noChangeArrowheads="1"/>
          </p:cNvSpPr>
          <p:nvPr/>
        </p:nvSpPr>
        <p:spPr bwMode="auto">
          <a:xfrm>
            <a:off x="5458142" y="4630035"/>
            <a:ext cx="1117912"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message</a:t>
            </a:r>
          </a:p>
        </p:txBody>
      </p:sp>
      <p:grpSp>
        <p:nvGrpSpPr>
          <p:cNvPr id="2" name="Group 34"/>
          <p:cNvGrpSpPr>
            <a:grpSpLocks/>
          </p:cNvGrpSpPr>
          <p:nvPr/>
        </p:nvGrpSpPr>
        <p:grpSpPr bwMode="auto">
          <a:xfrm>
            <a:off x="5745480" y="4988052"/>
            <a:ext cx="457200" cy="304800"/>
            <a:chOff x="2976" y="2688"/>
            <a:chExt cx="288" cy="192"/>
          </a:xfrm>
        </p:grpSpPr>
        <p:sp>
          <p:nvSpPr>
            <p:cNvPr id="46100" name="Rectangle 31"/>
            <p:cNvSpPr>
              <a:spLocks noChangeArrowheads="1"/>
            </p:cNvSpPr>
            <p:nvPr/>
          </p:nvSpPr>
          <p:spPr bwMode="auto">
            <a:xfrm>
              <a:off x="2976" y="2688"/>
              <a:ext cx="288" cy="192"/>
            </a:xfrm>
            <a:prstGeom prst="rect">
              <a:avLst/>
            </a:prstGeom>
            <a:solidFill>
              <a:schemeClr val="bg1"/>
            </a:solidFill>
            <a:ln w="63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5"/>
            <p:cNvGrpSpPr>
              <a:grpSpLocks/>
            </p:cNvGrpSpPr>
            <p:nvPr/>
          </p:nvGrpSpPr>
          <p:grpSpPr bwMode="auto">
            <a:xfrm>
              <a:off x="3000" y="2712"/>
              <a:ext cx="240" cy="144"/>
              <a:chOff x="192" y="1872"/>
              <a:chExt cx="240" cy="144"/>
            </a:xfrm>
          </p:grpSpPr>
          <p:sp>
            <p:nvSpPr>
              <p:cNvPr id="46103" name="Rectangle 26"/>
              <p:cNvSpPr>
                <a:spLocks noChangeArrowheads="1"/>
              </p:cNvSpPr>
              <p:nvPr/>
            </p:nvSpPr>
            <p:spPr bwMode="auto">
              <a:xfrm>
                <a:off x="192"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04" name="Rectangle 27"/>
              <p:cNvSpPr>
                <a:spLocks noChangeArrowheads="1"/>
              </p:cNvSpPr>
              <p:nvPr/>
            </p:nvSpPr>
            <p:spPr bwMode="auto">
              <a:xfrm>
                <a:off x="240"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05" name="Rectangle 28"/>
              <p:cNvSpPr>
                <a:spLocks noChangeArrowheads="1"/>
              </p:cNvSpPr>
              <p:nvPr/>
            </p:nvSpPr>
            <p:spPr bwMode="auto">
              <a:xfrm>
                <a:off x="288"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06" name="Rectangle 29"/>
              <p:cNvSpPr>
                <a:spLocks noChangeArrowheads="1"/>
              </p:cNvSpPr>
              <p:nvPr/>
            </p:nvSpPr>
            <p:spPr bwMode="auto">
              <a:xfrm>
                <a:off x="336"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07" name="Rectangle 30"/>
              <p:cNvSpPr>
                <a:spLocks noChangeArrowheads="1"/>
              </p:cNvSpPr>
              <p:nvPr/>
            </p:nvSpPr>
            <p:spPr bwMode="auto">
              <a:xfrm>
                <a:off x="384"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6102" name="Freeform 32"/>
            <p:cNvSpPr>
              <a:spLocks/>
            </p:cNvSpPr>
            <p:nvPr/>
          </p:nvSpPr>
          <p:spPr bwMode="auto">
            <a:xfrm>
              <a:off x="2976" y="2688"/>
              <a:ext cx="288" cy="48"/>
            </a:xfrm>
            <a:custGeom>
              <a:avLst/>
              <a:gdLst>
                <a:gd name="T0" fmla="*/ 0 w 288"/>
                <a:gd name="T1" fmla="*/ 0 h 48"/>
                <a:gd name="T2" fmla="*/ 144 w 288"/>
                <a:gd name="T3" fmla="*/ 48 h 48"/>
                <a:gd name="T4" fmla="*/ 288 w 288"/>
                <a:gd name="T5" fmla="*/ 0 h 48"/>
                <a:gd name="T6" fmla="*/ 0 w 28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48">
                  <a:moveTo>
                    <a:pt x="0" y="0"/>
                  </a:moveTo>
                  <a:lnTo>
                    <a:pt x="144" y="48"/>
                  </a:lnTo>
                  <a:lnTo>
                    <a:pt x="288" y="0"/>
                  </a:lnTo>
                  <a:lnTo>
                    <a:pt x="0" y="0"/>
                  </a:lnTo>
                  <a:close/>
                </a:path>
              </a:pathLst>
            </a:custGeom>
            <a:solidFill>
              <a:schemeClr val="bg1"/>
            </a:solidFill>
            <a:ln w="635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6094" name="Text Box 12"/>
          <p:cNvSpPr txBox="1">
            <a:spLocks noChangeArrowheads="1"/>
          </p:cNvSpPr>
          <p:nvPr/>
        </p:nvSpPr>
        <p:spPr bwMode="auto">
          <a:xfrm>
            <a:off x="7269480" y="4208432"/>
            <a:ext cx="1531436" cy="492443"/>
          </a:xfrm>
          <a:prstGeom prst="rect">
            <a:avLst/>
          </a:prstGeom>
          <a:noFill/>
          <a:ln w="12700">
            <a:noFill/>
            <a:miter lim="800000"/>
            <a:headEnd type="none" w="sm" len="sm"/>
            <a:tailEnd type="none" w="sm" len="sm"/>
          </a:ln>
          <a:effectLst/>
        </p:spPr>
        <p:txBody>
          <a:bodyPr wrap="none" lIns="36000" tIns="0" rIns="3600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(communicator)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MY_COMM_WORLD</a:t>
            </a:r>
          </a:p>
        </p:txBody>
      </p:sp>
      <p:sp>
        <p:nvSpPr>
          <p:cNvPr id="29" name="Rectangle 28"/>
          <p:cNvSpPr/>
          <p:nvPr/>
        </p:nvSpPr>
        <p:spPr>
          <a:xfrm>
            <a:off x="39400"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7458091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normAutofit/>
          </a:bodyPr>
          <a:lstStyle/>
          <a:p>
            <a:pPr eaLnBrk="1" hangingPunct="1"/>
            <a:r>
              <a:rPr lang="en-US" dirty="0"/>
              <a:t>P2P Communication, Syntax Issues: Sending a Message</a:t>
            </a:r>
          </a:p>
        </p:txBody>
      </p:sp>
      <p:sp>
        <p:nvSpPr>
          <p:cNvPr id="47109" name="Rectangle 3"/>
          <p:cNvSpPr>
            <a:spLocks noGrp="1" noChangeArrowheads="1"/>
          </p:cNvSpPr>
          <p:nvPr>
            <p:ph idx="1"/>
          </p:nvPr>
        </p:nvSpPr>
        <p:spPr/>
        <p:txBody>
          <a:bodyPr vert="horz" lIns="91440" tIns="45720" rIns="36000" bIns="45720" rtlCol="0">
            <a:normAutofit lnSpcReduction="10000"/>
          </a:bodyPr>
          <a:lstStyle/>
          <a:p>
            <a:pPr>
              <a:lnSpc>
                <a:spcPct val="80000"/>
              </a:lnSpc>
              <a:spcBef>
                <a:spcPct val="80000"/>
              </a:spcBef>
              <a:tabLst>
                <a:tab pos="1333500" algn="l"/>
                <a:tab pos="2578100" algn="l"/>
                <a:tab pos="2768600" algn="l"/>
              </a:tabLst>
            </a:pPr>
            <a:endParaRPr lang="en-US" sz="2000" dirty="0"/>
          </a:p>
          <a:p>
            <a:pPr>
              <a:lnSpc>
                <a:spcPct val="80000"/>
              </a:lnSpc>
              <a:spcBef>
                <a:spcPct val="80000"/>
              </a:spcBef>
              <a:tabLst>
                <a:tab pos="1333500" algn="l"/>
                <a:tab pos="2578100" algn="l"/>
                <a:tab pos="2768600" algn="l"/>
              </a:tabLst>
            </a:pPr>
            <a:endParaRPr lang="en-US" sz="2000" dirty="0"/>
          </a:p>
          <a:p>
            <a:pPr>
              <a:lnSpc>
                <a:spcPct val="80000"/>
              </a:lnSpc>
              <a:spcBef>
                <a:spcPct val="80000"/>
              </a:spcBef>
              <a:tabLst>
                <a:tab pos="1333500" algn="l"/>
                <a:tab pos="2578100" algn="l"/>
                <a:tab pos="2768600" algn="l"/>
              </a:tabLst>
            </a:pPr>
            <a:endParaRPr lang="en-US" sz="2000" dirty="0"/>
          </a:p>
          <a:p>
            <a:pPr>
              <a:lnSpc>
                <a:spcPct val="80000"/>
              </a:lnSpc>
              <a:spcBef>
                <a:spcPct val="80000"/>
              </a:spcBef>
              <a:tabLst>
                <a:tab pos="1333500" algn="l"/>
                <a:tab pos="2578100" algn="l"/>
                <a:tab pos="2768600" algn="l"/>
              </a:tabLst>
            </a:pPr>
            <a:r>
              <a:rPr lang="en-US" sz="2000" dirty="0" err="1">
                <a:solidFill>
                  <a:srgbClr val="0070C0"/>
                </a:solidFill>
                <a:latin typeface="Consolas" pitchFamily="49" charset="0"/>
                <a:cs typeface="Consolas" pitchFamily="49" charset="0"/>
              </a:rPr>
              <a:t>buf</a:t>
            </a:r>
            <a:r>
              <a:rPr lang="en-US" sz="2000" dirty="0"/>
              <a:t> is the starting point of the message with </a:t>
            </a:r>
            <a:r>
              <a:rPr lang="en-US" sz="2000" dirty="0">
                <a:solidFill>
                  <a:srgbClr val="0070C0"/>
                </a:solidFill>
                <a:latin typeface="Consolas" pitchFamily="49" charset="0"/>
                <a:cs typeface="Consolas" pitchFamily="49" charset="0"/>
              </a:rPr>
              <a:t>count</a:t>
            </a:r>
            <a:r>
              <a:rPr lang="en-US" sz="2000" dirty="0"/>
              <a:t> elements, each described with </a:t>
            </a:r>
            <a:r>
              <a:rPr lang="en-US" sz="2000" dirty="0" err="1">
                <a:solidFill>
                  <a:srgbClr val="0070C0"/>
                </a:solidFill>
                <a:latin typeface="Consolas" pitchFamily="49" charset="0"/>
                <a:cs typeface="Consolas" pitchFamily="49" charset="0"/>
              </a:rPr>
              <a:t>datatype</a:t>
            </a:r>
            <a:endParaRPr lang="en-US" sz="2000" dirty="0">
              <a:solidFill>
                <a:srgbClr val="0070C0"/>
              </a:solidFill>
              <a:latin typeface="Consolas" pitchFamily="49" charset="0"/>
              <a:cs typeface="Consolas" pitchFamily="49" charset="0"/>
            </a:endParaRPr>
          </a:p>
          <a:p>
            <a:pPr lvl="1">
              <a:lnSpc>
                <a:spcPct val="80000"/>
              </a:lnSpc>
              <a:spcBef>
                <a:spcPct val="35000"/>
              </a:spcBef>
              <a:tabLst>
                <a:tab pos="1333500" algn="l"/>
                <a:tab pos="2578100" algn="l"/>
                <a:tab pos="2768600" algn="l"/>
              </a:tabLst>
            </a:pPr>
            <a:endParaRPr lang="en-US" sz="1600" dirty="0"/>
          </a:p>
          <a:p>
            <a:pPr>
              <a:lnSpc>
                <a:spcPct val="80000"/>
              </a:lnSpc>
              <a:spcBef>
                <a:spcPct val="35000"/>
              </a:spcBef>
              <a:tabLst>
                <a:tab pos="1333500" algn="l"/>
                <a:tab pos="2578100" algn="l"/>
                <a:tab pos="2768600" algn="l"/>
              </a:tabLst>
            </a:pPr>
            <a:r>
              <a:rPr lang="en-US" sz="2000" dirty="0">
                <a:solidFill>
                  <a:srgbClr val="0070C0"/>
                </a:solidFill>
                <a:latin typeface="Consolas" pitchFamily="49" charset="0"/>
              </a:rPr>
              <a:t>datatype</a:t>
            </a:r>
            <a:r>
              <a:rPr lang="en-US" sz="2000" dirty="0"/>
              <a:t> is the data type of each receive buffer element (it’s a handle; to be discussed soon)</a:t>
            </a:r>
          </a:p>
          <a:p>
            <a:pPr lvl="1">
              <a:lnSpc>
                <a:spcPct val="80000"/>
              </a:lnSpc>
              <a:spcBef>
                <a:spcPct val="35000"/>
              </a:spcBef>
              <a:tabLst>
                <a:tab pos="1333500" algn="l"/>
                <a:tab pos="2578100" algn="l"/>
                <a:tab pos="2768600" algn="l"/>
              </a:tabLst>
            </a:pPr>
            <a:endParaRPr lang="en-US" sz="1600" dirty="0"/>
          </a:p>
          <a:p>
            <a:pPr>
              <a:lnSpc>
                <a:spcPct val="80000"/>
              </a:lnSpc>
              <a:spcBef>
                <a:spcPct val="35000"/>
              </a:spcBef>
              <a:tabLst>
                <a:tab pos="1333500" algn="l"/>
                <a:tab pos="2578100" algn="l"/>
                <a:tab pos="2768600" algn="l"/>
              </a:tabLst>
            </a:pPr>
            <a:r>
              <a:rPr lang="en-US" sz="2000" dirty="0">
                <a:solidFill>
                  <a:srgbClr val="0070C0"/>
                </a:solidFill>
                <a:latin typeface="Consolas" pitchFamily="49" charset="0"/>
              </a:rPr>
              <a:t>count</a:t>
            </a:r>
            <a:r>
              <a:rPr lang="en-US" sz="2000" dirty="0"/>
              <a:t> represents the number of elements in </a:t>
            </a:r>
            <a:r>
              <a:rPr lang="en-US" sz="2000" dirty="0" err="1">
                <a:solidFill>
                  <a:srgbClr val="0070C0"/>
                </a:solidFill>
                <a:latin typeface="Consolas" pitchFamily="49" charset="0"/>
              </a:rPr>
              <a:t>buf</a:t>
            </a:r>
            <a:r>
              <a:rPr lang="en-US" sz="2000" dirty="0"/>
              <a:t> (it’s a nonnegative integer)</a:t>
            </a:r>
          </a:p>
          <a:p>
            <a:pPr>
              <a:lnSpc>
                <a:spcPct val="80000"/>
              </a:lnSpc>
              <a:spcBef>
                <a:spcPct val="35000"/>
              </a:spcBef>
              <a:tabLst>
                <a:tab pos="1333500" algn="l"/>
                <a:tab pos="2578100" algn="l"/>
                <a:tab pos="2768600" algn="l"/>
              </a:tabLst>
            </a:pPr>
            <a:endParaRPr lang="en-US" sz="2000" dirty="0"/>
          </a:p>
          <a:p>
            <a:pPr>
              <a:lnSpc>
                <a:spcPct val="80000"/>
              </a:lnSpc>
              <a:spcBef>
                <a:spcPct val="35000"/>
              </a:spcBef>
              <a:tabLst>
                <a:tab pos="1333500" algn="l"/>
                <a:tab pos="2578100" algn="l"/>
                <a:tab pos="2768600" algn="l"/>
              </a:tabLst>
            </a:pPr>
            <a:r>
              <a:rPr lang="en-US" sz="2000" dirty="0" err="1">
                <a:solidFill>
                  <a:srgbClr val="0070C0"/>
                </a:solidFill>
                <a:latin typeface="Consolas" pitchFamily="49" charset="0"/>
                <a:cs typeface="Consolas" pitchFamily="49" charset="0"/>
              </a:rPr>
              <a:t>dest</a:t>
            </a:r>
            <a:r>
              <a:rPr lang="en-US" sz="2000" dirty="0"/>
              <a:t> is the rank of the destination process within the communicator </a:t>
            </a:r>
            <a:r>
              <a:rPr lang="en-US" sz="2000" dirty="0" err="1">
                <a:solidFill>
                  <a:srgbClr val="0070C0"/>
                </a:solidFill>
                <a:latin typeface="Consolas" pitchFamily="49" charset="0"/>
                <a:cs typeface="Consolas" pitchFamily="49" charset="0"/>
              </a:rPr>
              <a:t>comm</a:t>
            </a:r>
            <a:endParaRPr lang="en-US" sz="2000" dirty="0">
              <a:solidFill>
                <a:srgbClr val="0070C0"/>
              </a:solidFill>
              <a:latin typeface="Consolas" pitchFamily="49" charset="0"/>
              <a:cs typeface="Consolas" pitchFamily="49" charset="0"/>
            </a:endParaRPr>
          </a:p>
          <a:p>
            <a:pPr>
              <a:lnSpc>
                <a:spcPct val="80000"/>
              </a:lnSpc>
              <a:spcBef>
                <a:spcPct val="35000"/>
              </a:spcBef>
              <a:tabLst>
                <a:tab pos="1333500" algn="l"/>
                <a:tab pos="2578100" algn="l"/>
                <a:tab pos="2768600" algn="l"/>
              </a:tabLst>
            </a:pPr>
            <a:endParaRPr lang="en-US" sz="2000" u="sng" dirty="0"/>
          </a:p>
          <a:p>
            <a:pPr>
              <a:lnSpc>
                <a:spcPct val="80000"/>
              </a:lnSpc>
              <a:spcBef>
                <a:spcPct val="35000"/>
              </a:spcBef>
              <a:tabLst>
                <a:tab pos="1333500" algn="l"/>
                <a:tab pos="2578100" algn="l"/>
                <a:tab pos="2768600" algn="l"/>
              </a:tabLst>
            </a:pPr>
            <a:r>
              <a:rPr lang="en-US" sz="2000" dirty="0">
                <a:solidFill>
                  <a:srgbClr val="0070C0"/>
                </a:solidFill>
                <a:latin typeface="Consolas" pitchFamily="49" charset="0"/>
                <a:cs typeface="Consolas" pitchFamily="49" charset="0"/>
              </a:rPr>
              <a:t>tag</a:t>
            </a:r>
            <a:r>
              <a:rPr lang="en-US" sz="2000" dirty="0"/>
              <a:t> is an additional nonnegative integer piggyback information, additionally transferred with the message</a:t>
            </a:r>
          </a:p>
          <a:p>
            <a:pPr lvl="1">
              <a:lnSpc>
                <a:spcPct val="80000"/>
              </a:lnSpc>
              <a:spcBef>
                <a:spcPct val="35000"/>
              </a:spcBef>
              <a:tabLst>
                <a:tab pos="1333500" algn="l"/>
                <a:tab pos="2578100" algn="l"/>
                <a:tab pos="2768600" algn="l"/>
              </a:tabLst>
            </a:pPr>
            <a:r>
              <a:rPr lang="en-US" sz="1600" dirty="0"/>
              <a:t>The </a:t>
            </a:r>
            <a:r>
              <a:rPr lang="en-US" sz="1600" dirty="0">
                <a:solidFill>
                  <a:srgbClr val="0070C0"/>
                </a:solidFill>
                <a:latin typeface="Consolas" pitchFamily="49" charset="0"/>
                <a:cs typeface="Consolas" pitchFamily="49" charset="0"/>
              </a:rPr>
              <a:t>tag</a:t>
            </a:r>
            <a:r>
              <a:rPr lang="en-US" sz="1600" dirty="0"/>
              <a:t> can be used to distinguish between different messages</a:t>
            </a:r>
          </a:p>
          <a:p>
            <a:pPr lvl="1">
              <a:lnSpc>
                <a:spcPct val="80000"/>
              </a:lnSpc>
              <a:spcBef>
                <a:spcPct val="35000"/>
              </a:spcBef>
              <a:tabLst>
                <a:tab pos="1333500" algn="l"/>
                <a:tab pos="2578100" algn="l"/>
                <a:tab pos="2768600" algn="l"/>
              </a:tabLst>
            </a:pPr>
            <a:r>
              <a:rPr lang="en-US" sz="1600" dirty="0"/>
              <a:t>Not very common, but needed occasionally </a:t>
            </a:r>
          </a:p>
        </p:txBody>
      </p:sp>
      <p:sp>
        <p:nvSpPr>
          <p:cNvPr id="47107"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F227-77DD-42D2-BA9A-84E358713F9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265176" y="2057401"/>
            <a:ext cx="11759184" cy="36933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buf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MPI_Datatype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datatype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8" name="Rectangle 7"/>
          <p:cNvSpPr/>
          <p:nvPr/>
        </p:nvSpPr>
        <p:spPr>
          <a:xfrm>
            <a:off x="98836" y="6575370"/>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270210597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P2P Communication, Syntax Issues: Receiving a Message</a:t>
            </a:r>
          </a:p>
        </p:txBody>
      </p:sp>
      <p:sp>
        <p:nvSpPr>
          <p:cNvPr id="48133" name="Rectangle 3"/>
          <p:cNvSpPr>
            <a:spLocks noGrp="1" noChangeArrowheads="1"/>
          </p:cNvSpPr>
          <p:nvPr>
            <p:ph idx="1"/>
          </p:nvPr>
        </p:nvSpPr>
        <p:spPr/>
        <p:txBody>
          <a:bodyPr vert="horz" lIns="91440" tIns="45720" rIns="36000" bIns="45720" rtlCol="0">
            <a:normAutofit/>
          </a:bodyPr>
          <a:lstStyle/>
          <a:p>
            <a:pPr>
              <a:lnSpc>
                <a:spcPct val="80000"/>
              </a:lnSpc>
              <a:spcBef>
                <a:spcPct val="80000"/>
              </a:spcBef>
              <a:tabLst>
                <a:tab pos="1333500" algn="l"/>
                <a:tab pos="1524000" algn="l"/>
                <a:tab pos="2578100" algn="l"/>
                <a:tab pos="2768600" algn="l"/>
              </a:tabLst>
            </a:pPr>
            <a:endParaRPr lang="en-US" sz="2000" dirty="0"/>
          </a:p>
          <a:p>
            <a:pPr>
              <a:lnSpc>
                <a:spcPct val="80000"/>
              </a:lnSpc>
              <a:spcBef>
                <a:spcPct val="80000"/>
              </a:spcBef>
              <a:tabLst>
                <a:tab pos="1333500" algn="l"/>
                <a:tab pos="1524000" algn="l"/>
                <a:tab pos="2578100" algn="l"/>
                <a:tab pos="2768600" algn="l"/>
              </a:tabLst>
            </a:pPr>
            <a:endParaRPr lang="en-US" sz="2000" dirty="0"/>
          </a:p>
          <a:p>
            <a:pPr>
              <a:lnSpc>
                <a:spcPct val="80000"/>
              </a:lnSpc>
              <a:spcBef>
                <a:spcPct val="80000"/>
              </a:spcBef>
              <a:tabLst>
                <a:tab pos="1333500" algn="l"/>
                <a:tab pos="1524000" algn="l"/>
                <a:tab pos="2578100" algn="l"/>
                <a:tab pos="2768600" algn="l"/>
              </a:tabLst>
            </a:pPr>
            <a:endParaRPr lang="en-US" sz="2000" dirty="0"/>
          </a:p>
          <a:p>
            <a:pPr>
              <a:lnSpc>
                <a:spcPct val="80000"/>
              </a:lnSpc>
              <a:spcBef>
                <a:spcPct val="80000"/>
              </a:spcBef>
              <a:tabLst>
                <a:tab pos="1333500" algn="l"/>
                <a:tab pos="1524000" algn="l"/>
                <a:tab pos="2578100" algn="l"/>
                <a:tab pos="2768600" algn="l"/>
              </a:tabLst>
            </a:pPr>
            <a:r>
              <a:rPr lang="en-US" sz="2000" dirty="0" err="1">
                <a:solidFill>
                  <a:srgbClr val="0070C0"/>
                </a:solidFill>
                <a:latin typeface="Consolas" pitchFamily="49" charset="0"/>
                <a:cs typeface="Consolas" pitchFamily="49" charset="0"/>
              </a:rPr>
              <a:t>buf</a:t>
            </a:r>
            <a:r>
              <a:rPr lang="en-US" sz="2000" dirty="0">
                <a:solidFill>
                  <a:srgbClr val="0070C0"/>
                </a:solidFill>
                <a:latin typeface="Consolas" pitchFamily="49" charset="0"/>
                <a:cs typeface="Consolas" pitchFamily="49" charset="0"/>
              </a:rPr>
              <a:t> </a:t>
            </a:r>
            <a:r>
              <a:rPr lang="en-US" sz="2000" dirty="0"/>
              <a:t>is pointer to the receive buffer, where data is to be dumped</a:t>
            </a:r>
          </a:p>
          <a:p>
            <a:pPr>
              <a:lnSpc>
                <a:spcPct val="80000"/>
              </a:lnSpc>
              <a:spcBef>
                <a:spcPct val="80000"/>
              </a:spcBef>
              <a:tabLst>
                <a:tab pos="1333500" algn="l"/>
                <a:tab pos="1524000" algn="l"/>
                <a:tab pos="2578100" algn="l"/>
                <a:tab pos="2768600" algn="l"/>
              </a:tabLst>
            </a:pPr>
            <a:r>
              <a:rPr lang="en-US" sz="2000" dirty="0">
                <a:solidFill>
                  <a:srgbClr val="0070C0"/>
                </a:solidFill>
                <a:latin typeface="Consolas" pitchFamily="49" charset="0"/>
              </a:rPr>
              <a:t>count</a:t>
            </a:r>
            <a:r>
              <a:rPr lang="en-US" sz="1900" dirty="0"/>
              <a:t> specifies the </a:t>
            </a:r>
            <a:r>
              <a:rPr lang="en-US" sz="1900" dirty="0">
                <a:solidFill>
                  <a:srgbClr val="C00000"/>
                </a:solidFill>
              </a:rPr>
              <a:t>maximum</a:t>
            </a:r>
            <a:r>
              <a:rPr lang="en-US" sz="1900" dirty="0"/>
              <a:t> number of elements that can be received in </a:t>
            </a:r>
            <a:r>
              <a:rPr lang="en-US" sz="2000" dirty="0" err="1">
                <a:solidFill>
                  <a:srgbClr val="0070C0"/>
                </a:solidFill>
                <a:latin typeface="Consolas" pitchFamily="49" charset="0"/>
              </a:rPr>
              <a:t>buf</a:t>
            </a:r>
            <a:endParaRPr lang="en-US" sz="2000" dirty="0">
              <a:solidFill>
                <a:srgbClr val="0070C0"/>
              </a:solidFill>
              <a:latin typeface="Consolas" pitchFamily="49" charset="0"/>
            </a:endParaRPr>
          </a:p>
          <a:p>
            <a:pPr>
              <a:lnSpc>
                <a:spcPct val="80000"/>
              </a:lnSpc>
              <a:spcBef>
                <a:spcPct val="35000"/>
              </a:spcBef>
              <a:tabLst>
                <a:tab pos="1333500" algn="l"/>
                <a:tab pos="1524000" algn="l"/>
                <a:tab pos="2578100" algn="l"/>
                <a:tab pos="2768600" algn="l"/>
              </a:tabLst>
            </a:pPr>
            <a:r>
              <a:rPr lang="en-US" sz="2000" dirty="0">
                <a:solidFill>
                  <a:srgbClr val="0070C0"/>
                </a:solidFill>
                <a:latin typeface="Consolas" pitchFamily="49" charset="0"/>
              </a:rPr>
              <a:t>datatype</a:t>
            </a:r>
            <a:r>
              <a:rPr lang="en-US" sz="2000" dirty="0"/>
              <a:t> is the data type of each receive buffer element (it’s a handle; to be discussed soon)</a:t>
            </a:r>
          </a:p>
          <a:p>
            <a:pPr>
              <a:lnSpc>
                <a:spcPct val="80000"/>
              </a:lnSpc>
              <a:spcBef>
                <a:spcPct val="35000"/>
              </a:spcBef>
              <a:tabLst>
                <a:tab pos="1333500" algn="l"/>
                <a:tab pos="1524000" algn="l"/>
                <a:tab pos="2578100" algn="l"/>
                <a:tab pos="2768600" algn="l"/>
              </a:tabLst>
            </a:pPr>
            <a:endParaRPr lang="en-US" sz="2000" dirty="0"/>
          </a:p>
          <a:p>
            <a:pPr>
              <a:lnSpc>
                <a:spcPct val="80000"/>
              </a:lnSpc>
              <a:spcBef>
                <a:spcPct val="35000"/>
              </a:spcBef>
              <a:tabLst>
                <a:tab pos="1333500" algn="l"/>
                <a:tab pos="1524000" algn="l"/>
                <a:tab pos="2578100" algn="l"/>
                <a:tab pos="2768600" algn="l"/>
              </a:tabLst>
            </a:pPr>
            <a:r>
              <a:rPr lang="en-US" sz="2000" dirty="0"/>
              <a:t>Function call enables the receiving of the message sent by process with rank </a:t>
            </a:r>
            <a:r>
              <a:rPr lang="en-US" sz="2000" dirty="0">
                <a:solidFill>
                  <a:srgbClr val="0070C0"/>
                </a:solidFill>
                <a:latin typeface="Consolas" pitchFamily="49" charset="0"/>
                <a:cs typeface="Consolas" pitchFamily="49" charset="0"/>
              </a:rPr>
              <a:t>source</a:t>
            </a:r>
            <a:r>
              <a:rPr lang="en-US" sz="2000" dirty="0"/>
              <a:t> in </a:t>
            </a:r>
            <a:r>
              <a:rPr lang="en-US" sz="2000" dirty="0">
                <a:solidFill>
                  <a:srgbClr val="0070C0"/>
                </a:solidFill>
                <a:latin typeface="Consolas" pitchFamily="49" charset="0"/>
                <a:cs typeface="Consolas" pitchFamily="49" charset="0"/>
              </a:rPr>
              <a:t>comm</a:t>
            </a:r>
          </a:p>
          <a:p>
            <a:pPr lvl="1">
              <a:lnSpc>
                <a:spcPct val="80000"/>
              </a:lnSpc>
              <a:spcBef>
                <a:spcPct val="35000"/>
              </a:spcBef>
              <a:tabLst>
                <a:tab pos="1333500" algn="l"/>
                <a:tab pos="1524000" algn="l"/>
                <a:tab pos="2578100" algn="l"/>
                <a:tab pos="2768600" algn="l"/>
              </a:tabLst>
            </a:pPr>
            <a:endParaRPr lang="en-US" sz="1600" dirty="0">
              <a:solidFill>
                <a:srgbClr val="0070C0"/>
              </a:solidFill>
              <a:latin typeface="Consolas" pitchFamily="49" charset="0"/>
            </a:endParaRPr>
          </a:p>
          <a:p>
            <a:pPr>
              <a:lnSpc>
                <a:spcPct val="80000"/>
              </a:lnSpc>
              <a:spcBef>
                <a:spcPct val="35000"/>
              </a:spcBef>
              <a:tabLst>
                <a:tab pos="1333500" algn="l"/>
                <a:tab pos="1524000" algn="l"/>
                <a:tab pos="2578100" algn="l"/>
                <a:tab pos="2768600" algn="l"/>
              </a:tabLst>
            </a:pPr>
            <a:r>
              <a:rPr lang="en-US" sz="2000" dirty="0"/>
              <a:t>Only messages with matching </a:t>
            </a:r>
            <a:r>
              <a:rPr lang="en-US" sz="2000" dirty="0">
                <a:solidFill>
                  <a:srgbClr val="0070C0"/>
                </a:solidFill>
                <a:latin typeface="Consolas" pitchFamily="49" charset="0"/>
                <a:cs typeface="Consolas" pitchFamily="49" charset="0"/>
              </a:rPr>
              <a:t>tag</a:t>
            </a:r>
            <a:r>
              <a:rPr lang="en-US" sz="2000" dirty="0"/>
              <a:t> are received</a:t>
            </a:r>
            <a:endParaRPr lang="en-US" sz="1300" dirty="0"/>
          </a:p>
          <a:p>
            <a:pPr lvl="1">
              <a:lnSpc>
                <a:spcPct val="80000"/>
              </a:lnSpc>
              <a:spcBef>
                <a:spcPct val="35000"/>
              </a:spcBef>
              <a:tabLst>
                <a:tab pos="1333500" algn="l"/>
                <a:tab pos="1524000" algn="l"/>
                <a:tab pos="2578100" algn="l"/>
                <a:tab pos="2768600" algn="l"/>
              </a:tabLst>
            </a:pPr>
            <a:endParaRPr lang="en-US" sz="1600" dirty="0"/>
          </a:p>
          <a:p>
            <a:pPr>
              <a:lnSpc>
                <a:spcPct val="80000"/>
              </a:lnSpc>
              <a:spcBef>
                <a:spcPct val="35000"/>
              </a:spcBef>
              <a:tabLst>
                <a:tab pos="1333500" algn="l"/>
                <a:tab pos="1524000" algn="l"/>
                <a:tab pos="2578100" algn="l"/>
                <a:tab pos="2768600" algn="l"/>
              </a:tabLst>
            </a:pPr>
            <a:r>
              <a:rPr lang="en-US" sz="2000" dirty="0"/>
              <a:t>Envelope information is returned in an </a:t>
            </a:r>
            <a:r>
              <a:rPr lang="en-US" sz="2000" dirty="0" err="1">
                <a:solidFill>
                  <a:srgbClr val="FF00FF"/>
                </a:solidFill>
                <a:latin typeface="Consolas" pitchFamily="49" charset="0"/>
                <a:cs typeface="Consolas" pitchFamily="49" charset="0"/>
              </a:rPr>
              <a:t>MPI_Status</a:t>
            </a:r>
            <a:r>
              <a:rPr lang="en-US" sz="2000" dirty="0"/>
              <a:t> object whose address  </a:t>
            </a:r>
            <a:r>
              <a:rPr lang="en-US" sz="2000" dirty="0">
                <a:solidFill>
                  <a:srgbClr val="0070C0"/>
                </a:solidFill>
                <a:latin typeface="Consolas" pitchFamily="49" charset="0"/>
                <a:cs typeface="Consolas" pitchFamily="49" charset="0"/>
              </a:rPr>
              <a:t>status</a:t>
            </a:r>
            <a:r>
              <a:rPr lang="en-US" sz="2000" dirty="0"/>
              <a:t> is passed as argument</a:t>
            </a:r>
            <a:endParaRPr lang="en-US" sz="1300" dirty="0"/>
          </a:p>
          <a:p>
            <a:pPr lvl="2">
              <a:lnSpc>
                <a:spcPct val="80000"/>
              </a:lnSpc>
              <a:spcBef>
                <a:spcPct val="35000"/>
              </a:spcBef>
              <a:tabLst>
                <a:tab pos="1333500" algn="l"/>
                <a:tab pos="1524000" algn="l"/>
                <a:tab pos="2578100" algn="l"/>
                <a:tab pos="2768600" algn="l"/>
              </a:tabLst>
            </a:pPr>
            <a:endParaRPr lang="en-US" sz="1300" dirty="0"/>
          </a:p>
        </p:txBody>
      </p:sp>
      <p:sp>
        <p:nvSpPr>
          <p:cNvPr id="48131"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20C97-32C6-41C5-AEB7-8729AAD50FB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219456" y="1967484"/>
            <a:ext cx="11365992" cy="30777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1255713" algn="l"/>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buf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MPI_Datatype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datatype,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source,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comm</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MPI_Status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*status)</a:t>
            </a:r>
          </a:p>
        </p:txBody>
      </p:sp>
      <p:sp>
        <p:nvSpPr>
          <p:cNvPr id="8" name="Rectangle 7"/>
          <p:cNvSpPr/>
          <p:nvPr/>
        </p:nvSpPr>
        <p:spPr>
          <a:xfrm>
            <a:off x="147344" y="6575370"/>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291289229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r>
              <a:rPr lang="en-US" sz="3200" dirty="0"/>
              <a:t>The </a:t>
            </a:r>
            <a:r>
              <a:rPr lang="en-US" sz="3200" dirty="0">
                <a:solidFill>
                  <a:srgbClr val="FFCC66"/>
                </a:solidFill>
                <a:latin typeface="Consolas" panose="020B0609020204030204" pitchFamily="49" charset="0"/>
                <a:cs typeface="Courier New" panose="02070309020205020404" pitchFamily="49" charset="0"/>
              </a:rPr>
              <a:t>MPI_COMM_WORLD</a:t>
            </a:r>
            <a:r>
              <a:rPr lang="en-US" sz="3200" dirty="0"/>
              <a:t> Communicator</a:t>
            </a:r>
          </a:p>
        </p:txBody>
      </p:sp>
      <p:sp>
        <p:nvSpPr>
          <p:cNvPr id="34819"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81978-4B32-4ACC-85BB-0B15E55381C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4821" name="Rectangle 3"/>
          <p:cNvSpPr>
            <a:spLocks noGrp="1" noChangeArrowheads="1"/>
          </p:cNvSpPr>
          <p:nvPr>
            <p:ph type="body" idx="4294967295"/>
          </p:nvPr>
        </p:nvSpPr>
        <p:spPr>
          <a:xfrm>
            <a:off x="338328" y="1084358"/>
            <a:ext cx="10817352" cy="2819400"/>
          </a:xfrm>
        </p:spPr>
        <p:txBody>
          <a:bodyPr>
            <a:normAutofit/>
          </a:bodyPr>
          <a:lstStyle/>
          <a:p>
            <a:pPr eaLnBrk="1" hangingPunct="1">
              <a:lnSpc>
                <a:spcPct val="90000"/>
              </a:lnSpc>
            </a:pPr>
            <a:r>
              <a:rPr lang="en-US" sz="2000" dirty="0"/>
              <a:t>All processes of an MPI program are members of the </a:t>
            </a:r>
            <a:r>
              <a:rPr lang="en-US" sz="2000" b="1" dirty="0"/>
              <a:t>default communicator</a:t>
            </a:r>
            <a:r>
              <a:rPr lang="en-US" sz="2000" dirty="0"/>
              <a:t> </a:t>
            </a:r>
            <a:r>
              <a:rPr lang="en-US" sz="2000" dirty="0">
                <a:solidFill>
                  <a:srgbClr val="0070C0"/>
                </a:solidFill>
                <a:latin typeface="Consolas" pitchFamily="49" charset="0"/>
                <a:cs typeface="Consolas" pitchFamily="49" charset="0"/>
              </a:rPr>
              <a:t>MPI_COMM_WORLD</a:t>
            </a:r>
          </a:p>
          <a:p>
            <a:pPr eaLnBrk="1" hangingPunct="1">
              <a:lnSpc>
                <a:spcPct val="90000"/>
              </a:lnSpc>
            </a:pPr>
            <a:endParaRPr lang="en-US" sz="2000" dirty="0"/>
          </a:p>
          <a:p>
            <a:pPr eaLnBrk="1" hangingPunct="1">
              <a:lnSpc>
                <a:spcPct val="90000"/>
              </a:lnSpc>
            </a:pPr>
            <a:r>
              <a:rPr lang="en-US" sz="2000" dirty="0">
                <a:solidFill>
                  <a:srgbClr val="0070C0"/>
                </a:solidFill>
                <a:latin typeface="Consolas" pitchFamily="49" charset="0"/>
                <a:cs typeface="Consolas" pitchFamily="49" charset="0"/>
              </a:rPr>
              <a:t>MPI_COMM_WORLD</a:t>
            </a:r>
            <a:r>
              <a:rPr lang="en-US" sz="2000" dirty="0"/>
              <a:t> is a predefined </a:t>
            </a:r>
            <a:r>
              <a:rPr lang="en-US" sz="2000" b="1" dirty="0"/>
              <a:t>handle</a:t>
            </a:r>
            <a:r>
              <a:rPr lang="en-US" sz="2000" dirty="0"/>
              <a:t> in </a:t>
            </a:r>
            <a:r>
              <a:rPr lang="en-US" sz="2000" b="1" dirty="0" err="1">
                <a:latin typeface="Courier New" pitchFamily="49" charset="0"/>
                <a:cs typeface="Courier New" pitchFamily="49" charset="0"/>
              </a:rPr>
              <a:t>mpi.h</a:t>
            </a:r>
            <a:r>
              <a:rPr lang="en-US" sz="2000" b="1" dirty="0">
                <a:latin typeface="Courier New" pitchFamily="49" charset="0"/>
                <a:cs typeface="Courier New" pitchFamily="49" charset="0"/>
              </a:rPr>
              <a:t> </a:t>
            </a:r>
          </a:p>
          <a:p>
            <a:pPr eaLnBrk="1" hangingPunct="1">
              <a:lnSpc>
                <a:spcPct val="90000"/>
              </a:lnSpc>
            </a:pPr>
            <a:endParaRPr lang="en-US" sz="2000" dirty="0"/>
          </a:p>
          <a:p>
            <a:pPr eaLnBrk="1" hangingPunct="1">
              <a:lnSpc>
                <a:spcPct val="90000"/>
              </a:lnSpc>
            </a:pPr>
            <a:r>
              <a:rPr lang="en-US" sz="2000" dirty="0"/>
              <a:t>Each process has its own </a:t>
            </a:r>
            <a:r>
              <a:rPr lang="en-US" sz="2000" b="1" dirty="0"/>
              <a:t>rank</a:t>
            </a:r>
            <a:r>
              <a:rPr lang="en-US" sz="2000" dirty="0"/>
              <a:t> in a given communicator:</a:t>
            </a:r>
          </a:p>
          <a:p>
            <a:pPr lvl="1" eaLnBrk="1" hangingPunct="1">
              <a:lnSpc>
                <a:spcPct val="90000"/>
              </a:lnSpc>
            </a:pPr>
            <a:r>
              <a:rPr lang="en-US" sz="1800" dirty="0"/>
              <a:t>starting with 0</a:t>
            </a:r>
          </a:p>
          <a:p>
            <a:pPr lvl="1" eaLnBrk="1" hangingPunct="1">
              <a:lnSpc>
                <a:spcPct val="90000"/>
              </a:lnSpc>
            </a:pPr>
            <a:r>
              <a:rPr lang="en-US" sz="1800" dirty="0"/>
              <a:t>ending with (size-1) </a:t>
            </a:r>
          </a:p>
        </p:txBody>
      </p:sp>
      <p:grpSp>
        <p:nvGrpSpPr>
          <p:cNvPr id="3" name="Group 2"/>
          <p:cNvGrpSpPr/>
          <p:nvPr/>
        </p:nvGrpSpPr>
        <p:grpSpPr>
          <a:xfrm>
            <a:off x="5334001" y="3276600"/>
            <a:ext cx="5140325" cy="1905000"/>
            <a:chOff x="3810000" y="4343400"/>
            <a:chExt cx="5140325" cy="1905000"/>
          </a:xfrm>
        </p:grpSpPr>
        <p:sp>
          <p:nvSpPr>
            <p:cNvPr id="34822" name="Freeform 4"/>
            <p:cNvSpPr>
              <a:spLocks/>
            </p:cNvSpPr>
            <p:nvPr/>
          </p:nvSpPr>
          <p:spPr bwMode="auto">
            <a:xfrm>
              <a:off x="3810000" y="4406900"/>
              <a:ext cx="5029200" cy="1841500"/>
            </a:xfrm>
            <a:custGeom>
              <a:avLst/>
              <a:gdLst>
                <a:gd name="T0" fmla="*/ 466997 w 3360"/>
                <a:gd name="T1" fmla="*/ 133740 h 1432"/>
                <a:gd name="T2" fmla="*/ 1185454 w 3360"/>
                <a:gd name="T3" fmla="*/ 10288 h 1432"/>
                <a:gd name="T4" fmla="*/ 1903911 w 3360"/>
                <a:gd name="T5" fmla="*/ 72014 h 1432"/>
                <a:gd name="T6" fmla="*/ 2837906 w 3360"/>
                <a:gd name="T7" fmla="*/ 318919 h 1432"/>
                <a:gd name="T8" fmla="*/ 3987437 w 3360"/>
                <a:gd name="T9" fmla="*/ 380645 h 1432"/>
                <a:gd name="T10" fmla="*/ 4993277 w 3360"/>
                <a:gd name="T11" fmla="*/ 1059634 h 1432"/>
                <a:gd name="T12" fmla="*/ 4202974 w 3360"/>
                <a:gd name="T13" fmla="*/ 1676897 h 1432"/>
                <a:gd name="T14" fmla="*/ 2119449 w 3360"/>
                <a:gd name="T15" fmla="*/ 1800349 h 1432"/>
                <a:gd name="T16" fmla="*/ 323306 w 3360"/>
                <a:gd name="T17" fmla="*/ 1429992 h 1432"/>
                <a:gd name="T18" fmla="*/ 179614 w 3360"/>
                <a:gd name="T19" fmla="*/ 689277 h 1432"/>
                <a:gd name="T20" fmla="*/ 107769 w 3360"/>
                <a:gd name="T21" fmla="*/ 318919 h 1432"/>
                <a:gd name="T22" fmla="*/ 466997 w 3360"/>
                <a:gd name="T23" fmla="*/ 133740 h 1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60" h="1432">
                  <a:moveTo>
                    <a:pt x="312" y="104"/>
                  </a:moveTo>
                  <a:cubicBezTo>
                    <a:pt x="432" y="64"/>
                    <a:pt x="632" y="16"/>
                    <a:pt x="792" y="8"/>
                  </a:cubicBezTo>
                  <a:cubicBezTo>
                    <a:pt x="952" y="0"/>
                    <a:pt x="1088" y="16"/>
                    <a:pt x="1272" y="56"/>
                  </a:cubicBezTo>
                  <a:cubicBezTo>
                    <a:pt x="1456" y="96"/>
                    <a:pt x="1664" y="208"/>
                    <a:pt x="1896" y="248"/>
                  </a:cubicBezTo>
                  <a:cubicBezTo>
                    <a:pt x="2128" y="288"/>
                    <a:pt x="2424" y="200"/>
                    <a:pt x="2664" y="296"/>
                  </a:cubicBezTo>
                  <a:cubicBezTo>
                    <a:pt x="2904" y="392"/>
                    <a:pt x="3312" y="656"/>
                    <a:pt x="3336" y="824"/>
                  </a:cubicBezTo>
                  <a:cubicBezTo>
                    <a:pt x="3360" y="992"/>
                    <a:pt x="3128" y="1208"/>
                    <a:pt x="2808" y="1304"/>
                  </a:cubicBezTo>
                  <a:cubicBezTo>
                    <a:pt x="2488" y="1400"/>
                    <a:pt x="1848" y="1432"/>
                    <a:pt x="1416" y="1400"/>
                  </a:cubicBezTo>
                  <a:cubicBezTo>
                    <a:pt x="984" y="1368"/>
                    <a:pt x="432" y="1256"/>
                    <a:pt x="216" y="1112"/>
                  </a:cubicBezTo>
                  <a:cubicBezTo>
                    <a:pt x="0" y="968"/>
                    <a:pt x="144" y="680"/>
                    <a:pt x="120" y="536"/>
                  </a:cubicBezTo>
                  <a:cubicBezTo>
                    <a:pt x="96" y="392"/>
                    <a:pt x="40" y="320"/>
                    <a:pt x="72" y="248"/>
                  </a:cubicBezTo>
                  <a:cubicBezTo>
                    <a:pt x="104" y="176"/>
                    <a:pt x="192" y="144"/>
                    <a:pt x="312" y="104"/>
                  </a:cubicBezTo>
                  <a:close/>
                </a:path>
              </a:pathLst>
            </a:custGeom>
            <a:solidFill>
              <a:srgbClr val="FFCCCC"/>
            </a:solid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23" name="Oval 5"/>
            <p:cNvSpPr>
              <a:spLocks noChangeArrowheads="1"/>
            </p:cNvSpPr>
            <p:nvPr/>
          </p:nvSpPr>
          <p:spPr bwMode="auto">
            <a:xfrm>
              <a:off x="4273062" y="4807590"/>
              <a:ext cx="3810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0</a:t>
              </a:r>
            </a:p>
          </p:txBody>
        </p:sp>
        <p:sp>
          <p:nvSpPr>
            <p:cNvPr id="34824" name="Oval 6"/>
            <p:cNvSpPr>
              <a:spLocks noChangeArrowheads="1"/>
            </p:cNvSpPr>
            <p:nvPr/>
          </p:nvSpPr>
          <p:spPr bwMode="auto">
            <a:xfrm>
              <a:off x="5276850" y="4765574"/>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1</a:t>
              </a:r>
            </a:p>
          </p:txBody>
        </p:sp>
        <p:sp>
          <p:nvSpPr>
            <p:cNvPr id="34825" name="Oval 7"/>
            <p:cNvSpPr>
              <a:spLocks noChangeArrowheads="1"/>
            </p:cNvSpPr>
            <p:nvPr/>
          </p:nvSpPr>
          <p:spPr bwMode="auto">
            <a:xfrm>
              <a:off x="7848600" y="5413177"/>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5</a:t>
              </a:r>
            </a:p>
          </p:txBody>
        </p:sp>
        <p:sp>
          <p:nvSpPr>
            <p:cNvPr id="34826" name="Oval 8"/>
            <p:cNvSpPr>
              <a:spLocks noChangeArrowheads="1"/>
            </p:cNvSpPr>
            <p:nvPr/>
          </p:nvSpPr>
          <p:spPr bwMode="auto">
            <a:xfrm>
              <a:off x="6362700" y="4953000"/>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2</a:t>
              </a:r>
            </a:p>
          </p:txBody>
        </p:sp>
        <p:sp>
          <p:nvSpPr>
            <p:cNvPr id="34827" name="Oval 9"/>
            <p:cNvSpPr>
              <a:spLocks noChangeArrowheads="1"/>
            </p:cNvSpPr>
            <p:nvPr/>
          </p:nvSpPr>
          <p:spPr bwMode="auto">
            <a:xfrm>
              <a:off x="4639408" y="5562600"/>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mn-cs"/>
                </a:rPr>
                <a:t>4</a:t>
              </a:r>
            </a:p>
          </p:txBody>
        </p:sp>
        <p:sp>
          <p:nvSpPr>
            <p:cNvPr id="34828" name="Oval 10"/>
            <p:cNvSpPr>
              <a:spLocks noChangeArrowheads="1"/>
            </p:cNvSpPr>
            <p:nvPr/>
          </p:nvSpPr>
          <p:spPr bwMode="auto">
            <a:xfrm>
              <a:off x="5715000" y="5464369"/>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3</a:t>
              </a:r>
            </a:p>
          </p:txBody>
        </p:sp>
        <p:sp>
          <p:nvSpPr>
            <p:cNvPr id="34829" name="Oval 11"/>
            <p:cNvSpPr>
              <a:spLocks noChangeArrowheads="1"/>
            </p:cNvSpPr>
            <p:nvPr/>
          </p:nvSpPr>
          <p:spPr bwMode="auto">
            <a:xfrm>
              <a:off x="6705600" y="5638800"/>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mn-cs"/>
                </a:rPr>
                <a:t>6</a:t>
              </a:r>
            </a:p>
          </p:txBody>
        </p:sp>
        <p:sp>
          <p:nvSpPr>
            <p:cNvPr id="34830" name="Text Box 12"/>
            <p:cNvSpPr txBox="1">
              <a:spLocks noChangeArrowheads="1"/>
            </p:cNvSpPr>
            <p:nvPr/>
          </p:nvSpPr>
          <p:spPr bwMode="auto">
            <a:xfrm>
              <a:off x="6553200" y="4343400"/>
              <a:ext cx="2397125" cy="307777"/>
            </a:xfrm>
            <a:prstGeom prst="rect">
              <a:avLst/>
            </a:prstGeom>
            <a:solidFill>
              <a:schemeClr val="bg1"/>
            </a:solidFill>
            <a:ln w="12700">
              <a:noFill/>
              <a:miter lim="800000"/>
              <a:headEnd type="none" w="sm" len="sm"/>
              <a:tailEnd type="none" w="sm" len="sm"/>
            </a:ln>
            <a:effectLst/>
          </p:spPr>
          <p:txBody>
            <a:bodyPr lIns="3600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MPI_COMM_WORLD</a:t>
              </a:r>
            </a:p>
          </p:txBody>
        </p:sp>
      </p:grpSp>
      <p:sp>
        <p:nvSpPr>
          <p:cNvPr id="18" name="Rectangle 3"/>
          <p:cNvSpPr txBox="1">
            <a:spLocks noChangeArrowheads="1"/>
          </p:cNvSpPr>
          <p:nvPr/>
        </p:nvSpPr>
        <p:spPr bwMode="auto">
          <a:xfrm>
            <a:off x="1953358" y="5334000"/>
            <a:ext cx="8181242" cy="8451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You can define a new communicator in case you find it useful</a:t>
            </a:r>
          </a:p>
          <a:p>
            <a:pPr marL="692150" marR="0" lvl="1" indent="-347663" algn="l" defTabSz="914400" rtl="0" eaLnBrk="1" fontAlgn="base" latinLnBrk="0" hangingPunct="1">
              <a:lnSpc>
                <a:spcPct val="9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create a new communicator </a:t>
            </a:r>
            <a:r>
              <a:rPr kumimoji="0" lang="en-US" sz="1800" b="0" i="0" u="none" strike="noStrike" kern="1200" cap="none" spc="0" normalizeH="0" baseline="0" noProof="0" dirty="0">
                <a:ln>
                  <a:noFill/>
                </a:ln>
                <a:solidFill>
                  <a:srgbClr val="0070C0"/>
                </a:solidFill>
                <a:effectLst/>
                <a:uLnTx/>
                <a:uFillTx/>
                <a:latin typeface="Consolas" pitchFamily="49" charset="0"/>
                <a:ea typeface="+mn-ea"/>
                <a:cs typeface="+mn-cs"/>
              </a:rPr>
              <a:t>MY</a:t>
            </a:r>
            <a:r>
              <a:rPr kumimoji="0" lang="en-US" sz="18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_COMM_WORLD</a:t>
            </a:r>
          </a:p>
        </p:txBody>
      </p:sp>
      <p:sp>
        <p:nvSpPr>
          <p:cNvPr id="4" name="Rectangle 3"/>
          <p:cNvSpPr/>
          <p:nvPr/>
        </p:nvSpPr>
        <p:spPr>
          <a:xfrm>
            <a:off x="2514600" y="6019800"/>
            <a:ext cx="74676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MPI_Comm_create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MPI_COMM_WORLD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new_group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&amp;</a:t>
            </a:r>
            <a:r>
              <a:rPr kumimoji="0" lang="en-US" sz="16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MY_COMM_WORLD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19" name="Oval 11"/>
          <p:cNvSpPr>
            <a:spLocks noChangeArrowheads="1"/>
          </p:cNvSpPr>
          <p:nvPr/>
        </p:nvSpPr>
        <p:spPr bwMode="auto">
          <a:xfrm>
            <a:off x="8689731" y="3740790"/>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20" name="Rectangle 19"/>
          <p:cNvSpPr/>
          <p:nvPr/>
        </p:nvSpPr>
        <p:spPr>
          <a:xfrm>
            <a:off x="1548160" y="6626127"/>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200765944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latin typeface="Courier New" panose="02070309020205020404" pitchFamily="49" charset="0"/>
                <a:cs typeface="Courier New" panose="02070309020205020404" pitchFamily="49" charset="0"/>
              </a:rPr>
              <a:t>MPI_Comm_create</a:t>
            </a:r>
            <a:endParaRPr lang="en-US" sz="3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16051" y="1353313"/>
            <a:ext cx="9391063" cy="4948428"/>
          </a:xfrm>
        </p:spPr>
        <p:txBody>
          <a:bodyPr>
            <a:normAutofit/>
          </a:bodyPr>
          <a:lstStyle/>
          <a:p>
            <a:r>
              <a:rPr lang="en-US" sz="2000" dirty="0"/>
              <a:t>Synopsis</a:t>
            </a:r>
          </a:p>
          <a:p>
            <a:pPr marL="0" indent="0">
              <a:buNone/>
            </a:pPr>
            <a:endParaRPr lang="en-US" sz="1600" dirty="0"/>
          </a:p>
          <a:p>
            <a:pPr marL="0" indent="0">
              <a:buNone/>
            </a:pPr>
            <a:endParaRPr lang="en-US" sz="1600" dirty="0"/>
          </a:p>
          <a:p>
            <a:endParaRPr lang="en-US" sz="2000" dirty="0"/>
          </a:p>
          <a:p>
            <a:endParaRPr lang="en-US" sz="2000" dirty="0"/>
          </a:p>
          <a:p>
            <a:r>
              <a:rPr lang="en-US" sz="2000" dirty="0"/>
              <a:t>Input Parameters</a:t>
            </a:r>
          </a:p>
          <a:p>
            <a:pPr lvl="1"/>
            <a:r>
              <a:rPr lang="en-US" sz="1800" dirty="0">
                <a:latin typeface="Consolas" pitchFamily="49" charset="0"/>
                <a:cs typeface="Consolas" pitchFamily="49" charset="0"/>
              </a:rPr>
              <a:t>comm</a:t>
            </a:r>
            <a:r>
              <a:rPr lang="en-US" sz="1800" dirty="0"/>
              <a:t> (a handle) - communicator</a:t>
            </a:r>
          </a:p>
          <a:p>
            <a:pPr lvl="1"/>
            <a:r>
              <a:rPr lang="en-US" sz="1800" dirty="0">
                <a:latin typeface="Consolas" pitchFamily="49" charset="0"/>
                <a:cs typeface="Consolas" pitchFamily="49" charset="0"/>
              </a:rPr>
              <a:t>group</a:t>
            </a:r>
            <a:r>
              <a:rPr lang="en-US" sz="1800" dirty="0"/>
              <a:t> (a handle) - subset of the existing family of ranks (processes) making up the </a:t>
            </a:r>
            <a:r>
              <a:rPr lang="en-US" sz="1800" dirty="0">
                <a:latin typeface="Consolas" pitchFamily="49" charset="0"/>
                <a:cs typeface="Consolas" pitchFamily="49" charset="0"/>
              </a:rPr>
              <a:t>comm</a:t>
            </a:r>
            <a:endParaRPr lang="en-US" sz="1800" dirty="0"/>
          </a:p>
          <a:p>
            <a:endParaRPr lang="en-US" sz="2000" dirty="0"/>
          </a:p>
          <a:p>
            <a:r>
              <a:rPr lang="en-US" sz="2000" dirty="0"/>
              <a:t>Output Parameter</a:t>
            </a:r>
          </a:p>
          <a:p>
            <a:pPr lvl="1"/>
            <a:r>
              <a:rPr lang="en-US" sz="1800" dirty="0" err="1">
                <a:latin typeface="Consolas" pitchFamily="49" charset="0"/>
                <a:cs typeface="Consolas" pitchFamily="49" charset="0"/>
              </a:rPr>
              <a:t>newcomm</a:t>
            </a:r>
            <a:r>
              <a:rPr lang="en-US" sz="1800" dirty="0"/>
              <a:t> - new communicator (handle) </a:t>
            </a:r>
          </a:p>
          <a:p>
            <a:pPr lvl="1"/>
            <a:endParaRPr lang="en-US" sz="1800" dirty="0"/>
          </a:p>
          <a:p>
            <a:r>
              <a:rPr lang="en-US" sz="2000" dirty="0"/>
              <a:t>NOTE: Same process has different ranks in different communicators</a:t>
            </a:r>
          </a:p>
        </p:txBody>
      </p:sp>
      <p:sp>
        <p:nvSpPr>
          <p:cNvPr id="5" name="Rectangle 4"/>
          <p:cNvSpPr/>
          <p:nvPr/>
        </p:nvSpPr>
        <p:spPr>
          <a:xfrm>
            <a:off x="1569720" y="1896856"/>
            <a:ext cx="9144000" cy="36933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MPI_Comm_create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MPI_Group</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group,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newcomm</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28636600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US" sz="3200" dirty="0"/>
              <a:t>The Data Type</a:t>
            </a:r>
          </a:p>
        </p:txBody>
      </p:sp>
      <p:sp>
        <p:nvSpPr>
          <p:cNvPr id="43011"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F871B7-60F8-45DE-929A-12E46C9B6F2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3013" name="Rectangle 3"/>
          <p:cNvSpPr>
            <a:spLocks noGrp="1" noChangeArrowheads="1"/>
          </p:cNvSpPr>
          <p:nvPr>
            <p:ph type="body" idx="4294967295"/>
          </p:nvPr>
        </p:nvSpPr>
        <p:spPr>
          <a:xfrm>
            <a:off x="381953" y="1734312"/>
            <a:ext cx="8586787" cy="3276600"/>
          </a:xfrm>
        </p:spPr>
        <p:txBody>
          <a:bodyPr/>
          <a:lstStyle/>
          <a:p>
            <a:pPr>
              <a:lnSpc>
                <a:spcPct val="80000"/>
              </a:lnSpc>
              <a:spcBef>
                <a:spcPct val="40000"/>
              </a:spcBef>
              <a:tabLst>
                <a:tab pos="4381500" algn="l"/>
                <a:tab pos="4483100" algn="l"/>
              </a:tabLst>
            </a:pPr>
            <a:r>
              <a:rPr lang="en-US" sz="2000" dirty="0"/>
              <a:t>A message contains a number of elements of some particular data type</a:t>
            </a:r>
          </a:p>
          <a:p>
            <a:pPr>
              <a:lnSpc>
                <a:spcPct val="80000"/>
              </a:lnSpc>
              <a:spcBef>
                <a:spcPct val="40000"/>
              </a:spcBef>
              <a:tabLst>
                <a:tab pos="4381500" algn="l"/>
                <a:tab pos="4483100" algn="l"/>
              </a:tabLst>
            </a:pPr>
            <a:endParaRPr lang="en-US" sz="2000" dirty="0"/>
          </a:p>
          <a:p>
            <a:pPr>
              <a:lnSpc>
                <a:spcPct val="80000"/>
              </a:lnSpc>
              <a:spcBef>
                <a:spcPct val="40000"/>
              </a:spcBef>
              <a:tabLst>
                <a:tab pos="4381500" algn="l"/>
                <a:tab pos="4483100" algn="l"/>
              </a:tabLst>
            </a:pPr>
            <a:r>
              <a:rPr lang="en-US" sz="2000" dirty="0"/>
              <a:t>MPI data types:</a:t>
            </a:r>
          </a:p>
          <a:p>
            <a:pPr lvl="1">
              <a:lnSpc>
                <a:spcPct val="80000"/>
              </a:lnSpc>
              <a:spcBef>
                <a:spcPct val="40000"/>
              </a:spcBef>
              <a:tabLst>
                <a:tab pos="4381500" algn="l"/>
                <a:tab pos="4483100" algn="l"/>
              </a:tabLst>
            </a:pPr>
            <a:r>
              <a:rPr lang="en-US" sz="1800" dirty="0"/>
              <a:t>Basic data type</a:t>
            </a:r>
          </a:p>
          <a:p>
            <a:pPr lvl="1">
              <a:lnSpc>
                <a:spcPct val="80000"/>
              </a:lnSpc>
              <a:spcBef>
                <a:spcPct val="40000"/>
              </a:spcBef>
              <a:tabLst>
                <a:tab pos="4381500" algn="l"/>
                <a:tab pos="4483100" algn="l"/>
              </a:tabLst>
            </a:pPr>
            <a:r>
              <a:rPr lang="en-US" sz="1800" dirty="0"/>
              <a:t>User-defined data types – not emphasized here</a:t>
            </a:r>
          </a:p>
          <a:p>
            <a:pPr lvl="1">
              <a:lnSpc>
                <a:spcPct val="80000"/>
              </a:lnSpc>
              <a:spcBef>
                <a:spcPct val="40000"/>
              </a:spcBef>
              <a:tabLst>
                <a:tab pos="4381500" algn="l"/>
                <a:tab pos="4483100" algn="l"/>
              </a:tabLst>
            </a:pPr>
            <a:endParaRPr lang="en-US" sz="1600" dirty="0"/>
          </a:p>
          <a:p>
            <a:pPr lvl="1">
              <a:lnSpc>
                <a:spcPct val="80000"/>
              </a:lnSpc>
              <a:spcBef>
                <a:spcPct val="40000"/>
              </a:spcBef>
              <a:tabLst>
                <a:tab pos="4381500" algn="l"/>
                <a:tab pos="4483100" algn="l"/>
              </a:tabLst>
            </a:pPr>
            <a:endParaRPr lang="en-US" sz="1600" dirty="0"/>
          </a:p>
          <a:p>
            <a:pPr>
              <a:lnSpc>
                <a:spcPct val="80000"/>
              </a:lnSpc>
              <a:spcBef>
                <a:spcPct val="40000"/>
              </a:spcBef>
              <a:tabLst>
                <a:tab pos="4381500" algn="l"/>
                <a:tab pos="4483100" algn="l"/>
              </a:tabLst>
            </a:pPr>
            <a:r>
              <a:rPr lang="en-US" sz="2000" dirty="0"/>
              <a:t>Data type </a:t>
            </a:r>
            <a:r>
              <a:rPr lang="en-US" sz="2000" dirty="0">
                <a:solidFill>
                  <a:srgbClr val="0070C0"/>
                </a:solidFill>
              </a:rPr>
              <a:t>handles</a:t>
            </a:r>
            <a:r>
              <a:rPr lang="en-US" sz="2000" dirty="0"/>
              <a:t> describe the type of the data moved around</a:t>
            </a:r>
          </a:p>
        </p:txBody>
      </p:sp>
      <p:grpSp>
        <p:nvGrpSpPr>
          <p:cNvPr id="2" name="Group 1"/>
          <p:cNvGrpSpPr/>
          <p:nvPr/>
        </p:nvGrpSpPr>
        <p:grpSpPr>
          <a:xfrm>
            <a:off x="3846576" y="5347716"/>
            <a:ext cx="3810000" cy="304800"/>
            <a:chOff x="2514600" y="5410200"/>
            <a:chExt cx="3810000" cy="304800"/>
          </a:xfrm>
        </p:grpSpPr>
        <p:sp>
          <p:nvSpPr>
            <p:cNvPr id="43014" name="Rectangle 4"/>
            <p:cNvSpPr>
              <a:spLocks noChangeArrowheads="1"/>
            </p:cNvSpPr>
            <p:nvPr/>
          </p:nvSpPr>
          <p:spPr bwMode="auto">
            <a:xfrm>
              <a:off x="2514600" y="5410200"/>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2345</a:t>
              </a:r>
            </a:p>
          </p:txBody>
        </p:sp>
        <p:sp>
          <p:nvSpPr>
            <p:cNvPr id="43015" name="Rectangle 5"/>
            <p:cNvSpPr>
              <a:spLocks noChangeArrowheads="1"/>
            </p:cNvSpPr>
            <p:nvPr/>
          </p:nvSpPr>
          <p:spPr bwMode="auto">
            <a:xfrm>
              <a:off x="3276600" y="5410200"/>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654</a:t>
              </a:r>
            </a:p>
          </p:txBody>
        </p:sp>
        <p:sp>
          <p:nvSpPr>
            <p:cNvPr id="43016" name="Rectangle 6"/>
            <p:cNvSpPr>
              <a:spLocks noChangeArrowheads="1"/>
            </p:cNvSpPr>
            <p:nvPr/>
          </p:nvSpPr>
          <p:spPr bwMode="auto">
            <a:xfrm>
              <a:off x="4038600" y="5410200"/>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96574</a:t>
              </a:r>
            </a:p>
          </p:txBody>
        </p:sp>
        <p:sp>
          <p:nvSpPr>
            <p:cNvPr id="43017" name="Rectangle 7"/>
            <p:cNvSpPr>
              <a:spLocks noChangeArrowheads="1"/>
            </p:cNvSpPr>
            <p:nvPr/>
          </p:nvSpPr>
          <p:spPr bwMode="auto">
            <a:xfrm>
              <a:off x="4800600" y="5410200"/>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-12</a:t>
              </a:r>
            </a:p>
          </p:txBody>
        </p:sp>
        <p:sp>
          <p:nvSpPr>
            <p:cNvPr id="43018" name="Rectangle 8"/>
            <p:cNvSpPr>
              <a:spLocks noChangeArrowheads="1"/>
            </p:cNvSpPr>
            <p:nvPr/>
          </p:nvSpPr>
          <p:spPr bwMode="auto">
            <a:xfrm>
              <a:off x="5562600" y="5410200"/>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7676</a:t>
              </a:r>
            </a:p>
          </p:txBody>
        </p:sp>
      </p:grpSp>
      <p:sp>
        <p:nvSpPr>
          <p:cNvPr id="43019" name="Text Box 9"/>
          <p:cNvSpPr txBox="1">
            <a:spLocks noChangeArrowheads="1"/>
          </p:cNvSpPr>
          <p:nvPr/>
        </p:nvSpPr>
        <p:spPr bwMode="auto">
          <a:xfrm>
            <a:off x="3922776" y="4943857"/>
            <a:ext cx="3695540"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Example: message with 5 integers</a:t>
            </a:r>
          </a:p>
        </p:txBody>
      </p:sp>
      <p:sp>
        <p:nvSpPr>
          <p:cNvPr id="12" name="Rectangle 11"/>
          <p:cNvSpPr/>
          <p:nvPr/>
        </p:nvSpPr>
        <p:spPr>
          <a:xfrm>
            <a:off x="171988" y="6593304"/>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250586698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MPI-defined data types, and C counterparts </a:t>
            </a:r>
          </a:p>
        </p:txBody>
      </p:sp>
      <p:sp>
        <p:nvSpPr>
          <p:cNvPr id="44035"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31F648-DFBF-4393-9D0F-93094B7F264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77256" name="Group 72"/>
          <p:cNvGraphicFramePr>
            <a:graphicFrameLocks noGrp="1"/>
          </p:cNvGraphicFramePr>
          <p:nvPr/>
        </p:nvGraphicFramePr>
        <p:xfrm>
          <a:off x="2773680" y="1113285"/>
          <a:ext cx="6096000" cy="429744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Tahoma" pitchFamily="34" charset="0"/>
                        </a:rPr>
                        <a:t>MPI Datatype</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Tahoma" pitchFamily="34" charset="0"/>
                        </a:rPr>
                        <a:t>C datatype</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MPI_CHAR</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signed char</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MPI_SHORT</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signed short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88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MPI_INT</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signed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MPI_LONG</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signed long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MPI_UNSIGNED_CHAR</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unsigned char</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MPI_UNSIGNED_SHORT</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unsigned short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MPI_UNSIGNED</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unsigned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MPI_UNSIGNED_LONG</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unsigned long int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MPI_FLOAT</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float</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r h="288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MPI_DOUBLE</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double</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0"/>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MPI_LONG_DOUBLE</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long double</a:t>
                      </a: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1"/>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MPI_BYTE</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2"/>
                  </a:ext>
                </a:extLst>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MPI_PACKED</a:t>
                      </a: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Tahoma" pitchFamily="34" charset="0"/>
                      </a:endParaRP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3"/>
                  </a:ext>
                </a:extLst>
              </a:tr>
            </a:tbl>
          </a:graphicData>
        </a:graphic>
      </p:graphicFrame>
      <p:grpSp>
        <p:nvGrpSpPr>
          <p:cNvPr id="3" name="Group 2"/>
          <p:cNvGrpSpPr/>
          <p:nvPr/>
        </p:nvGrpSpPr>
        <p:grpSpPr>
          <a:xfrm>
            <a:off x="3745985" y="6063734"/>
            <a:ext cx="3810000" cy="304800"/>
            <a:chOff x="2667000" y="5676088"/>
            <a:chExt cx="3810000" cy="304800"/>
          </a:xfrm>
        </p:grpSpPr>
        <p:sp>
          <p:nvSpPr>
            <p:cNvPr id="4" name="Rectangle 59"/>
            <p:cNvSpPr>
              <a:spLocks noChangeArrowheads="1"/>
            </p:cNvSpPr>
            <p:nvPr/>
          </p:nvSpPr>
          <p:spPr bwMode="auto">
            <a:xfrm>
              <a:off x="2667000" y="5676088"/>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2345</a:t>
              </a:r>
            </a:p>
          </p:txBody>
        </p:sp>
        <p:sp>
          <p:nvSpPr>
            <p:cNvPr id="5" name="Rectangle 60"/>
            <p:cNvSpPr>
              <a:spLocks noChangeArrowheads="1"/>
            </p:cNvSpPr>
            <p:nvPr/>
          </p:nvSpPr>
          <p:spPr bwMode="auto">
            <a:xfrm>
              <a:off x="3429000" y="5676088"/>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654</a:t>
              </a:r>
            </a:p>
          </p:txBody>
        </p:sp>
        <p:sp>
          <p:nvSpPr>
            <p:cNvPr id="6" name="Rectangle 61"/>
            <p:cNvSpPr>
              <a:spLocks noChangeArrowheads="1"/>
            </p:cNvSpPr>
            <p:nvPr/>
          </p:nvSpPr>
          <p:spPr bwMode="auto">
            <a:xfrm>
              <a:off x="4191000" y="5676088"/>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96574</a:t>
              </a:r>
            </a:p>
          </p:txBody>
        </p:sp>
        <p:sp>
          <p:nvSpPr>
            <p:cNvPr id="7" name="Rectangle 62"/>
            <p:cNvSpPr>
              <a:spLocks noChangeArrowheads="1"/>
            </p:cNvSpPr>
            <p:nvPr/>
          </p:nvSpPr>
          <p:spPr bwMode="auto">
            <a:xfrm>
              <a:off x="4953000" y="5676088"/>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-12</a:t>
              </a:r>
            </a:p>
          </p:txBody>
        </p:sp>
        <p:sp>
          <p:nvSpPr>
            <p:cNvPr id="8" name="Rectangle 63"/>
            <p:cNvSpPr>
              <a:spLocks noChangeArrowheads="1"/>
            </p:cNvSpPr>
            <p:nvPr/>
          </p:nvSpPr>
          <p:spPr bwMode="auto">
            <a:xfrm>
              <a:off x="5715000" y="5676088"/>
              <a:ext cx="762000" cy="304800"/>
            </a:xfrm>
            <a:prstGeom prst="rect">
              <a:avLst/>
            </a:prstGeom>
            <a:solidFill>
              <a:srgbClr val="FFCC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7676</a:t>
              </a:r>
            </a:p>
          </p:txBody>
        </p:sp>
      </p:grpSp>
      <p:sp>
        <p:nvSpPr>
          <p:cNvPr id="9" name="Text Box 65"/>
          <p:cNvSpPr txBox="1">
            <a:spLocks noChangeArrowheads="1"/>
          </p:cNvSpPr>
          <p:nvPr/>
        </p:nvSpPr>
        <p:spPr bwMode="auto">
          <a:xfrm>
            <a:off x="7696200" y="5700617"/>
            <a:ext cx="2209800" cy="925511"/>
          </a:xfrm>
          <a:prstGeom prst="rect">
            <a:avLst/>
          </a:prstGeom>
          <a:noFill/>
          <a:ln w="12700">
            <a:noFill/>
            <a:miter lim="800000"/>
            <a:headEnd type="none" w="sm" len="sm"/>
            <a:tailEnd type="none" w="sm" len="sm"/>
          </a:ln>
          <a:effectLst/>
        </p:spPr>
        <p:txBody>
          <a:bodyPr wrap="squar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149600" algn="l"/>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count=5</a:t>
            </a:r>
          </a:p>
          <a:p>
            <a:pPr marL="0" marR="0" lvl="0" indent="0" algn="l" defTabSz="914400" rtl="0" eaLnBrk="1" fontAlgn="auto" latinLnBrk="0" hangingPunct="1">
              <a:lnSpc>
                <a:spcPct val="100000"/>
              </a:lnSpc>
              <a:spcBef>
                <a:spcPts val="0"/>
              </a:spcBef>
              <a:spcAft>
                <a:spcPts val="0"/>
              </a:spcAft>
              <a:buClrTx/>
              <a:buSzTx/>
              <a:buFontTx/>
              <a:buNone/>
              <a:tabLst>
                <a:tab pos="3149600" algn="l"/>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datatype=MPI_INT</a:t>
            </a:r>
          </a:p>
          <a:p>
            <a:pPr marL="0" marR="0" lvl="0" indent="0" algn="l" defTabSz="914400" rtl="0" eaLnBrk="1" fontAlgn="auto" latinLnBrk="0" hangingPunct="1">
              <a:lnSpc>
                <a:spcPct val="100000"/>
              </a:lnSpc>
              <a:spcBef>
                <a:spcPts val="0"/>
              </a:spcBef>
              <a:spcAft>
                <a:spcPts val="0"/>
              </a:spcAft>
              <a:buClrTx/>
              <a:buSzTx/>
              <a:buFontTx/>
              <a:buNone/>
              <a:tabLst>
                <a:tab pos="3149600" algn="l"/>
              </a:tabLst>
              <a:defRPr/>
            </a:pPr>
            <a:r>
              <a:rPr kumimoji="0" lang="en-US" sz="1800" b="0" i="0" u="none" strike="noStrike" kern="1200" cap="none" spc="0" normalizeH="0" baseline="0" noProof="0" dirty="0" err="1">
                <a:ln>
                  <a:noFill/>
                </a:ln>
                <a:solidFill>
                  <a:srgbClr val="0000FF"/>
                </a:solidFill>
                <a:effectLst/>
                <a:uLnTx/>
                <a:uFillTx/>
                <a:latin typeface="Arial" charset="0"/>
                <a:ea typeface="+mn-ea"/>
                <a:cs typeface="+mn-cs"/>
              </a:rPr>
              <a:t>int</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arr</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[5]</a:t>
            </a:r>
          </a:p>
        </p:txBody>
      </p:sp>
      <p:sp>
        <p:nvSpPr>
          <p:cNvPr id="2" name="Rectangle 1"/>
          <p:cNvSpPr/>
          <p:nvPr/>
        </p:nvSpPr>
        <p:spPr>
          <a:xfrm>
            <a:off x="2209800" y="6031468"/>
            <a:ext cx="12105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mn-cs"/>
              </a:rPr>
              <a:t>Example: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p:cNvSpPr/>
          <p:nvPr/>
        </p:nvSpPr>
        <p:spPr>
          <a:xfrm>
            <a:off x="89692" y="6626128"/>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744550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normAutofit/>
          </a:bodyPr>
          <a:lstStyle/>
          <a:p>
            <a:pPr eaLnBrk="1" hangingPunct="1"/>
            <a:r>
              <a:rPr lang="en-US" dirty="0"/>
              <a:t>Message Order Preservation</a:t>
            </a:r>
          </a:p>
        </p:txBody>
      </p:sp>
      <p:sp>
        <p:nvSpPr>
          <p:cNvPr id="56323"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26B0C-DB04-47EF-8680-0352792C845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6325" name="Rectangle 3"/>
          <p:cNvSpPr>
            <a:spLocks noGrp="1" noChangeArrowheads="1"/>
          </p:cNvSpPr>
          <p:nvPr>
            <p:ph type="body" idx="4294967295"/>
          </p:nvPr>
        </p:nvSpPr>
        <p:spPr>
          <a:xfrm>
            <a:off x="233172" y="1905000"/>
            <a:ext cx="11958828" cy="4572000"/>
          </a:xfrm>
        </p:spPr>
        <p:txBody>
          <a:bodyPr>
            <a:noAutofit/>
          </a:bodyPr>
          <a:lstStyle/>
          <a:p>
            <a:pPr eaLnBrk="1" hangingPunct="1">
              <a:lnSpc>
                <a:spcPct val="80000"/>
              </a:lnSpc>
            </a:pPr>
            <a:r>
              <a:rPr lang="en-US" sz="2000" dirty="0"/>
              <a:t>Rule for messages on the same connection; i.e., same communicator, source, and destination rank:</a:t>
            </a:r>
          </a:p>
          <a:p>
            <a:pPr lvl="1">
              <a:lnSpc>
                <a:spcPct val="80000"/>
              </a:lnSpc>
            </a:pPr>
            <a:r>
              <a:rPr lang="en-US" sz="1800" b="1" dirty="0">
                <a:solidFill>
                  <a:srgbClr val="C00000"/>
                </a:solidFill>
              </a:rPr>
              <a:t>Messages do not overtake each other</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r>
              <a:rPr lang="en-US" sz="2000" dirty="0"/>
              <a:t>If both receives match both messages, then the order is preserved</a:t>
            </a:r>
          </a:p>
          <a:p>
            <a:pPr lvl="1">
              <a:lnSpc>
                <a:spcPct val="80000"/>
              </a:lnSpc>
            </a:pPr>
            <a:r>
              <a:rPr lang="en-US" sz="1600" dirty="0"/>
              <a:t>Recall the “memory consistency models” discussion we had back in CUDA (when we discussed </a:t>
            </a:r>
            <a:r>
              <a:rPr lang="en-US" sz="1600" dirty="0" err="1"/>
              <a:t>threadfences</a:t>
            </a:r>
            <a:r>
              <a:rPr lang="en-US" sz="1600" dirty="0"/>
              <a:t>)</a:t>
            </a:r>
          </a:p>
        </p:txBody>
      </p:sp>
      <p:grpSp>
        <p:nvGrpSpPr>
          <p:cNvPr id="2" name="Group 41"/>
          <p:cNvGrpSpPr>
            <a:grpSpLocks/>
          </p:cNvGrpSpPr>
          <p:nvPr/>
        </p:nvGrpSpPr>
        <p:grpSpPr bwMode="auto">
          <a:xfrm>
            <a:off x="2657856" y="3141614"/>
            <a:ext cx="6629400" cy="2273300"/>
            <a:chOff x="952" y="1256"/>
            <a:chExt cx="4176" cy="1432"/>
          </a:xfrm>
        </p:grpSpPr>
        <p:sp>
          <p:nvSpPr>
            <p:cNvPr id="56327" name="Freeform 4"/>
            <p:cNvSpPr>
              <a:spLocks/>
            </p:cNvSpPr>
            <p:nvPr/>
          </p:nvSpPr>
          <p:spPr bwMode="auto">
            <a:xfrm>
              <a:off x="952" y="1256"/>
              <a:ext cx="4176" cy="1432"/>
            </a:xfrm>
            <a:custGeom>
              <a:avLst/>
              <a:gdLst>
                <a:gd name="T0" fmla="*/ 388 w 3360"/>
                <a:gd name="T1" fmla="*/ 104 h 1432"/>
                <a:gd name="T2" fmla="*/ 984 w 3360"/>
                <a:gd name="T3" fmla="*/ 8 h 1432"/>
                <a:gd name="T4" fmla="*/ 1581 w 3360"/>
                <a:gd name="T5" fmla="*/ 56 h 1432"/>
                <a:gd name="T6" fmla="*/ 2356 w 3360"/>
                <a:gd name="T7" fmla="*/ 248 h 1432"/>
                <a:gd name="T8" fmla="*/ 3311 w 3360"/>
                <a:gd name="T9" fmla="*/ 296 h 1432"/>
                <a:gd name="T10" fmla="*/ 4146 w 3360"/>
                <a:gd name="T11" fmla="*/ 824 h 1432"/>
                <a:gd name="T12" fmla="*/ 3490 w 3360"/>
                <a:gd name="T13" fmla="*/ 1304 h 1432"/>
                <a:gd name="T14" fmla="*/ 1760 w 3360"/>
                <a:gd name="T15" fmla="*/ 1400 h 1432"/>
                <a:gd name="T16" fmla="*/ 268 w 3360"/>
                <a:gd name="T17" fmla="*/ 1112 h 1432"/>
                <a:gd name="T18" fmla="*/ 149 w 3360"/>
                <a:gd name="T19" fmla="*/ 536 h 1432"/>
                <a:gd name="T20" fmla="*/ 89 w 3360"/>
                <a:gd name="T21" fmla="*/ 248 h 1432"/>
                <a:gd name="T22" fmla="*/ 388 w 3360"/>
                <a:gd name="T23" fmla="*/ 104 h 1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60" h="1432">
                  <a:moveTo>
                    <a:pt x="312" y="104"/>
                  </a:moveTo>
                  <a:cubicBezTo>
                    <a:pt x="432" y="64"/>
                    <a:pt x="632" y="16"/>
                    <a:pt x="792" y="8"/>
                  </a:cubicBezTo>
                  <a:cubicBezTo>
                    <a:pt x="952" y="0"/>
                    <a:pt x="1088" y="16"/>
                    <a:pt x="1272" y="56"/>
                  </a:cubicBezTo>
                  <a:cubicBezTo>
                    <a:pt x="1456" y="96"/>
                    <a:pt x="1664" y="208"/>
                    <a:pt x="1896" y="248"/>
                  </a:cubicBezTo>
                  <a:cubicBezTo>
                    <a:pt x="2128" y="288"/>
                    <a:pt x="2424" y="200"/>
                    <a:pt x="2664" y="296"/>
                  </a:cubicBezTo>
                  <a:cubicBezTo>
                    <a:pt x="2904" y="392"/>
                    <a:pt x="3312" y="656"/>
                    <a:pt x="3336" y="824"/>
                  </a:cubicBezTo>
                  <a:cubicBezTo>
                    <a:pt x="3360" y="992"/>
                    <a:pt x="3128" y="1208"/>
                    <a:pt x="2808" y="1304"/>
                  </a:cubicBezTo>
                  <a:cubicBezTo>
                    <a:pt x="2488" y="1400"/>
                    <a:pt x="1848" y="1432"/>
                    <a:pt x="1416" y="1400"/>
                  </a:cubicBezTo>
                  <a:cubicBezTo>
                    <a:pt x="984" y="1368"/>
                    <a:pt x="432" y="1256"/>
                    <a:pt x="216" y="1112"/>
                  </a:cubicBezTo>
                  <a:cubicBezTo>
                    <a:pt x="0" y="968"/>
                    <a:pt x="144" y="680"/>
                    <a:pt x="120" y="536"/>
                  </a:cubicBezTo>
                  <a:cubicBezTo>
                    <a:pt x="96" y="392"/>
                    <a:pt x="40" y="320"/>
                    <a:pt x="72" y="248"/>
                  </a:cubicBezTo>
                  <a:cubicBezTo>
                    <a:pt x="104" y="176"/>
                    <a:pt x="192" y="144"/>
                    <a:pt x="312" y="104"/>
                  </a:cubicBezTo>
                  <a:close/>
                </a:path>
              </a:pathLst>
            </a:custGeom>
            <a:solidFill>
              <a:srgbClr val="FFCCCC"/>
            </a:solid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8" name="Oval 5"/>
            <p:cNvSpPr>
              <a:spLocks noChangeArrowheads="1"/>
            </p:cNvSpPr>
            <p:nvPr/>
          </p:nvSpPr>
          <p:spPr bwMode="auto">
            <a:xfrm>
              <a:off x="1192" y="1544"/>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0</a:t>
              </a:r>
            </a:p>
          </p:txBody>
        </p:sp>
        <p:sp>
          <p:nvSpPr>
            <p:cNvPr id="56329" name="Oval 6"/>
            <p:cNvSpPr>
              <a:spLocks noChangeArrowheads="1"/>
            </p:cNvSpPr>
            <p:nvPr/>
          </p:nvSpPr>
          <p:spPr bwMode="auto">
            <a:xfrm>
              <a:off x="1624" y="1640"/>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1</a:t>
              </a:r>
            </a:p>
          </p:txBody>
        </p:sp>
        <p:sp>
          <p:nvSpPr>
            <p:cNvPr id="56330" name="Oval 7"/>
            <p:cNvSpPr>
              <a:spLocks noChangeArrowheads="1"/>
            </p:cNvSpPr>
            <p:nvPr/>
          </p:nvSpPr>
          <p:spPr bwMode="auto">
            <a:xfrm>
              <a:off x="3928" y="1880"/>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5</a:t>
              </a:r>
            </a:p>
          </p:txBody>
        </p:sp>
        <p:sp>
          <p:nvSpPr>
            <p:cNvPr id="56331" name="Oval 8"/>
            <p:cNvSpPr>
              <a:spLocks noChangeArrowheads="1"/>
            </p:cNvSpPr>
            <p:nvPr/>
          </p:nvSpPr>
          <p:spPr bwMode="auto">
            <a:xfrm>
              <a:off x="2128" y="1488"/>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2</a:t>
              </a:r>
            </a:p>
          </p:txBody>
        </p:sp>
        <p:sp>
          <p:nvSpPr>
            <p:cNvPr id="56332" name="Oval 9"/>
            <p:cNvSpPr>
              <a:spLocks noChangeArrowheads="1"/>
            </p:cNvSpPr>
            <p:nvPr/>
          </p:nvSpPr>
          <p:spPr bwMode="auto">
            <a:xfrm>
              <a:off x="1840" y="2032"/>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4</a:t>
              </a:r>
            </a:p>
          </p:txBody>
        </p:sp>
        <p:sp>
          <p:nvSpPr>
            <p:cNvPr id="56333" name="Oval 10"/>
            <p:cNvSpPr>
              <a:spLocks noChangeArrowheads="1"/>
            </p:cNvSpPr>
            <p:nvPr/>
          </p:nvSpPr>
          <p:spPr bwMode="auto">
            <a:xfrm>
              <a:off x="2368" y="1984"/>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3</a:t>
              </a:r>
            </a:p>
          </p:txBody>
        </p:sp>
        <p:sp>
          <p:nvSpPr>
            <p:cNvPr id="56334" name="Oval 11"/>
            <p:cNvSpPr>
              <a:spLocks noChangeArrowheads="1"/>
            </p:cNvSpPr>
            <p:nvPr/>
          </p:nvSpPr>
          <p:spPr bwMode="auto">
            <a:xfrm>
              <a:off x="3016" y="2312"/>
              <a:ext cx="288" cy="288"/>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Arial" charset="0"/>
                  <a:ea typeface="+mn-ea"/>
                  <a:cs typeface="+mn-cs"/>
                </a:rPr>
                <a:t>6</a:t>
              </a:r>
            </a:p>
          </p:txBody>
        </p:sp>
        <p:cxnSp>
          <p:nvCxnSpPr>
            <p:cNvPr id="56335" name="AutoShape 13"/>
            <p:cNvCxnSpPr>
              <a:cxnSpLocks noChangeShapeType="1"/>
              <a:stCxn id="56333" idx="7"/>
              <a:endCxn id="56330" idx="1"/>
            </p:cNvCxnSpPr>
            <p:nvPr/>
          </p:nvCxnSpPr>
          <p:spPr bwMode="auto">
            <a:xfrm rot="-5400000">
              <a:off x="3240" y="1296"/>
              <a:ext cx="104" cy="1356"/>
            </a:xfrm>
            <a:prstGeom prst="curvedConnector3">
              <a:avLst>
                <a:gd name="adj1" fmla="val 278847"/>
              </a:avLst>
            </a:prstGeom>
            <a:noFill/>
            <a:ln w="25400">
              <a:solidFill>
                <a:schemeClr val="tx1"/>
              </a:solidFill>
              <a:round/>
              <a:headEnd type="none" w="sm" len="sm"/>
              <a:tailEnd type="triangle" w="med" len="lg"/>
            </a:ln>
            <a:effectLst/>
          </p:spPr>
        </p:cxnSp>
        <p:grpSp>
          <p:nvGrpSpPr>
            <p:cNvPr id="3" name="Group 23"/>
            <p:cNvGrpSpPr>
              <a:grpSpLocks/>
            </p:cNvGrpSpPr>
            <p:nvPr/>
          </p:nvGrpSpPr>
          <p:grpSpPr bwMode="auto">
            <a:xfrm>
              <a:off x="2808" y="1696"/>
              <a:ext cx="288" cy="192"/>
              <a:chOff x="2976" y="2688"/>
              <a:chExt cx="288" cy="192"/>
            </a:xfrm>
          </p:grpSpPr>
          <p:sp>
            <p:nvSpPr>
              <p:cNvPr id="56346" name="Rectangle 24"/>
              <p:cNvSpPr>
                <a:spLocks noChangeArrowheads="1"/>
              </p:cNvSpPr>
              <p:nvPr/>
            </p:nvSpPr>
            <p:spPr bwMode="auto">
              <a:xfrm>
                <a:off x="2976" y="2688"/>
                <a:ext cx="288" cy="192"/>
              </a:xfrm>
              <a:prstGeom prst="rect">
                <a:avLst/>
              </a:prstGeom>
              <a:solidFill>
                <a:schemeClr val="bg1"/>
              </a:solidFill>
              <a:ln w="63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25"/>
              <p:cNvGrpSpPr>
                <a:grpSpLocks/>
              </p:cNvGrpSpPr>
              <p:nvPr/>
            </p:nvGrpSpPr>
            <p:grpSpPr bwMode="auto">
              <a:xfrm>
                <a:off x="3000" y="2712"/>
                <a:ext cx="240" cy="144"/>
                <a:chOff x="192" y="1872"/>
                <a:chExt cx="240" cy="144"/>
              </a:xfrm>
            </p:grpSpPr>
            <p:sp>
              <p:nvSpPr>
                <p:cNvPr id="56349" name="Rectangle 26"/>
                <p:cNvSpPr>
                  <a:spLocks noChangeArrowheads="1"/>
                </p:cNvSpPr>
                <p:nvPr/>
              </p:nvSpPr>
              <p:spPr bwMode="auto">
                <a:xfrm>
                  <a:off x="192"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50" name="Rectangle 27"/>
                <p:cNvSpPr>
                  <a:spLocks noChangeArrowheads="1"/>
                </p:cNvSpPr>
                <p:nvPr/>
              </p:nvSpPr>
              <p:spPr bwMode="auto">
                <a:xfrm>
                  <a:off x="240"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51" name="Rectangle 28"/>
                <p:cNvSpPr>
                  <a:spLocks noChangeArrowheads="1"/>
                </p:cNvSpPr>
                <p:nvPr/>
              </p:nvSpPr>
              <p:spPr bwMode="auto">
                <a:xfrm>
                  <a:off x="288"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52" name="Rectangle 29"/>
                <p:cNvSpPr>
                  <a:spLocks noChangeArrowheads="1"/>
                </p:cNvSpPr>
                <p:nvPr/>
              </p:nvSpPr>
              <p:spPr bwMode="auto">
                <a:xfrm>
                  <a:off x="336"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53" name="Rectangle 30"/>
                <p:cNvSpPr>
                  <a:spLocks noChangeArrowheads="1"/>
                </p:cNvSpPr>
                <p:nvPr/>
              </p:nvSpPr>
              <p:spPr bwMode="auto">
                <a:xfrm>
                  <a:off x="384"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6348" name="Freeform 31"/>
              <p:cNvSpPr>
                <a:spLocks/>
              </p:cNvSpPr>
              <p:nvPr/>
            </p:nvSpPr>
            <p:spPr bwMode="auto">
              <a:xfrm>
                <a:off x="2976" y="2688"/>
                <a:ext cx="288" cy="48"/>
              </a:xfrm>
              <a:custGeom>
                <a:avLst/>
                <a:gdLst>
                  <a:gd name="T0" fmla="*/ 0 w 288"/>
                  <a:gd name="T1" fmla="*/ 0 h 48"/>
                  <a:gd name="T2" fmla="*/ 144 w 288"/>
                  <a:gd name="T3" fmla="*/ 48 h 48"/>
                  <a:gd name="T4" fmla="*/ 288 w 288"/>
                  <a:gd name="T5" fmla="*/ 0 h 48"/>
                  <a:gd name="T6" fmla="*/ 0 w 28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48">
                    <a:moveTo>
                      <a:pt x="0" y="0"/>
                    </a:moveTo>
                    <a:lnTo>
                      <a:pt x="144" y="48"/>
                    </a:lnTo>
                    <a:lnTo>
                      <a:pt x="288" y="0"/>
                    </a:lnTo>
                    <a:lnTo>
                      <a:pt x="0" y="0"/>
                    </a:lnTo>
                    <a:close/>
                  </a:path>
                </a:pathLst>
              </a:custGeom>
              <a:solidFill>
                <a:schemeClr val="bg1"/>
              </a:solidFill>
              <a:ln w="635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32"/>
            <p:cNvGrpSpPr>
              <a:grpSpLocks/>
            </p:cNvGrpSpPr>
            <p:nvPr/>
          </p:nvGrpSpPr>
          <p:grpSpPr bwMode="auto">
            <a:xfrm>
              <a:off x="3392" y="1640"/>
              <a:ext cx="288" cy="192"/>
              <a:chOff x="2976" y="2688"/>
              <a:chExt cx="288" cy="192"/>
            </a:xfrm>
          </p:grpSpPr>
          <p:sp>
            <p:nvSpPr>
              <p:cNvPr id="56338" name="Rectangle 33"/>
              <p:cNvSpPr>
                <a:spLocks noChangeArrowheads="1"/>
              </p:cNvSpPr>
              <p:nvPr/>
            </p:nvSpPr>
            <p:spPr bwMode="auto">
              <a:xfrm>
                <a:off x="2976" y="2688"/>
                <a:ext cx="288" cy="192"/>
              </a:xfrm>
              <a:prstGeom prst="rect">
                <a:avLst/>
              </a:prstGeom>
              <a:solidFill>
                <a:schemeClr val="bg1"/>
              </a:solidFill>
              <a:ln w="63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34"/>
              <p:cNvGrpSpPr>
                <a:grpSpLocks/>
              </p:cNvGrpSpPr>
              <p:nvPr/>
            </p:nvGrpSpPr>
            <p:grpSpPr bwMode="auto">
              <a:xfrm>
                <a:off x="3000" y="2712"/>
                <a:ext cx="240" cy="144"/>
                <a:chOff x="192" y="1872"/>
                <a:chExt cx="240" cy="144"/>
              </a:xfrm>
            </p:grpSpPr>
            <p:sp>
              <p:nvSpPr>
                <p:cNvPr id="56341" name="Rectangle 35"/>
                <p:cNvSpPr>
                  <a:spLocks noChangeArrowheads="1"/>
                </p:cNvSpPr>
                <p:nvPr/>
              </p:nvSpPr>
              <p:spPr bwMode="auto">
                <a:xfrm>
                  <a:off x="192"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42" name="Rectangle 36"/>
                <p:cNvSpPr>
                  <a:spLocks noChangeArrowheads="1"/>
                </p:cNvSpPr>
                <p:nvPr/>
              </p:nvSpPr>
              <p:spPr bwMode="auto">
                <a:xfrm>
                  <a:off x="240"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43" name="Rectangle 37"/>
                <p:cNvSpPr>
                  <a:spLocks noChangeArrowheads="1"/>
                </p:cNvSpPr>
                <p:nvPr/>
              </p:nvSpPr>
              <p:spPr bwMode="auto">
                <a:xfrm>
                  <a:off x="288"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44" name="Rectangle 38"/>
                <p:cNvSpPr>
                  <a:spLocks noChangeArrowheads="1"/>
                </p:cNvSpPr>
                <p:nvPr/>
              </p:nvSpPr>
              <p:spPr bwMode="auto">
                <a:xfrm>
                  <a:off x="336"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45" name="Rectangle 39"/>
                <p:cNvSpPr>
                  <a:spLocks noChangeArrowheads="1"/>
                </p:cNvSpPr>
                <p:nvPr/>
              </p:nvSpPr>
              <p:spPr bwMode="auto">
                <a:xfrm>
                  <a:off x="384"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6340" name="Freeform 40"/>
              <p:cNvSpPr>
                <a:spLocks/>
              </p:cNvSpPr>
              <p:nvPr/>
            </p:nvSpPr>
            <p:spPr bwMode="auto">
              <a:xfrm>
                <a:off x="2976" y="2688"/>
                <a:ext cx="288" cy="48"/>
              </a:xfrm>
              <a:custGeom>
                <a:avLst/>
                <a:gdLst>
                  <a:gd name="T0" fmla="*/ 0 w 288"/>
                  <a:gd name="T1" fmla="*/ 0 h 48"/>
                  <a:gd name="T2" fmla="*/ 144 w 288"/>
                  <a:gd name="T3" fmla="*/ 48 h 48"/>
                  <a:gd name="T4" fmla="*/ 288 w 288"/>
                  <a:gd name="T5" fmla="*/ 0 h 48"/>
                  <a:gd name="T6" fmla="*/ 0 w 28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48">
                    <a:moveTo>
                      <a:pt x="0" y="0"/>
                    </a:moveTo>
                    <a:lnTo>
                      <a:pt x="144" y="48"/>
                    </a:lnTo>
                    <a:lnTo>
                      <a:pt x="288" y="0"/>
                    </a:lnTo>
                    <a:lnTo>
                      <a:pt x="0" y="0"/>
                    </a:lnTo>
                    <a:close/>
                  </a:path>
                </a:pathLst>
              </a:custGeom>
              <a:solidFill>
                <a:schemeClr val="bg1"/>
              </a:solidFill>
              <a:ln w="635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4" name="Rectangle 33"/>
          <p:cNvSpPr/>
          <p:nvPr/>
        </p:nvSpPr>
        <p:spPr>
          <a:xfrm>
            <a:off x="89692" y="659787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7065111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lvl="0"/>
            <a:r>
              <a:rPr lang="en-US" sz="3200" dirty="0"/>
              <a:t>The Mechanics of P2P Communication: Wildcarding</a:t>
            </a:r>
          </a:p>
        </p:txBody>
      </p:sp>
      <p:sp>
        <p:nvSpPr>
          <p:cNvPr id="50181" name="Rectangle 3"/>
          <p:cNvSpPr>
            <a:spLocks noGrp="1" noChangeArrowheads="1"/>
          </p:cNvSpPr>
          <p:nvPr>
            <p:ph idx="1"/>
          </p:nvPr>
        </p:nvSpPr>
        <p:spPr/>
        <p:txBody>
          <a:bodyPr/>
          <a:lstStyle/>
          <a:p>
            <a:pPr>
              <a:spcBef>
                <a:spcPct val="60000"/>
              </a:spcBef>
              <a:tabLst>
                <a:tab pos="3238500" algn="l"/>
              </a:tabLst>
            </a:pPr>
            <a:r>
              <a:rPr lang="en-US" dirty="0"/>
              <a:t>Receiver can wildcard</a:t>
            </a:r>
          </a:p>
          <a:p>
            <a:pPr lvl="2">
              <a:spcBef>
                <a:spcPct val="60000"/>
              </a:spcBef>
              <a:tabLst>
                <a:tab pos="3238500" algn="l"/>
              </a:tabLst>
            </a:pPr>
            <a:endParaRPr lang="en-US" sz="1700" dirty="0"/>
          </a:p>
          <a:p>
            <a:pPr lvl="1">
              <a:spcBef>
                <a:spcPct val="60000"/>
              </a:spcBef>
              <a:tabLst>
                <a:tab pos="3238500" algn="l"/>
              </a:tabLst>
            </a:pPr>
            <a:r>
              <a:rPr lang="en-US" dirty="0"/>
              <a:t>To receive from any source</a:t>
            </a:r>
            <a:r>
              <a:rPr lang="en-US" dirty="0">
                <a:cs typeface="Arial" charset="0"/>
              </a:rPr>
              <a:t> – </a:t>
            </a:r>
            <a:r>
              <a:rPr lang="en-US" dirty="0">
                <a:solidFill>
                  <a:srgbClr val="0070C0"/>
                </a:solidFill>
                <a:latin typeface="Consolas" pitchFamily="49" charset="0"/>
                <a:cs typeface="Consolas" pitchFamily="49" charset="0"/>
              </a:rPr>
              <a:t>source</a:t>
            </a:r>
            <a:r>
              <a:rPr lang="en-US" dirty="0">
                <a:latin typeface="Consolas" pitchFamily="49" charset="0"/>
                <a:cs typeface="Consolas" pitchFamily="49" charset="0"/>
              </a:rPr>
              <a:t> </a:t>
            </a:r>
            <a:r>
              <a:rPr lang="en-US" dirty="0">
                <a:cs typeface="Arial" charset="0"/>
              </a:rPr>
              <a:t>= </a:t>
            </a:r>
            <a:r>
              <a:rPr lang="en-US" dirty="0">
                <a:solidFill>
                  <a:srgbClr val="FF00FF"/>
                </a:solidFill>
                <a:latin typeface="Consolas" pitchFamily="49" charset="0"/>
                <a:cs typeface="Consolas" pitchFamily="49" charset="0"/>
              </a:rPr>
              <a:t>MPI_ANY_SOURCE</a:t>
            </a:r>
          </a:p>
          <a:p>
            <a:pPr lvl="2">
              <a:spcBef>
                <a:spcPct val="60000"/>
              </a:spcBef>
              <a:tabLst>
                <a:tab pos="3238500" algn="l"/>
              </a:tabLst>
            </a:pPr>
            <a:endParaRPr lang="en-US" sz="1700" dirty="0">
              <a:cs typeface="Arial" charset="0"/>
            </a:endParaRPr>
          </a:p>
          <a:p>
            <a:pPr lvl="1">
              <a:spcBef>
                <a:spcPct val="60000"/>
              </a:spcBef>
              <a:tabLst>
                <a:tab pos="3238500" algn="l"/>
              </a:tabLst>
            </a:pPr>
            <a:r>
              <a:rPr lang="en-US" dirty="0"/>
              <a:t>To receive from any tag</a:t>
            </a:r>
            <a:r>
              <a:rPr lang="en-US" dirty="0">
                <a:cs typeface="Arial" charset="0"/>
              </a:rPr>
              <a:t> – </a:t>
            </a:r>
            <a:r>
              <a:rPr lang="en-US" dirty="0">
                <a:solidFill>
                  <a:srgbClr val="0070C0"/>
                </a:solidFill>
                <a:latin typeface="Consolas" pitchFamily="49" charset="0"/>
                <a:cs typeface="Consolas" pitchFamily="49" charset="0"/>
              </a:rPr>
              <a:t>tag</a:t>
            </a:r>
            <a:r>
              <a:rPr lang="en-US" dirty="0">
                <a:cs typeface="Arial" charset="0"/>
              </a:rPr>
              <a:t> = </a:t>
            </a:r>
            <a:r>
              <a:rPr lang="en-US" dirty="0">
                <a:solidFill>
                  <a:srgbClr val="FF00FF"/>
                </a:solidFill>
                <a:latin typeface="Consolas" pitchFamily="49" charset="0"/>
                <a:cs typeface="Consolas" pitchFamily="49" charset="0"/>
              </a:rPr>
              <a:t>MPI_ANY_TAG</a:t>
            </a:r>
          </a:p>
          <a:p>
            <a:pPr lvl="2">
              <a:spcBef>
                <a:spcPct val="60000"/>
              </a:spcBef>
              <a:tabLst>
                <a:tab pos="3238500" algn="l"/>
              </a:tabLst>
            </a:pPr>
            <a:endParaRPr lang="en-US" sz="1700" dirty="0">
              <a:cs typeface="Arial" charset="0"/>
            </a:endParaRPr>
          </a:p>
          <a:p>
            <a:pPr lvl="1">
              <a:spcBef>
                <a:spcPct val="60000"/>
              </a:spcBef>
              <a:tabLst>
                <a:tab pos="3238500" algn="l"/>
              </a:tabLst>
            </a:pPr>
            <a:r>
              <a:rPr lang="en-US" dirty="0">
                <a:cs typeface="Arial" charset="0"/>
              </a:rPr>
              <a:t>Actual source and tag returned in receiver’s </a:t>
            </a:r>
            <a:r>
              <a:rPr lang="en-US" dirty="0">
                <a:solidFill>
                  <a:srgbClr val="0070C0"/>
                </a:solidFill>
                <a:latin typeface="Courier New" panose="02070309020205020404" pitchFamily="49" charset="0"/>
                <a:cs typeface="Courier New" panose="02070309020205020404" pitchFamily="49" charset="0"/>
              </a:rPr>
              <a:t>status</a:t>
            </a:r>
            <a:r>
              <a:rPr lang="en-US" dirty="0">
                <a:cs typeface="Arial" charset="0"/>
              </a:rPr>
              <a:t> argument</a:t>
            </a:r>
          </a:p>
          <a:p>
            <a:pPr lvl="2">
              <a:spcBef>
                <a:spcPct val="60000"/>
              </a:spcBef>
              <a:tabLst>
                <a:tab pos="3238500" algn="l"/>
              </a:tabLst>
            </a:pPr>
            <a:r>
              <a:rPr lang="en-US" sz="1700" dirty="0">
                <a:cs typeface="Arial" charset="0"/>
              </a:rPr>
              <a:t>One more instance where the </a:t>
            </a:r>
            <a:r>
              <a:rPr lang="en-US" sz="1700" dirty="0">
                <a:solidFill>
                  <a:srgbClr val="0070C0"/>
                </a:solidFill>
                <a:latin typeface="Courier New" panose="02070309020205020404" pitchFamily="49" charset="0"/>
                <a:cs typeface="Courier New" panose="02070309020205020404" pitchFamily="49" charset="0"/>
              </a:rPr>
              <a:t>status</a:t>
            </a:r>
            <a:r>
              <a:rPr lang="en-US" sz="1700" dirty="0">
                <a:cs typeface="Arial" charset="0"/>
              </a:rPr>
              <a:t> argument comes into play</a:t>
            </a:r>
            <a:endParaRPr lang="en-US" sz="1700" dirty="0"/>
          </a:p>
        </p:txBody>
      </p:sp>
      <p:sp>
        <p:nvSpPr>
          <p:cNvPr id="50179"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B0C4F-4797-4AE7-BED4-23A8B934874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147344"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390146554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Courier New" panose="02070309020205020404" pitchFamily="49" charset="0"/>
                <a:cs typeface="Courier New" panose="02070309020205020404" pitchFamily="49" charset="0"/>
              </a:rPr>
              <a:t>MPI_Recv</a:t>
            </a:r>
            <a:r>
              <a:rPr lang="en-US" dirty="0"/>
              <a:t>: The need for an </a:t>
            </a:r>
            <a:r>
              <a:rPr lang="en-US" dirty="0" err="1">
                <a:latin typeface="Courier New" panose="02070309020205020404" pitchFamily="49" charset="0"/>
                <a:cs typeface="Courier New" panose="02070309020205020404" pitchFamily="49" charset="0"/>
              </a:rPr>
              <a:t>MPI_Status</a:t>
            </a:r>
            <a:r>
              <a:rPr lang="en-US" dirty="0"/>
              <a:t> argument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err="1">
                <a:solidFill>
                  <a:srgbClr val="FF00FF"/>
                </a:solidFill>
                <a:latin typeface="Consolas" pitchFamily="49" charset="0"/>
                <a:cs typeface="Consolas" pitchFamily="49" charset="0"/>
              </a:rPr>
              <a:t>MPI_Status</a:t>
            </a:r>
            <a:r>
              <a:rPr lang="en-US" sz="2000" dirty="0"/>
              <a:t> object updated by the </a:t>
            </a:r>
            <a:r>
              <a:rPr lang="en-US" sz="2000" dirty="0" err="1">
                <a:latin typeface="Consolas" panose="020B0609020204030204" pitchFamily="49" charset="0"/>
              </a:rPr>
              <a:t>MPI_Recv</a:t>
            </a:r>
            <a:r>
              <a:rPr lang="en-US" sz="2000" dirty="0"/>
              <a:t> call settles a series of questions:</a:t>
            </a:r>
          </a:p>
          <a:p>
            <a:pPr marL="1049338" lvl="3" indent="-230188"/>
            <a:endParaRPr lang="en-US" sz="1000" dirty="0"/>
          </a:p>
          <a:p>
            <a:pPr marL="460375" lvl="1" indent="-230188"/>
            <a:endParaRPr lang="en-US" sz="1600" dirty="0"/>
          </a:p>
          <a:p>
            <a:pPr marL="460375" lvl="1" indent="-230188"/>
            <a:r>
              <a:rPr lang="en-US" sz="1800" dirty="0"/>
              <a:t>The receive call does not specify the </a:t>
            </a:r>
            <a:r>
              <a:rPr lang="en-US" sz="1800" b="1" dirty="0"/>
              <a:t>size</a:t>
            </a:r>
            <a:r>
              <a:rPr lang="en-US" sz="1800" dirty="0"/>
              <a:t> of an incoming message, but only an upper bound on the receive buffer</a:t>
            </a:r>
          </a:p>
          <a:p>
            <a:pPr marL="755650" lvl="2" indent="-230188"/>
            <a:r>
              <a:rPr lang="en-US" sz="1500" dirty="0"/>
              <a:t>The actual size only known to the sender (think about it)</a:t>
            </a:r>
          </a:p>
          <a:p>
            <a:pPr marL="525462" lvl="2" indent="0">
              <a:buNone/>
            </a:pPr>
            <a:endParaRPr lang="en-US" dirty="0"/>
          </a:p>
          <a:p>
            <a:pPr marL="755650" lvl="2" indent="-230188"/>
            <a:endParaRPr lang="en-US" dirty="0"/>
          </a:p>
          <a:p>
            <a:pPr marL="460375" lvl="1" indent="-230188"/>
            <a:r>
              <a:rPr lang="en-US" sz="1800" dirty="0"/>
              <a:t>The </a:t>
            </a:r>
            <a:r>
              <a:rPr lang="en-US" sz="1800" b="1" dirty="0"/>
              <a:t>source</a:t>
            </a:r>
            <a:r>
              <a:rPr lang="en-US" sz="1800" dirty="0"/>
              <a:t> and/or </a:t>
            </a:r>
            <a:r>
              <a:rPr lang="en-US" sz="1800" b="1" dirty="0"/>
              <a:t>tag</a:t>
            </a:r>
            <a:r>
              <a:rPr lang="en-US" sz="1800" dirty="0"/>
              <a:t> of a received message may not be known if wildcard values were used in a receive operation</a:t>
            </a:r>
          </a:p>
          <a:p>
            <a:pPr lvl="2"/>
            <a:endParaRPr lang="en-US" sz="13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24764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pPr eaLnBrk="1" hangingPunct="1"/>
            <a:r>
              <a:rPr lang="en-US" dirty="0"/>
              <a:t>The Mechanics of P2P Communication: Communication Envelope</a:t>
            </a:r>
          </a:p>
        </p:txBody>
      </p:sp>
      <p:sp>
        <p:nvSpPr>
          <p:cNvPr id="51203"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E19B2C-6749-46E1-AE99-3DD8EE797D47}"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1205" name="Rectangle 3"/>
          <p:cNvSpPr>
            <a:spLocks noGrp="1" noChangeArrowheads="1"/>
          </p:cNvSpPr>
          <p:nvPr>
            <p:ph type="body" idx="4294967295"/>
          </p:nvPr>
        </p:nvSpPr>
        <p:spPr>
          <a:xfrm>
            <a:off x="580031" y="3447199"/>
            <a:ext cx="5432425" cy="2380397"/>
          </a:xfrm>
        </p:spPr>
        <p:txBody>
          <a:bodyPr/>
          <a:lstStyle/>
          <a:p>
            <a:pPr>
              <a:lnSpc>
                <a:spcPct val="80000"/>
              </a:lnSpc>
              <a:tabLst>
                <a:tab pos="1244600" algn="l"/>
              </a:tabLst>
            </a:pPr>
            <a:r>
              <a:rPr lang="en-US" dirty="0"/>
              <a:t>Envelope information is returned from </a:t>
            </a:r>
            <a:r>
              <a:rPr lang="en-US" dirty="0">
                <a:latin typeface="Courier New" panose="02070309020205020404" pitchFamily="49" charset="0"/>
                <a:cs typeface="Courier New" panose="02070309020205020404" pitchFamily="49" charset="0"/>
              </a:rPr>
              <a:t>MPI_RECV</a:t>
            </a:r>
            <a:r>
              <a:rPr lang="en-US" dirty="0"/>
              <a:t> via the </a:t>
            </a:r>
            <a:r>
              <a:rPr lang="en-US" dirty="0">
                <a:latin typeface="Courier New" panose="02070309020205020404" pitchFamily="49" charset="0"/>
                <a:cs typeface="Courier New" panose="02070309020205020404" pitchFamily="49" charset="0"/>
              </a:rPr>
              <a:t>status</a:t>
            </a:r>
            <a:r>
              <a:rPr lang="en-US" dirty="0"/>
              <a:t> pointer</a:t>
            </a:r>
          </a:p>
          <a:p>
            <a:pPr>
              <a:lnSpc>
                <a:spcPct val="80000"/>
              </a:lnSpc>
              <a:tabLst>
                <a:tab pos="1244600" algn="l"/>
              </a:tabLst>
            </a:pPr>
            <a:endParaRPr lang="en-US" dirty="0"/>
          </a:p>
          <a:p>
            <a:pPr marL="0" indent="0">
              <a:lnSpc>
                <a:spcPct val="80000"/>
              </a:lnSpc>
              <a:buNone/>
              <a:tabLst>
                <a:tab pos="1244600" algn="l"/>
              </a:tabLst>
            </a:pPr>
            <a:r>
              <a:rPr lang="en-US" dirty="0"/>
              <a:t>	</a:t>
            </a:r>
            <a:r>
              <a:rPr lang="en-US" dirty="0">
                <a:latin typeface="Consolas" pitchFamily="49" charset="0"/>
                <a:cs typeface="Consolas" pitchFamily="49" charset="0"/>
              </a:rPr>
              <a:t>status-&gt;</a:t>
            </a:r>
            <a:r>
              <a:rPr lang="en-US" dirty="0">
                <a:solidFill>
                  <a:srgbClr val="0070C0"/>
                </a:solidFill>
                <a:latin typeface="Consolas" pitchFamily="49" charset="0"/>
                <a:cs typeface="Consolas" pitchFamily="49" charset="0"/>
              </a:rPr>
              <a:t>MPI_SOURCE</a:t>
            </a:r>
            <a:br>
              <a:rPr lang="en-US" dirty="0">
                <a:solidFill>
                  <a:srgbClr val="0070C0"/>
                </a:solidFill>
                <a:latin typeface="Consolas" pitchFamily="49" charset="0"/>
                <a:cs typeface="Consolas" pitchFamily="49" charset="0"/>
              </a:rPr>
            </a:br>
            <a:r>
              <a:rPr lang="en-US" dirty="0"/>
              <a:t>	</a:t>
            </a:r>
            <a:r>
              <a:rPr lang="en-US" dirty="0">
                <a:latin typeface="Consolas" pitchFamily="49" charset="0"/>
                <a:cs typeface="Consolas" pitchFamily="49" charset="0"/>
              </a:rPr>
              <a:t>status-&gt;</a:t>
            </a:r>
            <a:r>
              <a:rPr lang="en-US" dirty="0">
                <a:solidFill>
                  <a:srgbClr val="0070C0"/>
                </a:solidFill>
                <a:latin typeface="Consolas" pitchFamily="49" charset="0"/>
                <a:cs typeface="Consolas" pitchFamily="49" charset="0"/>
              </a:rPr>
              <a:t>MPI_TAG</a:t>
            </a:r>
            <a:br>
              <a:rPr lang="en-US" dirty="0"/>
            </a:br>
            <a:r>
              <a:rPr lang="en-US" dirty="0"/>
              <a:t>	</a:t>
            </a:r>
            <a:r>
              <a:rPr lang="en-US" dirty="0">
                <a:solidFill>
                  <a:srgbClr val="0070C0"/>
                </a:solidFill>
                <a:latin typeface="Consolas" pitchFamily="49" charset="0"/>
                <a:cs typeface="Consolas" pitchFamily="49" charset="0"/>
              </a:rPr>
              <a:t>count</a:t>
            </a:r>
            <a:r>
              <a:rPr lang="en-US" dirty="0"/>
              <a:t> via </a:t>
            </a:r>
            <a:r>
              <a:rPr lang="en-US" dirty="0" err="1">
                <a:latin typeface="Consolas" pitchFamily="49" charset="0"/>
                <a:cs typeface="Consolas" pitchFamily="49" charset="0"/>
              </a:rPr>
              <a:t>MPI_Get_count</a:t>
            </a:r>
            <a:r>
              <a:rPr lang="en-US" dirty="0">
                <a:latin typeface="Consolas" pitchFamily="49" charset="0"/>
                <a:cs typeface="Consolas" pitchFamily="49" charset="0"/>
              </a:rPr>
              <a:t>()</a:t>
            </a:r>
            <a:endParaRPr lang="en-US" dirty="0"/>
          </a:p>
        </p:txBody>
      </p:sp>
      <p:grpSp>
        <p:nvGrpSpPr>
          <p:cNvPr id="2" name="Group 14"/>
          <p:cNvGrpSpPr>
            <a:grpSpLocks/>
          </p:cNvGrpSpPr>
          <p:nvPr/>
        </p:nvGrpSpPr>
        <p:grpSpPr bwMode="auto">
          <a:xfrm>
            <a:off x="8123831" y="2380399"/>
            <a:ext cx="2362200" cy="2286000"/>
            <a:chOff x="3840" y="336"/>
            <a:chExt cx="1488" cy="1440"/>
          </a:xfrm>
        </p:grpSpPr>
        <p:sp>
          <p:nvSpPr>
            <p:cNvPr id="51212" name="Rectangle 4"/>
            <p:cNvSpPr>
              <a:spLocks noChangeArrowheads="1"/>
            </p:cNvSpPr>
            <p:nvPr/>
          </p:nvSpPr>
          <p:spPr bwMode="auto">
            <a:xfrm>
              <a:off x="3840" y="797"/>
              <a:ext cx="1488" cy="979"/>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3" name="Freeform 6"/>
            <p:cNvSpPr>
              <a:spLocks/>
            </p:cNvSpPr>
            <p:nvPr/>
          </p:nvSpPr>
          <p:spPr bwMode="auto">
            <a:xfrm>
              <a:off x="3840" y="336"/>
              <a:ext cx="1488" cy="461"/>
            </a:xfrm>
            <a:custGeom>
              <a:avLst/>
              <a:gdLst>
                <a:gd name="T0" fmla="*/ 0 w 1248"/>
                <a:gd name="T1" fmla="*/ 461 h 384"/>
                <a:gd name="T2" fmla="*/ 744 w 1248"/>
                <a:gd name="T3" fmla="*/ 0 h 384"/>
                <a:gd name="T4" fmla="*/ 1488 w 1248"/>
                <a:gd name="T5" fmla="*/ 461 h 384"/>
                <a:gd name="T6" fmla="*/ 0 w 1248"/>
                <a:gd name="T7" fmla="*/ 461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8" h="384">
                  <a:moveTo>
                    <a:pt x="0" y="384"/>
                  </a:moveTo>
                  <a:lnTo>
                    <a:pt x="624" y="0"/>
                  </a:lnTo>
                  <a:lnTo>
                    <a:pt x="1248" y="384"/>
                  </a:lnTo>
                  <a:lnTo>
                    <a:pt x="0" y="384"/>
                  </a:lnTo>
                  <a:close/>
                </a:path>
              </a:pathLst>
            </a:custGeom>
            <a:solidFill>
              <a:schemeClr val="bg1"/>
            </a:solid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1207" name="Text Box 7"/>
          <p:cNvSpPr txBox="1">
            <a:spLocks noChangeArrowheads="1"/>
          </p:cNvSpPr>
          <p:nvPr/>
        </p:nvSpPr>
        <p:spPr bwMode="auto">
          <a:xfrm>
            <a:off x="8809631" y="3828200"/>
            <a:ext cx="1627188" cy="593725"/>
          </a:xfrm>
          <a:prstGeom prst="rect">
            <a:avLst/>
          </a:prstGeom>
          <a:noFill/>
          <a:ln w="12700">
            <a:solidFill>
              <a:schemeClr val="tx1"/>
            </a:solid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prstClr val="black"/>
                </a:solidFill>
                <a:effectLst/>
                <a:uLnTx/>
                <a:uFillTx/>
                <a:latin typeface="Arial" charset="0"/>
                <a:ea typeface="+mn-ea"/>
                <a:cs typeface="+mn-cs"/>
              </a:rPr>
              <a:t>To: </a:t>
            </a:r>
            <a:br>
              <a:rPr kumimoji="0" lang="de-DE" sz="1600" b="0" i="0" u="none" strike="noStrike" kern="1200" cap="none" spc="0" normalizeH="0" baseline="0" noProof="0">
                <a:ln>
                  <a:noFill/>
                </a:ln>
                <a:solidFill>
                  <a:prstClr val="black"/>
                </a:solidFill>
                <a:effectLst/>
                <a:uLnTx/>
                <a:uFillTx/>
                <a:latin typeface="Arial" charset="0"/>
                <a:ea typeface="+mn-ea"/>
                <a:cs typeface="+mn-cs"/>
              </a:rPr>
            </a:br>
            <a:r>
              <a:rPr kumimoji="0" lang="de-DE" sz="1600" b="0" i="0" u="none" strike="noStrike" kern="1200" cap="none" spc="0" normalizeH="0" baseline="0" noProof="0">
                <a:ln>
                  <a:noFill/>
                </a:ln>
                <a:solidFill>
                  <a:prstClr val="black"/>
                </a:solidFill>
                <a:effectLst/>
                <a:uLnTx/>
                <a:uFillTx/>
                <a:latin typeface="Arial" charset="0"/>
                <a:ea typeface="+mn-ea"/>
                <a:cs typeface="+mn-cs"/>
              </a:rPr>
              <a:t>destination rank</a:t>
            </a:r>
          </a:p>
        </p:txBody>
      </p:sp>
      <p:sp>
        <p:nvSpPr>
          <p:cNvPr id="51208" name="Text Box 8"/>
          <p:cNvSpPr txBox="1">
            <a:spLocks noChangeArrowheads="1"/>
          </p:cNvSpPr>
          <p:nvPr/>
        </p:nvSpPr>
        <p:spPr bwMode="auto">
          <a:xfrm>
            <a:off x="8123832" y="3142400"/>
            <a:ext cx="1986739" cy="586957"/>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From: </a:t>
            </a:r>
            <a:r>
              <a:rPr kumimoji="0" lang="de-DE" sz="1600" b="0" i="0" u="none" strike="noStrike" kern="1200" cap="none" spc="0" normalizeH="0" baseline="0" noProof="0" dirty="0">
                <a:ln>
                  <a:noFill/>
                </a:ln>
                <a:solidFill>
                  <a:srgbClr val="0070C0"/>
                </a:solidFill>
                <a:effectLst/>
                <a:uLnTx/>
                <a:uFillTx/>
                <a:latin typeface="Arial" charset="0"/>
                <a:ea typeface="+mn-ea"/>
                <a:cs typeface="+mn-cs"/>
              </a:rPr>
              <a:t>source </a:t>
            </a:r>
            <a:r>
              <a:rPr kumimoji="0" lang="de-DE" sz="1600" b="0" i="0" u="none" strike="noStrike" kern="1200" cap="none" spc="0" normalizeH="0" baseline="0" noProof="0" dirty="0">
                <a:ln>
                  <a:noFill/>
                </a:ln>
                <a:solidFill>
                  <a:prstClr val="black"/>
                </a:solidFill>
                <a:effectLst/>
                <a:uLnTx/>
                <a:uFillTx/>
                <a:latin typeface="Arial" charset="0"/>
                <a:ea typeface="+mn-ea"/>
                <a:cs typeface="+mn-cs"/>
              </a:rPr>
              <a:t>(rank)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          </a:t>
            </a:r>
            <a:r>
              <a:rPr kumimoji="0" lang="de-DE" sz="1600" b="0" i="0" u="none" strike="noStrike" kern="1200" cap="none" spc="0" normalizeH="0" baseline="0" noProof="0" dirty="0">
                <a:ln>
                  <a:noFill/>
                </a:ln>
                <a:solidFill>
                  <a:srgbClr val="0070C0"/>
                </a:solidFill>
                <a:effectLst/>
                <a:uLnTx/>
                <a:uFillTx/>
                <a:latin typeface="Arial" charset="0"/>
                <a:ea typeface="+mn-ea"/>
                <a:cs typeface="+mn-cs"/>
              </a:rPr>
              <a:t>tag</a:t>
            </a:r>
          </a:p>
        </p:txBody>
      </p:sp>
      <p:sp>
        <p:nvSpPr>
          <p:cNvPr id="51209" name="Rectangle 10"/>
          <p:cNvSpPr>
            <a:spLocks noChangeArrowheads="1"/>
          </p:cNvSpPr>
          <p:nvPr/>
        </p:nvSpPr>
        <p:spPr bwMode="auto">
          <a:xfrm>
            <a:off x="8276231" y="4818799"/>
            <a:ext cx="2057400" cy="1828800"/>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10" name="Text Box 12"/>
          <p:cNvSpPr txBox="1">
            <a:spLocks noChangeArrowheads="1"/>
          </p:cNvSpPr>
          <p:nvPr/>
        </p:nvSpPr>
        <p:spPr bwMode="auto">
          <a:xfrm>
            <a:off x="8504832" y="4971199"/>
            <a:ext cx="1903383" cy="1694952"/>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item-1</a:t>
            </a:r>
          </a:p>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item-2</a:t>
            </a:r>
          </a:p>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item-3	</a:t>
            </a:r>
            <a:r>
              <a:rPr kumimoji="0" lang="de-DE" sz="20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rPr>
              <a:t>count</a:t>
            </a:r>
            <a:endParaRPr kumimoji="0" lang="de-DE" sz="2400" b="0" i="0" u="none" strike="noStrike" kern="1200" cap="none" spc="0" normalizeH="0" baseline="0" noProof="0" dirty="0">
              <a:ln>
                <a:noFill/>
              </a:ln>
              <a:solidFill>
                <a:srgbClr val="0070C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item-4	elements</a:t>
            </a:r>
          </a:p>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863600" algn="l"/>
              </a:tabLst>
              <a:defRPr/>
            </a:pPr>
            <a:r>
              <a:rPr kumimoji="0" lang="de-DE" sz="1600" b="0" i="0" u="none" strike="noStrike" kern="1200" cap="none" spc="0" normalizeH="0" baseline="0" noProof="0" dirty="0">
                <a:ln>
                  <a:noFill/>
                </a:ln>
                <a:solidFill>
                  <a:prstClr val="black"/>
                </a:solidFill>
                <a:effectLst/>
                <a:uLnTx/>
                <a:uFillTx/>
                <a:latin typeface="Arial" charset="0"/>
                <a:ea typeface="+mn-ea"/>
                <a:cs typeface="+mn-cs"/>
              </a:rPr>
              <a:t>item-n</a:t>
            </a:r>
          </a:p>
        </p:txBody>
      </p:sp>
      <p:sp>
        <p:nvSpPr>
          <p:cNvPr id="51211" name="AutoShape 13"/>
          <p:cNvSpPr>
            <a:spLocks/>
          </p:cNvSpPr>
          <p:nvPr/>
        </p:nvSpPr>
        <p:spPr bwMode="auto">
          <a:xfrm>
            <a:off x="9266831" y="4971199"/>
            <a:ext cx="152400" cy="1524000"/>
          </a:xfrm>
          <a:prstGeom prst="rightBrace">
            <a:avLst>
              <a:gd name="adj1" fmla="val 83333"/>
              <a:gd name="adj2" fmla="val 50000"/>
            </a:avLst>
          </a:prstGeom>
          <a:no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Arrow Connector 4"/>
          <p:cNvCxnSpPr/>
          <p:nvPr/>
        </p:nvCxnSpPr>
        <p:spPr>
          <a:xfrm flipV="1">
            <a:off x="6676031" y="3370999"/>
            <a:ext cx="2095500" cy="1143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174381" y="3634553"/>
            <a:ext cx="2597150" cy="131762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9800232" y="3628174"/>
            <a:ext cx="823865" cy="1587500"/>
          </a:xfrm>
          <a:custGeom>
            <a:avLst/>
            <a:gdLst>
              <a:gd name="connsiteX0" fmla="*/ 546052 w 823865"/>
              <a:gd name="connsiteY0" fmla="*/ 0 h 1587500"/>
              <a:gd name="connsiteX1" fmla="*/ 800052 w 823865"/>
              <a:gd name="connsiteY1" fmla="*/ 469900 h 1587500"/>
              <a:gd name="connsiteX2" fmla="*/ 723852 w 823865"/>
              <a:gd name="connsiteY2" fmla="*/ 1041400 h 1587500"/>
              <a:gd name="connsiteX3" fmla="*/ 12652 w 823865"/>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823865" h="1587500">
                <a:moveTo>
                  <a:pt x="546052" y="0"/>
                </a:moveTo>
                <a:cubicBezTo>
                  <a:pt x="658235" y="148166"/>
                  <a:pt x="770419" y="296333"/>
                  <a:pt x="800052" y="469900"/>
                </a:cubicBezTo>
                <a:cubicBezTo>
                  <a:pt x="829685" y="643467"/>
                  <a:pt x="855085" y="855133"/>
                  <a:pt x="723852" y="1041400"/>
                </a:cubicBezTo>
                <a:cubicBezTo>
                  <a:pt x="592619" y="1227667"/>
                  <a:pt x="-101648" y="1532467"/>
                  <a:pt x="12652" y="1587500"/>
                </a:cubicBezTo>
              </a:path>
            </a:pathLst>
          </a:custGeom>
          <a:noFill/>
          <a:ln w="28575" cap="rnd">
            <a:solidFill>
              <a:srgbClr val="C00000"/>
            </a:solidFill>
            <a:headEnd type="oval"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Elbow Connector 5"/>
          <p:cNvCxnSpPr/>
          <p:nvPr/>
        </p:nvCxnSpPr>
        <p:spPr>
          <a:xfrm>
            <a:off x="4237631" y="5428399"/>
            <a:ext cx="5181600" cy="228600"/>
          </a:xfrm>
          <a:prstGeom prst="bentConnector3">
            <a:avLst>
              <a:gd name="adj1" fmla="val -374"/>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26268"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
        <p:nvSpPr>
          <p:cNvPr id="20" name="Rectangle 19">
            <a:extLst>
              <a:ext uri="{FF2B5EF4-FFF2-40B4-BE49-F238E27FC236}">
                <a16:creationId xmlns:a16="http://schemas.microsoft.com/office/drawing/2014/main" id="{7E2D1185-73B5-4DD6-BF78-C5D1FD877B7A}"/>
              </a:ext>
            </a:extLst>
          </p:cNvPr>
          <p:cNvSpPr/>
          <p:nvPr/>
        </p:nvSpPr>
        <p:spPr>
          <a:xfrm>
            <a:off x="580031" y="1044640"/>
            <a:ext cx="10474452" cy="40011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MPI_Get_count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MPI_Status</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*status, </a:t>
            </a:r>
            <a:r>
              <a:rPr kumimoji="0" lang="en-US" sz="20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MPI_Datatype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datatype</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20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20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a:t>
            </a:r>
          </a:p>
        </p:txBody>
      </p:sp>
      <p:sp>
        <p:nvSpPr>
          <p:cNvPr id="21" name="Rectangle 20">
            <a:extLst>
              <a:ext uri="{FF2B5EF4-FFF2-40B4-BE49-F238E27FC236}">
                <a16:creationId xmlns:a16="http://schemas.microsoft.com/office/drawing/2014/main" id="{F242E43B-A916-45D7-8AF7-09BBFB31D585}"/>
              </a:ext>
            </a:extLst>
          </p:cNvPr>
          <p:cNvSpPr/>
          <p:nvPr/>
        </p:nvSpPr>
        <p:spPr>
          <a:xfrm>
            <a:off x="6791971" y="1465432"/>
            <a:ext cx="47363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status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datatype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OUTUPT: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count</a:t>
            </a:r>
          </a:p>
        </p:txBody>
      </p:sp>
    </p:spTree>
    <p:extLst>
      <p:ext uri="{BB962C8B-B14F-4D97-AF65-F5344CB8AC3E}">
        <p14:creationId xmlns:p14="http://schemas.microsoft.com/office/powerpoint/2010/main" val="383955248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Mechanics of P2P Communication: Rules of Engagement, Summary</a:t>
            </a:r>
          </a:p>
        </p:txBody>
      </p:sp>
      <p:sp>
        <p:nvSpPr>
          <p:cNvPr id="49157" name="Rectangle 3"/>
          <p:cNvSpPr>
            <a:spLocks noGrp="1" noChangeArrowheads="1"/>
          </p:cNvSpPr>
          <p:nvPr>
            <p:ph idx="1"/>
          </p:nvPr>
        </p:nvSpPr>
        <p:spPr>
          <a:xfrm>
            <a:off x="242316" y="1495221"/>
            <a:ext cx="11865900" cy="4933050"/>
          </a:xfrm>
        </p:spPr>
        <p:txBody>
          <a:bodyPr/>
          <a:lstStyle/>
          <a:p>
            <a:pPr eaLnBrk="1" hangingPunct="1">
              <a:lnSpc>
                <a:spcPct val="90000"/>
              </a:lnSpc>
              <a:spcBef>
                <a:spcPct val="60000"/>
              </a:spcBef>
              <a:buFontTx/>
              <a:buNone/>
            </a:pPr>
            <a:endParaRPr lang="en-US" dirty="0"/>
          </a:p>
          <a:p>
            <a:pPr eaLnBrk="1" hangingPunct="1">
              <a:lnSpc>
                <a:spcPct val="90000"/>
              </a:lnSpc>
              <a:spcBef>
                <a:spcPct val="60000"/>
              </a:spcBef>
              <a:buFontTx/>
              <a:buNone/>
            </a:pPr>
            <a:r>
              <a:rPr lang="en-US" dirty="0"/>
              <a:t>For a communication to succeed, the following must be true:</a:t>
            </a:r>
          </a:p>
          <a:p>
            <a:pPr>
              <a:spcBef>
                <a:spcPct val="60000"/>
              </a:spcBef>
            </a:pPr>
            <a:r>
              <a:rPr lang="en-US" sz="2000" dirty="0"/>
              <a:t>Receiver’s buffer must be large enough</a:t>
            </a:r>
          </a:p>
          <a:p>
            <a:pPr eaLnBrk="1" hangingPunct="1">
              <a:lnSpc>
                <a:spcPct val="90000"/>
              </a:lnSpc>
              <a:spcBef>
                <a:spcPct val="60000"/>
              </a:spcBef>
            </a:pPr>
            <a:r>
              <a:rPr lang="en-US" sz="2000" dirty="0"/>
              <a:t>Sender must specify a valid destination rank</a:t>
            </a:r>
          </a:p>
          <a:p>
            <a:pPr eaLnBrk="1" hangingPunct="1">
              <a:lnSpc>
                <a:spcPct val="90000"/>
              </a:lnSpc>
              <a:spcBef>
                <a:spcPct val="60000"/>
              </a:spcBef>
            </a:pPr>
            <a:r>
              <a:rPr lang="en-US" sz="2000" dirty="0"/>
              <a:t>Receiver must specify a valid source rank</a:t>
            </a:r>
          </a:p>
          <a:p>
            <a:pPr eaLnBrk="1" hangingPunct="1">
              <a:lnSpc>
                <a:spcPct val="90000"/>
              </a:lnSpc>
              <a:spcBef>
                <a:spcPct val="60000"/>
              </a:spcBef>
            </a:pPr>
            <a:r>
              <a:rPr lang="en-US" sz="2000" dirty="0"/>
              <a:t>The communicator must be the same</a:t>
            </a:r>
          </a:p>
          <a:p>
            <a:pPr eaLnBrk="1" hangingPunct="1">
              <a:lnSpc>
                <a:spcPct val="90000"/>
              </a:lnSpc>
              <a:spcBef>
                <a:spcPct val="60000"/>
              </a:spcBef>
            </a:pPr>
            <a:r>
              <a:rPr lang="en-US" sz="2000" dirty="0"/>
              <a:t>Tags must match</a:t>
            </a:r>
          </a:p>
          <a:p>
            <a:pPr eaLnBrk="1" hangingPunct="1">
              <a:lnSpc>
                <a:spcPct val="90000"/>
              </a:lnSpc>
              <a:spcBef>
                <a:spcPct val="60000"/>
              </a:spcBef>
            </a:pPr>
            <a:r>
              <a:rPr lang="en-US" sz="2000" dirty="0"/>
              <a:t>Message data types must match</a:t>
            </a:r>
          </a:p>
        </p:txBody>
      </p:sp>
      <p:sp>
        <p:nvSpPr>
          <p:cNvPr id="49155"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46015-D9A1-49B1-AE9E-94095D7E5CF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57688"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141815934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E44EE-CD41-4C41-AD13-2A7E78E5A333}"/>
              </a:ext>
            </a:extLst>
          </p:cNvPr>
          <p:cNvSpPr>
            <a:spLocks noGrp="1"/>
          </p:cNvSpPr>
          <p:nvPr>
            <p:ph type="title"/>
          </p:nvPr>
        </p:nvSpPr>
        <p:spPr/>
        <p:txBody>
          <a:bodyPr/>
          <a:lstStyle/>
          <a:p>
            <a:r>
              <a:rPr lang="en-US" dirty="0"/>
              <a:t>On the “</a:t>
            </a:r>
            <a:r>
              <a:rPr lang="en-US" b="1" dirty="0">
                <a:solidFill>
                  <a:srgbClr val="FFC000"/>
                </a:solidFill>
              </a:rPr>
              <a:t>blocking</a:t>
            </a:r>
            <a:r>
              <a:rPr lang="en-US" dirty="0"/>
              <a:t>” aspect of the point-to-point communication</a:t>
            </a:r>
          </a:p>
        </p:txBody>
      </p:sp>
      <p:sp>
        <p:nvSpPr>
          <p:cNvPr id="5" name="Content Placeholder 4">
            <a:extLst>
              <a:ext uri="{FF2B5EF4-FFF2-40B4-BE49-F238E27FC236}">
                <a16:creationId xmlns:a16="http://schemas.microsoft.com/office/drawing/2014/main" id="{5044DC8C-17FE-42E5-BCB3-791B6BF2D672}"/>
              </a:ext>
            </a:extLst>
          </p:cNvPr>
          <p:cNvSpPr>
            <a:spLocks noGrp="1"/>
          </p:cNvSpPr>
          <p:nvPr>
            <p:ph idx="1"/>
          </p:nvPr>
        </p:nvSpPr>
        <p:spPr/>
        <p:txBody>
          <a:bodyPr>
            <a:normAutofit lnSpcReduction="10000"/>
          </a:bodyPr>
          <a:lstStyle/>
          <a:p>
            <a:endParaRPr lang="en-US" sz="2000" dirty="0"/>
          </a:p>
          <a:p>
            <a:endParaRPr lang="en-US" sz="2000" dirty="0"/>
          </a:p>
          <a:p>
            <a:endParaRPr lang="en-US" sz="2000" dirty="0"/>
          </a:p>
          <a:p>
            <a:endParaRPr lang="en-US" sz="2000" dirty="0"/>
          </a:p>
          <a:p>
            <a:endParaRPr lang="en-US" sz="2000" dirty="0"/>
          </a:p>
          <a:p>
            <a:r>
              <a:rPr lang="en-US" sz="2000" dirty="0"/>
              <a:t>By and large</a:t>
            </a:r>
            <a:r>
              <a:rPr lang="en-US" sz="2000" b="1" dirty="0">
                <a:solidFill>
                  <a:srgbClr val="00B050"/>
                </a:solidFill>
              </a:rPr>
              <a:t>*</a:t>
            </a:r>
            <a:r>
              <a:rPr lang="en-US" sz="2000" dirty="0"/>
              <a:t>, when a process enters a “send” function, it does not come out until a “receive” call in a different rank matched the “send” call and the data transfer got consumed</a:t>
            </a:r>
          </a:p>
          <a:p>
            <a:pPr lvl="1"/>
            <a:r>
              <a:rPr lang="en-US" sz="1800" dirty="0"/>
              <a:t>Vice-versa, when a rank makes an </a:t>
            </a:r>
            <a:r>
              <a:rPr lang="en-US" sz="1800" dirty="0" err="1"/>
              <a:t>MPI_Recv</a:t>
            </a:r>
            <a:r>
              <a:rPr lang="en-US" sz="1800" dirty="0"/>
              <a:t> call, it comes out only the </a:t>
            </a:r>
            <a:r>
              <a:rPr lang="en-US" sz="1800" dirty="0" err="1"/>
              <a:t>MPI_Send</a:t>
            </a:r>
            <a:r>
              <a:rPr lang="en-US" sz="1800" dirty="0"/>
              <a:t> call was made and transfer concluded</a:t>
            </a:r>
          </a:p>
          <a:p>
            <a:endParaRPr lang="en-US" sz="2000" dirty="0"/>
          </a:p>
          <a:p>
            <a:r>
              <a:rPr lang="en-US" sz="2000" dirty="0"/>
              <a:t>This means that both sender &amp; receiver hang. Thus, these two calls </a:t>
            </a:r>
            <a:r>
              <a:rPr lang="en-US" sz="2000" dirty="0">
                <a:solidFill>
                  <a:srgbClr val="0070C0"/>
                </a:solidFill>
              </a:rPr>
              <a:t>block</a:t>
            </a:r>
            <a:r>
              <a:rPr lang="en-US" sz="2000" dirty="0"/>
              <a:t> the execution </a:t>
            </a:r>
          </a:p>
          <a:p>
            <a:endParaRPr lang="en-US" sz="2000" dirty="0"/>
          </a:p>
          <a:p>
            <a:r>
              <a:rPr lang="en-US" sz="2000" dirty="0"/>
              <a:t>Notes:</a:t>
            </a:r>
          </a:p>
          <a:p>
            <a:pPr lvl="1"/>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MPI_Send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lang="en-US" sz="1600" dirty="0"/>
              <a:t>When the call returns, the content of </a:t>
            </a:r>
            <a:r>
              <a:rPr lang="en-US" sz="1600" dirty="0" err="1">
                <a:solidFill>
                  <a:srgbClr val="C00000"/>
                </a:solidFill>
                <a:latin typeface="Consolas" panose="020B0609020204030204" pitchFamily="49" charset="0"/>
              </a:rPr>
              <a:t>sbuf</a:t>
            </a:r>
            <a:r>
              <a:rPr lang="en-US" sz="1600" dirty="0"/>
              <a:t> can be safely changed; the transaction has concluded</a:t>
            </a:r>
          </a:p>
          <a:p>
            <a:pPr lvl="1"/>
            <a:r>
              <a:rPr kumimoji="0" lang="en-US" sz="1600" b="0" i="0" u="none" strike="noStrike" kern="1200" cap="none" spc="0" normalizeH="0" baseline="0" noProof="0" dirty="0" err="1">
                <a:ln>
                  <a:noFill/>
                </a:ln>
                <a:solidFill>
                  <a:prstClr val="black"/>
                </a:solidFill>
                <a:effectLst/>
                <a:uLnTx/>
                <a:uFillTx/>
                <a:latin typeface="Consolas" pitchFamily="49" charset="0"/>
                <a:ea typeface="+mn-ea"/>
                <a:cs typeface="+mn-cs"/>
              </a:rPr>
              <a:t>MPI_Recv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mn-cs"/>
              </a:rPr>
              <a:t>: </a:t>
            </a:r>
            <a:r>
              <a:rPr lang="en-US" sz="1600" dirty="0"/>
              <a:t>When the call returns, the content of </a:t>
            </a:r>
            <a:r>
              <a:rPr lang="en-US" sz="1600" dirty="0" err="1">
                <a:solidFill>
                  <a:srgbClr val="C00000"/>
                </a:solidFill>
                <a:latin typeface="Consolas" panose="020B0609020204030204" pitchFamily="49" charset="0"/>
              </a:rPr>
              <a:t>rbuf</a:t>
            </a:r>
            <a:r>
              <a:rPr lang="en-US" sz="1600" dirty="0"/>
              <a:t> can be used; the transaction has concluded</a:t>
            </a:r>
          </a:p>
        </p:txBody>
      </p:sp>
      <p:sp>
        <p:nvSpPr>
          <p:cNvPr id="3" name="Slide Number Placeholder 2">
            <a:extLst>
              <a:ext uri="{FF2B5EF4-FFF2-40B4-BE49-F238E27FC236}">
                <a16:creationId xmlns:a16="http://schemas.microsoft.com/office/drawing/2014/main" id="{A18F7BFB-C7EA-48DF-B925-DD8B2D5786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4019B93-8C52-4EB2-AB91-7F78D5512976}"/>
              </a:ext>
            </a:extLst>
          </p:cNvPr>
          <p:cNvSpPr/>
          <p:nvPr/>
        </p:nvSpPr>
        <p:spPr>
          <a:xfrm>
            <a:off x="464024" y="2103487"/>
            <a:ext cx="11422107" cy="30777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1255713" algn="l"/>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mn-cs"/>
              </a:rPr>
              <a:t>MPI_Recv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1" i="0" u="none" strike="noStrike" kern="1200" cap="none" spc="0" normalizeH="0" baseline="0" noProof="0" dirty="0" err="1">
                <a:ln>
                  <a:noFill/>
                </a:ln>
                <a:solidFill>
                  <a:srgbClr val="C00000"/>
                </a:solidFill>
                <a:effectLst/>
                <a:uLnTx/>
                <a:uFillTx/>
                <a:latin typeface="Consolas" pitchFamily="49" charset="0"/>
                <a:ea typeface="+mn-ea"/>
                <a:cs typeface="+mn-cs"/>
              </a:rPr>
              <a:t>rbuf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mn-cs"/>
              </a:rPr>
              <a:t>MPI_Datatype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datatype,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source,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mn-cs"/>
              </a:rPr>
              <a:t>MPI_Comm</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comm,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mn-cs"/>
              </a:rPr>
              <a:t>MPI_Status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*status)</a:t>
            </a:r>
          </a:p>
        </p:txBody>
      </p:sp>
      <p:sp>
        <p:nvSpPr>
          <p:cNvPr id="8" name="Rectangle 7">
            <a:extLst>
              <a:ext uri="{FF2B5EF4-FFF2-40B4-BE49-F238E27FC236}">
                <a16:creationId xmlns:a16="http://schemas.microsoft.com/office/drawing/2014/main" id="{BBF8486C-BE6C-4FF5-90A2-39402A388F6F}"/>
              </a:ext>
            </a:extLst>
          </p:cNvPr>
          <p:cNvSpPr/>
          <p:nvPr/>
        </p:nvSpPr>
        <p:spPr>
          <a:xfrm>
            <a:off x="464024" y="1584249"/>
            <a:ext cx="11422107" cy="30777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MPI_Send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1" i="0" u="none" strike="noStrike" kern="1200" cap="none" spc="0" normalizeH="0" baseline="0" noProof="0" dirty="0" err="1">
                <a:ln>
                  <a:noFill/>
                </a:ln>
                <a:solidFill>
                  <a:srgbClr val="C00000"/>
                </a:solidFill>
                <a:effectLst/>
                <a:uLnTx/>
                <a:uFillTx/>
                <a:latin typeface="Consolas" pitchFamily="49" charset="0"/>
                <a:ea typeface="+mn-ea"/>
                <a:cs typeface="Consolas" pitchFamily="49" charset="0"/>
              </a:rPr>
              <a:t>sbuf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mn-cs"/>
              </a:rPr>
              <a:t>MPI_Datatype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datatype,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mn-cs"/>
              </a:rPr>
              <a:t>MPI_Comm</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comm)</a:t>
            </a:r>
          </a:p>
        </p:txBody>
      </p:sp>
    </p:spTree>
    <p:extLst>
      <p:ext uri="{BB962C8B-B14F-4D97-AF65-F5344CB8AC3E}">
        <p14:creationId xmlns:p14="http://schemas.microsoft.com/office/powerpoint/2010/main" val="7992245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Courier New" panose="02070309020205020404" pitchFamily="49" charset="0"/>
                <a:cs typeface="Courier New" panose="02070309020205020404" pitchFamily="49" charset="0"/>
              </a:rPr>
              <a:t>MPI_Send</a:t>
            </a:r>
            <a:r>
              <a:rPr lang="en-US" dirty="0"/>
              <a:t> &amp; </a:t>
            </a:r>
            <a:r>
              <a:rPr lang="en-US" dirty="0" err="1">
                <a:latin typeface="Courier New" panose="02070309020205020404" pitchFamily="49" charset="0"/>
                <a:cs typeface="Courier New" panose="02070309020205020404" pitchFamily="49" charset="0"/>
              </a:rPr>
              <a:t>MPI_Recv</a:t>
            </a:r>
            <a:r>
              <a:rPr lang="en-US" dirty="0"/>
              <a:t>: The </a:t>
            </a:r>
            <a:r>
              <a:rPr lang="en-US" dirty="0">
                <a:solidFill>
                  <a:srgbClr val="FFC000"/>
                </a:solidFill>
              </a:rPr>
              <a:t>Eager</a:t>
            </a:r>
            <a:r>
              <a:rPr lang="en-US" dirty="0"/>
              <a:t> and </a:t>
            </a:r>
            <a:r>
              <a:rPr lang="en-US" dirty="0">
                <a:solidFill>
                  <a:srgbClr val="FFC000"/>
                </a:solidFill>
              </a:rPr>
              <a:t>Rendezvous</a:t>
            </a:r>
            <a:r>
              <a:rPr lang="en-US" dirty="0"/>
              <a:t> Flavors</a:t>
            </a:r>
          </a:p>
        </p:txBody>
      </p:sp>
      <p:sp>
        <p:nvSpPr>
          <p:cNvPr id="3" name="Content Placeholder 2"/>
          <p:cNvSpPr>
            <a:spLocks noGrp="1"/>
          </p:cNvSpPr>
          <p:nvPr>
            <p:ph idx="1"/>
          </p:nvPr>
        </p:nvSpPr>
        <p:spPr/>
        <p:txBody>
          <a:bodyPr/>
          <a:lstStyle/>
          <a:p>
            <a:pPr marL="0" indent="0" algn="ctr">
              <a:buNone/>
            </a:pPr>
            <a:r>
              <a:rPr lang="en-US" sz="1800" dirty="0"/>
              <a:t>Punchline: send/receive calls are not always blocking. There are exceptions</a:t>
            </a:r>
          </a:p>
          <a:p>
            <a:endParaRPr lang="en-US" sz="1800" dirty="0"/>
          </a:p>
          <a:p>
            <a:endParaRPr lang="en-US" sz="1800" dirty="0"/>
          </a:p>
          <a:p>
            <a:r>
              <a:rPr lang="en-US" sz="1800" dirty="0"/>
              <a:t>If you send </a:t>
            </a:r>
            <a:r>
              <a:rPr lang="en-US" sz="1800" b="1" dirty="0"/>
              <a:t>small</a:t>
            </a:r>
            <a:r>
              <a:rPr lang="en-US" sz="1800" dirty="0"/>
              <a:t> messages via </a:t>
            </a:r>
            <a:r>
              <a:rPr lang="en-US" sz="1800" dirty="0" err="1">
                <a:latin typeface="Consolas" panose="020B0609020204030204" pitchFamily="49" charset="0"/>
              </a:rPr>
              <a:t>MPI_Send</a:t>
            </a:r>
            <a:r>
              <a:rPr lang="en-US" sz="1800" dirty="0"/>
              <a:t>, the content of the buffer is picked up </a:t>
            </a:r>
            <a:r>
              <a:rPr lang="en-US" sz="1800" dirty="0">
                <a:solidFill>
                  <a:srgbClr val="C00000"/>
                </a:solidFill>
              </a:rPr>
              <a:t>right away</a:t>
            </a:r>
            <a:r>
              <a:rPr lang="en-US" sz="1800" dirty="0"/>
              <a:t> by the MPI runtime</a:t>
            </a:r>
          </a:p>
          <a:p>
            <a:pPr lvl="1"/>
            <a:r>
              <a:rPr lang="en-US" sz="1600" dirty="0"/>
              <a:t>Operation happens in “</a:t>
            </a:r>
            <a:r>
              <a:rPr lang="en-US" sz="1600" dirty="0">
                <a:solidFill>
                  <a:srgbClr val="C00000"/>
                </a:solidFill>
              </a:rPr>
              <a:t>eager mode</a:t>
            </a:r>
            <a:r>
              <a:rPr lang="en-US" sz="1600" dirty="0"/>
              <a:t>”</a:t>
            </a:r>
          </a:p>
          <a:p>
            <a:pPr marL="0" indent="0">
              <a:buNone/>
            </a:pPr>
            <a:endParaRPr lang="en-US" sz="2000" dirty="0"/>
          </a:p>
          <a:p>
            <a:r>
              <a:rPr lang="en-US" sz="1800" dirty="0"/>
              <a:t>If you send a large amount of data, the sender function </a:t>
            </a:r>
            <a:r>
              <a:rPr lang="en-US" sz="1800" dirty="0">
                <a:solidFill>
                  <a:srgbClr val="C00000"/>
                </a:solidFill>
              </a:rPr>
              <a:t>waits for the receiver to post a receive</a:t>
            </a:r>
            <a:r>
              <a:rPr lang="en-US" sz="1800" dirty="0"/>
              <a:t> before the runtime facilitates the sending of the actual data of the message</a:t>
            </a:r>
          </a:p>
          <a:p>
            <a:pPr lvl="1"/>
            <a:r>
              <a:rPr lang="en-US" sz="1600" dirty="0"/>
              <a:t>Operation happens in “</a:t>
            </a:r>
            <a:r>
              <a:rPr lang="en-US" sz="1600" dirty="0">
                <a:solidFill>
                  <a:srgbClr val="C00000"/>
                </a:solidFill>
              </a:rPr>
              <a:t>rendezvous mode</a:t>
            </a:r>
            <a:r>
              <a:rPr lang="en-US" sz="1600" dirty="0"/>
              <a:t>”</a:t>
            </a:r>
          </a:p>
          <a:p>
            <a:pPr marL="0" indent="0">
              <a:buNone/>
            </a:pPr>
            <a:endParaRPr lang="en-US" sz="1800" dirty="0"/>
          </a:p>
          <a:p>
            <a:r>
              <a:rPr lang="en-US" sz="1800" dirty="0"/>
              <a:t>Why this eager-rendezvous dichotomy?</a:t>
            </a:r>
          </a:p>
          <a:p>
            <a:pPr lvl="1"/>
            <a:r>
              <a:rPr lang="en-US" sz="1600" dirty="0"/>
              <a:t>Because of the size of the data and the desire to have a safe implementation</a:t>
            </a:r>
          </a:p>
          <a:p>
            <a:pPr lvl="1"/>
            <a:r>
              <a:rPr lang="en-US" sz="1600" dirty="0"/>
              <a:t>If you send a small amount of data, the MPI runtime (daemon) can afford to buffer the content and subsequently carry out the transaction later on, when the receiving process asks for that data</a:t>
            </a:r>
          </a:p>
          <a:p>
            <a:pPr lvl="2"/>
            <a:r>
              <a:rPr lang="en-US" sz="1400" dirty="0"/>
              <a:t>Doesn’t fly if you attempt to move around a big chunk of data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Arrow: Right 4">
            <a:extLst>
              <a:ext uri="{FF2B5EF4-FFF2-40B4-BE49-F238E27FC236}">
                <a16:creationId xmlns:a16="http://schemas.microsoft.com/office/drawing/2014/main" id="{528D87C6-62C8-4395-9B10-A43894C81B99}"/>
              </a:ext>
            </a:extLst>
          </p:cNvPr>
          <p:cNvSpPr/>
          <p:nvPr/>
        </p:nvSpPr>
        <p:spPr>
          <a:xfrm>
            <a:off x="2258703" y="1534235"/>
            <a:ext cx="327546" cy="238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A8A68A06-A0A7-43DD-AD89-FAB09F6208FB}"/>
              </a:ext>
            </a:extLst>
          </p:cNvPr>
          <p:cNvSpPr/>
          <p:nvPr/>
        </p:nvSpPr>
        <p:spPr>
          <a:xfrm flipH="1">
            <a:off x="9671713" y="1541059"/>
            <a:ext cx="327546" cy="238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24281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Courier New" panose="02070309020205020404" pitchFamily="49" charset="0"/>
                <a:cs typeface="Courier New" panose="02070309020205020404" pitchFamily="49" charset="0"/>
              </a:rPr>
              <a:t>MPI_Send</a:t>
            </a:r>
            <a:r>
              <a:rPr lang="en-US" dirty="0"/>
              <a:t> &amp; </a:t>
            </a:r>
            <a:r>
              <a:rPr lang="en-US" dirty="0" err="1">
                <a:latin typeface="Courier New" panose="02070309020205020404" pitchFamily="49" charset="0"/>
                <a:cs typeface="Courier New" panose="02070309020205020404" pitchFamily="49" charset="0"/>
              </a:rPr>
              <a:t>MPI_Recv</a:t>
            </a:r>
            <a:r>
              <a:rPr lang="en-US" dirty="0"/>
              <a:t>: Eager OR Rendezvous?</a:t>
            </a:r>
          </a:p>
        </p:txBody>
      </p:sp>
      <p:sp>
        <p:nvSpPr>
          <p:cNvPr id="6" name="Content Placeholder 2"/>
          <p:cNvSpPr>
            <a:spLocks noGrp="1"/>
          </p:cNvSpPr>
          <p:nvPr>
            <p:ph idx="1"/>
          </p:nvPr>
        </p:nvSpPr>
        <p:spPr/>
        <p:txBody>
          <a:bodyPr/>
          <a:lstStyle/>
          <a:p>
            <a:endParaRPr lang="en-US" sz="2000" dirty="0"/>
          </a:p>
          <a:p>
            <a:r>
              <a:rPr lang="en-US" sz="2000" dirty="0"/>
              <a:t>Each implementation of MPI has a default value (which might change at run time) beyond which a larger </a:t>
            </a:r>
            <a:r>
              <a:rPr lang="en-US" sz="2000" dirty="0" err="1">
                <a:latin typeface="Consolas" panose="020B0609020204030204" pitchFamily="49" charset="0"/>
                <a:cs typeface="Consolas" pitchFamily="49" charset="0"/>
              </a:rPr>
              <a:t>MPI_Send</a:t>
            </a:r>
            <a:r>
              <a:rPr lang="en-US" sz="2000" dirty="0"/>
              <a:t> stops acting in “eager mode”</a:t>
            </a:r>
          </a:p>
          <a:p>
            <a:pPr lvl="1"/>
            <a:r>
              <a:rPr lang="en-US" sz="1800" dirty="0"/>
              <a:t>The MPI standard doesn’t provide specifics</a:t>
            </a:r>
          </a:p>
          <a:p>
            <a:pPr lvl="1"/>
            <a:r>
              <a:rPr lang="en-US" sz="1800" dirty="0"/>
              <a:t>You don’t know how large is too large…</a:t>
            </a:r>
          </a:p>
          <a:p>
            <a:pPr lvl="1"/>
            <a:r>
              <a:rPr lang="en-US" sz="1800" dirty="0"/>
              <a:t>Consult your implementation’s documentation or measure it yourself</a:t>
            </a:r>
          </a:p>
          <a:p>
            <a:pPr marL="693737" lvl="2" indent="0">
              <a:buNone/>
            </a:pPr>
            <a:endParaRPr lang="en-US" sz="2000" dirty="0"/>
          </a:p>
          <a:p>
            <a:r>
              <a:rPr lang="en-US" sz="2000" dirty="0"/>
              <a:t>Does it matter if it’s Eager or Rendezvous?</a:t>
            </a:r>
          </a:p>
          <a:p>
            <a:pPr lvl="1"/>
            <a:r>
              <a:rPr lang="en-US" sz="1800" b="1" dirty="0">
                <a:solidFill>
                  <a:srgbClr val="C00000"/>
                </a:solidFill>
              </a:rPr>
              <a:t>Yes</a:t>
            </a:r>
            <a:r>
              <a:rPr lang="en-US" sz="1800" dirty="0"/>
              <a:t>, sometimes the code can hang – example to come</a:t>
            </a:r>
          </a:p>
          <a:p>
            <a:pPr marL="0" indent="0">
              <a:buNone/>
            </a:pPr>
            <a:endParaRPr lang="en-US" sz="2000" dirty="0"/>
          </a:p>
          <a:p>
            <a:r>
              <a:rPr lang="en-US" sz="2000" b="1" dirty="0"/>
              <a:t>Remark</a:t>
            </a:r>
            <a:r>
              <a:rPr lang="en-US" sz="2000" dirty="0"/>
              <a:t>: the Eager vs. Rendezvous modes → they exclusively concern the </a:t>
            </a:r>
            <a:r>
              <a:rPr lang="en-US" sz="2000" dirty="0" err="1">
                <a:latin typeface="Consolas" panose="020B0609020204030204" pitchFamily="49" charset="0"/>
              </a:rPr>
              <a:t>MPI_Send</a:t>
            </a:r>
            <a:r>
              <a:rPr lang="en-US" sz="2000" dirty="0"/>
              <a:t> and </a:t>
            </a:r>
            <a:r>
              <a:rPr lang="en-US" sz="2000" dirty="0" err="1">
                <a:latin typeface="Consolas" panose="020B0609020204030204" pitchFamily="49" charset="0"/>
              </a:rPr>
              <a:t>MPI_Recv</a:t>
            </a:r>
            <a:r>
              <a:rPr lang="en-US" sz="2000" dirty="0"/>
              <a:t> send/receive flavors. </a:t>
            </a:r>
          </a:p>
          <a:p>
            <a:pPr lvl="1"/>
            <a:r>
              <a:rPr lang="en-US" sz="1600" dirty="0"/>
              <a:t>There are </a:t>
            </a:r>
            <a:r>
              <a:rPr lang="en-US" sz="1600" dirty="0">
                <a:solidFill>
                  <a:srgbClr val="00B050"/>
                </a:solidFill>
              </a:rPr>
              <a:t>other ways</a:t>
            </a:r>
            <a:r>
              <a:rPr lang="en-US" sz="1600" dirty="0"/>
              <a:t> to send data, beyond plain vanilla </a:t>
            </a:r>
            <a:r>
              <a:rPr lang="en-US" sz="1600" dirty="0" err="1">
                <a:latin typeface="Consolas" panose="020B0609020204030204" pitchFamily="49" charset="0"/>
              </a:rPr>
              <a:t>MPI_Send</a:t>
            </a:r>
            <a:endParaRPr lang="en-US" sz="1600" dirty="0">
              <a:latin typeface="Consolas" panose="020B0609020204030204" pitchFamily="49" charset="0"/>
            </a:endParaRPr>
          </a:p>
          <a:p>
            <a:pPr lvl="2"/>
            <a:endParaRPr lang="en-US" sz="2000" dirty="0"/>
          </a:p>
          <a:p>
            <a:pPr lvl="2"/>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902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normAutofit/>
          </a:bodyPr>
          <a:lstStyle/>
          <a:p>
            <a:pPr eaLnBrk="1" hangingPunct="1"/>
            <a:r>
              <a:rPr lang="en-US" dirty="0"/>
              <a:t>Blocking Type: Communication Modes </a:t>
            </a:r>
          </a:p>
        </p:txBody>
      </p:sp>
      <p:sp>
        <p:nvSpPr>
          <p:cNvPr id="53253" name="Rectangle 3"/>
          <p:cNvSpPr>
            <a:spLocks noGrp="1" noChangeArrowheads="1"/>
          </p:cNvSpPr>
          <p:nvPr>
            <p:ph idx="1"/>
          </p:nvPr>
        </p:nvSpPr>
        <p:spPr/>
        <p:txBody>
          <a:bodyPr/>
          <a:lstStyle/>
          <a:p>
            <a:pPr>
              <a:tabLst>
                <a:tab pos="4000500" algn="l"/>
              </a:tabLst>
            </a:pPr>
            <a:endParaRPr lang="en-US" dirty="0"/>
          </a:p>
          <a:p>
            <a:pPr>
              <a:tabLst>
                <a:tab pos="4000500" algn="l"/>
              </a:tabLst>
            </a:pPr>
            <a:r>
              <a:rPr lang="en-US" dirty="0"/>
              <a:t>“Send” communication modes:</a:t>
            </a:r>
          </a:p>
          <a:p>
            <a:pPr lvl="1">
              <a:tabLst>
                <a:tab pos="4572000" algn="l"/>
              </a:tabLst>
            </a:pPr>
            <a:r>
              <a:rPr lang="en-US" dirty="0"/>
              <a:t>Buffered send	</a:t>
            </a:r>
            <a:r>
              <a:rPr lang="en-US" dirty="0">
                <a:sym typeface="Wingdings" pitchFamily="2" charset="2"/>
              </a:rPr>
              <a:t> </a:t>
            </a:r>
            <a:r>
              <a:rPr lang="en-US" sz="2400" dirty="0">
                <a:solidFill>
                  <a:srgbClr val="FF00FF"/>
                </a:solidFill>
                <a:latin typeface="Consolas" pitchFamily="49" charset="0"/>
                <a:cs typeface="Consolas" pitchFamily="49" charset="0"/>
                <a:sym typeface="Wingdings" pitchFamily="2" charset="2"/>
              </a:rPr>
              <a:t>MPI_BSEND</a:t>
            </a:r>
          </a:p>
          <a:p>
            <a:pPr lvl="1">
              <a:tabLst>
                <a:tab pos="4572000" algn="l"/>
              </a:tabLst>
            </a:pPr>
            <a:r>
              <a:rPr lang="en-US" dirty="0"/>
              <a:t>Synchronous send	</a:t>
            </a:r>
            <a:r>
              <a:rPr lang="en-US" dirty="0">
                <a:sym typeface="Wingdings" pitchFamily="2" charset="2"/>
              </a:rPr>
              <a:t> </a:t>
            </a:r>
            <a:r>
              <a:rPr lang="en-US" sz="2400" dirty="0">
                <a:solidFill>
                  <a:srgbClr val="FF00FF"/>
                </a:solidFill>
                <a:latin typeface="Consolas" pitchFamily="49" charset="0"/>
                <a:cs typeface="Consolas" pitchFamily="49" charset="0"/>
              </a:rPr>
              <a:t>MPI_SSEND</a:t>
            </a:r>
            <a:endParaRPr lang="en-US" dirty="0">
              <a:solidFill>
                <a:srgbClr val="FF00FF"/>
              </a:solidFill>
              <a:latin typeface="Consolas" pitchFamily="49" charset="0"/>
              <a:cs typeface="Consolas" pitchFamily="49" charset="0"/>
            </a:endParaRPr>
          </a:p>
          <a:p>
            <a:pPr lvl="1">
              <a:tabLst>
                <a:tab pos="4572000" algn="l"/>
              </a:tabLst>
            </a:pPr>
            <a:r>
              <a:rPr lang="en-US" dirty="0">
                <a:sym typeface="Wingdings" pitchFamily="2" charset="2"/>
              </a:rPr>
              <a:t>Standard send	 </a:t>
            </a:r>
            <a:r>
              <a:rPr lang="en-US" sz="2400" dirty="0">
                <a:solidFill>
                  <a:srgbClr val="FF00FF"/>
                </a:solidFill>
                <a:latin typeface="Consolas" pitchFamily="49" charset="0"/>
                <a:cs typeface="Consolas" pitchFamily="49" charset="0"/>
                <a:sym typeface="Wingdings" pitchFamily="2" charset="2"/>
              </a:rPr>
              <a:t>MPI_SEND</a:t>
            </a:r>
          </a:p>
          <a:p>
            <a:pPr lvl="1">
              <a:tabLst>
                <a:tab pos="4572000" algn="l"/>
              </a:tabLst>
            </a:pPr>
            <a:r>
              <a:rPr lang="en-US" dirty="0">
                <a:sym typeface="Wingdings" pitchFamily="2" charset="2"/>
              </a:rPr>
              <a:t>Ready send	 </a:t>
            </a:r>
            <a:r>
              <a:rPr lang="en-US" sz="2400" dirty="0">
                <a:solidFill>
                  <a:srgbClr val="FF00FF"/>
                </a:solidFill>
                <a:latin typeface="Consolas" pitchFamily="49" charset="0"/>
                <a:cs typeface="Consolas" pitchFamily="49" charset="0"/>
                <a:sym typeface="Wingdings" pitchFamily="2" charset="2"/>
              </a:rPr>
              <a:t>MPI_RSEND</a:t>
            </a:r>
          </a:p>
          <a:p>
            <a:pPr lvl="1">
              <a:tabLst>
                <a:tab pos="4000500" algn="l"/>
              </a:tabLst>
            </a:pPr>
            <a:endParaRPr lang="en-US" dirty="0">
              <a:sym typeface="Wingdings" pitchFamily="2" charset="2"/>
            </a:endParaRPr>
          </a:p>
          <a:p>
            <a:pPr>
              <a:tabLst>
                <a:tab pos="4572000" algn="l"/>
              </a:tabLst>
            </a:pPr>
            <a:r>
              <a:rPr lang="en-US" dirty="0"/>
              <a:t>Receiving, all modes	</a:t>
            </a:r>
            <a:r>
              <a:rPr lang="en-US" sz="2000" dirty="0">
                <a:sym typeface="Wingdings" pitchFamily="2" charset="2"/>
              </a:rPr>
              <a:t></a:t>
            </a:r>
            <a:r>
              <a:rPr lang="en-US" dirty="0">
                <a:sym typeface="Wingdings" pitchFamily="2" charset="2"/>
              </a:rPr>
              <a:t> </a:t>
            </a:r>
            <a:r>
              <a:rPr lang="en-US" dirty="0">
                <a:solidFill>
                  <a:srgbClr val="FF00FF"/>
                </a:solidFill>
                <a:latin typeface="Consolas" pitchFamily="49" charset="0"/>
                <a:cs typeface="Consolas" pitchFamily="49" charset="0"/>
                <a:sym typeface="Wingdings" pitchFamily="2" charset="2"/>
              </a:rPr>
              <a:t>MPI_RECV</a:t>
            </a:r>
            <a:endParaRPr lang="en-US" dirty="0">
              <a:solidFill>
                <a:srgbClr val="FF00FF"/>
              </a:solidFill>
              <a:latin typeface="Consolas" pitchFamily="49" charset="0"/>
              <a:cs typeface="Consolas" pitchFamily="49" charset="0"/>
            </a:endParaRPr>
          </a:p>
        </p:txBody>
      </p:sp>
      <p:sp>
        <p:nvSpPr>
          <p:cNvPr id="53251"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73CB4A-9428-41DB-A6A2-4D0A08001D93}"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43972" y="6607839"/>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259025290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Point-to-Point Communication: </a:t>
            </a:r>
            <a:r>
              <a:rPr lang="en-US" sz="3100" dirty="0"/>
              <a:t>The </a:t>
            </a:r>
            <a:r>
              <a:rPr lang="en-US" sz="3100" dirty="0" err="1">
                <a:latin typeface="Courier New" panose="02070309020205020404" pitchFamily="49" charset="0"/>
                <a:cs typeface="Courier New" panose="02070309020205020404" pitchFamily="49" charset="0"/>
              </a:rPr>
              <a:t>MPI_Bsend</a:t>
            </a:r>
            <a:r>
              <a:rPr lang="en-US" sz="3200" dirty="0"/>
              <a:t> flavor</a:t>
            </a:r>
          </a:p>
        </p:txBody>
      </p:sp>
      <p:sp>
        <p:nvSpPr>
          <p:cNvPr id="3" name="Content Placeholder 2"/>
          <p:cNvSpPr>
            <a:spLocks noGrp="1"/>
          </p:cNvSpPr>
          <p:nvPr>
            <p:ph idx="1"/>
          </p:nvPr>
        </p:nvSpPr>
        <p:spPr/>
        <p:txBody>
          <a:bodyPr/>
          <a:lstStyle/>
          <a:p>
            <a:endParaRPr lang="en-US" sz="2000" dirty="0"/>
          </a:p>
          <a:p>
            <a:r>
              <a:rPr lang="en-US" sz="2000" dirty="0"/>
              <a:t>Another blocking P2P communication alternative that reduces the overhead associated with data transmission</a:t>
            </a:r>
          </a:p>
          <a:p>
            <a:pPr lvl="1"/>
            <a:endParaRPr lang="en-US" sz="1800" dirty="0"/>
          </a:p>
          <a:p>
            <a:pPr lvl="1"/>
            <a:r>
              <a:rPr lang="en-US" sz="1800" dirty="0"/>
              <a:t>Realized through </a:t>
            </a:r>
            <a:r>
              <a:rPr lang="en-US" sz="1800" dirty="0" err="1">
                <a:solidFill>
                  <a:srgbClr val="FF00FF"/>
                </a:solidFill>
                <a:latin typeface="Consolas" pitchFamily="49" charset="0"/>
                <a:cs typeface="Consolas" pitchFamily="49" charset="0"/>
              </a:rPr>
              <a:t>MPI_Bsend</a:t>
            </a:r>
            <a:r>
              <a:rPr lang="en-US" sz="1800" dirty="0">
                <a:solidFill>
                  <a:srgbClr val="FF00FF"/>
                </a:solidFill>
                <a:latin typeface="Consolas" pitchFamily="49" charset="0"/>
                <a:cs typeface="Consolas" pitchFamily="49" charset="0"/>
              </a:rPr>
              <a:t> </a:t>
            </a:r>
            <a:r>
              <a:rPr lang="en-US" sz="1800" dirty="0"/>
              <a:t>(</a:t>
            </a:r>
            <a:r>
              <a:rPr lang="en-US" sz="1800" b="1" dirty="0">
                <a:solidFill>
                  <a:srgbClr val="C00000"/>
                </a:solidFill>
              </a:rPr>
              <a:t>b</a:t>
            </a:r>
            <a:r>
              <a:rPr lang="en-US" sz="1800" dirty="0"/>
              <a:t>uffered)</a:t>
            </a:r>
            <a:br>
              <a:rPr lang="en-US" sz="1800" dirty="0"/>
            </a:br>
            <a:endParaRPr lang="en-US" sz="1800" dirty="0"/>
          </a:p>
          <a:p>
            <a:pPr lvl="1"/>
            <a:endParaRPr lang="en-US" sz="1800" dirty="0"/>
          </a:p>
          <a:p>
            <a:pPr lvl="1"/>
            <a:r>
              <a:rPr lang="en-US" sz="1800" dirty="0"/>
              <a:t>Your data is quickly moved by the runtime to a “staging buffer” and then the call returns; the control is back to you</a:t>
            </a:r>
          </a:p>
          <a:p>
            <a:pPr lvl="1"/>
            <a:endParaRPr lang="en-US" sz="1800" dirty="0"/>
          </a:p>
          <a:p>
            <a:pPr lvl="1"/>
            <a:endParaRPr lang="en-US" sz="1800" dirty="0"/>
          </a:p>
          <a:p>
            <a:pPr lvl="1"/>
            <a:r>
              <a:rPr lang="en-US" sz="1800" dirty="0"/>
              <a:t>NOTE: *you* need to </a:t>
            </a:r>
            <a:r>
              <a:rPr lang="en-US" sz="1800" dirty="0">
                <a:solidFill>
                  <a:srgbClr val="0070C0"/>
                </a:solidFill>
              </a:rPr>
              <a:t>provide</a:t>
            </a:r>
            <a:r>
              <a:rPr lang="en-US" sz="1800" dirty="0"/>
              <a:t> this additional buffer that stages the transfer. *You* should also decide </a:t>
            </a:r>
            <a:r>
              <a:rPr lang="en-US" sz="1800" dirty="0">
                <a:solidFill>
                  <a:srgbClr val="0070C0"/>
                </a:solidFill>
              </a:rPr>
              <a:t>how big</a:t>
            </a:r>
            <a:r>
              <a:rPr lang="en-US" sz="1800" dirty="0"/>
              <a:t> it is</a:t>
            </a:r>
          </a:p>
          <a:p>
            <a:pPr lvl="2"/>
            <a:r>
              <a:rPr lang="en-US" sz="1500" dirty="0"/>
              <a:t>Relevant question: how *large* should that staging buffer be?</a:t>
            </a:r>
          </a:p>
          <a:p>
            <a:pPr lvl="3"/>
            <a:r>
              <a:rPr lang="en-US" sz="1200" dirty="0"/>
              <a:t>If you keep posting buffered sends that are not matched by corresponding “</a:t>
            </a:r>
            <a:r>
              <a:rPr lang="en-US" sz="1200" dirty="0" err="1">
                <a:solidFill>
                  <a:srgbClr val="FF00FF"/>
                </a:solidFill>
                <a:latin typeface="Consolas" pitchFamily="49" charset="0"/>
                <a:cs typeface="Consolas" pitchFamily="49" charset="0"/>
              </a:rPr>
              <a:t>MPI_Recv</a:t>
            </a:r>
            <a:r>
              <a:rPr lang="en-US" sz="1200" dirty="0"/>
              <a:t>” operations, you are going to overflow this staging buffer sooner or later</a:t>
            </a:r>
          </a:p>
          <a:p>
            <a:pPr lvl="2"/>
            <a:endParaRPr lang="en-US" sz="1200" dirty="0"/>
          </a:p>
          <a:p>
            <a:pPr lvl="2"/>
            <a:endParaRPr lang="en-US" sz="1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81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on the Buffered Send </a:t>
            </a:r>
            <a:r>
              <a:rPr lang="en-US" sz="2400" dirty="0"/>
              <a:t>[1/2]</a:t>
            </a:r>
            <a:endParaRPr lang="en-US" dirty="0"/>
          </a:p>
        </p:txBody>
      </p:sp>
      <p:sp>
        <p:nvSpPr>
          <p:cNvPr id="3" name="Content Placeholder 2"/>
          <p:cNvSpPr>
            <a:spLocks noGrp="1"/>
          </p:cNvSpPr>
          <p:nvPr>
            <p:ph idx="1"/>
          </p:nvPr>
        </p:nvSpPr>
        <p:spPr/>
        <p:txBody>
          <a:bodyPr/>
          <a:lstStyle/>
          <a:p>
            <a:endParaRPr lang="en-US" sz="2000" dirty="0"/>
          </a:p>
          <a:p>
            <a:r>
              <a:rPr lang="en-US" sz="2000" dirty="0"/>
              <a:t>Relies on the existence of a buffer, which is set up through a call</a:t>
            </a:r>
          </a:p>
          <a:p>
            <a:pPr marL="0" indent="0">
              <a:buNone/>
            </a:pPr>
            <a:r>
              <a:rPr lang="en-US" sz="2000" dirty="0">
                <a:solidFill>
                  <a:srgbClr val="0000FF"/>
                </a:solidFill>
                <a:latin typeface="Consolas" pitchFamily="49" charset="0"/>
                <a:cs typeface="Consolas" pitchFamily="49" charset="0"/>
              </a:rPr>
              <a:t>	</a:t>
            </a:r>
            <a:r>
              <a:rPr lang="en-US" sz="2000" dirty="0" err="1">
                <a:solidFill>
                  <a:srgbClr val="0000FF"/>
                </a:solidFill>
                <a:latin typeface="Consolas" pitchFamily="49" charset="0"/>
                <a:cs typeface="Consolas" pitchFamily="49" charset="0"/>
              </a:rPr>
              <a:t>int</a:t>
            </a:r>
            <a:r>
              <a:rPr lang="en-US" sz="2000" dirty="0">
                <a:solidFill>
                  <a:prstClr val="black"/>
                </a:solidFill>
                <a:latin typeface="Consolas" pitchFamily="49" charset="0"/>
                <a:cs typeface="Consolas" pitchFamily="49" charset="0"/>
              </a:rPr>
              <a:t> </a:t>
            </a:r>
            <a:r>
              <a:rPr lang="en-US" sz="2000" dirty="0" err="1">
                <a:solidFill>
                  <a:srgbClr val="FF00FF"/>
                </a:solidFill>
                <a:latin typeface="Consolas" pitchFamily="49" charset="0"/>
                <a:cs typeface="Consolas" pitchFamily="49" charset="0"/>
              </a:rPr>
              <a:t>MPI_Buffer_attach</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void</a:t>
            </a:r>
            <a:r>
              <a:rPr lang="en-US" sz="2000" dirty="0">
                <a:solidFill>
                  <a:prstClr val="black"/>
                </a:solidFill>
                <a:latin typeface="Consolas" pitchFamily="49" charset="0"/>
                <a:cs typeface="Consolas" pitchFamily="49" charset="0"/>
              </a:rPr>
              <a:t>* buffer, </a:t>
            </a:r>
            <a:r>
              <a:rPr lang="en-US" sz="2000" dirty="0" err="1">
                <a:solidFill>
                  <a:srgbClr val="0000FF"/>
                </a:solidFill>
                <a:latin typeface="Consolas" pitchFamily="49" charset="0"/>
                <a:cs typeface="Consolas" pitchFamily="49" charset="0"/>
              </a:rPr>
              <a:t>int</a:t>
            </a:r>
            <a:r>
              <a:rPr lang="en-US" sz="2000" dirty="0">
                <a:solidFill>
                  <a:prstClr val="black"/>
                </a:solidFill>
                <a:latin typeface="Consolas" pitchFamily="49" charset="0"/>
                <a:cs typeface="Consolas" pitchFamily="49" charset="0"/>
              </a:rPr>
              <a:t> size);</a:t>
            </a:r>
            <a:endParaRPr lang="en-US" sz="2000" dirty="0">
              <a:latin typeface="Consolas" pitchFamily="49" charset="0"/>
              <a:cs typeface="Consolas" pitchFamily="49" charset="0"/>
            </a:endParaRPr>
          </a:p>
          <a:p>
            <a:endParaRPr lang="en-US" sz="2000" dirty="0"/>
          </a:p>
          <a:p>
            <a:endParaRPr lang="en-US" sz="2000" dirty="0"/>
          </a:p>
          <a:p>
            <a:r>
              <a:rPr lang="en-US" sz="2000" dirty="0" err="1">
                <a:latin typeface="Consolas" panose="020B0609020204030204" pitchFamily="49" charset="0"/>
              </a:rPr>
              <a:t>MPI_Bsend</a:t>
            </a:r>
            <a:r>
              <a:rPr lang="en-US" sz="2000" dirty="0"/>
              <a:t>: a </a:t>
            </a:r>
            <a:r>
              <a:rPr lang="en-US" sz="2000" u="sng" dirty="0"/>
              <a:t>local</a:t>
            </a:r>
            <a:r>
              <a:rPr lang="en-US" sz="2000" dirty="0"/>
              <a:t> operation. Does not depend on the occurrence of a matching receive in order to complete</a:t>
            </a:r>
          </a:p>
          <a:p>
            <a:pPr lvl="1"/>
            <a:r>
              <a:rPr lang="en-US" sz="1600" dirty="0"/>
              <a:t>If a </a:t>
            </a:r>
            <a:r>
              <a:rPr lang="en-US" sz="1600" dirty="0" err="1"/>
              <a:t>bsend</a:t>
            </a:r>
            <a:r>
              <a:rPr lang="en-US" sz="1600" dirty="0"/>
              <a:t> operation is started and no matching receive is posted, outgoing message is buffered which allows the send call to return</a:t>
            </a:r>
          </a:p>
          <a:p>
            <a:endParaRPr lang="en-US" sz="2000" dirty="0"/>
          </a:p>
          <a:p>
            <a:endParaRPr lang="en-US" sz="2000" dirty="0"/>
          </a:p>
          <a:p>
            <a:r>
              <a:rPr lang="en-US" sz="2000" dirty="0"/>
              <a:t>Return from an </a:t>
            </a:r>
            <a:r>
              <a:rPr lang="en-US" sz="1800" dirty="0" err="1">
                <a:solidFill>
                  <a:srgbClr val="FF00FF"/>
                </a:solidFill>
                <a:latin typeface="Consolas" pitchFamily="49" charset="0"/>
                <a:cs typeface="Consolas" pitchFamily="49" charset="0"/>
              </a:rPr>
              <a:t>MPI_Bsend</a:t>
            </a:r>
            <a:r>
              <a:rPr lang="en-US" sz="2000" dirty="0"/>
              <a:t> does not guarantee the message was sent</a:t>
            </a:r>
          </a:p>
          <a:p>
            <a:pPr lvl="1"/>
            <a:r>
              <a:rPr lang="en-US" sz="1600" dirty="0"/>
              <a:t>Message remains in the buffer until a matching receive is posted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18339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More on the Buffered Send </a:t>
            </a:r>
            <a:r>
              <a:rPr lang="en-US" sz="2400" dirty="0"/>
              <a:t>[2/2]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1800" dirty="0"/>
              </a:p>
              <a:p>
                <a:endParaRPr lang="en-US" sz="1800" dirty="0"/>
              </a:p>
              <a:p>
                <a:r>
                  <a:rPr lang="en-US" sz="1800" dirty="0"/>
                  <a:t>Make sure you have enough buffer space available</a:t>
                </a:r>
              </a:p>
              <a:p>
                <a:pPr lvl="1"/>
                <a:r>
                  <a:rPr lang="en-US" sz="1400" dirty="0"/>
                  <a:t>Communication error occurs if the message must be buffered and there is not enough buffer space left</a:t>
                </a:r>
              </a:p>
              <a:p>
                <a:pPr lvl="1"/>
                <a:endParaRPr lang="en-US" sz="1400" dirty="0"/>
              </a:p>
              <a:p>
                <a:r>
                  <a:rPr lang="en-US" sz="1800" dirty="0"/>
                  <a:t>The amount of buffer space needed to be safe depends on the expected peak of pending messages. The sum of the sizes of all of the pending messages at that point plus (MPI_BSEND_OVERHEAD*</a:t>
                </a:r>
                <a:r>
                  <a:rPr lang="en-US" sz="1800" dirty="0" err="1"/>
                  <a:t>number_of_messages</a:t>
                </a:r>
                <a:r>
                  <a:rPr lang="en-US" sz="1800" dirty="0"/>
                  <a:t>) should be sufficient</a:t>
                </a:r>
              </a:p>
              <a:p>
                <a:pPr lvl="1"/>
                <a:endParaRPr lang="en-US" sz="1400" dirty="0"/>
              </a:p>
              <a:p>
                <a:pPr lvl="1"/>
                <a:endParaRPr lang="en-US" sz="1400" dirty="0"/>
              </a:p>
              <a:p>
                <a:r>
                  <a:rPr lang="en-US" sz="1800" dirty="0">
                    <a:solidFill>
                      <a:srgbClr val="FF00FF"/>
                    </a:solidFill>
                    <a:latin typeface="Consolas" pitchFamily="49" charset="0"/>
                    <a:cs typeface="Consolas" pitchFamily="49" charset="0"/>
                  </a:rPr>
                  <a:t>MPI_Bsend</a:t>
                </a:r>
                <a:r>
                  <a:rPr lang="en-US" sz="1800" dirty="0"/>
                  <a:t> lowers bandwidth </a:t>
                </a:r>
                <a14:m>
                  <m:oMath xmlns:m="http://schemas.openxmlformats.org/officeDocument/2006/math">
                    <m:r>
                      <a:rPr lang="en-US" sz="1800" i="1">
                        <a:latin typeface="Cambria Math" panose="02040503050406030204" pitchFamily="18" charset="0"/>
                      </a:rPr>
                      <m:t>→</m:t>
                    </m:r>
                  </m:oMath>
                </a14:m>
                <a:r>
                  <a:rPr lang="en-US" sz="1800" dirty="0"/>
                  <a:t> it requires an extra copy (local-mem to local-mem) of the outgoing data</a:t>
                </a:r>
              </a:p>
              <a:p>
                <a:r>
                  <a:rPr lang="en-US" sz="1800" dirty="0">
                    <a:solidFill>
                      <a:srgbClr val="FF00FF"/>
                    </a:solidFill>
                    <a:latin typeface="Consolas" pitchFamily="49" charset="0"/>
                    <a:cs typeface="Consolas" pitchFamily="49" charset="0"/>
                  </a:rPr>
                  <a:t>MPI_Bsend</a:t>
                </a:r>
                <a:r>
                  <a:rPr lang="en-US" sz="1800" dirty="0"/>
                  <a:t> lowers latency </a:t>
                </a:r>
                <a14:m>
                  <m:oMath xmlns:m="http://schemas.openxmlformats.org/officeDocument/2006/math">
                    <m:r>
                      <a:rPr lang="en-US" sz="1800" b="0" i="1" smtClean="0">
                        <a:latin typeface="Cambria Math" panose="02040503050406030204" pitchFamily="18" charset="0"/>
                      </a:rPr>
                      <m:t>→</m:t>
                    </m:r>
                  </m:oMath>
                </a14:m>
                <a:r>
                  <a:rPr lang="en-US" sz="1800" dirty="0"/>
                  <a:t> you don’t have to wait to send your data for as long as it takes to get a matching receive call</a:t>
                </a:r>
              </a:p>
              <a:p>
                <a:pPr lvl="1"/>
                <a:endParaRPr lang="en-US" sz="1400" dirty="0"/>
              </a:p>
              <a:p>
                <a:pPr lvl="1"/>
                <a:endParaRPr lang="en-US" sz="1400" dirty="0"/>
              </a:p>
              <a:p>
                <a:r>
                  <a:rPr lang="en-US" sz="1800" dirty="0"/>
                  <a:t>The </a:t>
                </a:r>
                <a:r>
                  <a:rPr lang="en-US" sz="1800" dirty="0" err="1">
                    <a:solidFill>
                      <a:srgbClr val="FF00FF"/>
                    </a:solidFill>
                    <a:latin typeface="Consolas" pitchFamily="49" charset="0"/>
                    <a:cs typeface="Consolas" pitchFamily="49" charset="0"/>
                  </a:rPr>
                  <a:t>MPI_Buffer_attach</a:t>
                </a:r>
                <a:r>
                  <a:rPr lang="en-US" sz="1800" dirty="0"/>
                  <a:t> subroutine provides MPI a buffer in the user's memory. This buffer is used only by messages sent in buffered mode, and only one buffer is attached to a process at any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56244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sz="3200" dirty="0"/>
              <a:t>Further comments on the four flavors for sending data in MPI</a:t>
            </a:r>
          </a:p>
        </p:txBody>
      </p:sp>
      <p:sp>
        <p:nvSpPr>
          <p:cNvPr id="19459" name="Rectangle 3"/>
          <p:cNvSpPr>
            <a:spLocks noGrp="1" noChangeArrowheads="1"/>
          </p:cNvSpPr>
          <p:nvPr>
            <p:ph idx="1"/>
          </p:nvPr>
        </p:nvSpPr>
        <p:spPr/>
        <p:txBody>
          <a:bodyPr/>
          <a:lstStyle/>
          <a:p>
            <a:pPr eaLnBrk="1" hangingPunct="1">
              <a:lnSpc>
                <a:spcPct val="90000"/>
              </a:lnSpc>
            </a:pPr>
            <a:endParaRPr lang="en-US" dirty="0"/>
          </a:p>
          <a:p>
            <a:pPr eaLnBrk="1" hangingPunct="1">
              <a:lnSpc>
                <a:spcPct val="90000"/>
              </a:lnSpc>
            </a:pPr>
            <a:r>
              <a:rPr lang="en-US" dirty="0"/>
              <a:t>Synchronous with </a:t>
            </a:r>
            <a:r>
              <a:rPr lang="en-US" dirty="0" err="1"/>
              <a:t>MPI_</a:t>
            </a:r>
            <a:r>
              <a:rPr lang="en-US" dirty="0" err="1">
                <a:solidFill>
                  <a:srgbClr val="C00000"/>
                </a:solidFill>
              </a:rPr>
              <a:t>S</a:t>
            </a:r>
            <a:r>
              <a:rPr lang="en-US" dirty="0" err="1"/>
              <a:t>send</a:t>
            </a:r>
            <a:endParaRPr lang="en-US" dirty="0"/>
          </a:p>
          <a:p>
            <a:pPr lvl="1" eaLnBrk="1" hangingPunct="1">
              <a:lnSpc>
                <a:spcPct val="90000"/>
              </a:lnSpc>
            </a:pPr>
            <a:r>
              <a:rPr lang="en-US" dirty="0"/>
              <a:t>In synchronous mode, a send will not complete until a matching receive is posted.</a:t>
            </a:r>
          </a:p>
          <a:p>
            <a:pPr lvl="2" eaLnBrk="1" hangingPunct="1">
              <a:lnSpc>
                <a:spcPct val="90000"/>
              </a:lnSpc>
            </a:pPr>
            <a:r>
              <a:rPr lang="en-US" dirty="0"/>
              <a:t>The sender has to wait for a receive to be posted</a:t>
            </a:r>
          </a:p>
          <a:p>
            <a:pPr lvl="2" eaLnBrk="1" hangingPunct="1">
              <a:lnSpc>
                <a:spcPct val="90000"/>
              </a:lnSpc>
            </a:pPr>
            <a:r>
              <a:rPr lang="en-US" dirty="0"/>
              <a:t>No buffering of data</a:t>
            </a:r>
          </a:p>
          <a:p>
            <a:pPr lvl="2" eaLnBrk="1" hangingPunct="1">
              <a:lnSpc>
                <a:spcPct val="90000"/>
              </a:lnSpc>
            </a:pPr>
            <a:r>
              <a:rPr lang="en-US" dirty="0"/>
              <a:t>Used for ensuring the code is healthy and doesn’t rely on buffering</a:t>
            </a:r>
          </a:p>
          <a:p>
            <a:pPr eaLnBrk="1" hangingPunct="1">
              <a:lnSpc>
                <a:spcPct val="90000"/>
              </a:lnSpc>
            </a:pPr>
            <a:endParaRPr lang="en-US" dirty="0"/>
          </a:p>
          <a:p>
            <a:pPr eaLnBrk="1" hangingPunct="1">
              <a:lnSpc>
                <a:spcPct val="90000"/>
              </a:lnSpc>
            </a:pPr>
            <a:r>
              <a:rPr lang="en-US" dirty="0"/>
              <a:t>Buffered with </a:t>
            </a:r>
            <a:r>
              <a:rPr lang="en-US" dirty="0" err="1"/>
              <a:t>MPI_</a:t>
            </a:r>
            <a:r>
              <a:rPr lang="en-US" dirty="0" err="1">
                <a:solidFill>
                  <a:srgbClr val="C00000"/>
                </a:solidFill>
              </a:rPr>
              <a:t>B</a:t>
            </a:r>
            <a:r>
              <a:rPr lang="en-US" dirty="0" err="1"/>
              <a:t>send</a:t>
            </a:r>
            <a:endParaRPr lang="en-US" dirty="0"/>
          </a:p>
          <a:p>
            <a:pPr lvl="1" eaLnBrk="1" hangingPunct="1">
              <a:lnSpc>
                <a:spcPct val="90000"/>
              </a:lnSpc>
            </a:pPr>
            <a:r>
              <a:rPr lang="en-US" dirty="0"/>
              <a:t>Send completes once message has been buffered internally by MPI</a:t>
            </a:r>
          </a:p>
          <a:p>
            <a:pPr lvl="2" eaLnBrk="1" hangingPunct="1">
              <a:lnSpc>
                <a:spcPct val="90000"/>
              </a:lnSpc>
            </a:pPr>
            <a:r>
              <a:rPr lang="en-US" dirty="0"/>
              <a:t>Buffering incurs an extra memory copy</a:t>
            </a:r>
          </a:p>
          <a:p>
            <a:pPr lvl="2" eaLnBrk="1" hangingPunct="1">
              <a:lnSpc>
                <a:spcPct val="90000"/>
              </a:lnSpc>
            </a:pPr>
            <a:r>
              <a:rPr lang="en-US" dirty="0"/>
              <a:t>Does not require a matching receive to be posted</a:t>
            </a:r>
          </a:p>
          <a:p>
            <a:pPr lvl="2" eaLnBrk="1" hangingPunct="1">
              <a:lnSpc>
                <a:spcPct val="90000"/>
              </a:lnSpc>
            </a:pPr>
            <a:r>
              <a:rPr lang="en-US" dirty="0"/>
              <a:t>May cause buffer overflow if many </a:t>
            </a:r>
            <a:r>
              <a:rPr lang="en-US" dirty="0" err="1"/>
              <a:t>Bsend</a:t>
            </a:r>
            <a:r>
              <a:rPr lang="en-US" dirty="0"/>
              <a:t> posted and no matching receives have been posted yet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107980" y="6642556"/>
            <a:ext cx="966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7168295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Four flavors for sending data in MPI</a:t>
            </a:r>
          </a:p>
        </p:txBody>
      </p:sp>
      <p:sp>
        <p:nvSpPr>
          <p:cNvPr id="20483" name="Rectangle 3"/>
          <p:cNvSpPr>
            <a:spLocks noGrp="1" noChangeArrowheads="1"/>
          </p:cNvSpPr>
          <p:nvPr>
            <p:ph idx="1"/>
          </p:nvPr>
        </p:nvSpPr>
        <p:spPr/>
        <p:txBody>
          <a:bodyPr/>
          <a:lstStyle/>
          <a:p>
            <a:pPr eaLnBrk="1" hangingPunct="1">
              <a:buFont typeface="+mj-lt"/>
              <a:buAutoNum type="arabicPeriod" startAt="3"/>
            </a:pPr>
            <a:endParaRPr lang="en-US" dirty="0"/>
          </a:p>
          <a:p>
            <a:pPr eaLnBrk="1" hangingPunct="1">
              <a:buFont typeface="+mj-lt"/>
              <a:buAutoNum type="arabicPeriod" startAt="3"/>
            </a:pPr>
            <a:r>
              <a:rPr lang="en-US" dirty="0"/>
              <a:t>Standard with </a:t>
            </a:r>
            <a:r>
              <a:rPr lang="en-US" dirty="0" err="1">
                <a:latin typeface="Courier New" panose="02070309020205020404" pitchFamily="49" charset="0"/>
                <a:cs typeface="Courier New" panose="02070309020205020404" pitchFamily="49" charset="0"/>
              </a:rPr>
              <a:t>MPI_Send</a:t>
            </a:r>
            <a:endParaRPr lang="en-US" dirty="0">
              <a:latin typeface="Courier New" panose="02070309020205020404" pitchFamily="49" charset="0"/>
              <a:cs typeface="Courier New" panose="02070309020205020404" pitchFamily="49" charset="0"/>
            </a:endParaRPr>
          </a:p>
          <a:p>
            <a:pPr lvl="1" eaLnBrk="1" hangingPunct="1"/>
            <a:r>
              <a:rPr lang="en-US" dirty="0"/>
              <a:t>Up to the MPI implementation to decide whether to do </a:t>
            </a:r>
            <a:r>
              <a:rPr lang="en-US" i="1" dirty="0"/>
              <a:t>rendezvous</a:t>
            </a:r>
            <a:r>
              <a:rPr lang="en-US" dirty="0"/>
              <a:t> or </a:t>
            </a:r>
            <a:r>
              <a:rPr lang="en-US" i="1" dirty="0"/>
              <a:t>eager</a:t>
            </a:r>
            <a:r>
              <a:rPr lang="en-US" dirty="0"/>
              <a:t>, for performance reasons</a:t>
            </a:r>
          </a:p>
          <a:p>
            <a:pPr lvl="2"/>
            <a:r>
              <a:rPr lang="en-US" sz="1700" dirty="0"/>
              <a:t>NOTE: If it does rendezvous, in fact the behavior is that of </a:t>
            </a:r>
            <a:r>
              <a:rPr lang="en-US" sz="1700" dirty="0" err="1">
                <a:latin typeface="Courier New" panose="02070309020205020404" pitchFamily="49" charset="0"/>
                <a:cs typeface="Courier New" panose="02070309020205020404" pitchFamily="49" charset="0"/>
              </a:rPr>
              <a:t>MPI_Ssend</a:t>
            </a:r>
            <a:endParaRPr lang="en-US" sz="1700" dirty="0">
              <a:latin typeface="Courier New" panose="02070309020205020404" pitchFamily="49" charset="0"/>
              <a:cs typeface="Courier New" panose="02070309020205020404" pitchFamily="49" charset="0"/>
            </a:endParaRPr>
          </a:p>
          <a:p>
            <a:pPr lvl="1"/>
            <a:r>
              <a:rPr lang="en-US" dirty="0"/>
              <a:t>Very commonly used</a:t>
            </a:r>
          </a:p>
          <a:p>
            <a:pPr lvl="1"/>
            <a:endParaRPr lang="en-US" dirty="0"/>
          </a:p>
          <a:p>
            <a:pPr lvl="1"/>
            <a:endParaRPr lang="en-US" dirty="0"/>
          </a:p>
          <a:p>
            <a:pPr eaLnBrk="1" hangingPunct="1">
              <a:buAutoNum type="arabicPeriod" startAt="3"/>
            </a:pPr>
            <a:r>
              <a:rPr lang="en-US" dirty="0"/>
              <a:t>Ready with </a:t>
            </a:r>
            <a:r>
              <a:rPr lang="en-US" dirty="0" err="1">
                <a:latin typeface="Courier New" panose="02070309020205020404" pitchFamily="49" charset="0"/>
                <a:cs typeface="Courier New" panose="02070309020205020404" pitchFamily="49" charset="0"/>
              </a:rPr>
              <a:t>MPI_</a:t>
            </a:r>
            <a:r>
              <a:rPr lang="en-US" dirty="0" err="1">
                <a:solidFill>
                  <a:srgbClr val="C00000"/>
                </a:solidFill>
                <a:latin typeface="Courier New" panose="02070309020205020404" pitchFamily="49" charset="0"/>
                <a:cs typeface="Courier New" panose="02070309020205020404" pitchFamily="49" charset="0"/>
              </a:rPr>
              <a:t>R</a:t>
            </a:r>
            <a:r>
              <a:rPr lang="en-US" dirty="0" err="1">
                <a:latin typeface="Courier New" panose="02070309020205020404" pitchFamily="49" charset="0"/>
                <a:cs typeface="Courier New" panose="02070309020205020404" pitchFamily="49" charset="0"/>
              </a:rPr>
              <a:t>send</a:t>
            </a:r>
            <a:endParaRPr lang="en-US" dirty="0">
              <a:latin typeface="Courier New" panose="02070309020205020404" pitchFamily="49" charset="0"/>
              <a:cs typeface="Courier New" panose="02070309020205020404" pitchFamily="49" charset="0"/>
            </a:endParaRPr>
          </a:p>
          <a:p>
            <a:pPr lvl="1" eaLnBrk="1" hangingPunct="1"/>
            <a:r>
              <a:rPr lang="en-US" dirty="0"/>
              <a:t>Will work correctly </a:t>
            </a:r>
            <a:r>
              <a:rPr lang="en-US" i="1" dirty="0"/>
              <a:t>only</a:t>
            </a:r>
            <a:r>
              <a:rPr lang="en-US" dirty="0"/>
              <a:t> if the matching receive has been posted</a:t>
            </a:r>
          </a:p>
          <a:p>
            <a:pPr lvl="1" eaLnBrk="1" hangingPunct="1"/>
            <a:r>
              <a:rPr lang="en-US" dirty="0"/>
              <a:t>Can be used to avoid handshake overhead when it is known for sure that the receive has been posted</a:t>
            </a:r>
          </a:p>
          <a:p>
            <a:pPr lvl="1" eaLnBrk="1" hangingPunct="1"/>
            <a:r>
              <a:rPr lang="en-US" dirty="0"/>
              <a:t>Rarely used, can cause major problems</a:t>
            </a:r>
          </a:p>
          <a:p>
            <a:pPr lvl="2"/>
            <a:r>
              <a:rPr lang="en-US" dirty="0"/>
              <a:t>Undefined behavior if a matching receive has not been posted</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47344" y="6642556"/>
            <a:ext cx="966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87902025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Side-trip: TCP/IP vs. UDP Analogy</a:t>
            </a:r>
          </a:p>
        </p:txBody>
      </p:sp>
      <p:sp>
        <p:nvSpPr>
          <p:cNvPr id="5" name="Content Placeholder 4"/>
          <p:cNvSpPr>
            <a:spLocks noGrp="1"/>
          </p:cNvSpPr>
          <p:nvPr>
            <p:ph idx="1"/>
          </p:nvPr>
        </p:nvSpPr>
        <p:spPr/>
        <p:txBody>
          <a:bodyPr>
            <a:normAutofit fontScale="92500" lnSpcReduction="10000"/>
          </a:bodyPr>
          <a:lstStyle/>
          <a:p>
            <a:r>
              <a:rPr lang="en-US" dirty="0"/>
              <a:t>There is a parallel between how </a:t>
            </a:r>
            <a:r>
              <a:rPr lang="en-US" dirty="0" err="1"/>
              <a:t>MPI_Send</a:t>
            </a:r>
            <a:r>
              <a:rPr lang="en-US" dirty="0"/>
              <a:t> and </a:t>
            </a:r>
            <a:r>
              <a:rPr lang="en-US" dirty="0" err="1"/>
              <a:t>MPI_Rsend</a:t>
            </a:r>
            <a:r>
              <a:rPr lang="en-US" dirty="0"/>
              <a:t> different, on the one hand, and how TCP/IP and UDP are different, on the other hand</a:t>
            </a:r>
          </a:p>
          <a:p>
            <a:endParaRPr lang="en-US" dirty="0"/>
          </a:p>
          <a:p>
            <a:r>
              <a:rPr lang="en-US" dirty="0"/>
              <a:t>TCP/IP: you send something out </a:t>
            </a:r>
          </a:p>
          <a:p>
            <a:pPr lvl="1"/>
            <a:r>
              <a:rPr lang="en-US" dirty="0"/>
              <a:t>You do not declare victory until the receiver pings you that all packets have been received and it’s all good</a:t>
            </a:r>
          </a:p>
          <a:p>
            <a:pPr lvl="1"/>
            <a:r>
              <a:rPr lang="en-US" dirty="0"/>
              <a:t>Very safe. You pay a premium for this</a:t>
            </a:r>
          </a:p>
          <a:p>
            <a:pPr lvl="1"/>
            <a:endParaRPr lang="en-US" dirty="0"/>
          </a:p>
          <a:p>
            <a:r>
              <a:rPr lang="en-US" dirty="0"/>
              <a:t>UDP: you send something out</a:t>
            </a:r>
          </a:p>
          <a:p>
            <a:pPr lvl="1"/>
            <a:r>
              <a:rPr lang="en-US" dirty="0"/>
              <a:t>You declare victory right away</a:t>
            </a:r>
          </a:p>
          <a:p>
            <a:pPr lvl="1"/>
            <a:r>
              <a:rPr lang="en-US" dirty="0"/>
              <a:t>Not safe, you don’t know if the receiver actually got your packet[s]. It’s fast</a:t>
            </a:r>
          </a:p>
          <a:p>
            <a:pPr lvl="1"/>
            <a:endParaRPr lang="en-US" dirty="0"/>
          </a:p>
          <a:p>
            <a:r>
              <a:rPr lang="en-US" dirty="0"/>
              <a:t>UDP and TCP/IP otherwise similar – just two APIs for sending information out over a network </a:t>
            </a:r>
          </a:p>
          <a:p>
            <a:endParaRPr lang="en-US" dirty="0"/>
          </a:p>
          <a:p>
            <a:r>
              <a:rPr lang="en-US" dirty="0"/>
              <a:t>Note: UDP used in online gaming, for instance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50202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pPr eaLnBrk="1" hangingPunct="1"/>
            <a:r>
              <a:rPr lang="en-US" sz="3200" dirty="0"/>
              <a:t>Cheat Sheet, Blocking Options</a:t>
            </a:r>
          </a:p>
        </p:txBody>
      </p:sp>
      <p:sp>
        <p:nvSpPr>
          <p:cNvPr id="54275" name="Slide Number Placeholder 6"/>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998E2-CCA3-4483-9ADE-95219C809036}"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6" name="Group 167"/>
          <p:cNvGraphicFramePr>
            <a:graphicFrameLocks noGrp="1"/>
          </p:cNvGraphicFramePr>
          <p:nvPr>
            <p:ph sz="half" idx="4294967295"/>
          </p:nvPr>
        </p:nvGraphicFramePr>
        <p:xfrm>
          <a:off x="1728216" y="1235750"/>
          <a:ext cx="8229600" cy="4978020"/>
        </p:xfrm>
        <a:graphic>
          <a:graphicData uri="http://schemas.openxmlformats.org/drawingml/2006/table">
            <a:tbl>
              <a:tblPr/>
              <a:tblGrid>
                <a:gridCol w="1828800">
                  <a:extLst>
                    <a:ext uri="{9D8B030D-6E8A-4147-A177-3AD203B41FA5}">
                      <a16:colId xmlns:a16="http://schemas.microsoft.com/office/drawing/2014/main" val="20000"/>
                    </a:ext>
                  </a:extLst>
                </a:gridCol>
                <a:gridCol w="3992563">
                  <a:extLst>
                    <a:ext uri="{9D8B030D-6E8A-4147-A177-3AD203B41FA5}">
                      <a16:colId xmlns:a16="http://schemas.microsoft.com/office/drawing/2014/main" val="20001"/>
                    </a:ext>
                  </a:extLst>
                </a:gridCol>
                <a:gridCol w="2408237">
                  <a:extLst>
                    <a:ext uri="{9D8B030D-6E8A-4147-A177-3AD203B41FA5}">
                      <a16:colId xmlns:a16="http://schemas.microsoft.com/office/drawing/2014/main" val="20002"/>
                    </a:ext>
                  </a:extLst>
                </a:gridCol>
              </a:tblGrid>
              <a:tr h="361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Tahoma" pitchFamily="34" charset="0"/>
                        </a:rPr>
                        <a:t>Sender modes</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Tahoma" pitchFamily="34" charset="0"/>
                        </a:rPr>
                        <a:t>Definition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Tahoma" pitchFamily="34" charset="0"/>
                        </a:rPr>
                        <a:t>Notes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10826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Synchronous send </a:t>
                      </a:r>
                      <a:r>
                        <a:rPr kumimoji="0" lang="en-US" sz="1400" b="1" i="0" u="none" strike="noStrike" cap="none" normalizeH="0" baseline="0" dirty="0">
                          <a:ln>
                            <a:noFill/>
                          </a:ln>
                          <a:solidFill>
                            <a:schemeClr val="tx1"/>
                          </a:solidFill>
                          <a:effectLst/>
                          <a:latin typeface="Tahoma" pitchFamily="34" charset="0"/>
                        </a:rPr>
                        <a:t>MPI_SSEND</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45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Only completes when the receive has started</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Used sometimes in debug mode; also used to avoid unexpected behavior from moving to system to system</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Buffered send</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Tahoma" pitchFamily="34" charset="0"/>
                        </a:rPr>
                        <a:t>MPI_BSEND</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Always completes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(unless an error occurs), irrespective of receiver</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45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needs application-defined buffer to be declared with</a:t>
                      </a:r>
                    </a:p>
                    <a:p>
                      <a:pPr marL="0" marR="0" lvl="0" indent="0" algn="ctr" defTabSz="914400" rtl="0" eaLnBrk="1" fontAlgn="base" latinLnBrk="0" hangingPunct="1">
                        <a:lnSpc>
                          <a:spcPct val="100000"/>
                        </a:lnSpc>
                        <a:spcBef>
                          <a:spcPct val="45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MPI_BUFFER_ATTACH</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54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Classic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Tahoma" pitchFamily="34" charset="0"/>
                        </a:rPr>
                        <a:t>MPI_SEND</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Standard send</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Rendezvous or eager mode.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Decided at run time</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ahoma" pitchFamily="34" charset="0"/>
                        </a:rPr>
                        <a:t>Ready send</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Tahoma" pitchFamily="34" charset="0"/>
                        </a:rPr>
                        <a:t>MPI_RSEND</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Started right away. Will do the job </a:t>
                      </a:r>
                      <a:r>
                        <a:rPr kumimoji="0" lang="en-US" sz="1400" b="1" i="0" u="none" strike="noStrike" cap="none" normalizeH="0" baseline="0" dirty="0">
                          <a:ln>
                            <a:noFill/>
                          </a:ln>
                          <a:solidFill>
                            <a:schemeClr val="tx1"/>
                          </a:solidFill>
                          <a:effectLst/>
                          <a:latin typeface="Tahoma" pitchFamily="34" charset="0"/>
                        </a:rPr>
                        <a:t>only </a:t>
                      </a:r>
                      <a:r>
                        <a:rPr kumimoji="0" lang="en-US" sz="1400" b="0" i="0" u="none" strike="noStrike" cap="none" normalizeH="0" baseline="0" dirty="0">
                          <a:ln>
                            <a:noFill/>
                          </a:ln>
                          <a:solidFill>
                            <a:schemeClr val="tx1"/>
                          </a:solidFill>
                          <a:effectLst/>
                          <a:latin typeface="Tahoma" pitchFamily="34" charset="0"/>
                        </a:rPr>
                        <a:t>if the matching receive has already been posted!</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Blindly do a send. Avoid, might cause unforeseen problems…</a:t>
                      </a:r>
                      <a:br>
                        <a:rPr kumimoji="0" lang="en-US" sz="1400" b="0" i="0" u="none" strike="noStrike" cap="none" normalizeH="0" baseline="0" dirty="0">
                          <a:ln>
                            <a:noFill/>
                          </a:ln>
                          <a:solidFill>
                            <a:schemeClr val="tx1"/>
                          </a:solidFill>
                          <a:effectLst/>
                          <a:latin typeface="Tahoma" pitchFamily="34" charset="0"/>
                        </a:rPr>
                      </a:br>
                      <a:endParaRPr kumimoji="0" lang="en-US" sz="14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Receive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Tahoma" pitchFamily="34" charset="0"/>
                        </a:rPr>
                        <a:t>MPI_RECV</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Completes when the message (data) has arrived</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p:cNvSpPr/>
          <p:nvPr/>
        </p:nvSpPr>
        <p:spPr>
          <a:xfrm>
            <a:off x="80548"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318237984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normAutofit/>
          </a:bodyPr>
          <a:lstStyle/>
          <a:p>
            <a:pPr eaLnBrk="1" hangingPunct="1"/>
            <a:r>
              <a:rPr lang="en-US" dirty="0"/>
              <a:t>Concluding Remarks: Blocking P2P communication</a:t>
            </a:r>
          </a:p>
        </p:txBody>
      </p:sp>
      <p:sp>
        <p:nvSpPr>
          <p:cNvPr id="55301" name="Rectangle 3"/>
          <p:cNvSpPr>
            <a:spLocks noGrp="1" noChangeArrowheads="1"/>
          </p:cNvSpPr>
          <p:nvPr>
            <p:ph idx="1"/>
          </p:nvPr>
        </p:nvSpPr>
        <p:spPr/>
        <p:txBody>
          <a:bodyPr/>
          <a:lstStyle/>
          <a:p>
            <a:pPr marL="288925" indent="-288925" defTabSz="669925">
              <a:lnSpc>
                <a:spcPct val="80000"/>
              </a:lnSpc>
            </a:pPr>
            <a:r>
              <a:rPr lang="en-US" sz="2000" dirty="0"/>
              <a:t>Standard send  (</a:t>
            </a:r>
            <a:r>
              <a:rPr lang="en-US" sz="2000" b="1" dirty="0"/>
              <a:t>MPI_SEND</a:t>
            </a:r>
            <a:r>
              <a:rPr lang="en-US" sz="2000" dirty="0"/>
              <a:t>)</a:t>
            </a:r>
          </a:p>
          <a:p>
            <a:pPr marL="762000" lvl="1" indent="-282575" defTabSz="669925">
              <a:lnSpc>
                <a:spcPct val="80000"/>
              </a:lnSpc>
            </a:pPr>
            <a:r>
              <a:rPr lang="en-US" sz="1800" dirty="0"/>
              <a:t>less overhead if it happens in eager mode</a:t>
            </a:r>
          </a:p>
          <a:p>
            <a:pPr marL="762000" lvl="1" indent="-282575" defTabSz="669925">
              <a:lnSpc>
                <a:spcPct val="80000"/>
              </a:lnSpc>
            </a:pPr>
            <a:r>
              <a:rPr lang="en-US" sz="1800" dirty="0"/>
              <a:t>blocks in rendezvous, switches to synchronous mode</a:t>
            </a:r>
          </a:p>
          <a:p>
            <a:pPr marL="762000" lvl="1" indent="-282575" defTabSz="669925">
              <a:lnSpc>
                <a:spcPct val="80000"/>
              </a:lnSpc>
            </a:pPr>
            <a:endParaRPr lang="en-US" sz="1800" dirty="0"/>
          </a:p>
          <a:p>
            <a:pPr marL="288925" indent="-288925" defTabSz="669925">
              <a:lnSpc>
                <a:spcPct val="80000"/>
              </a:lnSpc>
            </a:pPr>
            <a:r>
              <a:rPr lang="en-US" sz="2000" dirty="0"/>
              <a:t>Synchronous send  (</a:t>
            </a:r>
            <a:r>
              <a:rPr lang="en-US" sz="2000" b="1" dirty="0"/>
              <a:t>MPI_SSEND</a:t>
            </a:r>
            <a:r>
              <a:rPr lang="en-US" sz="2000" dirty="0"/>
              <a:t>)</a:t>
            </a:r>
          </a:p>
          <a:p>
            <a:pPr marL="762000" lvl="1" indent="-282575" defTabSz="669925">
              <a:lnSpc>
                <a:spcPct val="80000"/>
              </a:lnSpc>
            </a:pPr>
            <a:r>
              <a:rPr lang="en-US" sz="1800" dirty="0"/>
              <a:t>risk of deadlock</a:t>
            </a:r>
          </a:p>
          <a:p>
            <a:pPr marL="762000" lvl="1" indent="-282575" defTabSz="669925">
              <a:lnSpc>
                <a:spcPct val="80000"/>
              </a:lnSpc>
            </a:pPr>
            <a:r>
              <a:rPr lang="en-US" sz="1800" dirty="0"/>
              <a:t>risk of waiting </a:t>
            </a:r>
            <a:r>
              <a:rPr lang="en-US" sz="1800" dirty="0">
                <a:sym typeface="Wingdings" pitchFamily="2" charset="2"/>
              </a:rPr>
              <a:t></a:t>
            </a:r>
            <a:r>
              <a:rPr lang="en-US" sz="1800" dirty="0"/>
              <a:t> idle time</a:t>
            </a:r>
          </a:p>
          <a:p>
            <a:pPr marL="762000" lvl="1" indent="-282575" defTabSz="669925">
              <a:lnSpc>
                <a:spcPct val="80000"/>
              </a:lnSpc>
            </a:pPr>
            <a:r>
              <a:rPr lang="en-US" sz="1800" dirty="0"/>
              <a:t>high latency  but better bandwidth than </a:t>
            </a:r>
            <a:r>
              <a:rPr lang="en-US" sz="1800" dirty="0" err="1"/>
              <a:t>bsend</a:t>
            </a:r>
            <a:endParaRPr lang="en-US" sz="1800" dirty="0"/>
          </a:p>
          <a:p>
            <a:pPr marL="762000" lvl="1" indent="-282575" defTabSz="669925">
              <a:lnSpc>
                <a:spcPct val="80000"/>
              </a:lnSpc>
            </a:pPr>
            <a:endParaRPr lang="en-US" sz="1800" dirty="0"/>
          </a:p>
          <a:p>
            <a:pPr marL="288925" indent="-288925" defTabSz="669925">
              <a:lnSpc>
                <a:spcPct val="80000"/>
              </a:lnSpc>
            </a:pPr>
            <a:r>
              <a:rPr lang="en-US" sz="2000" dirty="0"/>
              <a:t>Buffered send  (</a:t>
            </a:r>
            <a:r>
              <a:rPr lang="en-US" sz="2000" b="1" dirty="0"/>
              <a:t>MPI_BSEND</a:t>
            </a:r>
            <a:r>
              <a:rPr lang="en-US" sz="2000" dirty="0"/>
              <a:t>)</a:t>
            </a:r>
          </a:p>
          <a:p>
            <a:pPr marL="762000" lvl="1" indent="-282575" defTabSz="669925">
              <a:lnSpc>
                <a:spcPct val="80000"/>
              </a:lnSpc>
            </a:pPr>
            <a:r>
              <a:rPr lang="en-US" sz="1800" dirty="0"/>
              <a:t>low latency  /  low bandwidth</a:t>
            </a:r>
          </a:p>
          <a:p>
            <a:pPr marL="762000" lvl="1" indent="-282575" defTabSz="669925">
              <a:lnSpc>
                <a:spcPct val="80000"/>
              </a:lnSpc>
            </a:pPr>
            <a:endParaRPr lang="en-US" sz="1800" dirty="0"/>
          </a:p>
          <a:p>
            <a:pPr marL="288925" indent="-288925" defTabSz="669925">
              <a:lnSpc>
                <a:spcPct val="80000"/>
              </a:lnSpc>
            </a:pPr>
            <a:r>
              <a:rPr lang="en-US" sz="2000" dirty="0"/>
              <a:t>Ready send  (</a:t>
            </a:r>
            <a:r>
              <a:rPr lang="en-US" sz="2000" b="1" dirty="0"/>
              <a:t>MPI_RSEND</a:t>
            </a:r>
            <a:r>
              <a:rPr lang="en-US" sz="2000" dirty="0"/>
              <a:t>)</a:t>
            </a:r>
          </a:p>
          <a:p>
            <a:pPr marL="762000" lvl="1" indent="-282575" defTabSz="669925">
              <a:lnSpc>
                <a:spcPct val="80000"/>
              </a:lnSpc>
            </a:pPr>
            <a:r>
              <a:rPr lang="en-US" sz="1800" b="1" dirty="0"/>
              <a:t>never use</a:t>
            </a:r>
            <a:r>
              <a:rPr lang="en-US" sz="1800" dirty="0"/>
              <a:t>, unless 100% sure that </a:t>
            </a:r>
            <a:r>
              <a:rPr lang="en-US" sz="1800" dirty="0" err="1"/>
              <a:t>Recv</a:t>
            </a:r>
            <a:r>
              <a:rPr lang="en-US" sz="1800" dirty="0"/>
              <a:t> is already called in the current version and all future versions of your code</a:t>
            </a:r>
          </a:p>
        </p:txBody>
      </p:sp>
      <p:sp>
        <p:nvSpPr>
          <p:cNvPr id="55299"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AE753C-8A57-46DD-A0A5-AEBE521A5DF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85120" y="6642556"/>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13567838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3200" dirty="0"/>
              <a:t>P2P Communication: </a:t>
            </a:r>
            <a:r>
              <a:rPr lang="en-US" sz="3200" dirty="0">
                <a:solidFill>
                  <a:srgbClr val="FFC000"/>
                </a:solidFill>
              </a:rPr>
              <a:t>Deadlocking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BA5F2-BA81-4598-939D-5BFFBD4009F6}"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3555" name="Rectangle 3"/>
          <p:cNvSpPr>
            <a:spLocks noGrp="1" noChangeArrowheads="1"/>
          </p:cNvSpPr>
          <p:nvPr>
            <p:ph type="body" sz="half" idx="4294967295"/>
          </p:nvPr>
        </p:nvSpPr>
        <p:spPr>
          <a:xfrm>
            <a:off x="1747938" y="2209800"/>
            <a:ext cx="3048000" cy="4384548"/>
          </a:xfrm>
          <a:solidFill>
            <a:schemeClr val="bg1">
              <a:lumMod val="95000"/>
            </a:schemeClr>
          </a:solidFill>
          <a:ln w="6350">
            <a:solidFill>
              <a:schemeClr val="tx1"/>
            </a:solidFill>
          </a:ln>
        </p:spPr>
        <p:txBody>
          <a:bodyPr>
            <a:normAutofit fontScale="92500" lnSpcReduction="20000"/>
          </a:bodyPr>
          <a:lstStyle/>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MPI_Ssend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MPI_Buffer_attach</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MPI_Buffer_attach</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p:txBody>
      </p:sp>
      <p:sp>
        <p:nvSpPr>
          <p:cNvPr id="23556" name="Rectangle 4"/>
          <p:cNvSpPr>
            <a:spLocks noGrp="1" noChangeArrowheads="1"/>
          </p:cNvSpPr>
          <p:nvPr>
            <p:ph type="body" sz="half" idx="4294967295"/>
          </p:nvPr>
        </p:nvSpPr>
        <p:spPr>
          <a:xfrm>
            <a:off x="7810838" y="2209800"/>
            <a:ext cx="2895600" cy="4495800"/>
          </a:xfrm>
          <a:solidFill>
            <a:schemeClr val="bg1">
              <a:lumMod val="95000"/>
            </a:schemeClr>
          </a:solidFill>
          <a:ln w="6350">
            <a:solidFill>
              <a:schemeClr val="tx1"/>
            </a:solidFill>
          </a:ln>
        </p:spPr>
        <p:txBody>
          <a:bodyPr>
            <a:normAutofit lnSpcReduction="10000"/>
          </a:bodyPr>
          <a:lstStyle/>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MPI_Ssend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MPI_Buffer_attach</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MPI_Bsend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MPI_Ssend</a:t>
            </a:r>
            <a:r>
              <a:rPr lang="en-US" sz="1800" b="1" dirty="0">
                <a:latin typeface="Consolas" pitchFamily="49" charset="0"/>
                <a:cs typeface="Consolas" pitchFamily="49" charset="0"/>
              </a:rPr>
              <a:t>()</a:t>
            </a:r>
          </a:p>
          <a:p>
            <a:pPr eaLnBrk="1" hangingPunct="1">
              <a:buFont typeface="Wingdings" pitchFamily="2" charset="2"/>
              <a:buNone/>
            </a:pPr>
            <a:r>
              <a:rPr lang="en-US" sz="1800" b="1" dirty="0" err="1">
                <a:latin typeface="Consolas" pitchFamily="49" charset="0"/>
                <a:cs typeface="Consolas" pitchFamily="49" charset="0"/>
              </a:rPr>
              <a:t>MPI_Recv</a:t>
            </a:r>
            <a:r>
              <a:rPr lang="en-US" sz="1800" b="1" dirty="0">
                <a:latin typeface="Consolas" pitchFamily="49" charset="0"/>
                <a:cs typeface="Consolas" pitchFamily="49" charset="0"/>
              </a:rPr>
              <a:t>()</a:t>
            </a:r>
          </a:p>
          <a:p>
            <a:pPr eaLnBrk="1" hangingPunct="1">
              <a:buFont typeface="Wingdings" pitchFamily="2" charset="2"/>
              <a:buNone/>
            </a:pPr>
            <a:r>
              <a:rPr lang="en-US" sz="1800" b="1" dirty="0">
                <a:latin typeface="Consolas" pitchFamily="49" charset="0"/>
                <a:cs typeface="Consolas" pitchFamily="49" charset="0"/>
              </a:rPr>
              <a:t>...</a:t>
            </a:r>
          </a:p>
        </p:txBody>
      </p:sp>
      <p:sp>
        <p:nvSpPr>
          <p:cNvPr id="23557" name="AutoShape 5"/>
          <p:cNvSpPr>
            <a:spLocks noChangeArrowheads="1"/>
          </p:cNvSpPr>
          <p:nvPr/>
        </p:nvSpPr>
        <p:spPr bwMode="auto">
          <a:xfrm>
            <a:off x="5791200" y="2479548"/>
            <a:ext cx="762000" cy="685800"/>
          </a:xfrm>
          <a:custGeom>
            <a:avLst/>
            <a:gdLst>
              <a:gd name="T0" fmla="*/ 13440833 w 21600"/>
              <a:gd name="T1" fmla="*/ 0 h 21600"/>
              <a:gd name="T2" fmla="*/ 3936436 w 21600"/>
              <a:gd name="T3" fmla="*/ 3188494 h 21600"/>
              <a:gd name="T4" fmla="*/ 0 w 21600"/>
              <a:gd name="T5" fmla="*/ 10887075 h 21600"/>
              <a:gd name="T6" fmla="*/ 3936436 w 21600"/>
              <a:gd name="T7" fmla="*/ 18585656 h 21600"/>
              <a:gd name="T8" fmla="*/ 13440833 w 21600"/>
              <a:gd name="T9" fmla="*/ 21774150 h 21600"/>
              <a:gd name="T10" fmla="*/ 22945231 w 21600"/>
              <a:gd name="T11" fmla="*/ 18585656 h 21600"/>
              <a:gd name="T12" fmla="*/ 26881667 w 21600"/>
              <a:gd name="T13" fmla="*/ 10887075 h 21600"/>
              <a:gd name="T14" fmla="*/ 22945231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Deadlock</a:t>
            </a:r>
          </a:p>
        </p:txBody>
      </p:sp>
      <p:sp>
        <p:nvSpPr>
          <p:cNvPr id="23558" name="AutoShape 7"/>
          <p:cNvSpPr>
            <a:spLocks noChangeArrowheads="1"/>
          </p:cNvSpPr>
          <p:nvPr/>
        </p:nvSpPr>
        <p:spPr bwMode="auto">
          <a:xfrm>
            <a:off x="5791200" y="3798609"/>
            <a:ext cx="762000" cy="762000"/>
          </a:xfrm>
          <a:custGeom>
            <a:avLst/>
            <a:gdLst>
              <a:gd name="T0" fmla="*/ 13440833 w 21600"/>
              <a:gd name="T1" fmla="*/ 0 h 21600"/>
              <a:gd name="T2" fmla="*/ 3936436 w 21600"/>
              <a:gd name="T3" fmla="*/ 3936436 h 21600"/>
              <a:gd name="T4" fmla="*/ 0 w 21600"/>
              <a:gd name="T5" fmla="*/ 13440833 h 21600"/>
              <a:gd name="T6" fmla="*/ 3936436 w 21600"/>
              <a:gd name="T7" fmla="*/ 22945231 h 21600"/>
              <a:gd name="T8" fmla="*/ 13440833 w 21600"/>
              <a:gd name="T9" fmla="*/ 26881667 h 21600"/>
              <a:gd name="T10" fmla="*/ 22945231 w 21600"/>
              <a:gd name="T11" fmla="*/ 22945231 h 21600"/>
              <a:gd name="T12" fmla="*/ 26881667 w 21600"/>
              <a:gd name="T13" fmla="*/ 13440833 h 21600"/>
              <a:gd name="T14" fmla="*/ 22945231 w 21600"/>
              <a:gd name="T15" fmla="*/ 39364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70" y="10800"/>
                </a:moveTo>
                <a:cubicBezTo>
                  <a:pt x="2970" y="15124"/>
                  <a:pt x="6476" y="18630"/>
                  <a:pt x="10800" y="18630"/>
                </a:cubicBezTo>
                <a:cubicBezTo>
                  <a:pt x="15124" y="18630"/>
                  <a:pt x="18630" y="15124"/>
                  <a:pt x="18630" y="10800"/>
                </a:cubicBezTo>
                <a:cubicBezTo>
                  <a:pt x="18630" y="6476"/>
                  <a:pt x="15124" y="2970"/>
                  <a:pt x="10800" y="2970"/>
                </a:cubicBezTo>
                <a:cubicBezTo>
                  <a:pt x="6476" y="2970"/>
                  <a:pt x="2970" y="6476"/>
                  <a:pt x="2970" y="10800"/>
                </a:cubicBezTo>
                <a:close/>
              </a:path>
            </a:pathLst>
          </a:custGeom>
          <a:solidFill>
            <a:srgbClr val="00B228"/>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Deadlock</a:t>
            </a:r>
          </a:p>
        </p:txBody>
      </p:sp>
      <p:sp>
        <p:nvSpPr>
          <p:cNvPr id="23559" name="AutoShape 8"/>
          <p:cNvSpPr>
            <a:spLocks noChangeArrowheads="1"/>
          </p:cNvSpPr>
          <p:nvPr/>
        </p:nvSpPr>
        <p:spPr bwMode="auto">
          <a:xfrm>
            <a:off x="5791200" y="5410200"/>
            <a:ext cx="762000" cy="762000"/>
          </a:xfrm>
          <a:custGeom>
            <a:avLst/>
            <a:gdLst>
              <a:gd name="T0" fmla="*/ 13440833 w 21600"/>
              <a:gd name="T1" fmla="*/ 0 h 21600"/>
              <a:gd name="T2" fmla="*/ 3936436 w 21600"/>
              <a:gd name="T3" fmla="*/ 3936436 h 21600"/>
              <a:gd name="T4" fmla="*/ 0 w 21600"/>
              <a:gd name="T5" fmla="*/ 13440833 h 21600"/>
              <a:gd name="T6" fmla="*/ 3936436 w 21600"/>
              <a:gd name="T7" fmla="*/ 22945231 h 21600"/>
              <a:gd name="T8" fmla="*/ 13440833 w 21600"/>
              <a:gd name="T9" fmla="*/ 26881667 h 21600"/>
              <a:gd name="T10" fmla="*/ 22945231 w 21600"/>
              <a:gd name="T11" fmla="*/ 22945231 h 21600"/>
              <a:gd name="T12" fmla="*/ 26881667 w 21600"/>
              <a:gd name="T13" fmla="*/ 13440833 h 21600"/>
              <a:gd name="T14" fmla="*/ 22945231 w 21600"/>
              <a:gd name="T15" fmla="*/ 39364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70" y="10800"/>
                </a:moveTo>
                <a:cubicBezTo>
                  <a:pt x="2970" y="15124"/>
                  <a:pt x="6476" y="18630"/>
                  <a:pt x="10800" y="18630"/>
                </a:cubicBezTo>
                <a:cubicBezTo>
                  <a:pt x="15124" y="18630"/>
                  <a:pt x="18630" y="15124"/>
                  <a:pt x="18630" y="10800"/>
                </a:cubicBezTo>
                <a:cubicBezTo>
                  <a:pt x="18630" y="6476"/>
                  <a:pt x="15124" y="2970"/>
                  <a:pt x="10800" y="2970"/>
                </a:cubicBezTo>
                <a:cubicBezTo>
                  <a:pt x="6476" y="2970"/>
                  <a:pt x="2970" y="6476"/>
                  <a:pt x="2970" y="10800"/>
                </a:cubicBezTo>
                <a:close/>
              </a:path>
            </a:pathLst>
          </a:custGeom>
          <a:solidFill>
            <a:srgbClr val="00B228"/>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Deadlock</a:t>
            </a:r>
          </a:p>
        </p:txBody>
      </p:sp>
      <p:sp>
        <p:nvSpPr>
          <p:cNvPr id="9" name="Rectangle 3"/>
          <p:cNvSpPr txBox="1">
            <a:spLocks noChangeArrowheads="1"/>
          </p:cNvSpPr>
          <p:nvPr/>
        </p:nvSpPr>
        <p:spPr bwMode="auto">
          <a:xfrm>
            <a:off x="123444" y="1143000"/>
            <a:ext cx="11891772" cy="5947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Deadlock situations: due to a certain sequence of commands the MPI execution hangs</a:t>
            </a:r>
          </a:p>
        </p:txBody>
      </p:sp>
      <p:sp>
        <p:nvSpPr>
          <p:cNvPr id="3" name="Rectangle 2"/>
          <p:cNvSpPr/>
          <p:nvPr/>
        </p:nvSpPr>
        <p:spPr>
          <a:xfrm>
            <a:off x="2626569" y="1711452"/>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0</a:t>
            </a:r>
          </a:p>
        </p:txBody>
      </p:sp>
      <p:sp>
        <p:nvSpPr>
          <p:cNvPr id="12" name="Rectangle 11"/>
          <p:cNvSpPr/>
          <p:nvPr/>
        </p:nvSpPr>
        <p:spPr>
          <a:xfrm>
            <a:off x="8613269" y="1711452"/>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1</a:t>
            </a:r>
          </a:p>
        </p:txBody>
      </p:sp>
      <p:sp>
        <p:nvSpPr>
          <p:cNvPr id="13" name="Rectangle 12"/>
          <p:cNvSpPr/>
          <p:nvPr/>
        </p:nvSpPr>
        <p:spPr>
          <a:xfrm>
            <a:off x="162844" y="6621426"/>
            <a:ext cx="966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3853830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3200" dirty="0"/>
              <a:t>Deadlocking, Another Example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579" name="Rectangle 3"/>
          <p:cNvSpPr>
            <a:spLocks noGrp="1" noChangeArrowheads="1"/>
          </p:cNvSpPr>
          <p:nvPr>
            <p:ph type="body" idx="4294967295"/>
          </p:nvPr>
        </p:nvSpPr>
        <p:spPr>
          <a:xfrm>
            <a:off x="356616" y="1429284"/>
            <a:ext cx="8193088" cy="990600"/>
          </a:xfrm>
        </p:spPr>
        <p:txBody>
          <a:bodyPr/>
          <a:lstStyle/>
          <a:p>
            <a:pPr eaLnBrk="1" hangingPunct="1"/>
            <a:r>
              <a:rPr lang="en-US" dirty="0" err="1">
                <a:solidFill>
                  <a:srgbClr val="0070C0"/>
                </a:solidFill>
                <a:latin typeface="Consolas" panose="020B0609020204030204" pitchFamily="49" charset="0"/>
                <a:cs typeface="Consolas" pitchFamily="49" charset="0"/>
              </a:rPr>
              <a:t>MPI_Send</a:t>
            </a:r>
            <a:r>
              <a:rPr lang="en-US" dirty="0"/>
              <a:t> can respond in eager or rendezvous mode</a:t>
            </a:r>
          </a:p>
          <a:p>
            <a:pPr eaLnBrk="1" hangingPunct="1"/>
            <a:r>
              <a:rPr lang="en-US" dirty="0"/>
              <a:t>Example, on a certain machine running MPICH v1.2.1:</a:t>
            </a:r>
          </a:p>
        </p:txBody>
      </p:sp>
      <p:sp>
        <p:nvSpPr>
          <p:cNvPr id="24580" name="Rectangle 4"/>
          <p:cNvSpPr>
            <a:spLocks noChangeArrowheads="1"/>
          </p:cNvSpPr>
          <p:nvPr/>
        </p:nvSpPr>
        <p:spPr bwMode="auto">
          <a:xfrm>
            <a:off x="2133600" y="3832226"/>
            <a:ext cx="1828800" cy="1501775"/>
          </a:xfrm>
          <a:prstGeom prst="rect">
            <a:avLst/>
          </a:prstGeom>
          <a:solidFill>
            <a:schemeClr val="bg1">
              <a:lumMod val="95000"/>
            </a:schemeClr>
          </a:solidFill>
          <a:ln w="63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4581" name="Rectangle 5"/>
          <p:cNvSpPr>
            <a:spLocks noChangeArrowheads="1"/>
          </p:cNvSpPr>
          <p:nvPr/>
        </p:nvSpPr>
        <p:spPr bwMode="auto">
          <a:xfrm>
            <a:off x="8077200" y="3832226"/>
            <a:ext cx="2133600" cy="1501775"/>
          </a:xfrm>
          <a:prstGeom prst="rect">
            <a:avLst/>
          </a:prstGeom>
          <a:solidFill>
            <a:schemeClr val="bg1">
              <a:lumMod val="95000"/>
            </a:schemeClr>
          </a:solidFill>
          <a:ln w="9525">
            <a:solidFill>
              <a:srgbClr val="000000"/>
            </a:solid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4582" name="AutoShape 8"/>
          <p:cNvSpPr>
            <a:spLocks noChangeArrowheads="1"/>
          </p:cNvSpPr>
          <p:nvPr/>
        </p:nvSpPr>
        <p:spPr bwMode="auto">
          <a:xfrm>
            <a:off x="5638800" y="3429000"/>
            <a:ext cx="762000" cy="685800"/>
          </a:xfrm>
          <a:custGeom>
            <a:avLst/>
            <a:gdLst>
              <a:gd name="T0" fmla="*/ 13440833 w 21600"/>
              <a:gd name="T1" fmla="*/ 0 h 21600"/>
              <a:gd name="T2" fmla="*/ 3936436 w 21600"/>
              <a:gd name="T3" fmla="*/ 3188494 h 21600"/>
              <a:gd name="T4" fmla="*/ 0 w 21600"/>
              <a:gd name="T5" fmla="*/ 10887075 h 21600"/>
              <a:gd name="T6" fmla="*/ 3936436 w 21600"/>
              <a:gd name="T7" fmla="*/ 18585656 h 21600"/>
              <a:gd name="T8" fmla="*/ 13440833 w 21600"/>
              <a:gd name="T9" fmla="*/ 21774150 h 21600"/>
              <a:gd name="T10" fmla="*/ 22945231 w 21600"/>
              <a:gd name="T11" fmla="*/ 18585656 h 21600"/>
              <a:gd name="T12" fmla="*/ 26881667 w 21600"/>
              <a:gd name="T13" fmla="*/ 10887075 h 21600"/>
              <a:gd name="T14" fmla="*/ 22945231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Deadlock</a:t>
            </a:r>
          </a:p>
        </p:txBody>
      </p:sp>
      <p:sp>
        <p:nvSpPr>
          <p:cNvPr id="24583" name="AutoShape 9"/>
          <p:cNvSpPr>
            <a:spLocks noChangeArrowheads="1"/>
          </p:cNvSpPr>
          <p:nvPr/>
        </p:nvSpPr>
        <p:spPr bwMode="auto">
          <a:xfrm>
            <a:off x="5638800" y="5105400"/>
            <a:ext cx="762000" cy="762000"/>
          </a:xfrm>
          <a:custGeom>
            <a:avLst/>
            <a:gdLst>
              <a:gd name="T0" fmla="*/ 13440833 w 21600"/>
              <a:gd name="T1" fmla="*/ 0 h 21600"/>
              <a:gd name="T2" fmla="*/ 3936436 w 21600"/>
              <a:gd name="T3" fmla="*/ 3936436 h 21600"/>
              <a:gd name="T4" fmla="*/ 0 w 21600"/>
              <a:gd name="T5" fmla="*/ 13440833 h 21600"/>
              <a:gd name="T6" fmla="*/ 3936436 w 21600"/>
              <a:gd name="T7" fmla="*/ 22945231 h 21600"/>
              <a:gd name="T8" fmla="*/ 13440833 w 21600"/>
              <a:gd name="T9" fmla="*/ 26881667 h 21600"/>
              <a:gd name="T10" fmla="*/ 22945231 w 21600"/>
              <a:gd name="T11" fmla="*/ 22945231 h 21600"/>
              <a:gd name="T12" fmla="*/ 26881667 w 21600"/>
              <a:gd name="T13" fmla="*/ 13440833 h 21600"/>
              <a:gd name="T14" fmla="*/ 22945231 w 21600"/>
              <a:gd name="T15" fmla="*/ 39364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70" y="10800"/>
                </a:moveTo>
                <a:cubicBezTo>
                  <a:pt x="2970" y="15124"/>
                  <a:pt x="6476" y="18630"/>
                  <a:pt x="10800" y="18630"/>
                </a:cubicBezTo>
                <a:cubicBezTo>
                  <a:pt x="15124" y="18630"/>
                  <a:pt x="18630" y="15124"/>
                  <a:pt x="18630" y="10800"/>
                </a:cubicBezTo>
                <a:cubicBezTo>
                  <a:pt x="18630" y="6476"/>
                  <a:pt x="15124" y="2970"/>
                  <a:pt x="10800" y="2970"/>
                </a:cubicBezTo>
                <a:cubicBezTo>
                  <a:pt x="6476" y="2970"/>
                  <a:pt x="2970" y="6476"/>
                  <a:pt x="2970" y="10800"/>
                </a:cubicBezTo>
                <a:close/>
              </a:path>
            </a:pathLst>
          </a:custGeom>
          <a:solidFill>
            <a:srgbClr val="00B228"/>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Deadlock</a:t>
            </a:r>
          </a:p>
        </p:txBody>
      </p:sp>
      <p:sp>
        <p:nvSpPr>
          <p:cNvPr id="24584" name="Text Box 10"/>
          <p:cNvSpPr txBox="1">
            <a:spLocks noChangeArrowheads="1"/>
          </p:cNvSpPr>
          <p:nvPr/>
        </p:nvSpPr>
        <p:spPr bwMode="auto">
          <a:xfrm>
            <a:off x="4214814" y="4111626"/>
            <a:ext cx="3633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pitchFamily="34" charset="0"/>
                <a:ea typeface="+mn-ea"/>
                <a:cs typeface="Times New Roman" pitchFamily="18" charset="0"/>
              </a:rPr>
              <a:t>Data size &gt; 127999 bytes</a:t>
            </a:r>
          </a:p>
        </p:txBody>
      </p:sp>
      <p:sp>
        <p:nvSpPr>
          <p:cNvPr id="24585" name="Text Box 11"/>
          <p:cNvSpPr txBox="1">
            <a:spLocks noChangeArrowheads="1"/>
          </p:cNvSpPr>
          <p:nvPr/>
        </p:nvSpPr>
        <p:spPr bwMode="auto">
          <a:xfrm>
            <a:off x="4191000" y="4568826"/>
            <a:ext cx="3633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228"/>
                </a:solidFill>
                <a:effectLst/>
                <a:uLnTx/>
                <a:uFillTx/>
                <a:latin typeface="Tahoma" pitchFamily="34" charset="0"/>
                <a:ea typeface="+mn-ea"/>
                <a:cs typeface="Times New Roman" pitchFamily="18" charset="0"/>
              </a:rPr>
              <a:t>Data size &lt; 128000 bytes</a:t>
            </a:r>
          </a:p>
        </p:txBody>
      </p:sp>
      <p:sp>
        <p:nvSpPr>
          <p:cNvPr id="14" name="Rectangle 13"/>
          <p:cNvSpPr/>
          <p:nvPr/>
        </p:nvSpPr>
        <p:spPr>
          <a:xfrm>
            <a:off x="2402631" y="3462893"/>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0</a:t>
            </a:r>
          </a:p>
        </p:txBody>
      </p:sp>
      <p:sp>
        <p:nvSpPr>
          <p:cNvPr id="15" name="Rectangle 14"/>
          <p:cNvSpPr/>
          <p:nvPr/>
        </p:nvSpPr>
        <p:spPr>
          <a:xfrm>
            <a:off x="8498631" y="3478133"/>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1</a:t>
            </a:r>
          </a:p>
        </p:txBody>
      </p:sp>
      <p:sp>
        <p:nvSpPr>
          <p:cNvPr id="16" name="Rectangle 15"/>
          <p:cNvSpPr/>
          <p:nvPr/>
        </p:nvSpPr>
        <p:spPr>
          <a:xfrm>
            <a:off x="0" y="6642556"/>
            <a:ext cx="966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5" name="Group 4">
            <a:extLst>
              <a:ext uri="{FF2B5EF4-FFF2-40B4-BE49-F238E27FC236}">
                <a16:creationId xmlns:a16="http://schemas.microsoft.com/office/drawing/2014/main" id="{1AF1309A-84AA-4BFF-B023-3FBD9D508CF4}"/>
              </a:ext>
            </a:extLst>
          </p:cNvPr>
          <p:cNvGrpSpPr/>
          <p:nvPr/>
        </p:nvGrpSpPr>
        <p:grpSpPr>
          <a:xfrm>
            <a:off x="6687714" y="2855715"/>
            <a:ext cx="1955042" cy="1250669"/>
            <a:chOff x="6687714" y="2855715"/>
            <a:chExt cx="1955042" cy="1250669"/>
          </a:xfrm>
        </p:grpSpPr>
        <p:sp>
          <p:nvSpPr>
            <p:cNvPr id="17" name="TextBox 16">
              <a:extLst>
                <a:ext uri="{FF2B5EF4-FFF2-40B4-BE49-F238E27FC236}">
                  <a16:creationId xmlns:a16="http://schemas.microsoft.com/office/drawing/2014/main" id="{7DDFFC11-68DD-43FD-97A9-024571A886BA}"/>
                </a:ext>
              </a:extLst>
            </p:cNvPr>
            <p:cNvSpPr txBox="1"/>
            <p:nvPr/>
          </p:nvSpPr>
          <p:spPr>
            <a:xfrm>
              <a:off x="6687714" y="3078184"/>
              <a:ext cx="19550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value can be user controlled</a:t>
              </a:r>
            </a:p>
          </p:txBody>
        </p:sp>
        <p:sp>
          <p:nvSpPr>
            <p:cNvPr id="4" name="Arrow: Down 3">
              <a:extLst>
                <a:ext uri="{FF2B5EF4-FFF2-40B4-BE49-F238E27FC236}">
                  <a16:creationId xmlns:a16="http://schemas.microsoft.com/office/drawing/2014/main" id="{E0C64E30-A377-413D-8A7C-66A734E316B7}"/>
                </a:ext>
              </a:extLst>
            </p:cNvPr>
            <p:cNvSpPr/>
            <p:nvPr/>
          </p:nvSpPr>
          <p:spPr>
            <a:xfrm rot="1704637">
              <a:off x="6788723" y="3717864"/>
              <a:ext cx="329821" cy="388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ED90DDB-508F-455D-B4A9-E6BBB5A3163F}"/>
                </a:ext>
              </a:extLst>
            </p:cNvPr>
            <p:cNvSpPr/>
            <p:nvPr/>
          </p:nvSpPr>
          <p:spPr>
            <a:xfrm>
              <a:off x="6687714" y="2855715"/>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7507400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3200" dirty="0"/>
              <a:t>Avoiding Deadlocking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579" name="Rectangle 3"/>
          <p:cNvSpPr>
            <a:spLocks noGrp="1" noChangeArrowheads="1"/>
          </p:cNvSpPr>
          <p:nvPr>
            <p:ph type="body" idx="4294967295"/>
          </p:nvPr>
        </p:nvSpPr>
        <p:spPr>
          <a:xfrm>
            <a:off x="0" y="2133600"/>
            <a:ext cx="12151190" cy="548523"/>
          </a:xfrm>
        </p:spPr>
        <p:txBody>
          <a:bodyPr/>
          <a:lstStyle/>
          <a:p>
            <a:pPr eaLnBrk="1" hangingPunct="1"/>
            <a:r>
              <a:rPr lang="en-US" dirty="0"/>
              <a:t>Easy way to eliminate deadlock is to pair </a:t>
            </a:r>
            <a:r>
              <a:rPr lang="en-US" dirty="0" err="1">
                <a:solidFill>
                  <a:srgbClr val="FF00FF"/>
                </a:solidFill>
                <a:latin typeface="Consolas" pitchFamily="49" charset="0"/>
                <a:cs typeface="Consolas" pitchFamily="49" charset="0"/>
              </a:rPr>
              <a:t>MPI_Ssend</a:t>
            </a:r>
            <a:r>
              <a:rPr lang="en-US" dirty="0"/>
              <a:t> and </a:t>
            </a:r>
            <a:r>
              <a:rPr lang="en-US" dirty="0" err="1">
                <a:solidFill>
                  <a:srgbClr val="FF00FF"/>
                </a:solidFill>
                <a:latin typeface="Consolas" pitchFamily="49" charset="0"/>
                <a:cs typeface="Consolas" pitchFamily="49" charset="0"/>
              </a:rPr>
              <a:t>MPI_Recv</a:t>
            </a:r>
            <a:r>
              <a:rPr lang="en-US" dirty="0"/>
              <a:t> operations the right way:</a:t>
            </a:r>
          </a:p>
        </p:txBody>
      </p:sp>
      <p:sp>
        <p:nvSpPr>
          <p:cNvPr id="24580" name="Rectangle 4"/>
          <p:cNvSpPr>
            <a:spLocks noChangeArrowheads="1"/>
          </p:cNvSpPr>
          <p:nvPr/>
        </p:nvSpPr>
        <p:spPr bwMode="auto">
          <a:xfrm>
            <a:off x="2819400" y="3527426"/>
            <a:ext cx="1828800" cy="1501775"/>
          </a:xfrm>
          <a:prstGeom prst="rect">
            <a:avLst/>
          </a:prstGeom>
          <a:solidFill>
            <a:schemeClr val="bg1">
              <a:lumMod val="95000"/>
            </a:schemeClr>
          </a:solidFill>
          <a:ln w="63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MPI_Ssend</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MPI_Recv</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4581" name="Rectangle 5"/>
          <p:cNvSpPr>
            <a:spLocks noChangeArrowheads="1"/>
          </p:cNvSpPr>
          <p:nvPr/>
        </p:nvSpPr>
        <p:spPr bwMode="auto">
          <a:xfrm>
            <a:off x="7620000" y="3527426"/>
            <a:ext cx="2133600" cy="1501775"/>
          </a:xfrm>
          <a:prstGeom prst="rect">
            <a:avLst/>
          </a:prstGeom>
          <a:solidFill>
            <a:schemeClr val="bg1">
              <a:lumMod val="95000"/>
            </a:schemeClr>
          </a:solidFill>
          <a:ln w="9525">
            <a:solidFill>
              <a:srgbClr val="000000"/>
            </a:solid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MPI_Recv</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MPI_Ssend</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342900" marR="0" lvl="0" indent="-342900" algn="l" defTabSz="914400" rtl="0" eaLnBrk="1" fontAlgn="auto" latinLnBrk="0" hangingPunct="1">
              <a:lnSpc>
                <a:spcPct val="100000"/>
              </a:lnSpc>
              <a:spcBef>
                <a:spcPct val="20000"/>
              </a:spcBef>
              <a:spcAft>
                <a:spcPts val="0"/>
              </a:spcAft>
              <a:buClr>
                <a:srgbClr val="954F72"/>
              </a:buClr>
              <a:buSzPct val="60000"/>
              <a:buFontTx/>
              <a:buNone/>
              <a:tabLst/>
              <a:defRPr/>
            </a:pP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
        <p:nvSpPr>
          <p:cNvPr id="24583" name="AutoShape 9"/>
          <p:cNvSpPr>
            <a:spLocks noChangeArrowheads="1"/>
          </p:cNvSpPr>
          <p:nvPr/>
        </p:nvSpPr>
        <p:spPr bwMode="auto">
          <a:xfrm>
            <a:off x="5661660" y="3810000"/>
            <a:ext cx="762000" cy="762000"/>
          </a:xfrm>
          <a:custGeom>
            <a:avLst/>
            <a:gdLst>
              <a:gd name="T0" fmla="*/ 13440833 w 21600"/>
              <a:gd name="T1" fmla="*/ 0 h 21600"/>
              <a:gd name="T2" fmla="*/ 3936436 w 21600"/>
              <a:gd name="T3" fmla="*/ 3936436 h 21600"/>
              <a:gd name="T4" fmla="*/ 0 w 21600"/>
              <a:gd name="T5" fmla="*/ 13440833 h 21600"/>
              <a:gd name="T6" fmla="*/ 3936436 w 21600"/>
              <a:gd name="T7" fmla="*/ 22945231 h 21600"/>
              <a:gd name="T8" fmla="*/ 13440833 w 21600"/>
              <a:gd name="T9" fmla="*/ 26881667 h 21600"/>
              <a:gd name="T10" fmla="*/ 22945231 w 21600"/>
              <a:gd name="T11" fmla="*/ 22945231 h 21600"/>
              <a:gd name="T12" fmla="*/ 26881667 w 21600"/>
              <a:gd name="T13" fmla="*/ 13440833 h 21600"/>
              <a:gd name="T14" fmla="*/ 22945231 w 21600"/>
              <a:gd name="T15" fmla="*/ 39364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70" y="10800"/>
                </a:moveTo>
                <a:cubicBezTo>
                  <a:pt x="2970" y="15124"/>
                  <a:pt x="6476" y="18630"/>
                  <a:pt x="10800" y="18630"/>
                </a:cubicBezTo>
                <a:cubicBezTo>
                  <a:pt x="15124" y="18630"/>
                  <a:pt x="18630" y="15124"/>
                  <a:pt x="18630" y="10800"/>
                </a:cubicBezTo>
                <a:cubicBezTo>
                  <a:pt x="18630" y="6476"/>
                  <a:pt x="15124" y="2970"/>
                  <a:pt x="10800" y="2970"/>
                </a:cubicBezTo>
                <a:cubicBezTo>
                  <a:pt x="6476" y="2970"/>
                  <a:pt x="2970" y="6476"/>
                  <a:pt x="2970" y="10800"/>
                </a:cubicBezTo>
                <a:close/>
              </a:path>
            </a:pathLst>
          </a:custGeom>
          <a:solidFill>
            <a:srgbClr val="00B228"/>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Deadlock</a:t>
            </a:r>
          </a:p>
        </p:txBody>
      </p:sp>
      <p:sp>
        <p:nvSpPr>
          <p:cNvPr id="13" name="Rectangle 3"/>
          <p:cNvSpPr txBox="1">
            <a:spLocks noChangeArrowheads="1"/>
          </p:cNvSpPr>
          <p:nvPr/>
        </p:nvSpPr>
        <p:spPr bwMode="auto">
          <a:xfrm>
            <a:off x="224028" y="5612893"/>
            <a:ext cx="11772900" cy="550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Conclusion: understand how the implementation works and what its pitfalls/limitations are</a:t>
            </a:r>
          </a:p>
        </p:txBody>
      </p:sp>
      <p:sp>
        <p:nvSpPr>
          <p:cNvPr id="14" name="Rectangle 13"/>
          <p:cNvSpPr/>
          <p:nvPr/>
        </p:nvSpPr>
        <p:spPr>
          <a:xfrm>
            <a:off x="3167561" y="3158093"/>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0</a:t>
            </a:r>
          </a:p>
        </p:txBody>
      </p:sp>
      <p:sp>
        <p:nvSpPr>
          <p:cNvPr id="15" name="Rectangle 14"/>
          <p:cNvSpPr/>
          <p:nvPr/>
        </p:nvSpPr>
        <p:spPr>
          <a:xfrm>
            <a:off x="8244212" y="3173333"/>
            <a:ext cx="1290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panose="020B0604030504040204" pitchFamily="34" charset="0"/>
                <a:ea typeface="+mn-ea"/>
                <a:cs typeface="+mn-cs"/>
              </a:rPr>
              <a:t>Process 1</a:t>
            </a:r>
          </a:p>
        </p:txBody>
      </p:sp>
      <p:sp>
        <p:nvSpPr>
          <p:cNvPr id="11" name="Rectangle 10"/>
          <p:cNvSpPr/>
          <p:nvPr/>
        </p:nvSpPr>
        <p:spPr>
          <a:xfrm>
            <a:off x="135412" y="6639026"/>
            <a:ext cx="966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Snavely</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476371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200" dirty="0"/>
              <a:t>Example</a:t>
            </a:r>
          </a:p>
        </p:txBody>
      </p:sp>
      <p:sp>
        <p:nvSpPr>
          <p:cNvPr id="5"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67" name="Rectangle 3"/>
          <p:cNvSpPr>
            <a:spLocks noGrp="1" noChangeArrowheads="1"/>
          </p:cNvSpPr>
          <p:nvPr>
            <p:ph type="body" idx="4294967295"/>
          </p:nvPr>
        </p:nvSpPr>
        <p:spPr>
          <a:xfrm>
            <a:off x="0" y="1719263"/>
            <a:ext cx="8229600" cy="490537"/>
          </a:xfrm>
        </p:spPr>
        <p:txBody>
          <a:bodyPr/>
          <a:lstStyle/>
          <a:p>
            <a:r>
              <a:rPr lang="en-US" dirty="0"/>
              <a:t>Always succeeds, even if no buffering is done</a:t>
            </a:r>
          </a:p>
        </p:txBody>
      </p:sp>
      <p:sp>
        <p:nvSpPr>
          <p:cNvPr id="2" name="Rectangle 1"/>
          <p:cNvSpPr/>
          <p:nvPr/>
        </p:nvSpPr>
        <p:spPr>
          <a:xfrm>
            <a:off x="3489960" y="2797939"/>
            <a:ext cx="5212080" cy="2862322"/>
          </a:xfrm>
          <a:prstGeom prst="rect">
            <a:avLst/>
          </a:prstGeom>
          <a:solidFill>
            <a:schemeClr val="bg1">
              <a:lumMod val="85000"/>
            </a:schemeClr>
          </a:solid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(rank==0)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send to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B050"/>
                </a:solidFill>
                <a:effectLst/>
                <a:uLnTx/>
                <a:uFillTx/>
                <a:latin typeface="Consolas" pitchFamily="49" charset="0"/>
                <a:ea typeface="+mn-ea"/>
                <a:cs typeface="Consolas" pitchFamily="49" charset="0"/>
              </a:rPr>
              <a:t>recv</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from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(rank==1)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B050"/>
                </a:solidFill>
                <a:effectLst/>
                <a:uLnTx/>
                <a:uFillTx/>
                <a:latin typeface="Consolas" pitchFamily="49" charset="0"/>
                <a:ea typeface="+mn-ea"/>
                <a:cs typeface="Consolas" pitchFamily="49" charset="0"/>
              </a:rPr>
              <a:t>recv</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from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send to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329172490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200" dirty="0"/>
              <a:t>Example</a:t>
            </a:r>
          </a:p>
        </p:txBody>
      </p:sp>
      <p:sp>
        <p:nvSpPr>
          <p:cNvPr id="5"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291" name="Rectangle 3"/>
          <p:cNvSpPr>
            <a:spLocks noGrp="1" noChangeArrowheads="1"/>
          </p:cNvSpPr>
          <p:nvPr>
            <p:ph type="body" idx="4294967295"/>
          </p:nvPr>
        </p:nvSpPr>
        <p:spPr>
          <a:xfrm>
            <a:off x="0" y="2024063"/>
            <a:ext cx="8229600" cy="566737"/>
          </a:xfrm>
        </p:spPr>
        <p:txBody>
          <a:bodyPr/>
          <a:lstStyle/>
          <a:p>
            <a:r>
              <a:rPr lang="en-US" dirty="0"/>
              <a:t>Will always deadlock, no matter the buffering mode</a:t>
            </a:r>
          </a:p>
        </p:txBody>
      </p:sp>
      <p:sp>
        <p:nvSpPr>
          <p:cNvPr id="4" name="Rectangle 3"/>
          <p:cNvSpPr/>
          <p:nvPr/>
        </p:nvSpPr>
        <p:spPr>
          <a:xfrm>
            <a:off x="3489960" y="2988439"/>
            <a:ext cx="5212080" cy="2862322"/>
          </a:xfrm>
          <a:prstGeom prst="rect">
            <a:avLst/>
          </a:prstGeom>
          <a:solidFill>
            <a:schemeClr val="bg1">
              <a:lumMod val="85000"/>
            </a:schemeClr>
          </a:solid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(rank==0)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B050"/>
                </a:solidFill>
                <a:effectLst/>
                <a:uLnTx/>
                <a:uFillTx/>
                <a:latin typeface="Consolas" pitchFamily="49" charset="0"/>
                <a:ea typeface="+mn-ea"/>
                <a:cs typeface="Consolas" pitchFamily="49" charset="0"/>
              </a:rPr>
              <a:t>recv</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from 1</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send to 1</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(rank==1)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MPI_Recv</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00B050"/>
                </a:solidFill>
                <a:effectLst/>
                <a:uLnTx/>
                <a:uFillTx/>
                <a:latin typeface="Consolas" pitchFamily="49" charset="0"/>
                <a:ea typeface="+mn-ea"/>
                <a:cs typeface="Consolas" pitchFamily="49" charset="0"/>
              </a:rPr>
              <a:t>recv</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from 0</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MPI_Send</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send to 0</a:t>
            </a:r>
            <a:endPar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spTree>
    <p:extLst>
      <p:ext uri="{BB962C8B-B14F-4D97-AF65-F5344CB8AC3E}">
        <p14:creationId xmlns:p14="http://schemas.microsoft.com/office/powerpoint/2010/main" val="111233617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Timing an MPI Job</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71500" y="4953000"/>
            <a:ext cx="10936224" cy="1371600"/>
          </a:xfrm>
        </p:spPr>
        <p:txBody>
          <a:bodyPr/>
          <a:lstStyle/>
          <a:p>
            <a:r>
              <a:rPr lang="en-US" sz="1800" dirty="0"/>
              <a:t>Returns time in seconds since an arbitrary time in the past.</a:t>
            </a:r>
          </a:p>
          <a:p>
            <a:r>
              <a:rPr lang="en-US" sz="1800" dirty="0"/>
              <a:t>Resolution is typically 1E-3 seconds (see </a:t>
            </a:r>
            <a:r>
              <a:rPr lang="en-US" sz="1800" dirty="0" err="1">
                <a:solidFill>
                  <a:srgbClr val="0070C0"/>
                </a:solidFill>
                <a:latin typeface="Consolas" panose="020B0609020204030204" pitchFamily="49" charset="0"/>
              </a:rPr>
              <a:t>MPI_Wtick</a:t>
            </a:r>
            <a:r>
              <a:rPr lang="en-US" sz="1800" dirty="0"/>
              <a:t>)</a:t>
            </a:r>
          </a:p>
          <a:p>
            <a:r>
              <a:rPr lang="en-US" sz="1800" dirty="0"/>
              <a:t>Time of different processes might actually be synchronized, controlled by the variable </a:t>
            </a:r>
            <a:r>
              <a:rPr lang="en-US" sz="1800" dirty="0">
                <a:solidFill>
                  <a:srgbClr val="0070C0"/>
                </a:solidFill>
                <a:latin typeface="Consolas" pitchFamily="49" charset="0"/>
                <a:cs typeface="Consolas" pitchFamily="49" charset="0"/>
              </a:rPr>
              <a:t>MPI_WTIME_IS_GLOBAL</a:t>
            </a:r>
            <a:endParaRPr lang="en-US" sz="2800" dirty="0">
              <a:solidFill>
                <a:srgbClr val="0070C0"/>
              </a:solidFill>
              <a:latin typeface="Consolas" pitchFamily="49" charset="0"/>
              <a:cs typeface="Consolas" pitchFamily="49" charset="0"/>
            </a:endParaRPr>
          </a:p>
        </p:txBody>
      </p:sp>
      <p:sp>
        <p:nvSpPr>
          <p:cNvPr id="5" name="Rectangle 4"/>
          <p:cNvSpPr/>
          <p:nvPr/>
        </p:nvSpPr>
        <p:spPr>
          <a:xfrm>
            <a:off x="1821180" y="1835874"/>
            <a:ext cx="7543800" cy="258532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starttime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starttime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MPI_Wtime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  stuff to be timed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MPI_Wtime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printf</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800" b="0" i="0" u="none" strike="noStrike" kern="1200" cap="none" spc="0" normalizeH="0" baseline="0" noProof="0" dirty="0">
                <a:ln>
                  <a:noFill/>
                </a:ln>
                <a:solidFill>
                  <a:srgbClr val="A31515"/>
                </a:solidFill>
                <a:effectLst/>
                <a:uLnTx/>
                <a:uFillTx/>
                <a:latin typeface="Consolas" pitchFamily="49" charset="0"/>
                <a:ea typeface="+mn-ea"/>
                <a:cs typeface="Consolas" pitchFamily="49" charset="0"/>
              </a:rPr>
              <a:t>"That took %f seconds\n"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endtime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8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starttime</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return</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p:txBody>
      </p:sp>
    </p:spTree>
    <p:extLst>
      <p:ext uri="{BB962C8B-B14F-4D97-AF65-F5344CB8AC3E}">
        <p14:creationId xmlns:p14="http://schemas.microsoft.com/office/powerpoint/2010/main" val="407333740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24" y="4201668"/>
            <a:ext cx="7543800" cy="838200"/>
          </a:xfrm>
        </p:spPr>
        <p:txBody>
          <a:bodyPr/>
          <a:lstStyle/>
          <a:p>
            <a:r>
              <a:rPr lang="en-US" dirty="0"/>
              <a:t>Non-blocking, P2P Communication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23343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P2P Communication: Drawbacks of the </a:t>
            </a:r>
            <a:r>
              <a:rPr lang="en-US" sz="3200" dirty="0" err="1"/>
              <a:t>MPI_Send</a:t>
            </a:r>
            <a:r>
              <a:rPr lang="en-US" sz="3200" dirty="0"/>
              <a:t> (and friends)</a:t>
            </a:r>
          </a:p>
        </p:txBody>
      </p:sp>
      <p:sp>
        <p:nvSpPr>
          <p:cNvPr id="3" name="Content Placeholder 2"/>
          <p:cNvSpPr>
            <a:spLocks noGrp="1"/>
          </p:cNvSpPr>
          <p:nvPr>
            <p:ph idx="1"/>
          </p:nvPr>
        </p:nvSpPr>
        <p:spPr/>
        <p:txBody>
          <a:bodyPr>
            <a:normAutofit/>
          </a:bodyPr>
          <a:lstStyle/>
          <a:p>
            <a:endParaRPr lang="en-US" sz="2000" dirty="0"/>
          </a:p>
          <a:p>
            <a:endParaRPr lang="en-US" sz="2000" dirty="0"/>
          </a:p>
          <a:p>
            <a:r>
              <a:rPr lang="en-US" sz="2000" dirty="0"/>
              <a:t>Disadvantage with plain vanilla blocking send/receive covered thus far (that is, Send, </a:t>
            </a:r>
            <a:r>
              <a:rPr lang="en-US" sz="2000" dirty="0" err="1"/>
              <a:t>Ssend</a:t>
            </a:r>
            <a:r>
              <a:rPr lang="en-US" sz="2000" dirty="0"/>
              <a:t>, </a:t>
            </a:r>
            <a:r>
              <a:rPr lang="en-US" sz="2000" dirty="0" err="1"/>
              <a:t>Bsend</a:t>
            </a:r>
            <a:r>
              <a:rPr lang="en-US" sz="2000" dirty="0"/>
              <a:t>, </a:t>
            </a:r>
            <a:r>
              <a:rPr lang="en-US" sz="2000" dirty="0" err="1"/>
              <a:t>Rsend</a:t>
            </a:r>
            <a:r>
              <a:rPr lang="en-US" sz="2000" dirty="0"/>
              <a:t>):</a:t>
            </a:r>
          </a:p>
          <a:p>
            <a:pPr lvl="1"/>
            <a:r>
              <a:rPr lang="en-US" sz="1600" dirty="0"/>
              <a:t>When MPI “send” function is called, calling rank is blocked (there is no overlap of compute &amp; data movement)</a:t>
            </a:r>
            <a:br>
              <a:rPr lang="en-US" sz="1600" dirty="0"/>
            </a:br>
            <a:r>
              <a:rPr lang="en-US" sz="1400" dirty="0"/>
              <a:t>	(calling rank needs to wait until the send completed, which can be a while)</a:t>
            </a:r>
            <a:endParaRPr lang="en-US" sz="1500" dirty="0"/>
          </a:p>
          <a:p>
            <a:pPr marL="687387" lvl="1">
              <a:buFont typeface="+mj-lt"/>
              <a:buAutoNum type="arabicPeriod"/>
            </a:pPr>
            <a:endParaRPr lang="en-US" sz="1400" dirty="0"/>
          </a:p>
          <a:p>
            <a:pPr marL="687387" lvl="1">
              <a:buFont typeface="+mj-lt"/>
              <a:buAutoNum type="arabicPeriod"/>
            </a:pPr>
            <a:endParaRPr lang="en-US" sz="1800" dirty="0"/>
          </a:p>
          <a:p>
            <a:endParaRPr lang="en-US" sz="2000" dirty="0"/>
          </a:p>
          <a:p>
            <a:endParaRPr lang="en-US" sz="2000" dirty="0"/>
          </a:p>
          <a:p>
            <a:r>
              <a:rPr lang="en-US" sz="2000" dirty="0"/>
              <a:t>There is a second class of send/receive operations, which eliminates the two issues above (but brings in others)</a:t>
            </a:r>
          </a:p>
          <a:p>
            <a:pPr lvl="1"/>
            <a:r>
              <a:rPr lang="en-US" sz="1600" dirty="0"/>
              <a:t>Called “</a:t>
            </a:r>
            <a:r>
              <a:rPr lang="en-US" sz="1600" dirty="0">
                <a:solidFill>
                  <a:srgbClr val="00B050"/>
                </a:solidFill>
              </a:rPr>
              <a:t>non-blocking</a:t>
            </a:r>
            <a:r>
              <a:rPr lang="en-US" sz="1600" dirty="0"/>
              <a:t>” sends/receives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3844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Send/Receives: </a:t>
            </a:r>
            <a:r>
              <a:rPr lang="en-US" b="1" dirty="0">
                <a:solidFill>
                  <a:srgbClr val="FFC000"/>
                </a:solidFill>
              </a:rPr>
              <a:t>Blocking</a:t>
            </a:r>
            <a:r>
              <a:rPr lang="en-US" dirty="0"/>
              <a:t> vs. </a:t>
            </a:r>
            <a:r>
              <a:rPr lang="en-US" b="1" dirty="0">
                <a:solidFill>
                  <a:srgbClr val="FFC000"/>
                </a:solidFill>
              </a:rPr>
              <a:t>Non-blocking </a:t>
            </a:r>
            <a:r>
              <a:rPr lang="en-US" sz="2000" b="1" dirty="0">
                <a:solidFill>
                  <a:srgbClr val="FFC000"/>
                </a:solidFill>
              </a:rPr>
              <a:t>[important slide]</a:t>
            </a:r>
            <a:endParaRPr lang="en-US" b="1" dirty="0">
              <a:solidFill>
                <a:srgbClr val="FFC000"/>
              </a:solidFill>
            </a:endParaRPr>
          </a:p>
        </p:txBody>
      </p:sp>
      <p:sp>
        <p:nvSpPr>
          <p:cNvPr id="3" name="Content Placeholder 2"/>
          <p:cNvSpPr>
            <a:spLocks noGrp="1"/>
          </p:cNvSpPr>
          <p:nvPr>
            <p:ph idx="1"/>
          </p:nvPr>
        </p:nvSpPr>
        <p:spPr/>
        <p:txBody>
          <a:bodyPr/>
          <a:lstStyle/>
          <a:p>
            <a:endParaRPr lang="en-US" sz="2000" dirty="0"/>
          </a:p>
          <a:p>
            <a:r>
              <a:rPr lang="en-US" sz="2000" dirty="0"/>
              <a:t>MPI send/receive operations: classified as </a:t>
            </a:r>
            <a:r>
              <a:rPr lang="en-US" sz="2000" dirty="0">
                <a:solidFill>
                  <a:srgbClr val="0070C0"/>
                </a:solidFill>
              </a:rPr>
              <a:t>blocking</a:t>
            </a:r>
            <a:r>
              <a:rPr lang="en-US" sz="2000" dirty="0"/>
              <a:t> or </a:t>
            </a:r>
            <a:r>
              <a:rPr lang="en-US" sz="2000" dirty="0">
                <a:solidFill>
                  <a:srgbClr val="0070C0"/>
                </a:solidFill>
              </a:rPr>
              <a:t>non-blocking</a:t>
            </a:r>
            <a:r>
              <a:rPr lang="en-US" sz="2000" dirty="0"/>
              <a:t>  </a:t>
            </a:r>
          </a:p>
          <a:p>
            <a:pPr lvl="3"/>
            <a:endParaRPr lang="en-US" sz="1200" b="1" dirty="0">
              <a:solidFill>
                <a:srgbClr val="0070C0"/>
              </a:solidFill>
            </a:endParaRPr>
          </a:p>
          <a:p>
            <a:pPr lvl="3"/>
            <a:endParaRPr lang="en-US" sz="1200" b="1" dirty="0">
              <a:solidFill>
                <a:srgbClr val="0070C0"/>
              </a:solidFill>
            </a:endParaRPr>
          </a:p>
          <a:p>
            <a:pPr lvl="1"/>
            <a:r>
              <a:rPr lang="en-US" sz="1800" b="1" dirty="0">
                <a:solidFill>
                  <a:srgbClr val="0070C0"/>
                </a:solidFill>
              </a:rPr>
              <a:t>Blocking send</a:t>
            </a:r>
            <a:r>
              <a:rPr lang="en-US" sz="1800" dirty="0"/>
              <a:t>: upon return from a send operation, you can modify the content of the buffer in which you stored data to be sent since the data has been sent</a:t>
            </a:r>
          </a:p>
          <a:p>
            <a:pPr lvl="3"/>
            <a:r>
              <a:rPr lang="en-US" sz="1400" dirty="0" err="1">
                <a:latin typeface="Consolas" panose="020B0609020204030204" pitchFamily="49" charset="0"/>
              </a:rPr>
              <a:t>MPI_Send</a:t>
            </a:r>
            <a:r>
              <a:rPr lang="en-US" sz="1400" dirty="0"/>
              <a:t>, </a:t>
            </a:r>
            <a:r>
              <a:rPr lang="en-US" sz="1400" dirty="0" err="1">
                <a:latin typeface="Consolas" panose="020B0609020204030204" pitchFamily="49" charset="0"/>
              </a:rPr>
              <a:t>MPI_Ssend</a:t>
            </a:r>
            <a:r>
              <a:rPr lang="en-US" sz="1400" dirty="0"/>
              <a:t>, </a:t>
            </a:r>
            <a:r>
              <a:rPr lang="en-US" sz="1400" dirty="0" err="1">
                <a:latin typeface="Consolas" panose="020B0609020204030204" pitchFamily="49" charset="0"/>
              </a:rPr>
              <a:t>MPI_Bsend</a:t>
            </a:r>
            <a:r>
              <a:rPr lang="en-US" sz="1400" dirty="0"/>
              <a:t>, </a:t>
            </a:r>
            <a:r>
              <a:rPr lang="en-US" sz="1400" dirty="0" err="1">
                <a:latin typeface="Consolas" panose="020B0609020204030204" pitchFamily="49" charset="0"/>
              </a:rPr>
              <a:t>MPI_Rsend</a:t>
            </a:r>
            <a:endParaRPr lang="en-US" sz="1400" dirty="0">
              <a:latin typeface="Consolas" panose="020B0609020204030204" pitchFamily="49" charset="0"/>
            </a:endParaRPr>
          </a:p>
          <a:p>
            <a:pPr lvl="3"/>
            <a:endParaRPr lang="en-US" sz="1400" dirty="0"/>
          </a:p>
          <a:p>
            <a:pPr lvl="1"/>
            <a:r>
              <a:rPr lang="en-US" sz="1800" b="1" dirty="0">
                <a:solidFill>
                  <a:srgbClr val="0070C0"/>
                </a:solidFill>
              </a:rPr>
              <a:t>Non-blocking send</a:t>
            </a:r>
            <a:r>
              <a:rPr lang="en-US" sz="1800" dirty="0"/>
              <a:t>: the send call returns immediately; there is no guarantee that the data has actually been transmitted upon return from send call</a:t>
            </a:r>
          </a:p>
          <a:p>
            <a:pPr lvl="3"/>
            <a:r>
              <a:rPr lang="en-US" sz="1400" dirty="0" err="1">
                <a:latin typeface="Consolas" panose="020B0609020204030204" pitchFamily="49" charset="0"/>
              </a:rPr>
              <a:t>MPI_Isend</a:t>
            </a:r>
            <a:r>
              <a:rPr lang="en-US" sz="1400" dirty="0"/>
              <a:t>, </a:t>
            </a:r>
            <a:r>
              <a:rPr lang="en-US" sz="1400" dirty="0" err="1">
                <a:latin typeface="Consolas" panose="020B0609020204030204" pitchFamily="49" charset="0"/>
              </a:rPr>
              <a:t>MPI_Issend</a:t>
            </a:r>
            <a:r>
              <a:rPr lang="en-US" sz="1400" dirty="0"/>
              <a:t>, </a:t>
            </a:r>
            <a:r>
              <a:rPr lang="en-US" sz="1400" dirty="0" err="1">
                <a:latin typeface="Consolas" panose="020B0609020204030204" pitchFamily="49" charset="0"/>
              </a:rPr>
              <a:t>MPI_Ibsend</a:t>
            </a:r>
            <a:r>
              <a:rPr lang="en-US" sz="1400" dirty="0"/>
              <a:t>, </a:t>
            </a:r>
            <a:r>
              <a:rPr lang="en-US" sz="1400" dirty="0" err="1">
                <a:latin typeface="Consolas" panose="020B0609020204030204" pitchFamily="49" charset="0"/>
              </a:rPr>
              <a:t>MPI_Irsend</a:t>
            </a:r>
            <a:endParaRPr lang="en-US" sz="1400" dirty="0">
              <a:latin typeface="Consolas" panose="020B0609020204030204" pitchFamily="49" charset="0"/>
            </a:endParaRPr>
          </a:p>
          <a:p>
            <a:pPr lvl="1"/>
            <a:endParaRPr lang="en-US" sz="1800" dirty="0"/>
          </a:p>
          <a:p>
            <a:pPr lvl="1"/>
            <a:endParaRPr lang="en-US" sz="1800" dirty="0"/>
          </a:p>
          <a:p>
            <a:r>
              <a:rPr lang="en-US" sz="2200" dirty="0"/>
              <a:t>The </a:t>
            </a:r>
            <a:r>
              <a:rPr lang="en-US" sz="2200" dirty="0">
                <a:solidFill>
                  <a:srgbClr val="0070C0"/>
                </a:solidFill>
              </a:rPr>
              <a:t>non-blocking receive</a:t>
            </a:r>
            <a:r>
              <a:rPr lang="en-US" sz="2200" dirty="0"/>
              <a:t> operation has similar semantics</a:t>
            </a:r>
          </a:p>
          <a:p>
            <a:pPr lvl="1"/>
            <a:r>
              <a:rPr lang="en-US" sz="1800" dirty="0"/>
              <a:t>Upon return from a non-blocking receive call, it’s not clear whether the receive buffer has fresh data in it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09673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normAutofit/>
          </a:bodyPr>
          <a:lstStyle/>
          <a:p>
            <a:pPr eaLnBrk="1" hangingPunct="1"/>
            <a:r>
              <a:rPr lang="en-US" dirty="0"/>
              <a:t>Non-Blocking P2P Communication: How things play out</a:t>
            </a:r>
          </a:p>
        </p:txBody>
      </p:sp>
      <p:sp>
        <p:nvSpPr>
          <p:cNvPr id="62469" name="Rectangle 3"/>
          <p:cNvSpPr>
            <a:spLocks noGrp="1" noChangeArrowheads="1"/>
          </p:cNvSpPr>
          <p:nvPr>
            <p:ph idx="1"/>
          </p:nvPr>
        </p:nvSpPr>
        <p:spPr/>
        <p:txBody>
          <a:bodyPr>
            <a:normAutofit/>
          </a:bodyPr>
          <a:lstStyle/>
          <a:p>
            <a:pPr>
              <a:lnSpc>
                <a:spcPct val="80000"/>
              </a:lnSpc>
              <a:spcBef>
                <a:spcPct val="40000"/>
              </a:spcBef>
              <a:tabLst>
                <a:tab pos="4102100" algn="l"/>
              </a:tabLst>
            </a:pPr>
            <a:r>
              <a:rPr lang="en-US" sz="2300" dirty="0"/>
              <a:t>There’s three acts to the “non-blocking communication” play:</a:t>
            </a:r>
          </a:p>
          <a:p>
            <a:pPr marL="801687" lvl="1" indent="-457200">
              <a:lnSpc>
                <a:spcPct val="80000"/>
              </a:lnSpc>
              <a:spcBef>
                <a:spcPct val="40000"/>
              </a:spcBef>
              <a:buFont typeface="+mj-lt"/>
              <a:buAutoNum type="arabicPeriod"/>
              <a:tabLst>
                <a:tab pos="4102100" algn="l"/>
              </a:tabLst>
            </a:pPr>
            <a:r>
              <a:rPr lang="en-US" dirty="0"/>
              <a:t>Initiate non-blocking communication</a:t>
            </a:r>
          </a:p>
          <a:p>
            <a:pPr lvl="2">
              <a:lnSpc>
                <a:spcPct val="80000"/>
              </a:lnSpc>
              <a:spcBef>
                <a:spcPct val="40000"/>
              </a:spcBef>
              <a:tabLst>
                <a:tab pos="4102100" algn="l"/>
              </a:tabLst>
            </a:pPr>
            <a:r>
              <a:rPr lang="en-US" sz="1700" dirty="0">
                <a:cs typeface="Arial" charset="0"/>
              </a:rPr>
              <a:t>Returns </a:t>
            </a:r>
            <a:r>
              <a:rPr lang="en-US" sz="1700" b="1" dirty="0">
                <a:solidFill>
                  <a:srgbClr val="C00000"/>
                </a:solidFill>
                <a:cs typeface="Arial" charset="0"/>
              </a:rPr>
              <a:t>I</a:t>
            </a:r>
            <a:r>
              <a:rPr lang="en-US" sz="1700" dirty="0">
                <a:cs typeface="Arial" charset="0"/>
              </a:rPr>
              <a:t>mmediately</a:t>
            </a:r>
          </a:p>
          <a:p>
            <a:pPr lvl="2">
              <a:lnSpc>
                <a:spcPct val="80000"/>
              </a:lnSpc>
              <a:spcBef>
                <a:spcPct val="40000"/>
              </a:spcBef>
              <a:tabLst>
                <a:tab pos="4102100" algn="l"/>
              </a:tabLst>
            </a:pPr>
            <a:r>
              <a:rPr lang="en-US" sz="1700" dirty="0">
                <a:cs typeface="Arial" charset="0"/>
              </a:rPr>
              <a:t>Routine name starting with MPI_</a:t>
            </a:r>
            <a:r>
              <a:rPr lang="en-US" sz="1700" b="1" dirty="0">
                <a:solidFill>
                  <a:srgbClr val="C00000"/>
                </a:solidFill>
                <a:cs typeface="Arial" charset="0"/>
              </a:rPr>
              <a:t>I</a:t>
            </a:r>
            <a:r>
              <a:rPr lang="en-US" sz="1700" dirty="0">
                <a:cs typeface="Arial" charset="0"/>
              </a:rPr>
              <a:t>…</a:t>
            </a:r>
            <a:endParaRPr lang="en-US" sz="1700" dirty="0"/>
          </a:p>
          <a:p>
            <a:pPr lvl="2">
              <a:lnSpc>
                <a:spcPct val="80000"/>
              </a:lnSpc>
              <a:spcBef>
                <a:spcPct val="40000"/>
              </a:spcBef>
              <a:tabLst>
                <a:tab pos="4102100" algn="l"/>
              </a:tabLst>
            </a:pPr>
            <a:endParaRPr lang="en-US" sz="1700" dirty="0"/>
          </a:p>
          <a:p>
            <a:pPr marL="801687" lvl="1" indent="-457200">
              <a:lnSpc>
                <a:spcPct val="80000"/>
              </a:lnSpc>
              <a:spcBef>
                <a:spcPct val="40000"/>
              </a:spcBef>
              <a:buFont typeface="+mj-lt"/>
              <a:buAutoNum type="arabicPeriod"/>
              <a:tabLst>
                <a:tab pos="4102100" algn="l"/>
              </a:tabLst>
            </a:pPr>
            <a:r>
              <a:rPr lang="en-US" dirty="0"/>
              <a:t>The calling rank gets to do some other useful work upon return from non-blocking call</a:t>
            </a:r>
          </a:p>
          <a:p>
            <a:pPr lvl="2">
              <a:lnSpc>
                <a:spcPct val="80000"/>
              </a:lnSpc>
              <a:spcBef>
                <a:spcPct val="40000"/>
              </a:spcBef>
              <a:tabLst>
                <a:tab pos="4102100" algn="l"/>
              </a:tabLst>
            </a:pPr>
            <a:r>
              <a:rPr lang="en-GB" sz="1700" dirty="0"/>
              <a:t>This allows for the “latency hiding”</a:t>
            </a:r>
            <a:endParaRPr lang="en-US" sz="1700" dirty="0"/>
          </a:p>
          <a:p>
            <a:pPr lvl="2">
              <a:lnSpc>
                <a:spcPct val="80000"/>
              </a:lnSpc>
              <a:spcBef>
                <a:spcPct val="40000"/>
              </a:spcBef>
              <a:tabLst>
                <a:tab pos="4102100" algn="l"/>
              </a:tabLst>
            </a:pPr>
            <a:endParaRPr lang="en-US" sz="1700" dirty="0"/>
          </a:p>
          <a:p>
            <a:pPr marL="801687" lvl="1" indent="-457200">
              <a:lnSpc>
                <a:spcPct val="80000"/>
              </a:lnSpc>
              <a:spcBef>
                <a:spcPct val="40000"/>
              </a:spcBef>
              <a:buFont typeface="+mj-lt"/>
              <a:buAutoNum type="arabicPeriod"/>
              <a:tabLst>
                <a:tab pos="4102100" algn="l"/>
              </a:tabLst>
            </a:pPr>
            <a:r>
              <a:rPr lang="en-US" dirty="0"/>
              <a:t>Later, wait for non-blocking communication to complete (accomplished via a synchronization call)</a:t>
            </a:r>
          </a:p>
          <a:p>
            <a:pPr marL="801687" lvl="1" indent="-457200">
              <a:lnSpc>
                <a:spcPct val="80000"/>
              </a:lnSpc>
              <a:spcBef>
                <a:spcPct val="40000"/>
              </a:spcBef>
              <a:buFont typeface="+mj-lt"/>
              <a:buAutoNum type="arabicPeriod"/>
              <a:tabLst>
                <a:tab pos="4102100" algn="l"/>
              </a:tabLst>
            </a:pPr>
            <a:endParaRPr lang="en-US" dirty="0"/>
          </a:p>
          <a:p>
            <a:pPr>
              <a:lnSpc>
                <a:spcPct val="80000"/>
              </a:lnSpc>
              <a:spcBef>
                <a:spcPct val="40000"/>
              </a:spcBef>
              <a:tabLst>
                <a:tab pos="4102100" algn="l"/>
              </a:tabLst>
            </a:pPr>
            <a:endParaRPr lang="en-US" sz="2300" dirty="0"/>
          </a:p>
          <a:p>
            <a:pPr>
              <a:lnSpc>
                <a:spcPct val="80000"/>
              </a:lnSpc>
              <a:spcBef>
                <a:spcPct val="40000"/>
              </a:spcBef>
              <a:tabLst>
                <a:tab pos="4102100" algn="l"/>
              </a:tabLst>
            </a:pPr>
            <a:endParaRPr lang="en-US" sz="2300" dirty="0"/>
          </a:p>
          <a:p>
            <a:pPr>
              <a:lnSpc>
                <a:spcPct val="80000"/>
              </a:lnSpc>
              <a:spcBef>
                <a:spcPct val="40000"/>
              </a:spcBef>
              <a:tabLst>
                <a:tab pos="4102100" algn="l"/>
              </a:tabLst>
            </a:pPr>
            <a:r>
              <a:rPr lang="en-US" sz="2300" dirty="0"/>
              <a:t>Bottom line: Like with CUDA kernel launch, you can overlap communication with execution</a:t>
            </a:r>
          </a:p>
        </p:txBody>
      </p:sp>
      <p:sp>
        <p:nvSpPr>
          <p:cNvPr id="62467"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11A55-8D4C-4247-A07B-B553AF2DE5E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5442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P2P Communication: The problem w/ non-blocking </a:t>
            </a:r>
            <a:r>
              <a:rPr lang="en-US" sz="3200" dirty="0" err="1">
                <a:latin typeface="Courier New" panose="02070309020205020404" pitchFamily="49" charset="0"/>
                <a:cs typeface="Courier New" panose="02070309020205020404" pitchFamily="49" charset="0"/>
              </a:rPr>
              <a:t>MPI_Isend</a:t>
            </a:r>
            <a:endParaRPr lang="en-US" sz="3200"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sz="2000" dirty="0"/>
              <a:t>The “I” flavor switches you to an asynchronous operation mode. Improves efficiency, but </a:t>
            </a:r>
            <a:r>
              <a:rPr lang="en-US" sz="2000" dirty="0">
                <a:solidFill>
                  <a:srgbClr val="0070C0"/>
                </a:solidFill>
              </a:rPr>
              <a:t>no free lunch</a:t>
            </a:r>
            <a:endParaRPr lang="en-US" sz="2000" dirty="0"/>
          </a:p>
          <a:p>
            <a:endParaRPr lang="en-US" sz="2000" dirty="0"/>
          </a:p>
          <a:p>
            <a:endParaRPr lang="en-US" sz="2000" dirty="0"/>
          </a:p>
          <a:p>
            <a:r>
              <a:rPr lang="en-US" sz="2000" dirty="0"/>
              <a:t>If non-blocking, then data “lives” in your buffer – think twice before changing its content since not clear when transaction has completed. This means it’s not  clear when it’s safe to mess with the content of the buffer</a:t>
            </a:r>
          </a:p>
          <a:p>
            <a:endParaRPr lang="en-US" sz="2000" dirty="0"/>
          </a:p>
          <a:p>
            <a:pPr lvl="1"/>
            <a:r>
              <a:rPr lang="en-US" sz="1600" dirty="0"/>
              <a:t>There are mechanisms to check for </a:t>
            </a:r>
            <a:r>
              <a:rPr lang="en-US" sz="1600" dirty="0" err="1">
                <a:latin typeface="Courier New" panose="02070309020205020404" pitchFamily="49" charset="0"/>
                <a:cs typeface="Courier New" panose="02070309020205020404" pitchFamily="49" charset="0"/>
              </a:rPr>
              <a:t>MPI_Isend</a:t>
            </a:r>
            <a:r>
              <a:rPr lang="en-US" sz="1600" dirty="0"/>
              <a:t> completion (to give you a green light to change its content) </a:t>
            </a:r>
          </a:p>
          <a:p>
            <a:pPr lvl="2"/>
            <a:r>
              <a:rPr lang="en-US" sz="1400" dirty="0"/>
              <a:t>However, they add overhead :-(</a:t>
            </a:r>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dirty="0"/>
          </a:p>
          <a:p>
            <a:r>
              <a:rPr lang="en-US" sz="2000" dirty="0"/>
              <a:t>Same looming issue for “receive” as well…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4146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r>
              <a:rPr lang="en-US" dirty="0"/>
              <a:t>Non-blocking Send/Receive</a:t>
            </a:r>
          </a:p>
        </p:txBody>
      </p:sp>
      <p:sp>
        <p:nvSpPr>
          <p:cNvPr id="7"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578" name="Rectangle 3"/>
          <p:cNvSpPr>
            <a:spLocks noGrp="1" noChangeArrowheads="1"/>
          </p:cNvSpPr>
          <p:nvPr>
            <p:ph idx="4294967295"/>
          </p:nvPr>
        </p:nvSpPr>
        <p:spPr>
          <a:xfrm>
            <a:off x="0" y="1719263"/>
            <a:ext cx="8229600" cy="566737"/>
          </a:xfrm>
        </p:spPr>
        <p:txBody>
          <a:bodyPr/>
          <a:lstStyle/>
          <a:p>
            <a:r>
              <a:rPr lang="en-US" sz="2000" dirty="0">
                <a:latin typeface="Tahoma" panose="020B0604030504040204" pitchFamily="34" charset="0"/>
              </a:rPr>
              <a:t>Syntax</a:t>
            </a:r>
          </a:p>
        </p:txBody>
      </p:sp>
      <p:sp>
        <p:nvSpPr>
          <p:cNvPr id="2" name="Rectangle 1"/>
          <p:cNvSpPr/>
          <p:nvPr/>
        </p:nvSpPr>
        <p:spPr>
          <a:xfrm>
            <a:off x="123444" y="2383062"/>
            <a:ext cx="11919204" cy="32316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1546225" algn="l"/>
              </a:tabLst>
              <a:defRPr/>
            </a:pP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MPI_Isend</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sbuf</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MPI_Datatype</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datatype,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dest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comm,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MPI_Request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*req);</a:t>
            </a:r>
          </a:p>
        </p:txBody>
      </p:sp>
      <p:sp>
        <p:nvSpPr>
          <p:cNvPr id="3" name="Rectangle 2"/>
          <p:cNvSpPr/>
          <p:nvPr/>
        </p:nvSpPr>
        <p:spPr>
          <a:xfrm>
            <a:off x="20472" y="5663626"/>
            <a:ext cx="12137408" cy="32316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1546225" algn="l"/>
              </a:tabLst>
              <a:defRPr/>
            </a:pP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MPI_Irecv</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rbuf</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count,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MPI_Datatype</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datatype,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source, </a:t>
            </a:r>
            <a:r>
              <a:rPr kumimoji="0" lang="en-US" sz="15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int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tag,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MPI_Comm</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comm, </a:t>
            </a:r>
            <a:r>
              <a:rPr kumimoji="0" lang="en-US" sz="15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MPI_Request</a:t>
            </a:r>
            <a:r>
              <a:rPr kumimoji="0" lang="en-US" sz="15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*req);</a:t>
            </a:r>
          </a:p>
        </p:txBody>
      </p:sp>
      <p:sp>
        <p:nvSpPr>
          <p:cNvPr id="4" name="Rectangle 3"/>
          <p:cNvSpPr/>
          <p:nvPr/>
        </p:nvSpPr>
        <p:spPr>
          <a:xfrm>
            <a:off x="2438400" y="3048001"/>
            <a:ext cx="6858000" cy="203132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mn-cs"/>
              </a:rPr>
              <a:t>sbuf</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 [in] initial address of send buffer (choice)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count - [in] number of elements in send buffer (integer)</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mn-cs"/>
              </a:rPr>
              <a:t>datatype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 [in] </a:t>
            </a: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mn-cs"/>
              </a:rPr>
              <a:t>datatype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of each send buffer element (handle)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mn-cs"/>
              </a:rPr>
              <a:t>dest</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 [in] rank of destination (integer)</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tag - [in] message tag (integer)</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mn-cs"/>
              </a:rPr>
              <a:t>comm</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 [in] communicator (handle)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err="1">
                <a:ln>
                  <a:noFill/>
                </a:ln>
                <a:solidFill>
                  <a:srgbClr val="0070C0"/>
                </a:solidFill>
                <a:effectLst/>
                <a:uLnTx/>
                <a:uFillTx/>
                <a:latin typeface="Calibri Light" panose="020F0302020204030204"/>
                <a:ea typeface="+mn-ea"/>
                <a:cs typeface="+mn-cs"/>
              </a:rPr>
              <a:t>req</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 [</a:t>
            </a:r>
            <a:r>
              <a:rPr kumimoji="0" lang="en-US" sz="1800" b="0" i="0" u="none" strike="noStrike" kern="1200" cap="none" spc="0" normalizeH="0" baseline="0" noProof="0" dirty="0">
                <a:ln>
                  <a:noFill/>
                </a:ln>
                <a:solidFill>
                  <a:srgbClr val="C00000"/>
                </a:solidFill>
                <a:effectLst/>
                <a:uLnTx/>
                <a:uFillTx/>
                <a:latin typeface="Calibri Light" panose="020F0302020204030204"/>
                <a:ea typeface="+mn-ea"/>
                <a:cs typeface="+mn-cs"/>
              </a:rPr>
              <a:t>out</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communication request (handle)</a:t>
            </a:r>
          </a:p>
        </p:txBody>
      </p:sp>
      <p:grpSp>
        <p:nvGrpSpPr>
          <p:cNvPr id="9" name="Group 8"/>
          <p:cNvGrpSpPr/>
          <p:nvPr/>
        </p:nvGrpSpPr>
        <p:grpSpPr>
          <a:xfrm>
            <a:off x="8425952" y="5964276"/>
            <a:ext cx="2893226" cy="536704"/>
            <a:chOff x="2488692" y="6188304"/>
            <a:chExt cx="2893226" cy="536704"/>
          </a:xfrm>
        </p:grpSpPr>
        <p:sp>
          <p:nvSpPr>
            <p:cNvPr id="6" name="Rectangle 5"/>
            <p:cNvSpPr/>
            <p:nvPr/>
          </p:nvSpPr>
          <p:spPr>
            <a:xfrm>
              <a:off x="2488692" y="6463398"/>
              <a:ext cx="2866490"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For </a:t>
              </a:r>
              <a:r>
                <a:rPr kumimoji="0" lang="en-US" sz="11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MPI_Recv</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 this used to be </a:t>
              </a:r>
              <a:r>
                <a:rPr kumimoji="0" lang="en-US" sz="11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MPI_Status</a:t>
              </a:r>
              <a:endParaRPr kumimoji="0" lang="en-US" sz="11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8" name="Right Arrow 7"/>
            <p:cNvSpPr/>
            <p:nvPr/>
          </p:nvSpPr>
          <p:spPr>
            <a:xfrm rot="16200000">
              <a:off x="5100640" y="6240982"/>
              <a:ext cx="333955" cy="2286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p:cNvGrpSpPr/>
          <p:nvPr/>
        </p:nvGrpSpPr>
        <p:grpSpPr>
          <a:xfrm>
            <a:off x="6359194" y="1357002"/>
            <a:ext cx="4731383" cy="1065286"/>
            <a:chOff x="2971800" y="1779679"/>
            <a:chExt cx="4731383" cy="1065286"/>
          </a:xfrm>
        </p:grpSpPr>
        <p:sp>
          <p:nvSpPr>
            <p:cNvPr id="10" name="Down Arrow 9"/>
            <p:cNvSpPr/>
            <p:nvPr/>
          </p:nvSpPr>
          <p:spPr>
            <a:xfrm>
              <a:off x="7553214" y="2082965"/>
              <a:ext cx="149969" cy="762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971800" y="1779679"/>
              <a:ext cx="42098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There was no such thing in </a:t>
              </a:r>
              <a:r>
                <a:rPr kumimoji="0" lang="en-US" sz="11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MPI_Send</a:t>
              </a:r>
              <a:r>
                <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rPr>
                <a:t> (and the other blocking flavors)</a:t>
              </a:r>
              <a:endParaRPr kumimoji="0" lang="en-US" sz="11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grpSp>
      <p:grpSp>
        <p:nvGrpSpPr>
          <p:cNvPr id="14" name="Group 13">
            <a:extLst>
              <a:ext uri="{FF2B5EF4-FFF2-40B4-BE49-F238E27FC236}">
                <a16:creationId xmlns:a16="http://schemas.microsoft.com/office/drawing/2014/main" id="{3A4E8132-0FEC-416A-A72E-72CE59C36A8D}"/>
              </a:ext>
            </a:extLst>
          </p:cNvPr>
          <p:cNvGrpSpPr/>
          <p:nvPr/>
        </p:nvGrpSpPr>
        <p:grpSpPr>
          <a:xfrm>
            <a:off x="6835140" y="4590766"/>
            <a:ext cx="2526599" cy="646331"/>
            <a:chOff x="6835140" y="4586166"/>
            <a:chExt cx="2526599" cy="646331"/>
          </a:xfrm>
        </p:grpSpPr>
        <p:sp>
          <p:nvSpPr>
            <p:cNvPr id="5" name="Left Arrow 4"/>
            <p:cNvSpPr/>
            <p:nvPr/>
          </p:nvSpPr>
          <p:spPr>
            <a:xfrm>
              <a:off x="6835140" y="4766742"/>
              <a:ext cx="609600" cy="30480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0442696-57EE-4603-8981-AE7437CD0CE5}"/>
                </a:ext>
              </a:extLst>
            </p:cNvPr>
            <p:cNvSpPr txBox="1"/>
            <p:nvPr/>
          </p:nvSpPr>
          <p:spPr>
            <a:xfrm>
              <a:off x="7379402" y="4586166"/>
              <a:ext cx="1982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think of it as a “discharge receipt”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8103107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z="3200" dirty="0"/>
              <a:t>Non-Blocking Send/Receive: Tools of the Trade</a:t>
            </a:r>
          </a:p>
        </p:txBody>
      </p:sp>
      <p:sp>
        <p:nvSpPr>
          <p:cNvPr id="20482" name="Rectangle 3"/>
          <p:cNvSpPr>
            <a:spLocks noGrp="1" noChangeArrowheads="1"/>
          </p:cNvSpPr>
          <p:nvPr>
            <p:ph idx="1"/>
          </p:nvPr>
        </p:nvSpPr>
        <p:spPr/>
        <p:txBody>
          <a:bodyPr/>
          <a:lstStyle/>
          <a:p>
            <a:pPr>
              <a:spcBef>
                <a:spcPts val="700"/>
              </a:spcBef>
            </a:pPr>
            <a:endParaRPr lang="en-GB" sz="2000" dirty="0"/>
          </a:p>
          <a:p>
            <a:pPr>
              <a:spcBef>
                <a:spcPts val="700"/>
              </a:spcBef>
            </a:pPr>
            <a:r>
              <a:rPr lang="en-GB" sz="2000" dirty="0"/>
              <a:t>Key observation: the nonblocking call returns immediately.  Therefore, user must worry whether …</a:t>
            </a:r>
          </a:p>
          <a:p>
            <a:pPr lvl="1">
              <a:spcBef>
                <a:spcPts val="600"/>
              </a:spcBef>
            </a:pPr>
            <a:r>
              <a:rPr lang="en-GB" sz="1800" dirty="0"/>
              <a:t>Data to be sent is out of the send buffer before trampling over the buffer</a:t>
            </a:r>
          </a:p>
          <a:p>
            <a:pPr lvl="1">
              <a:spcBef>
                <a:spcPts val="600"/>
              </a:spcBef>
            </a:pPr>
            <a:r>
              <a:rPr lang="en-GB" sz="1800" dirty="0"/>
              <a:t>Data to be received has arrived before using the content of the buffer</a:t>
            </a:r>
          </a:p>
          <a:p>
            <a:pPr marL="0" indent="0">
              <a:spcBef>
                <a:spcPts val="600"/>
              </a:spcBef>
              <a:buNone/>
            </a:pPr>
            <a:endParaRPr lang="en-GB" sz="2000" dirty="0"/>
          </a:p>
          <a:p>
            <a:pPr marL="0" indent="0">
              <a:spcBef>
                <a:spcPts val="600"/>
              </a:spcBef>
              <a:buNone/>
            </a:pPr>
            <a:endParaRPr lang="en-GB" sz="2000" dirty="0"/>
          </a:p>
          <a:p>
            <a:pPr>
              <a:spcBef>
                <a:spcPts val="600"/>
              </a:spcBef>
            </a:pPr>
            <a:r>
              <a:rPr lang="en-GB" sz="2000" dirty="0"/>
              <a:t>Tools that will come in handy for immediate sends &amp; receives:</a:t>
            </a:r>
          </a:p>
          <a:p>
            <a:pPr lvl="1">
              <a:spcBef>
                <a:spcPts val="600"/>
              </a:spcBef>
            </a:pPr>
            <a:r>
              <a:rPr lang="en-GB" sz="1800" dirty="0" err="1">
                <a:solidFill>
                  <a:srgbClr val="389A38"/>
                </a:solidFill>
                <a:latin typeface="Consolas" pitchFamily="49" charset="0"/>
                <a:cs typeface="Consolas" pitchFamily="49" charset="0"/>
              </a:rPr>
              <a:t>MPI_Wait</a:t>
            </a:r>
            <a:r>
              <a:rPr lang="en-GB" sz="1800" dirty="0"/>
              <a:t> – blocking: once called, makes you wait till a certain request completed</a:t>
            </a:r>
          </a:p>
          <a:p>
            <a:pPr lvl="1">
              <a:spcBef>
                <a:spcPts val="600"/>
              </a:spcBef>
            </a:pPr>
            <a:r>
              <a:rPr lang="en-GB" sz="1800" dirty="0" err="1">
                <a:solidFill>
                  <a:srgbClr val="389A38"/>
                </a:solidFill>
                <a:latin typeface="Consolas" pitchFamily="49" charset="0"/>
              </a:rPr>
              <a:t>MPI_Test</a:t>
            </a:r>
            <a:r>
              <a:rPr lang="en-GB" sz="1800" dirty="0"/>
              <a:t>  – non-blocking: returns quickly with status information</a:t>
            </a:r>
          </a:p>
          <a:p>
            <a:pPr lvl="1">
              <a:spcBef>
                <a:spcPts val="700"/>
              </a:spcBef>
            </a:pPr>
            <a:endParaRPr lang="en-GB" sz="1800" dirty="0"/>
          </a:p>
          <a:p>
            <a:pPr lvl="1">
              <a:spcBef>
                <a:spcPts val="600"/>
              </a:spcBef>
            </a:pPr>
            <a:r>
              <a:rPr lang="en-US" sz="1800" dirty="0"/>
              <a:t>These helper tools: all use the </a:t>
            </a:r>
            <a:r>
              <a:rPr lang="en-US" sz="1800" b="1" dirty="0" err="1">
                <a:solidFill>
                  <a:srgbClr val="FF0000"/>
                </a:solidFill>
                <a:latin typeface="Courier New" panose="02070309020205020404" pitchFamily="49" charset="0"/>
                <a:cs typeface="Courier New" panose="02070309020205020404" pitchFamily="49" charset="0"/>
              </a:rPr>
              <a:t>MPI_Request</a:t>
            </a:r>
            <a:r>
              <a:rPr lang="en-US" sz="1800" b="1" dirty="0">
                <a:solidFill>
                  <a:srgbClr val="FF0000"/>
                </a:solidFill>
              </a:rPr>
              <a:t> </a:t>
            </a:r>
            <a:r>
              <a:rPr lang="en-US" sz="1800" dirty="0"/>
              <a:t>object – it is like the “fingerprint” of a certain MPI operation</a:t>
            </a:r>
          </a:p>
          <a:p>
            <a:pPr lvl="2">
              <a:spcBef>
                <a:spcPts val="600"/>
              </a:spcBef>
            </a:pPr>
            <a:r>
              <a:rPr lang="en-US" sz="1600" dirty="0"/>
              <a:t>You use this fingerprint as input when you want to find information about the status of that MPI operation</a:t>
            </a:r>
            <a:endParaRPr lang="en-GB" sz="1600" dirty="0"/>
          </a:p>
        </p:txBody>
      </p:sp>
      <p:sp>
        <p:nvSpPr>
          <p:cNvPr id="5"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46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normAutofit/>
          </a:bodyPr>
          <a:lstStyle/>
          <a:p>
            <a:pPr eaLnBrk="1" hangingPunct="1"/>
            <a:r>
              <a:rPr lang="en-US" dirty="0"/>
              <a:t>The Screenplay: Non-Blocking P2P Communication</a:t>
            </a:r>
          </a:p>
        </p:txBody>
      </p:sp>
      <p:sp>
        <p:nvSpPr>
          <p:cNvPr id="63491" name="Slide Number Placeholder 5"/>
          <p:cNvSpPr>
            <a:spLocks noGrp="1"/>
          </p:cNvSpPr>
          <p:nvPr>
            <p:ph type="sldNum" sz="quarter" idx="12"/>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6570E-80F2-4921-A660-9D83D51F679A}"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3546" name="Oval 9"/>
          <p:cNvSpPr>
            <a:spLocks noChangeArrowheads="1"/>
          </p:cNvSpPr>
          <p:nvPr/>
        </p:nvSpPr>
        <p:spPr bwMode="auto">
          <a:xfrm>
            <a:off x="6564313" y="2825496"/>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Arial" charset="0"/>
                <a:ea typeface="+mn-ea"/>
                <a:cs typeface="+mn-cs"/>
              </a:rPr>
              <a:t>0</a:t>
            </a:r>
          </a:p>
        </p:txBody>
      </p:sp>
      <p:sp>
        <p:nvSpPr>
          <p:cNvPr id="63547" name="Rectangle 10"/>
          <p:cNvSpPr>
            <a:spLocks noChangeArrowheads="1"/>
          </p:cNvSpPr>
          <p:nvPr/>
        </p:nvSpPr>
        <p:spPr bwMode="auto">
          <a:xfrm>
            <a:off x="4430713" y="1530096"/>
            <a:ext cx="4343400" cy="1905000"/>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48" name="Rectangle 11"/>
          <p:cNvSpPr>
            <a:spLocks noChangeArrowheads="1"/>
          </p:cNvSpPr>
          <p:nvPr/>
        </p:nvSpPr>
        <p:spPr bwMode="auto">
          <a:xfrm>
            <a:off x="990601" y="1606296"/>
            <a:ext cx="3287713" cy="443593"/>
          </a:xfrm>
          <a:prstGeom prst="rect">
            <a:avLst/>
          </a:prstGeom>
          <a:noFill/>
          <a:ln w="9525">
            <a:noFill/>
            <a:miter lim="800000"/>
            <a:headEnd/>
            <a:tailEnd/>
          </a:ln>
          <a:effectLst/>
        </p:spPr>
        <p:txBody>
          <a:bodyPr lIns="92075" tIns="46038" rIns="92075" bIns="46038"/>
          <a:lstStyle/>
          <a:p>
            <a:pPr marL="342900" marR="0" lvl="0" indent="-342900" algn="l" defTabSz="914400" rtl="0" eaLnBrk="1" fontAlgn="auto" latinLnBrk="0" hangingPunct="1">
              <a:lnSpc>
                <a:spcPct val="80000"/>
              </a:lnSpc>
              <a:spcBef>
                <a:spcPct val="40000"/>
              </a:spcBef>
              <a:spcAft>
                <a:spcPts val="0"/>
              </a:spcAft>
              <a:buClr>
                <a:srgbClr val="44546A"/>
              </a:buClr>
              <a:buSzPct val="70000"/>
              <a:buFont typeface="Wingdings" pitchFamily="2" charset="2"/>
              <a:buChar char="l"/>
              <a:tabLst>
                <a:tab pos="41021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Non-blocking send</a:t>
            </a:r>
          </a:p>
        </p:txBody>
      </p:sp>
      <p:grpSp>
        <p:nvGrpSpPr>
          <p:cNvPr id="15" name="Group 14"/>
          <p:cNvGrpSpPr/>
          <p:nvPr/>
        </p:nvGrpSpPr>
        <p:grpSpPr>
          <a:xfrm>
            <a:off x="4495800" y="1682496"/>
            <a:ext cx="3886200" cy="1524000"/>
            <a:chOff x="3657600" y="2057400"/>
            <a:chExt cx="3886200" cy="1524000"/>
          </a:xfrm>
        </p:grpSpPr>
        <p:cxnSp>
          <p:nvCxnSpPr>
            <p:cNvPr id="63532" name="AutoShape 35"/>
            <p:cNvCxnSpPr>
              <a:cxnSpLocks noChangeShapeType="1"/>
              <a:stCxn id="63546" idx="6"/>
              <a:endCxn id="63537" idx="1"/>
            </p:cNvCxnSpPr>
            <p:nvPr/>
          </p:nvCxnSpPr>
          <p:spPr bwMode="auto">
            <a:xfrm>
              <a:off x="6183313" y="3415284"/>
              <a:ext cx="903287" cy="20973"/>
            </a:xfrm>
            <a:prstGeom prst="straightConnector1">
              <a:avLst/>
            </a:prstGeom>
            <a:noFill/>
            <a:ln w="25400">
              <a:solidFill>
                <a:srgbClr val="FF0000"/>
              </a:solidFill>
              <a:round/>
              <a:headEnd type="none" w="lg" len="lg"/>
              <a:tailEnd type="triangle" w="lg" len="lg"/>
            </a:ln>
            <a:effectLst/>
          </p:spPr>
        </p:cxnSp>
        <p:grpSp>
          <p:nvGrpSpPr>
            <p:cNvPr id="4" name="Group 36"/>
            <p:cNvGrpSpPr>
              <a:grpSpLocks/>
            </p:cNvGrpSpPr>
            <p:nvPr/>
          </p:nvGrpSpPr>
          <p:grpSpPr bwMode="auto">
            <a:xfrm>
              <a:off x="7086600" y="3291114"/>
              <a:ext cx="457200" cy="290286"/>
              <a:chOff x="4944" y="3360"/>
              <a:chExt cx="288" cy="192"/>
            </a:xfrm>
          </p:grpSpPr>
          <p:grpSp>
            <p:nvGrpSpPr>
              <p:cNvPr id="5" name="Group 37"/>
              <p:cNvGrpSpPr>
                <a:grpSpLocks/>
              </p:cNvGrpSpPr>
              <p:nvPr/>
            </p:nvGrpSpPr>
            <p:grpSpPr bwMode="auto">
              <a:xfrm>
                <a:off x="4944" y="3360"/>
                <a:ext cx="288" cy="192"/>
                <a:chOff x="2976" y="2688"/>
                <a:chExt cx="288" cy="192"/>
              </a:xfrm>
            </p:grpSpPr>
            <p:sp>
              <p:nvSpPr>
                <p:cNvPr id="63538" name="Rectangle 38"/>
                <p:cNvSpPr>
                  <a:spLocks noChangeArrowheads="1"/>
                </p:cNvSpPr>
                <p:nvPr/>
              </p:nvSpPr>
              <p:spPr bwMode="auto">
                <a:xfrm>
                  <a:off x="2976" y="2688"/>
                  <a:ext cx="288" cy="192"/>
                </a:xfrm>
                <a:prstGeom prst="rect">
                  <a:avLst/>
                </a:prstGeom>
                <a:solidFill>
                  <a:schemeClr val="bg1"/>
                </a:solidFill>
                <a:ln w="63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39"/>
                <p:cNvGrpSpPr>
                  <a:grpSpLocks/>
                </p:cNvGrpSpPr>
                <p:nvPr/>
              </p:nvGrpSpPr>
              <p:grpSpPr bwMode="auto">
                <a:xfrm>
                  <a:off x="3000" y="2712"/>
                  <a:ext cx="240" cy="144"/>
                  <a:chOff x="192" y="1872"/>
                  <a:chExt cx="240" cy="144"/>
                </a:xfrm>
              </p:grpSpPr>
              <p:sp>
                <p:nvSpPr>
                  <p:cNvPr id="63541" name="Rectangle 40"/>
                  <p:cNvSpPr>
                    <a:spLocks noChangeArrowheads="1"/>
                  </p:cNvSpPr>
                  <p:nvPr/>
                </p:nvSpPr>
                <p:spPr bwMode="auto">
                  <a:xfrm>
                    <a:off x="192"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42" name="Rectangle 41"/>
                  <p:cNvSpPr>
                    <a:spLocks noChangeArrowheads="1"/>
                  </p:cNvSpPr>
                  <p:nvPr/>
                </p:nvSpPr>
                <p:spPr bwMode="auto">
                  <a:xfrm>
                    <a:off x="240"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43" name="Rectangle 42"/>
                  <p:cNvSpPr>
                    <a:spLocks noChangeArrowheads="1"/>
                  </p:cNvSpPr>
                  <p:nvPr/>
                </p:nvSpPr>
                <p:spPr bwMode="auto">
                  <a:xfrm>
                    <a:off x="288"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44" name="Rectangle 43"/>
                  <p:cNvSpPr>
                    <a:spLocks noChangeArrowheads="1"/>
                  </p:cNvSpPr>
                  <p:nvPr/>
                </p:nvSpPr>
                <p:spPr bwMode="auto">
                  <a:xfrm>
                    <a:off x="336"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45" name="Rectangle 44"/>
                  <p:cNvSpPr>
                    <a:spLocks noChangeArrowheads="1"/>
                  </p:cNvSpPr>
                  <p:nvPr/>
                </p:nvSpPr>
                <p:spPr bwMode="auto">
                  <a:xfrm>
                    <a:off x="384"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40" name="Freeform 45"/>
                <p:cNvSpPr>
                  <a:spLocks/>
                </p:cNvSpPr>
                <p:nvPr/>
              </p:nvSpPr>
              <p:spPr bwMode="auto">
                <a:xfrm>
                  <a:off x="2976" y="2688"/>
                  <a:ext cx="288" cy="48"/>
                </a:xfrm>
                <a:custGeom>
                  <a:avLst/>
                  <a:gdLst>
                    <a:gd name="T0" fmla="*/ 0 w 288"/>
                    <a:gd name="T1" fmla="*/ 0 h 48"/>
                    <a:gd name="T2" fmla="*/ 144 w 288"/>
                    <a:gd name="T3" fmla="*/ 48 h 48"/>
                    <a:gd name="T4" fmla="*/ 288 w 288"/>
                    <a:gd name="T5" fmla="*/ 0 h 48"/>
                    <a:gd name="T6" fmla="*/ 0 w 28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48">
                      <a:moveTo>
                        <a:pt x="0" y="0"/>
                      </a:moveTo>
                      <a:lnTo>
                        <a:pt x="144" y="48"/>
                      </a:lnTo>
                      <a:lnTo>
                        <a:pt x="288" y="0"/>
                      </a:lnTo>
                      <a:lnTo>
                        <a:pt x="0" y="0"/>
                      </a:lnTo>
                      <a:close/>
                    </a:path>
                  </a:pathLst>
                </a:custGeom>
                <a:solidFill>
                  <a:schemeClr val="bg1"/>
                </a:solidFill>
                <a:ln w="635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37" name="Rectangle 46"/>
              <p:cNvSpPr>
                <a:spLocks noChangeArrowheads="1"/>
              </p:cNvSpPr>
              <p:nvPr/>
            </p:nvSpPr>
            <p:spPr bwMode="auto">
              <a:xfrm>
                <a:off x="4944" y="3360"/>
                <a:ext cx="288" cy="192"/>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34" name="Text Box 47"/>
            <p:cNvSpPr txBox="1">
              <a:spLocks noChangeArrowheads="1"/>
            </p:cNvSpPr>
            <p:nvPr/>
          </p:nvSpPr>
          <p:spPr bwMode="auto">
            <a:xfrm>
              <a:off x="3657600" y="2057400"/>
              <a:ext cx="1954679"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MPI_Isend(...)</a:t>
              </a:r>
            </a:p>
          </p:txBody>
        </p:sp>
        <p:sp>
          <p:nvSpPr>
            <p:cNvPr id="63535" name="Freeform 48"/>
            <p:cNvSpPr>
              <a:spLocks/>
            </p:cNvSpPr>
            <p:nvPr/>
          </p:nvSpPr>
          <p:spPr bwMode="auto">
            <a:xfrm>
              <a:off x="5612279" y="2275114"/>
              <a:ext cx="1664820" cy="997631"/>
            </a:xfrm>
            <a:custGeom>
              <a:avLst/>
              <a:gdLst>
                <a:gd name="T0" fmla="*/ 0 w 1008"/>
                <a:gd name="T1" fmla="*/ 0 h 336"/>
                <a:gd name="T2" fmla="*/ 864 w 1008"/>
                <a:gd name="T3" fmla="*/ 0 h 336"/>
                <a:gd name="T4" fmla="*/ 1008 w 1008"/>
                <a:gd name="T5" fmla="*/ 720 h 336"/>
                <a:gd name="T6" fmla="*/ 0 60000 65536"/>
                <a:gd name="T7" fmla="*/ 0 60000 65536"/>
                <a:gd name="T8" fmla="*/ 0 60000 65536"/>
              </a:gdLst>
              <a:ahLst/>
              <a:cxnLst>
                <a:cxn ang="T6">
                  <a:pos x="T0" y="T1"/>
                </a:cxn>
                <a:cxn ang="T7">
                  <a:pos x="T2" y="T3"/>
                </a:cxn>
                <a:cxn ang="T8">
                  <a:pos x="T4" y="T5"/>
                </a:cxn>
              </a:cxnLst>
              <a:rect l="0" t="0" r="r" b="b"/>
              <a:pathLst>
                <a:path w="1008" h="336">
                  <a:moveTo>
                    <a:pt x="0" y="0"/>
                  </a:moveTo>
                  <a:lnTo>
                    <a:pt x="864" y="0"/>
                  </a:lnTo>
                  <a:lnTo>
                    <a:pt x="1008" y="336"/>
                  </a:lnTo>
                </a:path>
              </a:pathLst>
            </a:custGeom>
            <a:no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9045" name="Text Box 69"/>
          <p:cNvSpPr txBox="1">
            <a:spLocks noChangeArrowheads="1"/>
          </p:cNvSpPr>
          <p:nvPr/>
        </p:nvSpPr>
        <p:spPr bwMode="auto">
          <a:xfrm>
            <a:off x="4495800" y="2139697"/>
            <a:ext cx="2733738"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do some other work here</a:t>
            </a:r>
          </a:p>
        </p:txBody>
      </p:sp>
      <p:grpSp>
        <p:nvGrpSpPr>
          <p:cNvPr id="19" name="Group 18"/>
          <p:cNvGrpSpPr/>
          <p:nvPr/>
        </p:nvGrpSpPr>
        <p:grpSpPr>
          <a:xfrm>
            <a:off x="4495800" y="2596896"/>
            <a:ext cx="3022600" cy="649288"/>
            <a:chOff x="3657600" y="2971800"/>
            <a:chExt cx="3022600" cy="649288"/>
          </a:xfrm>
        </p:grpSpPr>
        <p:sp>
          <p:nvSpPr>
            <p:cNvPr id="63528" name="Text Box 6"/>
            <p:cNvSpPr txBox="1">
              <a:spLocks noChangeArrowheads="1"/>
            </p:cNvSpPr>
            <p:nvPr/>
          </p:nvSpPr>
          <p:spPr bwMode="auto">
            <a:xfrm>
              <a:off x="3657600" y="2971800"/>
              <a:ext cx="1828042"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MPI_Wait</a:t>
              </a:r>
              <a:r>
                <a:rPr kumimoji="0" lang="de-DE"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63529" name="Freeform 7"/>
            <p:cNvSpPr>
              <a:spLocks/>
            </p:cNvSpPr>
            <p:nvPr/>
          </p:nvSpPr>
          <p:spPr bwMode="auto">
            <a:xfrm>
              <a:off x="5523742" y="3118809"/>
              <a:ext cx="942146" cy="294017"/>
            </a:xfrm>
            <a:custGeom>
              <a:avLst/>
              <a:gdLst>
                <a:gd name="T0" fmla="*/ 0 w 864"/>
                <a:gd name="T1" fmla="*/ 0 h 192"/>
                <a:gd name="T2" fmla="*/ 676 w 864"/>
                <a:gd name="T3" fmla="*/ 0 h 192"/>
                <a:gd name="T4" fmla="*/ 761 w 864"/>
                <a:gd name="T5" fmla="*/ 192 h 192"/>
                <a:gd name="T6" fmla="*/ 0 60000 65536"/>
                <a:gd name="T7" fmla="*/ 0 60000 65536"/>
                <a:gd name="T8" fmla="*/ 0 60000 65536"/>
              </a:gdLst>
              <a:ahLst/>
              <a:cxnLst>
                <a:cxn ang="T6">
                  <a:pos x="T0" y="T1"/>
                </a:cxn>
                <a:cxn ang="T7">
                  <a:pos x="T2" y="T3"/>
                </a:cxn>
                <a:cxn ang="T8">
                  <a:pos x="T4" y="T5"/>
                </a:cxn>
              </a:cxnLst>
              <a:rect l="0" t="0" r="r" b="b"/>
              <a:pathLst>
                <a:path w="864" h="192">
                  <a:moveTo>
                    <a:pt x="0" y="0"/>
                  </a:moveTo>
                  <a:lnTo>
                    <a:pt x="768" y="0"/>
                  </a:lnTo>
                  <a:lnTo>
                    <a:pt x="864" y="192"/>
                  </a:lnTo>
                </a:path>
              </a:pathLst>
            </a:custGeom>
            <a:no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roup 16"/>
            <p:cNvGrpSpPr/>
            <p:nvPr/>
          </p:nvGrpSpPr>
          <p:grpSpPr>
            <a:xfrm>
              <a:off x="6313488" y="3327071"/>
              <a:ext cx="366712" cy="294017"/>
              <a:chOff x="6313488" y="3327071"/>
              <a:chExt cx="366712" cy="294017"/>
            </a:xfrm>
          </p:grpSpPr>
          <p:sp>
            <p:nvSpPr>
              <p:cNvPr id="63527" name="Line 5"/>
              <p:cNvSpPr>
                <a:spLocks noChangeShapeType="1"/>
              </p:cNvSpPr>
              <p:nvPr/>
            </p:nvSpPr>
            <p:spPr bwMode="auto">
              <a:xfrm flipH="1">
                <a:off x="6477000" y="3327071"/>
                <a:ext cx="203200" cy="294017"/>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30" name="Line 74"/>
              <p:cNvSpPr>
                <a:spLocks noChangeShapeType="1"/>
              </p:cNvSpPr>
              <p:nvPr/>
            </p:nvSpPr>
            <p:spPr bwMode="auto">
              <a:xfrm flipH="1">
                <a:off x="6396038" y="3327071"/>
                <a:ext cx="203200" cy="294017"/>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31" name="Line 75"/>
              <p:cNvSpPr>
                <a:spLocks noChangeShapeType="1"/>
              </p:cNvSpPr>
              <p:nvPr/>
            </p:nvSpPr>
            <p:spPr bwMode="auto">
              <a:xfrm flipH="1">
                <a:off x="6313488" y="3327071"/>
                <a:ext cx="203200" cy="294017"/>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3524" name="Oval 30"/>
          <p:cNvSpPr>
            <a:spLocks noChangeArrowheads="1"/>
          </p:cNvSpPr>
          <p:nvPr/>
        </p:nvSpPr>
        <p:spPr bwMode="auto">
          <a:xfrm>
            <a:off x="6561556" y="5286757"/>
            <a:ext cx="457200" cy="457200"/>
          </a:xfrm>
          <a:prstGeom prst="ellipse">
            <a:avLst/>
          </a:prstGeom>
          <a:solidFill>
            <a:srgbClr val="FFFF00"/>
          </a:solidFill>
          <a:ln w="12700">
            <a:solidFill>
              <a:schemeClr val="tx1"/>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63525" name="Rectangle 31"/>
          <p:cNvSpPr>
            <a:spLocks noChangeArrowheads="1"/>
          </p:cNvSpPr>
          <p:nvPr/>
        </p:nvSpPr>
        <p:spPr bwMode="auto">
          <a:xfrm>
            <a:off x="4419600" y="4143757"/>
            <a:ext cx="4343400" cy="1763713"/>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26" name="Rectangle 32"/>
          <p:cNvSpPr>
            <a:spLocks noChangeArrowheads="1"/>
          </p:cNvSpPr>
          <p:nvPr/>
        </p:nvSpPr>
        <p:spPr bwMode="auto">
          <a:xfrm>
            <a:off x="990601" y="4357116"/>
            <a:ext cx="3516313" cy="396240"/>
          </a:xfrm>
          <a:prstGeom prst="rect">
            <a:avLst/>
          </a:prstGeom>
          <a:noFill/>
          <a:ln w="9525">
            <a:noFill/>
            <a:miter lim="800000"/>
            <a:headEnd/>
            <a:tailEnd/>
          </a:ln>
          <a:effectLst/>
        </p:spPr>
        <p:txBody>
          <a:bodyPr lIns="92075" tIns="46038" rIns="92075" bIns="46038"/>
          <a:lstStyle/>
          <a:p>
            <a:pPr marL="342900" marR="0" lvl="0" indent="-342900" algn="l" defTabSz="914400" rtl="0" eaLnBrk="1" fontAlgn="auto" latinLnBrk="0" hangingPunct="1">
              <a:lnSpc>
                <a:spcPct val="80000"/>
              </a:lnSpc>
              <a:spcBef>
                <a:spcPct val="40000"/>
              </a:spcBef>
              <a:spcAft>
                <a:spcPts val="0"/>
              </a:spcAft>
              <a:buClr>
                <a:srgbClr val="44546A"/>
              </a:buClr>
              <a:buSzPct val="70000"/>
              <a:buFont typeface="Wingdings" pitchFamily="2" charset="2"/>
              <a:buChar char="l"/>
              <a:tabLst>
                <a:tab pos="41021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Non-blocking receive</a:t>
            </a:r>
          </a:p>
        </p:txBody>
      </p:sp>
      <p:sp>
        <p:nvSpPr>
          <p:cNvPr id="639076" name="Text Box 100"/>
          <p:cNvSpPr txBox="1">
            <a:spLocks noChangeArrowheads="1"/>
          </p:cNvSpPr>
          <p:nvPr/>
        </p:nvSpPr>
        <p:spPr bwMode="auto">
          <a:xfrm>
            <a:off x="4495800" y="4677158"/>
            <a:ext cx="2733738"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do some other work here</a:t>
            </a:r>
          </a:p>
        </p:txBody>
      </p:sp>
      <p:grpSp>
        <p:nvGrpSpPr>
          <p:cNvPr id="13" name="Group 118"/>
          <p:cNvGrpSpPr>
            <a:grpSpLocks/>
          </p:cNvGrpSpPr>
          <p:nvPr/>
        </p:nvGrpSpPr>
        <p:grpSpPr bwMode="auto">
          <a:xfrm>
            <a:off x="3439320" y="6324607"/>
            <a:ext cx="6043616" cy="384176"/>
            <a:chOff x="905" y="3400"/>
            <a:chExt cx="3807" cy="242"/>
          </a:xfrm>
        </p:grpSpPr>
        <p:grpSp>
          <p:nvGrpSpPr>
            <p:cNvPr id="14" name="Group 110"/>
            <p:cNvGrpSpPr>
              <a:grpSpLocks/>
            </p:cNvGrpSpPr>
            <p:nvPr/>
          </p:nvGrpSpPr>
          <p:grpSpPr bwMode="auto">
            <a:xfrm>
              <a:off x="905" y="3400"/>
              <a:ext cx="231" cy="192"/>
              <a:chOff x="905" y="3400"/>
              <a:chExt cx="231" cy="192"/>
            </a:xfrm>
          </p:grpSpPr>
          <p:sp>
            <p:nvSpPr>
              <p:cNvPr id="63504" name="Line 105"/>
              <p:cNvSpPr>
                <a:spLocks noChangeShapeType="1"/>
              </p:cNvSpPr>
              <p:nvPr/>
            </p:nvSpPr>
            <p:spPr bwMode="auto">
              <a:xfrm flipH="1">
                <a:off x="1008" y="3400"/>
                <a:ext cx="128" cy="192"/>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05" name="Line 108"/>
              <p:cNvSpPr>
                <a:spLocks noChangeShapeType="1"/>
              </p:cNvSpPr>
              <p:nvPr/>
            </p:nvSpPr>
            <p:spPr bwMode="auto">
              <a:xfrm flipH="1">
                <a:off x="957" y="3400"/>
                <a:ext cx="128" cy="192"/>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06" name="Line 109"/>
              <p:cNvSpPr>
                <a:spLocks noChangeShapeType="1"/>
              </p:cNvSpPr>
              <p:nvPr/>
            </p:nvSpPr>
            <p:spPr bwMode="auto">
              <a:xfrm flipH="1">
                <a:off x="905" y="3400"/>
                <a:ext cx="128" cy="192"/>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503" name="Text Box 117"/>
            <p:cNvSpPr txBox="1">
              <a:spLocks noChangeArrowheads="1"/>
            </p:cNvSpPr>
            <p:nvPr/>
          </p:nvSpPr>
          <p:spPr bwMode="auto">
            <a:xfrm>
              <a:off x="1104" y="3408"/>
              <a:ext cx="3608" cy="234"/>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 waiting until “immediate” operation locally completed</a:t>
              </a:r>
            </a:p>
          </p:txBody>
        </p:sp>
      </p:grpSp>
      <p:grpSp>
        <p:nvGrpSpPr>
          <p:cNvPr id="16" name="Group 15"/>
          <p:cNvGrpSpPr/>
          <p:nvPr/>
        </p:nvGrpSpPr>
        <p:grpSpPr>
          <a:xfrm>
            <a:off x="4495800" y="4315207"/>
            <a:ext cx="3886200" cy="1352550"/>
            <a:chOff x="3657600" y="4591050"/>
            <a:chExt cx="3886200" cy="1352550"/>
          </a:xfrm>
        </p:grpSpPr>
        <p:cxnSp>
          <p:nvCxnSpPr>
            <p:cNvPr id="63513" name="AutoShape 22"/>
            <p:cNvCxnSpPr>
              <a:cxnSpLocks noChangeShapeType="1"/>
              <a:stCxn id="63524" idx="6"/>
              <a:endCxn id="61" idx="1"/>
            </p:cNvCxnSpPr>
            <p:nvPr/>
          </p:nvCxnSpPr>
          <p:spPr bwMode="auto">
            <a:xfrm>
              <a:off x="6175984" y="5791200"/>
              <a:ext cx="910616" cy="7257"/>
            </a:xfrm>
            <a:prstGeom prst="straightConnector1">
              <a:avLst/>
            </a:prstGeom>
            <a:noFill/>
            <a:ln w="25400">
              <a:solidFill>
                <a:srgbClr val="00CC00"/>
              </a:solidFill>
              <a:round/>
              <a:headEnd type="triangle" w="lg" len="lg"/>
              <a:tailEnd type="none" w="med" len="lg"/>
            </a:ln>
            <a:effectLst/>
          </p:spPr>
        </p:cxnSp>
        <p:sp>
          <p:nvSpPr>
            <p:cNvPr id="63514" name="Text Box 23"/>
            <p:cNvSpPr txBox="1">
              <a:spLocks noChangeArrowheads="1"/>
            </p:cNvSpPr>
            <p:nvPr/>
          </p:nvSpPr>
          <p:spPr bwMode="auto">
            <a:xfrm>
              <a:off x="3657600" y="4591050"/>
              <a:ext cx="1954679"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MPI_Irecv(...)</a:t>
              </a:r>
            </a:p>
          </p:txBody>
        </p:sp>
        <p:sp>
          <p:nvSpPr>
            <p:cNvPr id="63515" name="Freeform 24"/>
            <p:cNvSpPr>
              <a:spLocks/>
            </p:cNvSpPr>
            <p:nvPr/>
          </p:nvSpPr>
          <p:spPr bwMode="auto">
            <a:xfrm>
              <a:off x="5523742" y="4773839"/>
              <a:ext cx="1791458" cy="860977"/>
            </a:xfrm>
            <a:custGeom>
              <a:avLst/>
              <a:gdLst>
                <a:gd name="T0" fmla="*/ 0 w 1008"/>
                <a:gd name="T1" fmla="*/ 0 h 336"/>
                <a:gd name="T2" fmla="*/ 864 w 1008"/>
                <a:gd name="T3" fmla="*/ 0 h 336"/>
                <a:gd name="T4" fmla="*/ 1008 w 1008"/>
                <a:gd name="T5" fmla="*/ 720 h 336"/>
                <a:gd name="T6" fmla="*/ 0 60000 65536"/>
                <a:gd name="T7" fmla="*/ 0 60000 65536"/>
                <a:gd name="T8" fmla="*/ 0 60000 65536"/>
              </a:gdLst>
              <a:ahLst/>
              <a:cxnLst>
                <a:cxn ang="T6">
                  <a:pos x="T0" y="T1"/>
                </a:cxn>
                <a:cxn ang="T7">
                  <a:pos x="T2" y="T3"/>
                </a:cxn>
                <a:cxn ang="T8">
                  <a:pos x="T4" y="T5"/>
                </a:cxn>
              </a:cxnLst>
              <a:rect l="0" t="0" r="r" b="b"/>
              <a:pathLst>
                <a:path w="1008" h="336">
                  <a:moveTo>
                    <a:pt x="0" y="0"/>
                  </a:moveTo>
                  <a:lnTo>
                    <a:pt x="864" y="0"/>
                  </a:lnTo>
                  <a:lnTo>
                    <a:pt x="1008" y="336"/>
                  </a:lnTo>
                </a:path>
              </a:pathLst>
            </a:custGeom>
            <a:no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 name="Group 36"/>
            <p:cNvGrpSpPr>
              <a:grpSpLocks/>
            </p:cNvGrpSpPr>
            <p:nvPr/>
          </p:nvGrpSpPr>
          <p:grpSpPr bwMode="auto">
            <a:xfrm>
              <a:off x="7086600" y="5653314"/>
              <a:ext cx="457200" cy="290286"/>
              <a:chOff x="4944" y="3360"/>
              <a:chExt cx="288" cy="192"/>
            </a:xfrm>
          </p:grpSpPr>
          <p:grpSp>
            <p:nvGrpSpPr>
              <p:cNvPr id="60" name="Group 37"/>
              <p:cNvGrpSpPr>
                <a:grpSpLocks/>
              </p:cNvGrpSpPr>
              <p:nvPr/>
            </p:nvGrpSpPr>
            <p:grpSpPr bwMode="auto">
              <a:xfrm>
                <a:off x="4944" y="3360"/>
                <a:ext cx="288" cy="192"/>
                <a:chOff x="2976" y="2688"/>
                <a:chExt cx="288" cy="192"/>
              </a:xfrm>
            </p:grpSpPr>
            <p:sp>
              <p:nvSpPr>
                <p:cNvPr id="62" name="Rectangle 38"/>
                <p:cNvSpPr>
                  <a:spLocks noChangeArrowheads="1"/>
                </p:cNvSpPr>
                <p:nvPr/>
              </p:nvSpPr>
              <p:spPr bwMode="auto">
                <a:xfrm>
                  <a:off x="2976" y="2688"/>
                  <a:ext cx="288" cy="192"/>
                </a:xfrm>
                <a:prstGeom prst="rect">
                  <a:avLst/>
                </a:prstGeom>
                <a:solidFill>
                  <a:schemeClr val="bg1"/>
                </a:solidFill>
                <a:ln w="635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39"/>
                <p:cNvGrpSpPr>
                  <a:grpSpLocks/>
                </p:cNvGrpSpPr>
                <p:nvPr/>
              </p:nvGrpSpPr>
              <p:grpSpPr bwMode="auto">
                <a:xfrm>
                  <a:off x="3000" y="2712"/>
                  <a:ext cx="240" cy="144"/>
                  <a:chOff x="192" y="1872"/>
                  <a:chExt cx="240" cy="144"/>
                </a:xfrm>
              </p:grpSpPr>
              <p:sp>
                <p:nvSpPr>
                  <p:cNvPr id="65" name="Rectangle 40"/>
                  <p:cNvSpPr>
                    <a:spLocks noChangeArrowheads="1"/>
                  </p:cNvSpPr>
                  <p:nvPr/>
                </p:nvSpPr>
                <p:spPr bwMode="auto">
                  <a:xfrm>
                    <a:off x="192"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41"/>
                  <p:cNvSpPr>
                    <a:spLocks noChangeArrowheads="1"/>
                  </p:cNvSpPr>
                  <p:nvPr/>
                </p:nvSpPr>
                <p:spPr bwMode="auto">
                  <a:xfrm>
                    <a:off x="240"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42"/>
                  <p:cNvSpPr>
                    <a:spLocks noChangeArrowheads="1"/>
                  </p:cNvSpPr>
                  <p:nvPr/>
                </p:nvSpPr>
                <p:spPr bwMode="auto">
                  <a:xfrm>
                    <a:off x="288"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43"/>
                  <p:cNvSpPr>
                    <a:spLocks noChangeArrowheads="1"/>
                  </p:cNvSpPr>
                  <p:nvPr/>
                </p:nvSpPr>
                <p:spPr bwMode="auto">
                  <a:xfrm>
                    <a:off x="336"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44"/>
                  <p:cNvSpPr>
                    <a:spLocks noChangeArrowheads="1"/>
                  </p:cNvSpPr>
                  <p:nvPr/>
                </p:nvSpPr>
                <p:spPr bwMode="auto">
                  <a:xfrm>
                    <a:off x="384" y="1872"/>
                    <a:ext cx="48" cy="144"/>
                  </a:xfrm>
                  <a:prstGeom prst="rect">
                    <a:avLst/>
                  </a:prstGeom>
                  <a:solidFill>
                    <a:srgbClr val="FF66CC"/>
                  </a:solid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4" name="Freeform 45"/>
                <p:cNvSpPr>
                  <a:spLocks/>
                </p:cNvSpPr>
                <p:nvPr/>
              </p:nvSpPr>
              <p:spPr bwMode="auto">
                <a:xfrm>
                  <a:off x="2976" y="2688"/>
                  <a:ext cx="288" cy="48"/>
                </a:xfrm>
                <a:custGeom>
                  <a:avLst/>
                  <a:gdLst>
                    <a:gd name="T0" fmla="*/ 0 w 288"/>
                    <a:gd name="T1" fmla="*/ 0 h 48"/>
                    <a:gd name="T2" fmla="*/ 144 w 288"/>
                    <a:gd name="T3" fmla="*/ 48 h 48"/>
                    <a:gd name="T4" fmla="*/ 288 w 288"/>
                    <a:gd name="T5" fmla="*/ 0 h 48"/>
                    <a:gd name="T6" fmla="*/ 0 w 28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48">
                      <a:moveTo>
                        <a:pt x="0" y="0"/>
                      </a:moveTo>
                      <a:lnTo>
                        <a:pt x="144" y="48"/>
                      </a:lnTo>
                      <a:lnTo>
                        <a:pt x="288" y="0"/>
                      </a:lnTo>
                      <a:lnTo>
                        <a:pt x="0" y="0"/>
                      </a:lnTo>
                      <a:close/>
                    </a:path>
                  </a:pathLst>
                </a:custGeom>
                <a:solidFill>
                  <a:schemeClr val="bg1"/>
                </a:solidFill>
                <a:ln w="635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1" name="Rectangle 46"/>
              <p:cNvSpPr>
                <a:spLocks noChangeArrowheads="1"/>
              </p:cNvSpPr>
              <p:nvPr/>
            </p:nvSpPr>
            <p:spPr bwMode="auto">
              <a:xfrm>
                <a:off x="4944" y="3360"/>
                <a:ext cx="288" cy="192"/>
              </a:xfrm>
              <a:prstGeom prst="rect">
                <a:avLst/>
              </a:prstGeom>
              <a:noFill/>
              <a:ln w="12700">
                <a:solidFill>
                  <a:schemeClr val="tx1"/>
                </a:solidFill>
                <a:miter lim="800000"/>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0" name="Group 19"/>
          <p:cNvGrpSpPr/>
          <p:nvPr/>
        </p:nvGrpSpPr>
        <p:grpSpPr>
          <a:xfrm>
            <a:off x="4495800" y="5043871"/>
            <a:ext cx="3022600" cy="623887"/>
            <a:chOff x="3657600" y="5319713"/>
            <a:chExt cx="3022600" cy="623887"/>
          </a:xfrm>
        </p:grpSpPr>
        <p:sp>
          <p:nvSpPr>
            <p:cNvPr id="63508" name="Text Box 80"/>
            <p:cNvSpPr txBox="1">
              <a:spLocks noChangeArrowheads="1"/>
            </p:cNvSpPr>
            <p:nvPr/>
          </p:nvSpPr>
          <p:spPr bwMode="auto">
            <a:xfrm>
              <a:off x="3657600" y="5319713"/>
              <a:ext cx="1828042" cy="371513"/>
            </a:xfrm>
            <a:prstGeom prst="rect">
              <a:avLst/>
            </a:prstGeom>
            <a:noFill/>
            <a:ln w="12700">
              <a:noFill/>
              <a:miter lim="800000"/>
              <a:headEnd type="none" w="sm" len="sm"/>
              <a:tailEnd type="none" w="sm" len="sm"/>
            </a:ln>
            <a:effec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MPI_Wait</a:t>
              </a:r>
              <a:r>
                <a:rPr kumimoji="0" lang="de-DE"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63509" name="Freeform 81"/>
            <p:cNvSpPr>
              <a:spLocks/>
            </p:cNvSpPr>
            <p:nvPr/>
          </p:nvSpPr>
          <p:spPr bwMode="auto">
            <a:xfrm>
              <a:off x="5447542" y="5441560"/>
              <a:ext cx="1018346" cy="331141"/>
            </a:xfrm>
            <a:custGeom>
              <a:avLst/>
              <a:gdLst>
                <a:gd name="T0" fmla="*/ 0 w 864"/>
                <a:gd name="T1" fmla="*/ 0 h 192"/>
                <a:gd name="T2" fmla="*/ 676 w 864"/>
                <a:gd name="T3" fmla="*/ 0 h 192"/>
                <a:gd name="T4" fmla="*/ 761 w 864"/>
                <a:gd name="T5" fmla="*/ 192 h 192"/>
                <a:gd name="T6" fmla="*/ 0 60000 65536"/>
                <a:gd name="T7" fmla="*/ 0 60000 65536"/>
                <a:gd name="T8" fmla="*/ 0 60000 65536"/>
              </a:gdLst>
              <a:ahLst/>
              <a:cxnLst>
                <a:cxn ang="T6">
                  <a:pos x="T0" y="T1"/>
                </a:cxn>
                <a:cxn ang="T7">
                  <a:pos x="T2" y="T3"/>
                </a:cxn>
                <a:cxn ang="T8">
                  <a:pos x="T4" y="T5"/>
                </a:cxn>
              </a:cxnLst>
              <a:rect l="0" t="0" r="r" b="b"/>
              <a:pathLst>
                <a:path w="864" h="192">
                  <a:moveTo>
                    <a:pt x="0" y="0"/>
                  </a:moveTo>
                  <a:lnTo>
                    <a:pt x="768" y="0"/>
                  </a:lnTo>
                  <a:lnTo>
                    <a:pt x="864" y="192"/>
                  </a:lnTo>
                </a:path>
              </a:pathLst>
            </a:custGeom>
            <a:noFill/>
            <a:ln w="12700" cap="flat" cmpd="sng">
              <a:solidFill>
                <a:schemeClr val="tx1"/>
              </a:solidFill>
              <a:prstDash val="solid"/>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p:cNvGrpSpPr/>
            <p:nvPr/>
          </p:nvGrpSpPr>
          <p:grpSpPr>
            <a:xfrm>
              <a:off x="6313488" y="5699904"/>
              <a:ext cx="366712" cy="243696"/>
              <a:chOff x="6313488" y="5699904"/>
              <a:chExt cx="366712" cy="243696"/>
            </a:xfrm>
          </p:grpSpPr>
          <p:sp>
            <p:nvSpPr>
              <p:cNvPr id="63507" name="Line 79"/>
              <p:cNvSpPr>
                <a:spLocks noChangeShapeType="1"/>
              </p:cNvSpPr>
              <p:nvPr/>
            </p:nvSpPr>
            <p:spPr bwMode="auto">
              <a:xfrm flipH="1">
                <a:off x="6477000" y="5699904"/>
                <a:ext cx="203200" cy="243696"/>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10" name="Line 82"/>
              <p:cNvSpPr>
                <a:spLocks noChangeShapeType="1"/>
              </p:cNvSpPr>
              <p:nvPr/>
            </p:nvSpPr>
            <p:spPr bwMode="auto">
              <a:xfrm flipH="1">
                <a:off x="6396038" y="5699904"/>
                <a:ext cx="203200" cy="243696"/>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11" name="Line 83"/>
              <p:cNvSpPr>
                <a:spLocks noChangeShapeType="1"/>
              </p:cNvSpPr>
              <p:nvPr/>
            </p:nvSpPr>
            <p:spPr bwMode="auto">
              <a:xfrm flipH="1">
                <a:off x="6313488" y="5699904"/>
                <a:ext cx="203200" cy="243696"/>
              </a:xfrm>
              <a:prstGeom prst="line">
                <a:avLst/>
              </a:prstGeom>
              <a:noFill/>
              <a:ln w="38100">
                <a:solidFill>
                  <a:srgbClr val="0000FF"/>
                </a:solidFill>
                <a:round/>
                <a:headEnd type="none" w="sm" len="sm"/>
                <a:tailEnd type="none" w="sm" len="sm"/>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0" name="Rectangle 69"/>
          <p:cNvSpPr/>
          <p:nvPr/>
        </p:nvSpPr>
        <p:spPr>
          <a:xfrm>
            <a:off x="181386" y="6629408"/>
            <a:ext cx="6616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[ICHEC]→</a:t>
            </a:r>
          </a:p>
        </p:txBody>
      </p:sp>
    </p:spTree>
    <p:extLst>
      <p:ext uri="{BB962C8B-B14F-4D97-AF65-F5344CB8AC3E}">
        <p14:creationId xmlns:p14="http://schemas.microsoft.com/office/powerpoint/2010/main" val="309123618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Waiting for </a:t>
            </a:r>
            <a:r>
              <a:rPr lang="en-US" dirty="0" err="1">
                <a:latin typeface="Consolas" panose="020B0609020204030204" pitchFamily="49" charset="0"/>
              </a:rPr>
              <a:t>Isend</a:t>
            </a:r>
            <a:r>
              <a:rPr lang="en-US" dirty="0"/>
              <a:t>/</a:t>
            </a:r>
            <a:r>
              <a:rPr lang="en-US" dirty="0" err="1">
                <a:latin typeface="Consolas" panose="020B0609020204030204" pitchFamily="49" charset="0"/>
              </a:rPr>
              <a:t>Ireceive</a:t>
            </a:r>
            <a:r>
              <a:rPr lang="en-US" dirty="0"/>
              <a:t> to complete </a:t>
            </a:r>
          </a:p>
        </p:txBody>
      </p:sp>
      <p:sp>
        <p:nvSpPr>
          <p:cNvPr id="3" name="Content Placeholder 2"/>
          <p:cNvSpPr>
            <a:spLocks noGrp="1"/>
          </p:cNvSpPr>
          <p:nvPr>
            <p:ph idx="1"/>
          </p:nvPr>
        </p:nvSpPr>
        <p:spPr/>
        <p:txBody>
          <a:bodyPr/>
          <a:lstStyle/>
          <a:p>
            <a:r>
              <a:rPr lang="en-US" sz="1800" dirty="0"/>
              <a:t>Waiting on a single send</a:t>
            </a:r>
          </a:p>
          <a:p>
            <a:pPr marL="114300" indent="0">
              <a:buNone/>
            </a:pP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MPI_Wait</a:t>
            </a:r>
            <a:r>
              <a:rPr lang="en-US" sz="1600" dirty="0">
                <a:solidFill>
                  <a:prstClr val="black"/>
                </a:solidFill>
                <a:latin typeface="Consolas" pitchFamily="49" charset="0"/>
                <a:cs typeface="Consolas" pitchFamily="49" charset="0"/>
              </a:rPr>
              <a:t>(</a:t>
            </a:r>
            <a:r>
              <a:rPr lang="en-US" sz="1600" dirty="0" err="1">
                <a:solidFill>
                  <a:srgbClr val="FF00FF"/>
                </a:solidFill>
                <a:latin typeface="Consolas" pitchFamily="49" charset="0"/>
                <a:cs typeface="Consolas" pitchFamily="49" charset="0"/>
              </a:rPr>
              <a:t>MPI_Request</a:t>
            </a:r>
            <a:r>
              <a:rPr lang="en-US" sz="1600" dirty="0">
                <a:solidFill>
                  <a:prstClr val="black"/>
                </a:solidFill>
                <a:latin typeface="Consolas" pitchFamily="49" charset="0"/>
                <a:cs typeface="Consolas" pitchFamily="49" charset="0"/>
              </a:rPr>
              <a:t> *request, </a:t>
            </a:r>
            <a:r>
              <a:rPr lang="en-US" sz="1600" dirty="0" err="1">
                <a:solidFill>
                  <a:srgbClr val="FF00FF"/>
                </a:solidFill>
                <a:latin typeface="Consolas" pitchFamily="49" charset="0"/>
                <a:cs typeface="Consolas" pitchFamily="49" charset="0"/>
              </a:rPr>
              <a:t>MPI_Status</a:t>
            </a:r>
            <a:r>
              <a:rPr lang="en-US" sz="1600" dirty="0">
                <a:solidFill>
                  <a:prstClr val="black"/>
                </a:solidFill>
                <a:latin typeface="Consolas" pitchFamily="49" charset="0"/>
                <a:cs typeface="Consolas" pitchFamily="49" charset="0"/>
              </a:rPr>
              <a:t> *status);</a:t>
            </a:r>
          </a:p>
          <a:p>
            <a:pPr marL="0" indent="0">
              <a:buNone/>
            </a:pPr>
            <a:endParaRPr lang="en-US" sz="1800" dirty="0"/>
          </a:p>
          <a:p>
            <a:pPr marL="0" indent="0">
              <a:buNone/>
            </a:pPr>
            <a:endParaRPr lang="en-US" sz="1800" dirty="0"/>
          </a:p>
          <a:p>
            <a:r>
              <a:rPr lang="en-US" sz="1800" dirty="0"/>
              <a:t>Waiting on multiple sends (get status of all)</a:t>
            </a:r>
          </a:p>
          <a:p>
            <a:pPr lvl="1"/>
            <a:r>
              <a:rPr lang="en-US" sz="1600" dirty="0"/>
              <a:t>Till all complete, as a barrier</a:t>
            </a:r>
            <a:endParaRPr lang="en-US" sz="1600" dirty="0">
              <a:solidFill>
                <a:srgbClr val="0000FF"/>
              </a:solidFill>
              <a:latin typeface="Consolas" pitchFamily="49" charset="0"/>
              <a:cs typeface="Consolas" pitchFamily="49" charset="0"/>
            </a:endParaRPr>
          </a:p>
          <a:p>
            <a:pPr marL="114300" lvl="1" indent="0">
              <a:buNone/>
            </a:pPr>
            <a:r>
              <a:rPr lang="en-US" sz="1600" dirty="0" err="1">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MPI_Waitall</a:t>
            </a:r>
            <a:r>
              <a:rPr lang="en-US" sz="1600" dirty="0">
                <a:latin typeface="Consolas" pitchFamily="49" charset="0"/>
                <a:cs typeface="Consolas" pitchFamily="49" charset="0"/>
              </a:rPr>
              <a:t>(</a:t>
            </a:r>
            <a:r>
              <a:rPr lang="en-US" sz="1600" dirty="0" err="1">
                <a:solidFill>
                  <a:srgbClr val="0000FF"/>
                </a:solidFill>
                <a:latin typeface="Consolas" pitchFamily="49" charset="0"/>
                <a:cs typeface="Consolas" pitchFamily="49" charset="0"/>
              </a:rPr>
              <a:t>int</a:t>
            </a:r>
            <a:r>
              <a:rPr lang="en-US" sz="1600" dirty="0">
                <a:solidFill>
                  <a:srgbClr val="0000FF"/>
                </a:solidFill>
                <a:latin typeface="Consolas" pitchFamily="49" charset="0"/>
                <a:cs typeface="Consolas" pitchFamily="49" charset="0"/>
              </a:rPr>
              <a:t> </a:t>
            </a:r>
            <a:r>
              <a:rPr lang="en-US" sz="1600" dirty="0">
                <a:latin typeface="Consolas" pitchFamily="49" charset="0"/>
                <a:cs typeface="Consolas" pitchFamily="49" charset="0"/>
              </a:rPr>
              <a:t>count, </a:t>
            </a:r>
            <a:r>
              <a:rPr lang="en-US" sz="1600" dirty="0" err="1">
                <a:solidFill>
                  <a:srgbClr val="FF00FF"/>
                </a:solidFill>
                <a:latin typeface="Consolas" pitchFamily="49" charset="0"/>
                <a:cs typeface="Consolas" pitchFamily="49" charset="0"/>
              </a:rPr>
              <a:t>MPI_Request</a:t>
            </a:r>
            <a:r>
              <a:rPr lang="en-US" sz="1600" dirty="0">
                <a:latin typeface="Consolas" pitchFamily="49" charset="0"/>
                <a:cs typeface="Consolas" pitchFamily="49" charset="0"/>
              </a:rPr>
              <a:t> *requests, </a:t>
            </a:r>
            <a:r>
              <a:rPr lang="en-US" sz="1600" dirty="0" err="1">
                <a:solidFill>
                  <a:srgbClr val="FF00FF"/>
                </a:solidFill>
                <a:latin typeface="Consolas" pitchFamily="49" charset="0"/>
                <a:cs typeface="Consolas" pitchFamily="49" charset="0"/>
              </a:rPr>
              <a:t>MPI_Status</a:t>
            </a:r>
            <a:r>
              <a:rPr lang="en-US" sz="1600" dirty="0">
                <a:solidFill>
                  <a:srgbClr val="FF00FF"/>
                </a:solidFill>
                <a:latin typeface="Consolas" pitchFamily="49" charset="0"/>
                <a:cs typeface="Consolas" pitchFamily="49" charset="0"/>
              </a:rPr>
              <a:t> </a:t>
            </a:r>
            <a:r>
              <a:rPr lang="en-US" sz="1600" dirty="0">
                <a:latin typeface="Consolas" pitchFamily="49" charset="0"/>
                <a:cs typeface="Consolas" pitchFamily="49" charset="0"/>
              </a:rPr>
              <a:t>*statuses);</a:t>
            </a:r>
          </a:p>
          <a:p>
            <a:pPr lvl="1"/>
            <a:endParaRPr lang="en-US" sz="1400" dirty="0"/>
          </a:p>
          <a:p>
            <a:pPr lvl="1"/>
            <a:r>
              <a:rPr lang="en-US" sz="1600" dirty="0"/>
              <a:t>Till at least one completes</a:t>
            </a:r>
          </a:p>
          <a:p>
            <a:pPr marL="114300" lvl="1" indent="0">
              <a:buNone/>
            </a:pP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MPI_Waitany</a:t>
            </a:r>
            <a:r>
              <a:rPr lang="en-US" sz="1600" dirty="0">
                <a:latin typeface="Consolas" pitchFamily="49" charset="0"/>
                <a:cs typeface="Consolas" pitchFamily="49" charset="0"/>
              </a:rPr>
              <a:t>(</a:t>
            </a:r>
            <a:r>
              <a:rPr lang="en-US" sz="1600" dirty="0">
                <a:solidFill>
                  <a:srgbClr val="0000FF"/>
                </a:solidFill>
                <a:latin typeface="Consolas" pitchFamily="49" charset="0"/>
                <a:cs typeface="Consolas" pitchFamily="49" charset="0"/>
              </a:rPr>
              <a:t>int </a:t>
            </a:r>
            <a:r>
              <a:rPr lang="en-US" sz="1600" dirty="0">
                <a:latin typeface="Consolas" pitchFamily="49" charset="0"/>
                <a:cs typeface="Consolas" pitchFamily="49" charset="0"/>
              </a:rPr>
              <a:t>count, </a:t>
            </a:r>
            <a:r>
              <a:rPr lang="en-US" sz="1600" dirty="0" err="1">
                <a:solidFill>
                  <a:srgbClr val="FF00FF"/>
                </a:solidFill>
                <a:latin typeface="Consolas" pitchFamily="49" charset="0"/>
                <a:cs typeface="Consolas" pitchFamily="49" charset="0"/>
              </a:rPr>
              <a:t>MPI_Request</a:t>
            </a:r>
            <a:r>
              <a:rPr lang="en-US" sz="1600" dirty="0">
                <a:latin typeface="Consolas" pitchFamily="49" charset="0"/>
                <a:cs typeface="Consolas" pitchFamily="49" charset="0"/>
              </a:rPr>
              <a:t> *requests, </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*index, </a:t>
            </a:r>
            <a:r>
              <a:rPr lang="en-US" sz="1600" dirty="0" err="1">
                <a:solidFill>
                  <a:srgbClr val="FF00FF"/>
                </a:solidFill>
                <a:latin typeface="Consolas" pitchFamily="49" charset="0"/>
                <a:cs typeface="Consolas" pitchFamily="49" charset="0"/>
              </a:rPr>
              <a:t>MPI_Status</a:t>
            </a:r>
            <a:r>
              <a:rPr lang="en-US" sz="1600" dirty="0">
                <a:latin typeface="Consolas" pitchFamily="49" charset="0"/>
                <a:cs typeface="Consolas" pitchFamily="49" charset="0"/>
              </a:rPr>
              <a:t> *status);</a:t>
            </a:r>
          </a:p>
          <a:p>
            <a:pPr lvl="1"/>
            <a:endParaRPr lang="en-US" sz="1400" dirty="0"/>
          </a:p>
          <a:p>
            <a:pPr lvl="1"/>
            <a:r>
              <a:rPr lang="en-US" sz="1600" dirty="0"/>
              <a:t>Helps monitor progressive completions (see also </a:t>
            </a:r>
            <a:r>
              <a:rPr lang="en-US" sz="1600" dirty="0">
                <a:hlinkClick r:id="rId3"/>
              </a:rPr>
              <a:t>here</a:t>
            </a:r>
            <a:r>
              <a:rPr lang="en-US" sz="1600" dirty="0"/>
              <a:t>)</a:t>
            </a:r>
          </a:p>
          <a:p>
            <a:pPr marL="114300" lvl="1" indent="0">
              <a:buNone/>
            </a:pP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MPI_Waitsome</a:t>
            </a:r>
            <a:r>
              <a:rPr lang="en-US" sz="1600" dirty="0">
                <a:latin typeface="Consolas" pitchFamily="49" charset="0"/>
                <a:cs typeface="Consolas" pitchFamily="49" charset="0"/>
              </a:rPr>
              <a:t>(</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latin typeface="Consolas" pitchFamily="49" charset="0"/>
                <a:cs typeface="Consolas" pitchFamily="49" charset="0"/>
              </a:rPr>
              <a:t>incount</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MPI_Request</a:t>
            </a:r>
            <a:r>
              <a:rPr lang="en-US" sz="1600" dirty="0">
                <a:solidFill>
                  <a:srgbClr val="FF00FF"/>
                </a:solidFill>
                <a:latin typeface="Consolas" pitchFamily="49" charset="0"/>
                <a:cs typeface="Consolas" pitchFamily="49" charset="0"/>
              </a:rPr>
              <a:t> </a:t>
            </a:r>
            <a:r>
              <a:rPr lang="en-US" sz="1600" dirty="0">
                <a:latin typeface="Consolas" pitchFamily="49" charset="0"/>
                <a:cs typeface="Consolas" pitchFamily="49" charset="0"/>
              </a:rPr>
              <a:t>*requests, </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latin typeface="Consolas" pitchFamily="49" charset="0"/>
                <a:cs typeface="Consolas" pitchFamily="49" charset="0"/>
              </a:rPr>
              <a:t>outcount</a:t>
            </a:r>
            <a:r>
              <a:rPr lang="en-US" sz="1600" dirty="0">
                <a:latin typeface="Consolas" pitchFamily="49" charset="0"/>
                <a:cs typeface="Consolas" pitchFamily="49" charset="0"/>
              </a:rPr>
              <a:t>, </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*indices, </a:t>
            </a:r>
            <a:r>
              <a:rPr lang="en-US" sz="1600" dirty="0" err="1">
                <a:solidFill>
                  <a:srgbClr val="FF00FF"/>
                </a:solidFill>
                <a:latin typeface="Consolas" pitchFamily="49" charset="0"/>
                <a:cs typeface="Consolas" pitchFamily="49" charset="0"/>
              </a:rPr>
              <a:t>MPI_Status</a:t>
            </a:r>
            <a:r>
              <a:rPr lang="en-US" sz="1600" dirty="0">
                <a:latin typeface="Consolas" pitchFamily="49" charset="0"/>
                <a:cs typeface="Consolas" pitchFamily="49" charset="0"/>
              </a:rPr>
              <a:t> *statuses)</a:t>
            </a:r>
            <a:r>
              <a:rPr lang="en-US" sz="1800" dirty="0"/>
              <a:t>;</a:t>
            </a:r>
            <a:endParaRPr lang="en-US" sz="1600" dirty="0">
              <a:latin typeface="Consolas" pitchFamily="49" charset="0"/>
              <a:cs typeface="Consolas"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42556"/>
            <a:ext cx="8140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[Alexander]→</a:t>
            </a:r>
          </a:p>
        </p:txBody>
      </p:sp>
      <p:grpSp>
        <p:nvGrpSpPr>
          <p:cNvPr id="10" name="Group 9"/>
          <p:cNvGrpSpPr/>
          <p:nvPr/>
        </p:nvGrpSpPr>
        <p:grpSpPr>
          <a:xfrm>
            <a:off x="3195248" y="2180115"/>
            <a:ext cx="397866" cy="453634"/>
            <a:chOff x="3195248" y="2180115"/>
            <a:chExt cx="397866" cy="453634"/>
          </a:xfrm>
        </p:grpSpPr>
        <p:sp>
          <p:nvSpPr>
            <p:cNvPr id="8" name="Rectangle 7"/>
            <p:cNvSpPr/>
            <p:nvPr/>
          </p:nvSpPr>
          <p:spPr>
            <a:xfrm>
              <a:off x="3195248" y="2372139"/>
              <a:ext cx="39786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a:t>
              </a:r>
            </a:p>
          </p:txBody>
        </p:sp>
        <p:sp>
          <p:nvSpPr>
            <p:cNvPr id="9" name="Right Arrow 8"/>
            <p:cNvSpPr/>
            <p:nvPr/>
          </p:nvSpPr>
          <p:spPr>
            <a:xfrm rot="16200000">
              <a:off x="3298169" y="2173257"/>
              <a:ext cx="192024"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p:cNvGrpSpPr/>
          <p:nvPr/>
        </p:nvGrpSpPr>
        <p:grpSpPr>
          <a:xfrm>
            <a:off x="5469056" y="2180115"/>
            <a:ext cx="522900" cy="453634"/>
            <a:chOff x="3195248" y="2180115"/>
            <a:chExt cx="522900" cy="453634"/>
          </a:xfrm>
        </p:grpSpPr>
        <p:sp>
          <p:nvSpPr>
            <p:cNvPr id="12" name="Rectangle 11"/>
            <p:cNvSpPr/>
            <p:nvPr/>
          </p:nvSpPr>
          <p:spPr>
            <a:xfrm>
              <a:off x="3195248" y="2372139"/>
              <a:ext cx="522900"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[OUT]</a:t>
              </a:r>
            </a:p>
          </p:txBody>
        </p:sp>
        <p:sp>
          <p:nvSpPr>
            <p:cNvPr id="13" name="Right Arrow 12"/>
            <p:cNvSpPr/>
            <p:nvPr/>
          </p:nvSpPr>
          <p:spPr>
            <a:xfrm rot="16200000">
              <a:off x="3298169" y="2173257"/>
              <a:ext cx="192024"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211541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MPI_Test</a:t>
            </a:r>
            <a:endParaRPr lang="en-US" sz="3200" dirty="0"/>
          </a:p>
        </p:txBody>
      </p:sp>
      <p:sp>
        <p:nvSpPr>
          <p:cNvPr id="3" name="Content Placeholder 2"/>
          <p:cNvSpPr>
            <a:spLocks noGrp="1"/>
          </p:cNvSpPr>
          <p:nvPr>
            <p:ph idx="1"/>
          </p:nvPr>
        </p:nvSpPr>
        <p:spPr/>
        <p:txBody>
          <a:bodyPr>
            <a:normAutofit/>
          </a:bodyPr>
          <a:lstStyle/>
          <a:p>
            <a:r>
              <a:rPr lang="en-US" sz="2000" dirty="0"/>
              <a:t>When completed, </a:t>
            </a:r>
            <a:r>
              <a:rPr lang="en-US" sz="2000" dirty="0">
                <a:latin typeface="Courier New" panose="02070309020205020404" pitchFamily="49" charset="0"/>
                <a:cs typeface="Courier New" panose="02070309020205020404" pitchFamily="49" charset="0"/>
              </a:rPr>
              <a:t>flag</a:t>
            </a:r>
            <a:r>
              <a:rPr lang="en-US" sz="2000" dirty="0"/>
              <a:t> is true</a:t>
            </a:r>
          </a:p>
          <a:p>
            <a:pPr marL="0" indent="0">
              <a:buNone/>
            </a:pPr>
            <a:r>
              <a:rPr lang="en-US" sz="1600" dirty="0" err="1">
                <a:solidFill>
                  <a:srgbClr val="0000FF"/>
                </a:solidFill>
                <a:latin typeface="Consolas" pitchFamily="49" charset="0"/>
                <a:cs typeface="Consolas" pitchFamily="49" charset="0"/>
              </a:rPr>
              <a:t>int</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MPI_Test</a:t>
            </a:r>
            <a:r>
              <a:rPr lang="en-US" sz="1600" dirty="0">
                <a:latin typeface="Consolas" pitchFamily="49" charset="0"/>
                <a:cs typeface="Consolas" pitchFamily="49" charset="0"/>
              </a:rPr>
              <a:t>(</a:t>
            </a:r>
            <a:r>
              <a:rPr lang="en-US" sz="1600" dirty="0" err="1">
                <a:solidFill>
                  <a:srgbClr val="FF00FF"/>
                </a:solidFill>
                <a:latin typeface="Consolas" pitchFamily="49" charset="0"/>
                <a:cs typeface="Consolas" pitchFamily="49" charset="0"/>
              </a:rPr>
              <a:t>MPI_Request</a:t>
            </a:r>
            <a:r>
              <a:rPr lang="en-US" sz="1600" dirty="0">
                <a:latin typeface="Consolas" pitchFamily="49" charset="0"/>
                <a:cs typeface="Consolas" pitchFamily="49" charset="0"/>
              </a:rPr>
              <a:t> *request, </a:t>
            </a:r>
            <a:r>
              <a:rPr lang="en-US" sz="1600" dirty="0" err="1">
                <a:solidFill>
                  <a:srgbClr val="0000FF"/>
                </a:solidFill>
                <a:latin typeface="Consolas" pitchFamily="49" charset="0"/>
                <a:cs typeface="Consolas" pitchFamily="49" charset="0"/>
              </a:rPr>
              <a:t>int</a:t>
            </a:r>
            <a:r>
              <a:rPr lang="en-US" sz="1600" dirty="0">
                <a:latin typeface="Consolas" pitchFamily="49" charset="0"/>
                <a:cs typeface="Consolas" pitchFamily="49" charset="0"/>
              </a:rPr>
              <a:t> *flag, </a:t>
            </a:r>
            <a:r>
              <a:rPr lang="en-US" sz="1600" dirty="0" err="1">
                <a:solidFill>
                  <a:srgbClr val="FF00FF"/>
                </a:solidFill>
                <a:latin typeface="Consolas" pitchFamily="49" charset="0"/>
                <a:cs typeface="Consolas" pitchFamily="49" charset="0"/>
              </a:rPr>
              <a:t>MPI_Status</a:t>
            </a:r>
            <a:r>
              <a:rPr lang="en-US" sz="1600" dirty="0">
                <a:latin typeface="Consolas" pitchFamily="49" charset="0"/>
                <a:cs typeface="Consolas" pitchFamily="49" charset="0"/>
              </a:rPr>
              <a:t> *status);</a:t>
            </a:r>
          </a:p>
          <a:p>
            <a:pPr marL="0" indent="0">
              <a:buNone/>
            </a:pPr>
            <a:endParaRPr lang="en-US" sz="1600" dirty="0">
              <a:latin typeface="Consolas" pitchFamily="49" charset="0"/>
              <a:cs typeface="Consolas" pitchFamily="49" charset="0"/>
            </a:endParaRPr>
          </a:p>
          <a:p>
            <a:endParaRPr lang="en-US" sz="2000" dirty="0"/>
          </a:p>
          <a:p>
            <a:r>
              <a:rPr lang="en-US" sz="2000" dirty="0"/>
              <a:t>Similar in meaning to </a:t>
            </a:r>
            <a:r>
              <a:rPr lang="en-US" sz="2000" dirty="0" err="1">
                <a:latin typeface="Courier New" panose="02070309020205020404" pitchFamily="49" charset="0"/>
                <a:cs typeface="Courier New" panose="02070309020205020404" pitchFamily="49" charset="0"/>
              </a:rPr>
              <a:t>MPI_WaitBLAH</a:t>
            </a:r>
            <a:r>
              <a:rPr lang="en-US" sz="2000" dirty="0">
                <a:latin typeface="Consolas" panose="020B0609020204030204" pitchFamily="49" charset="0"/>
              </a:rPr>
              <a:t>, except nonblocking</a:t>
            </a:r>
          </a:p>
          <a:p>
            <a:pPr marL="0" indent="0">
              <a:buNone/>
              <a:tabLst>
                <a:tab pos="1712913" algn="l"/>
              </a:tabLst>
            </a:pPr>
            <a:endParaRPr lang="en-US" sz="1600" dirty="0">
              <a:latin typeface="Consolas" pitchFamily="49" charset="0"/>
              <a:cs typeface="Consolas" pitchFamily="49" charset="0"/>
            </a:endParaRPr>
          </a:p>
          <a:p>
            <a:pPr marL="0" indent="0">
              <a:buClr>
                <a:srgbClr val="330066"/>
              </a:buClr>
              <a:buNone/>
            </a:pP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MPI_Testall</a:t>
            </a:r>
            <a:r>
              <a:rPr lang="en-US" sz="1600" dirty="0">
                <a:solidFill>
                  <a:srgbClr val="000000"/>
                </a:solidFill>
                <a:latin typeface="Consolas" pitchFamily="49" charset="0"/>
                <a:cs typeface="Consolas" pitchFamily="49" charset="0"/>
              </a:rPr>
              <a:t>(</a:t>
            </a: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count, </a:t>
            </a:r>
            <a:r>
              <a:rPr lang="en-US" sz="1600" dirty="0" err="1">
                <a:solidFill>
                  <a:srgbClr val="FF00FF"/>
                </a:solidFill>
                <a:latin typeface="Consolas" pitchFamily="49" charset="0"/>
                <a:cs typeface="Consolas" pitchFamily="49" charset="0"/>
              </a:rPr>
              <a:t>MPI_Request</a:t>
            </a:r>
            <a:r>
              <a:rPr lang="en-US" sz="1600" dirty="0">
                <a:solidFill>
                  <a:srgbClr val="000000"/>
                </a:solidFill>
                <a:latin typeface="Consolas" pitchFamily="49" charset="0"/>
                <a:cs typeface="Consolas" pitchFamily="49" charset="0"/>
              </a:rPr>
              <a:t> *requests, </a:t>
            </a: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*flag,</a:t>
            </a:r>
            <a:r>
              <a:rPr lang="en-US" sz="1600" dirty="0">
                <a:solidFill>
                  <a:srgbClr val="FF00FF"/>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MPI_Status</a:t>
            </a:r>
            <a:r>
              <a:rPr lang="en-US" sz="1600" dirty="0">
                <a:solidFill>
                  <a:srgbClr val="000000"/>
                </a:solidFill>
                <a:latin typeface="Consolas" pitchFamily="49" charset="0"/>
                <a:cs typeface="Consolas" pitchFamily="49" charset="0"/>
              </a:rPr>
              <a:t> *statuses);</a:t>
            </a:r>
          </a:p>
          <a:p>
            <a:pPr marL="0" indent="0">
              <a:buClr>
                <a:srgbClr val="330066"/>
              </a:buClr>
              <a:buNone/>
              <a:tabLst>
                <a:tab pos="1770063" algn="l"/>
              </a:tabLst>
            </a:pPr>
            <a:endParaRPr lang="en-US" sz="1600" dirty="0">
              <a:solidFill>
                <a:srgbClr val="0000FF"/>
              </a:solidFill>
              <a:latin typeface="Consolas" pitchFamily="49" charset="0"/>
              <a:cs typeface="Consolas" pitchFamily="49" charset="0"/>
            </a:endParaRPr>
          </a:p>
          <a:p>
            <a:pPr marL="0" indent="0">
              <a:buClr>
                <a:srgbClr val="330066"/>
              </a:buClr>
              <a:buNone/>
              <a:tabLst>
                <a:tab pos="1546225" algn="l"/>
              </a:tabLst>
            </a:pP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MPI_Testany</a:t>
            </a:r>
            <a:r>
              <a:rPr lang="en-US" sz="1600" dirty="0">
                <a:solidFill>
                  <a:srgbClr val="000000"/>
                </a:solidFill>
                <a:latin typeface="Consolas" pitchFamily="49" charset="0"/>
                <a:cs typeface="Consolas" pitchFamily="49" charset="0"/>
              </a:rPr>
              <a:t>(</a:t>
            </a: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count, </a:t>
            </a:r>
            <a:r>
              <a:rPr lang="en-US" sz="1600" dirty="0" err="1">
                <a:solidFill>
                  <a:srgbClr val="FF00FF"/>
                </a:solidFill>
                <a:latin typeface="Consolas" pitchFamily="49" charset="0"/>
                <a:cs typeface="Consolas" pitchFamily="49" charset="0"/>
              </a:rPr>
              <a:t>MPI_Request</a:t>
            </a:r>
            <a:r>
              <a:rPr lang="en-US" sz="1600" dirty="0">
                <a:solidFill>
                  <a:srgbClr val="000000"/>
                </a:solidFill>
                <a:latin typeface="Consolas" pitchFamily="49" charset="0"/>
                <a:cs typeface="Consolas" pitchFamily="49" charset="0"/>
              </a:rPr>
              <a:t> *requests, </a:t>
            </a: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*index, </a:t>
            </a:r>
            <a:r>
              <a:rPr lang="en-US" sz="1600" dirty="0">
                <a:solidFill>
                  <a:srgbClr val="0000FF"/>
                </a:solidFill>
                <a:latin typeface="Consolas" pitchFamily="49" charset="0"/>
                <a:cs typeface="Consolas" pitchFamily="49" charset="0"/>
              </a:rPr>
              <a:t>int</a:t>
            </a:r>
            <a:r>
              <a:rPr lang="en-US" sz="1600" dirty="0">
                <a:solidFill>
                  <a:srgbClr val="000000"/>
                </a:solidFill>
                <a:latin typeface="Consolas" pitchFamily="49" charset="0"/>
                <a:cs typeface="Consolas" pitchFamily="49" charset="0"/>
              </a:rPr>
              <a:t> *flag, </a:t>
            </a:r>
            <a:r>
              <a:rPr lang="en-US" sz="1600" dirty="0" err="1">
                <a:solidFill>
                  <a:srgbClr val="FF00FF"/>
                </a:solidFill>
                <a:latin typeface="Consolas" pitchFamily="49" charset="0"/>
                <a:cs typeface="Consolas" pitchFamily="49" charset="0"/>
              </a:rPr>
              <a:t>MPI_Status</a:t>
            </a:r>
            <a:r>
              <a:rPr lang="en-US" sz="1600" dirty="0">
                <a:solidFill>
                  <a:srgbClr val="000000"/>
                </a:solidFill>
                <a:latin typeface="Consolas" pitchFamily="49" charset="0"/>
                <a:cs typeface="Consolas" pitchFamily="49" charset="0"/>
              </a:rPr>
              <a:t> *status);</a:t>
            </a:r>
          </a:p>
          <a:p>
            <a:pPr lvl="0"/>
            <a:endParaRPr lang="en-US" sz="2000" dirty="0">
              <a:solidFill>
                <a:prstClr val="black"/>
              </a:solidFill>
              <a:latin typeface="Consolas" panose="020B0609020204030204" pitchFamily="49" charset="0"/>
            </a:endParaRPr>
          </a:p>
          <a:p>
            <a:pPr marL="0" lvl="0" indent="0">
              <a:buNone/>
              <a:tabLst>
                <a:tab pos="1712913" algn="l"/>
              </a:tabLst>
            </a:pP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MPI_Testsome</a:t>
            </a:r>
            <a:r>
              <a:rPr lang="en-US" sz="1600" dirty="0">
                <a:solidFill>
                  <a:prstClr val="black"/>
                </a:solidFill>
                <a:latin typeface="Consolas" pitchFamily="49" charset="0"/>
                <a:cs typeface="Consolas" pitchFamily="49" charset="0"/>
              </a:rPr>
              <a:t>(</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incount</a:t>
            </a:r>
            <a:r>
              <a:rPr lang="en-US" sz="1600" dirty="0">
                <a:solidFill>
                  <a:prstClr val="black"/>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MPI_Request</a:t>
            </a:r>
            <a:r>
              <a:rPr lang="en-US" sz="1600" dirty="0">
                <a:solidFill>
                  <a:prstClr val="black"/>
                </a:solidFill>
                <a:latin typeface="Consolas" pitchFamily="49" charset="0"/>
                <a:cs typeface="Consolas" pitchFamily="49" charset="0"/>
              </a:rPr>
              <a:t> *requests, </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*outcount, </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*indices, </a:t>
            </a:r>
            <a:r>
              <a:rPr lang="en-US" sz="1600" dirty="0" err="1">
                <a:solidFill>
                  <a:srgbClr val="FF00FF"/>
                </a:solidFill>
                <a:latin typeface="Consolas" pitchFamily="49" charset="0"/>
                <a:cs typeface="Consolas" pitchFamily="49" charset="0"/>
              </a:rPr>
              <a:t>MPI_Status</a:t>
            </a:r>
            <a:r>
              <a:rPr lang="en-US" sz="1600" dirty="0">
                <a:solidFill>
                  <a:prstClr val="black"/>
                </a:solidFill>
                <a:latin typeface="Consolas" pitchFamily="49" charset="0"/>
                <a:cs typeface="Consolas" pitchFamily="49" charset="0"/>
              </a:rPr>
              <a:t> *statuses);</a:t>
            </a:r>
          </a:p>
          <a:p>
            <a:pPr lvl="0">
              <a:buClr>
                <a:srgbClr val="330066"/>
              </a:buClr>
            </a:pPr>
            <a:endParaRPr lang="en-US" sz="2000" dirty="0">
              <a:solidFill>
                <a:srgbClr val="000000"/>
              </a:solidFill>
            </a:endParaRPr>
          </a:p>
          <a:p>
            <a:pPr marL="0" indent="0">
              <a:buNone/>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8140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[Alexander]→</a:t>
            </a:r>
          </a:p>
        </p:txBody>
      </p:sp>
      <p:grpSp>
        <p:nvGrpSpPr>
          <p:cNvPr id="6" name="Group 5"/>
          <p:cNvGrpSpPr/>
          <p:nvPr/>
        </p:nvGrpSpPr>
        <p:grpSpPr>
          <a:xfrm>
            <a:off x="3143042" y="2219010"/>
            <a:ext cx="397866" cy="453634"/>
            <a:chOff x="3195248" y="2180115"/>
            <a:chExt cx="397866" cy="453634"/>
          </a:xfrm>
        </p:grpSpPr>
        <p:sp>
          <p:nvSpPr>
            <p:cNvPr id="7" name="Rectangle 6"/>
            <p:cNvSpPr/>
            <p:nvPr/>
          </p:nvSpPr>
          <p:spPr>
            <a:xfrm>
              <a:off x="3195248" y="2372139"/>
              <a:ext cx="39786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a:t>
              </a:r>
            </a:p>
          </p:txBody>
        </p:sp>
        <p:sp>
          <p:nvSpPr>
            <p:cNvPr id="8" name="Right Arrow 7"/>
            <p:cNvSpPr/>
            <p:nvPr/>
          </p:nvSpPr>
          <p:spPr>
            <a:xfrm rot="16200000">
              <a:off x="3298169" y="2173257"/>
              <a:ext cx="192024"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6655083" y="2218215"/>
            <a:ext cx="522900" cy="453634"/>
            <a:chOff x="3195248" y="2180115"/>
            <a:chExt cx="522900" cy="453634"/>
          </a:xfrm>
        </p:grpSpPr>
        <p:sp>
          <p:nvSpPr>
            <p:cNvPr id="10" name="Rectangle 9"/>
            <p:cNvSpPr/>
            <p:nvPr/>
          </p:nvSpPr>
          <p:spPr>
            <a:xfrm>
              <a:off x="3195248" y="2372139"/>
              <a:ext cx="522900"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[OUT]</a:t>
              </a:r>
            </a:p>
          </p:txBody>
        </p:sp>
        <p:sp>
          <p:nvSpPr>
            <p:cNvPr id="11" name="Right Arrow 10"/>
            <p:cNvSpPr/>
            <p:nvPr/>
          </p:nvSpPr>
          <p:spPr>
            <a:xfrm rot="16200000">
              <a:off x="3298169" y="2173257"/>
              <a:ext cx="192024"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p:cNvGrpSpPr/>
          <p:nvPr/>
        </p:nvGrpSpPr>
        <p:grpSpPr>
          <a:xfrm>
            <a:off x="4636675" y="2218215"/>
            <a:ext cx="522900" cy="453634"/>
            <a:chOff x="3195248" y="2180115"/>
            <a:chExt cx="522900" cy="453634"/>
          </a:xfrm>
        </p:grpSpPr>
        <p:sp>
          <p:nvSpPr>
            <p:cNvPr id="13" name="Rectangle 12"/>
            <p:cNvSpPr/>
            <p:nvPr/>
          </p:nvSpPr>
          <p:spPr>
            <a:xfrm>
              <a:off x="3195248" y="2372139"/>
              <a:ext cx="522900"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[OUT]</a:t>
              </a:r>
            </a:p>
          </p:txBody>
        </p:sp>
        <p:sp>
          <p:nvSpPr>
            <p:cNvPr id="14" name="Right Arrow 13"/>
            <p:cNvSpPr/>
            <p:nvPr/>
          </p:nvSpPr>
          <p:spPr>
            <a:xfrm rot="16200000">
              <a:off x="3298169" y="2173257"/>
              <a:ext cx="192024"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830945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Another helper, at the receiving end: </a:t>
            </a:r>
            <a:r>
              <a:rPr lang="en-US" sz="3200" dirty="0" err="1">
                <a:solidFill>
                  <a:srgbClr val="FFC000"/>
                </a:solidFill>
                <a:ea typeface="+mn-ea"/>
                <a:cs typeface="Consolas" pitchFamily="49" charset="0"/>
              </a:rPr>
              <a:t>MPI_Probe</a:t>
            </a:r>
            <a:r>
              <a:rPr lang="en-US" sz="3200" dirty="0"/>
              <a:t> / </a:t>
            </a:r>
            <a:r>
              <a:rPr lang="en-US" sz="3200" dirty="0" err="1">
                <a:solidFill>
                  <a:srgbClr val="FFC000"/>
                </a:solidFill>
                <a:ea typeface="+mn-ea"/>
                <a:cs typeface="Consolas" pitchFamily="49" charset="0"/>
              </a:rPr>
              <a:t>MPI_Iprobe</a:t>
            </a:r>
            <a:r>
              <a:rPr lang="en-US" sz="3200" dirty="0"/>
              <a:t>  [1/2]</a:t>
            </a:r>
            <a:endParaRPr lang="en-US" sz="3200" dirty="0">
              <a:solidFill>
                <a:srgbClr val="FF00FF"/>
              </a:solidFill>
              <a:ea typeface="+mn-ea"/>
              <a:cs typeface="Consolas" pitchFamily="49" charset="0"/>
            </a:endParaRP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latin typeface="Consolas" pitchFamily="49" charset="0"/>
                <a:cs typeface="Consolas" pitchFamily="49" charset="0"/>
              </a:rPr>
              <a:t>MPI_PROBE</a:t>
            </a:r>
            <a:r>
              <a:rPr lang="en-US" sz="2000" dirty="0"/>
              <a:t> and </a:t>
            </a:r>
            <a:r>
              <a:rPr lang="en-US" sz="2000" dirty="0">
                <a:solidFill>
                  <a:srgbClr val="0070C0"/>
                </a:solidFill>
                <a:latin typeface="Consolas" pitchFamily="49" charset="0"/>
                <a:cs typeface="Consolas" pitchFamily="49" charset="0"/>
              </a:rPr>
              <a:t>MPI_IPROBE</a:t>
            </a:r>
            <a:r>
              <a:rPr lang="en-US" sz="2000" dirty="0">
                <a:solidFill>
                  <a:srgbClr val="FF00FF"/>
                </a:solidFill>
                <a:latin typeface="Consolas" pitchFamily="49" charset="0"/>
                <a:cs typeface="Consolas" pitchFamily="49" charset="0"/>
              </a:rPr>
              <a:t> </a:t>
            </a:r>
            <a:r>
              <a:rPr lang="en-US" sz="2000" dirty="0"/>
              <a:t>operations allow incoming messages to be queried prior to receiving them</a:t>
            </a:r>
          </a:p>
          <a:p>
            <a:endParaRPr lang="en-US" sz="2000" dirty="0"/>
          </a:p>
          <a:p>
            <a:endParaRPr lang="en-US" sz="2000" dirty="0"/>
          </a:p>
          <a:p>
            <a:r>
              <a:rPr lang="en-US" sz="2000" dirty="0"/>
              <a:t>The user can then decide how to receive a message, based on the information returned by the probe</a:t>
            </a:r>
          </a:p>
          <a:p>
            <a:pPr lvl="1"/>
            <a:r>
              <a:rPr lang="en-US" sz="1600" dirty="0"/>
              <a:t>The information of interest returned in the status handler</a:t>
            </a:r>
          </a:p>
          <a:p>
            <a:endParaRPr lang="en-US" sz="2000" dirty="0"/>
          </a:p>
          <a:p>
            <a:endParaRPr lang="en-US" sz="2000" dirty="0"/>
          </a:p>
          <a:p>
            <a:r>
              <a:rPr lang="en-US" sz="2000" dirty="0"/>
              <a:t>In particular, user may allocate memory for the receive buffer, according to the size of the probed message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Arrow: Down 4">
            <a:extLst>
              <a:ext uri="{FF2B5EF4-FFF2-40B4-BE49-F238E27FC236}">
                <a16:creationId xmlns:a16="http://schemas.microsoft.com/office/drawing/2014/main" id="{E8A8105B-B979-430A-AF67-B9DCA9992AB2}"/>
              </a:ext>
            </a:extLst>
          </p:cNvPr>
          <p:cNvSpPr/>
          <p:nvPr/>
        </p:nvSpPr>
        <p:spPr>
          <a:xfrm flipV="1">
            <a:off x="4380931" y="589909"/>
            <a:ext cx="300251" cy="34801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15952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normAutofit/>
          </a:bodyPr>
          <a:lstStyle/>
          <a:p>
            <a:r>
              <a:rPr lang="en-US" dirty="0"/>
              <a:t>Probe prior to receive </a:t>
            </a:r>
            <a:r>
              <a:rPr lang="en-US" sz="3600" dirty="0"/>
              <a:t> [2/2]</a:t>
            </a:r>
            <a:endParaRPr lang="en-US" dirty="0"/>
          </a:p>
        </p:txBody>
      </p:sp>
      <p:sp>
        <p:nvSpPr>
          <p:cNvPr id="30722" name="Rectangle 3"/>
          <p:cNvSpPr>
            <a:spLocks noGrp="1" noChangeArrowheads="1"/>
          </p:cNvSpPr>
          <p:nvPr>
            <p:ph idx="1"/>
          </p:nvPr>
        </p:nvSpPr>
        <p:spPr/>
        <p:txBody>
          <a:bodyPr/>
          <a:lstStyle/>
          <a:p>
            <a:endParaRPr lang="en-US" sz="2000" dirty="0"/>
          </a:p>
          <a:p>
            <a:r>
              <a:rPr lang="en-US" dirty="0"/>
              <a:t>Function comes in two flavors: blocking and non-blocking</a:t>
            </a:r>
          </a:p>
          <a:p>
            <a:endParaRPr lang="en-US" sz="2800" dirty="0">
              <a:latin typeface="Tahoma" panose="020B0604030504040204" pitchFamily="34" charset="0"/>
            </a:endParaRPr>
          </a:p>
          <a:p>
            <a:r>
              <a:rPr lang="en-US" dirty="0"/>
              <a:t>Blocking probing, wait till match</a:t>
            </a:r>
          </a:p>
          <a:p>
            <a:pPr marL="460375" lvl="1" indent="0">
              <a:buNone/>
            </a:pPr>
            <a:r>
              <a:rPr lang="en-US" sz="1600" dirty="0" err="1">
                <a:solidFill>
                  <a:srgbClr val="0000FF"/>
                </a:solidFill>
                <a:latin typeface="Consolas" pitchFamily="49" charset="0"/>
                <a:cs typeface="Consolas" pitchFamily="49" charset="0"/>
              </a:rPr>
              <a:t>int</a:t>
            </a:r>
            <a:r>
              <a:rPr lang="en-US" sz="1600" dirty="0">
                <a:solidFill>
                  <a:srgbClr val="FF00FF"/>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MPI_Probe</a:t>
            </a:r>
            <a:r>
              <a:rPr lang="en-US" sz="1600" dirty="0">
                <a:latin typeface="Consolas" pitchFamily="49" charset="0"/>
                <a:cs typeface="Consolas" pitchFamily="49" charset="0"/>
              </a:rPr>
              <a:t>(</a:t>
            </a:r>
            <a:r>
              <a:rPr lang="en-US" sz="1600" dirty="0" err="1">
                <a:solidFill>
                  <a:srgbClr val="0000FF"/>
                </a:solidFill>
                <a:latin typeface="Consolas" pitchFamily="49" charset="0"/>
                <a:cs typeface="Consolas" pitchFamily="49" charset="0"/>
              </a:rPr>
              <a:t>int</a:t>
            </a:r>
            <a:r>
              <a:rPr lang="en-US" sz="1600" dirty="0">
                <a:latin typeface="Consolas" pitchFamily="49" charset="0"/>
                <a:cs typeface="Consolas" pitchFamily="49" charset="0"/>
              </a:rPr>
              <a:t> source, </a:t>
            </a:r>
            <a:r>
              <a:rPr lang="en-US" sz="1600" dirty="0" err="1">
                <a:solidFill>
                  <a:srgbClr val="0000FF"/>
                </a:solidFill>
                <a:latin typeface="Consolas" pitchFamily="49" charset="0"/>
                <a:cs typeface="Consolas" pitchFamily="49" charset="0"/>
              </a:rPr>
              <a:t>int</a:t>
            </a:r>
            <a:r>
              <a:rPr lang="en-US" sz="1600" dirty="0">
                <a:latin typeface="Consolas" pitchFamily="49" charset="0"/>
                <a:cs typeface="Consolas" pitchFamily="49" charset="0"/>
              </a:rPr>
              <a:t> tag, </a:t>
            </a:r>
            <a:r>
              <a:rPr lang="en-US" sz="1600" dirty="0" err="1">
                <a:solidFill>
                  <a:srgbClr val="FF00FF"/>
                </a:solidFill>
                <a:latin typeface="Consolas" pitchFamily="49" charset="0"/>
                <a:cs typeface="Consolas" pitchFamily="49" charset="0"/>
              </a:rPr>
              <a:t>MPI_Comm</a:t>
            </a:r>
            <a:r>
              <a:rPr lang="en-US" sz="1600" dirty="0">
                <a:latin typeface="Consolas" pitchFamily="49" charset="0"/>
                <a:cs typeface="Consolas" pitchFamily="49" charset="0"/>
              </a:rPr>
              <a:t> </a:t>
            </a:r>
            <a:r>
              <a:rPr lang="en-US" sz="1600" dirty="0" err="1">
                <a:latin typeface="Consolas" pitchFamily="49" charset="0"/>
                <a:cs typeface="Consolas" pitchFamily="49" charset="0"/>
              </a:rPr>
              <a:t>comm</a:t>
            </a:r>
            <a:r>
              <a:rPr lang="en-US" sz="1600" dirty="0">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MPI_Status</a:t>
            </a:r>
            <a:r>
              <a:rPr lang="en-US" sz="1600" dirty="0">
                <a:solidFill>
                  <a:srgbClr val="FF00FF"/>
                </a:solidFill>
                <a:latin typeface="Consolas" pitchFamily="49" charset="0"/>
                <a:cs typeface="Consolas" pitchFamily="49" charset="0"/>
              </a:rPr>
              <a:t> </a:t>
            </a:r>
            <a:r>
              <a:rPr lang="en-US" sz="1600" dirty="0">
                <a:latin typeface="Consolas" pitchFamily="49" charset="0"/>
                <a:cs typeface="Consolas" pitchFamily="49" charset="0"/>
              </a:rPr>
              <a:t>*status);</a:t>
            </a:r>
          </a:p>
          <a:p>
            <a:endParaRPr lang="en-US" sz="2800" dirty="0">
              <a:latin typeface="Tahoma" panose="020B0604030504040204" pitchFamily="34" charset="0"/>
            </a:endParaRPr>
          </a:p>
          <a:p>
            <a:endParaRPr lang="en-US" sz="2800" dirty="0">
              <a:latin typeface="Tahoma" panose="020B0604030504040204" pitchFamily="34" charset="0"/>
            </a:endParaRPr>
          </a:p>
          <a:p>
            <a:r>
              <a:rPr lang="en-US" dirty="0"/>
              <a:t>Non-blocking probing, </a:t>
            </a:r>
            <a:r>
              <a:rPr lang="en-US" dirty="0">
                <a:latin typeface="Consolas" panose="020B0609020204030204" pitchFamily="49" charset="0"/>
              </a:rPr>
              <a:t>flag</a:t>
            </a:r>
            <a:r>
              <a:rPr lang="en-US" dirty="0"/>
              <a:t> set to true if ready</a:t>
            </a:r>
          </a:p>
          <a:p>
            <a:pPr marL="282575" lvl="1" indent="0">
              <a:buNone/>
            </a:pPr>
            <a:r>
              <a:rPr lang="en-US" sz="1600" dirty="0">
                <a:solidFill>
                  <a:srgbClr val="0000FF"/>
                </a:solidFill>
                <a:latin typeface="Consolas" pitchFamily="49" charset="0"/>
                <a:cs typeface="Consolas" pitchFamily="49" charset="0"/>
              </a:rPr>
              <a:t> int</a:t>
            </a:r>
            <a:r>
              <a:rPr lang="en-US" sz="1600" dirty="0">
                <a:solidFill>
                  <a:srgbClr val="FF00FF"/>
                </a:solidFill>
                <a:latin typeface="Consolas" pitchFamily="49" charset="0"/>
                <a:cs typeface="Consolas" pitchFamily="49" charset="0"/>
              </a:rPr>
              <a:t> </a:t>
            </a:r>
            <a:r>
              <a:rPr lang="en-US" sz="1600" dirty="0" err="1">
                <a:solidFill>
                  <a:srgbClr val="FF00FF"/>
                </a:solidFill>
                <a:latin typeface="Consolas" pitchFamily="49" charset="0"/>
                <a:cs typeface="Consolas" pitchFamily="49" charset="0"/>
              </a:rPr>
              <a:t>MPI_Iprobe</a:t>
            </a:r>
            <a:r>
              <a:rPr lang="en-US" sz="1600" dirty="0">
                <a:latin typeface="Consolas" pitchFamily="49" charset="0"/>
                <a:cs typeface="Consolas" pitchFamily="49" charset="0"/>
              </a:rPr>
              <a:t>(</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source, </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tag, </a:t>
            </a:r>
            <a:r>
              <a:rPr lang="en-US" sz="1600" dirty="0" err="1">
                <a:solidFill>
                  <a:srgbClr val="FF00FF"/>
                </a:solidFill>
                <a:latin typeface="Consolas" pitchFamily="49" charset="0"/>
                <a:cs typeface="Consolas" pitchFamily="49" charset="0"/>
              </a:rPr>
              <a:t>MPI_Comm</a:t>
            </a:r>
            <a:r>
              <a:rPr lang="en-US" sz="1600" dirty="0">
                <a:latin typeface="Consolas" pitchFamily="49" charset="0"/>
                <a:cs typeface="Consolas" pitchFamily="49" charset="0"/>
              </a:rPr>
              <a:t> comm, </a:t>
            </a:r>
            <a:r>
              <a:rPr lang="en-US" sz="1600" dirty="0">
                <a:solidFill>
                  <a:srgbClr val="0000FF"/>
                </a:solidFill>
                <a:latin typeface="Consolas" pitchFamily="49" charset="0"/>
                <a:cs typeface="Consolas" pitchFamily="49" charset="0"/>
              </a:rPr>
              <a:t>int</a:t>
            </a:r>
            <a:r>
              <a:rPr lang="en-US" sz="1600" dirty="0">
                <a:latin typeface="Consolas" pitchFamily="49" charset="0"/>
                <a:cs typeface="Consolas" pitchFamily="49" charset="0"/>
              </a:rPr>
              <a:t> *flag, </a:t>
            </a:r>
            <a:r>
              <a:rPr lang="en-US" sz="1600" dirty="0" err="1">
                <a:solidFill>
                  <a:srgbClr val="FF00FF"/>
                </a:solidFill>
                <a:latin typeface="Consolas" pitchFamily="49" charset="0"/>
                <a:cs typeface="Consolas" pitchFamily="49" charset="0"/>
              </a:rPr>
              <a:t>MPI_Status</a:t>
            </a:r>
            <a:r>
              <a:rPr lang="en-US" sz="1600" dirty="0">
                <a:latin typeface="Consolas" pitchFamily="49" charset="0"/>
                <a:cs typeface="Consolas" pitchFamily="49" charset="0"/>
              </a:rPr>
              <a:t> *status);</a:t>
            </a:r>
          </a:p>
        </p:txBody>
      </p:sp>
      <p:sp>
        <p:nvSpPr>
          <p:cNvPr id="5"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42556"/>
            <a:ext cx="8140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[Alexander]→</a:t>
            </a:r>
          </a:p>
        </p:txBody>
      </p:sp>
      <p:sp>
        <p:nvSpPr>
          <p:cNvPr id="2" name="Arrow: Down 1">
            <a:extLst>
              <a:ext uri="{FF2B5EF4-FFF2-40B4-BE49-F238E27FC236}">
                <a16:creationId xmlns:a16="http://schemas.microsoft.com/office/drawing/2014/main" id="{FF9EE7BF-CB0C-484B-B35E-8C1EF34AA346}"/>
              </a:ext>
            </a:extLst>
          </p:cNvPr>
          <p:cNvSpPr/>
          <p:nvPr/>
        </p:nvSpPr>
        <p:spPr>
          <a:xfrm>
            <a:off x="6871648" y="4728118"/>
            <a:ext cx="272955" cy="300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69901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dirty="0"/>
              <a:t>MPI P2P Communication: Take Away Points</a:t>
            </a:r>
          </a:p>
        </p:txBody>
      </p:sp>
      <p:sp>
        <p:nvSpPr>
          <p:cNvPr id="18435" name="Rectangle 3"/>
          <p:cNvSpPr>
            <a:spLocks noGrp="1" noChangeArrowheads="1"/>
          </p:cNvSpPr>
          <p:nvPr>
            <p:ph idx="1"/>
          </p:nvPr>
        </p:nvSpPr>
        <p:spPr/>
        <p:txBody>
          <a:bodyPr/>
          <a:lstStyle/>
          <a:p>
            <a:pPr eaLnBrk="1" hangingPunct="1">
              <a:lnSpc>
                <a:spcPct val="90000"/>
              </a:lnSpc>
            </a:pPr>
            <a:endParaRPr lang="en-US" dirty="0"/>
          </a:p>
          <a:p>
            <a:pPr eaLnBrk="1" hangingPunct="1">
              <a:lnSpc>
                <a:spcPct val="90000"/>
              </a:lnSpc>
            </a:pPr>
            <a:r>
              <a:rPr lang="en-US" dirty="0"/>
              <a:t>Two </a:t>
            </a:r>
            <a:r>
              <a:rPr lang="en-US" u="sng" dirty="0"/>
              <a:t>types</a:t>
            </a:r>
            <a:r>
              <a:rPr lang="en-US" dirty="0"/>
              <a:t> of communication:</a:t>
            </a:r>
          </a:p>
          <a:p>
            <a:pPr marL="460375" lvl="1" indent="-230188"/>
            <a:r>
              <a:rPr lang="en-US" dirty="0"/>
              <a:t>Blocking:</a:t>
            </a:r>
          </a:p>
          <a:p>
            <a:pPr marL="755650" lvl="2" indent="-230188"/>
            <a:r>
              <a:rPr lang="en-US" sz="1700" dirty="0"/>
              <a:t>Safe to change content of buffer holding on to data in the MPI send call</a:t>
            </a:r>
          </a:p>
          <a:p>
            <a:pPr marL="460375" lvl="1" indent="-230188"/>
            <a:r>
              <a:rPr lang="en-US" dirty="0"/>
              <a:t>Non-blocking:</a:t>
            </a:r>
          </a:p>
          <a:p>
            <a:pPr marL="742950" lvl="2" indent="-169863"/>
            <a:r>
              <a:rPr lang="en-US" sz="1700" dirty="0"/>
              <a:t>Be careful with the data in the buffer, since you might step on/use it too soon</a:t>
            </a:r>
          </a:p>
          <a:p>
            <a:pPr marL="0" indent="0">
              <a:buNone/>
            </a:pPr>
            <a:endParaRPr lang="en-US" dirty="0"/>
          </a:p>
          <a:p>
            <a:pPr eaLnBrk="1" hangingPunct="1">
              <a:lnSpc>
                <a:spcPct val="90000"/>
              </a:lnSpc>
            </a:pPr>
            <a:r>
              <a:rPr lang="en-US" dirty="0"/>
              <a:t>MPI provides four </a:t>
            </a:r>
            <a:r>
              <a:rPr lang="en-US" u="sng" dirty="0"/>
              <a:t>modes</a:t>
            </a:r>
            <a:r>
              <a:rPr lang="en-US" dirty="0"/>
              <a:t> for these two types</a:t>
            </a:r>
          </a:p>
          <a:p>
            <a:pPr lvl="1" eaLnBrk="1" hangingPunct="1">
              <a:lnSpc>
                <a:spcPct val="90000"/>
              </a:lnSpc>
            </a:pPr>
            <a:r>
              <a:rPr lang="en-US" dirty="0"/>
              <a:t>standard, synchronous, buffered, ready</a:t>
            </a:r>
          </a:p>
          <a:p>
            <a:pPr lvl="1" eaLnBrk="1" hangingPunct="1">
              <a:lnSpc>
                <a:spcPct val="90000"/>
              </a:lnSpc>
            </a:pPr>
            <a:endParaRPr lang="en-US" dirty="0"/>
          </a:p>
          <a:p>
            <a:pPr>
              <a:lnSpc>
                <a:spcPct val="90000"/>
              </a:lnSpc>
            </a:pPr>
            <a:r>
              <a:rPr lang="en-US" dirty="0"/>
              <a:t>Beware of possible deadlock</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6873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EE584C-3407-48E1-96B0-CA80085F6B31}"/>
              </a:ext>
            </a:extLst>
          </p:cNvPr>
          <p:cNvSpPr>
            <a:spLocks noGrp="1"/>
          </p:cNvSpPr>
          <p:nvPr>
            <p:ph type="title"/>
          </p:nvPr>
        </p:nvSpPr>
        <p:spPr/>
        <p:txBody>
          <a:bodyPr/>
          <a:lstStyle/>
          <a:p>
            <a:r>
              <a:rPr lang="en-US" dirty="0"/>
              <a:t>Quiz</a:t>
            </a:r>
          </a:p>
        </p:txBody>
      </p:sp>
      <p:sp>
        <p:nvSpPr>
          <p:cNvPr id="6" name="Content Placeholder 5">
            <a:extLst>
              <a:ext uri="{FF2B5EF4-FFF2-40B4-BE49-F238E27FC236}">
                <a16:creationId xmlns:a16="http://schemas.microsoft.com/office/drawing/2014/main" id="{B17CDCE8-917F-4C3D-96ED-A61721AB1433}"/>
              </a:ext>
            </a:extLst>
          </p:cNvPr>
          <p:cNvSpPr>
            <a:spLocks noGrp="1"/>
          </p:cNvSpPr>
          <p:nvPr>
            <p:ph idx="1"/>
          </p:nvPr>
        </p:nvSpPr>
        <p:spPr/>
        <p:txBody>
          <a:bodyPr/>
          <a:lstStyle/>
          <a:p>
            <a:endParaRPr lang="en-US" dirty="0"/>
          </a:p>
          <a:p>
            <a:endParaRPr lang="en-US" dirty="0"/>
          </a:p>
          <a:p>
            <a:r>
              <a:rPr lang="en-US" dirty="0"/>
              <a:t>How is </a:t>
            </a:r>
            <a:r>
              <a:rPr lang="en-US" dirty="0" err="1">
                <a:latin typeface="Consolas" panose="020B0609020204030204" pitchFamily="49" charset="0"/>
              </a:rPr>
              <a:t>MPI_Issend</a:t>
            </a:r>
            <a:r>
              <a:rPr lang="en-US" dirty="0"/>
              <a:t> supposed to work?</a:t>
            </a:r>
          </a:p>
          <a:p>
            <a:endParaRPr lang="en-US" dirty="0"/>
          </a:p>
          <a:p>
            <a:endParaRPr lang="en-US" dirty="0"/>
          </a:p>
          <a:p>
            <a:endParaRPr lang="en-US" dirty="0"/>
          </a:p>
          <a:p>
            <a:r>
              <a:rPr lang="en-US" dirty="0"/>
              <a:t>How is </a:t>
            </a:r>
            <a:r>
              <a:rPr lang="en-US" dirty="0" err="1">
                <a:latin typeface="Consolas" panose="020B0609020204030204" pitchFamily="49" charset="0"/>
              </a:rPr>
              <a:t>MPI_Ibsend</a:t>
            </a:r>
            <a:r>
              <a:rPr lang="en-US" dirty="0"/>
              <a:t> supposed to work?</a:t>
            </a:r>
          </a:p>
          <a:p>
            <a:pPr lvl="1"/>
            <a:endParaRPr lang="en-US" dirty="0"/>
          </a:p>
        </p:txBody>
      </p:sp>
      <p:sp>
        <p:nvSpPr>
          <p:cNvPr id="4" name="Slide Number Placeholder 3">
            <a:extLst>
              <a:ext uri="{FF2B5EF4-FFF2-40B4-BE49-F238E27FC236}">
                <a16:creationId xmlns:a16="http://schemas.microsoft.com/office/drawing/2014/main" id="{7EDBE8B5-7480-46AC-957C-EF14D9C8CF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174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934948"/>
            <a:ext cx="8236368" cy="5732979"/>
          </a:xfrm>
        </p:spPr>
        <p:txBody>
          <a:bodyPr>
            <a:normAutofit/>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TLB hit == quicker address translation</a:t>
            </a:r>
          </a:p>
          <a:p>
            <a:r>
              <a:rPr lang="en-US" sz="2000" dirty="0"/>
              <a:t>The Bad: TLB miss -&gt; go to main memory -- required to read the PT entry</a:t>
            </a:r>
          </a:p>
          <a:p>
            <a:r>
              <a:rPr lang="en-US" sz="2000" dirty="0"/>
              <a:t>The Ugly: TLB miss again at main memory </a:t>
            </a:r>
          </a:p>
          <a:p>
            <a:pPr marL="0" indent="0">
              <a:spcBef>
                <a:spcPts val="600"/>
              </a:spcBef>
              <a:buNone/>
            </a:pPr>
            <a:r>
              <a:rPr lang="en-US" sz="2000" dirty="0"/>
              <a:t>                       -&gt; go to secondary memory -- </a:t>
            </a:r>
            <a:r>
              <a:rPr lang="en-US" sz="2000" dirty="0">
                <a:solidFill>
                  <a:srgbClr val="0070C0"/>
                </a:solidFill>
              </a:rPr>
              <a:t>page fault</a:t>
            </a:r>
          </a:p>
          <a:p>
            <a:pPr marL="0" indent="0">
              <a:spcBef>
                <a:spcPts val="600"/>
              </a:spcBef>
              <a:buNone/>
            </a:pPr>
            <a:r>
              <a:rPr lang="en-US" sz="2000" dirty="0">
                <a:solidFill>
                  <a:srgbClr val="0070C0"/>
                </a:solidFill>
              </a:rPr>
              <a:t>                       </a:t>
            </a:r>
            <a:r>
              <a:rPr lang="en-US" sz="2000" dirty="0"/>
              <a:t>== significant latency &amp; </a:t>
            </a:r>
            <a:r>
              <a:rPr lang="en-US" sz="2000" dirty="0">
                <a:solidFill>
                  <a:srgbClr val="0070C0"/>
                </a:solidFill>
              </a:rPr>
              <a:t>memory thrashing</a:t>
            </a:r>
          </a:p>
          <a:p>
            <a:pPr marL="0" indent="0">
              <a:spcBef>
                <a:spcPts val="600"/>
              </a:spcBef>
              <a:buNone/>
            </a:pPr>
            <a:r>
              <a:rPr lang="en-US" sz="2000" dirty="0"/>
              <a:t>                       == repeatedly hitting page faults that time wasted in </a:t>
            </a:r>
          </a:p>
          <a:p>
            <a:pPr marL="0" indent="0">
              <a:spcBef>
                <a:spcPts val="600"/>
              </a:spcBef>
              <a:buNone/>
            </a:pPr>
            <a:r>
              <a:rPr lang="en-US" sz="2000" dirty="0"/>
              <a:t>                             handling page faults dominates all the rest</a:t>
            </a:r>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 xmlns:a14="http://schemas.microsoft.com/office/drawing/2010/main"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 xmlns:a14="http://schemas.microsoft.com/office/drawing/2010/main">
                      <a:solidFill>
                        <a:srgbClr val="9966FF"/>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 xmlns:a14="http://schemas.microsoft.com/office/drawing/2010/main" w="9525" algn="ctr">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10.xml><?xml version="1.0" encoding="utf-8"?>
<p:tagLst xmlns:a="http://schemas.openxmlformats.org/drawingml/2006/main" xmlns:r="http://schemas.openxmlformats.org/officeDocument/2006/relationships" xmlns:p="http://schemas.openxmlformats.org/presentationml/2006/main">
  <p:tag name="PPSNARRATION" val="40,-928365327,C:\BobC\_Mission\__Intel Software College\Courses\__SVN\FT3.0\OpenMP3.0LabsPS\02 Programming with OpenMP 3 0 rev3.0.02.ppc"/>
</p:tagLst>
</file>

<file path=ppt/tags/tag11.xml><?xml version="1.0" encoding="utf-8"?>
<p:tagLst xmlns:a="http://schemas.openxmlformats.org/drawingml/2006/main" xmlns:r="http://schemas.openxmlformats.org/officeDocument/2006/relationships" xmlns:p="http://schemas.openxmlformats.org/presentationml/2006/main">
  <p:tag name="PPSNARRATION" val="44,-928365327,C:\BobC\_Mission\__Intel Software College\Courses\__SVN\FT3.0\OpenMP3.0LabsPS\02 Programming with OpenMP 3 0 rev3.0.02.ppc"/>
</p:tagLst>
</file>

<file path=ppt/tags/tag12.xml><?xml version="1.0" encoding="utf-8"?>
<p:tagLst xmlns:a="http://schemas.openxmlformats.org/drawingml/2006/main" xmlns:r="http://schemas.openxmlformats.org/officeDocument/2006/relationships" xmlns:p="http://schemas.openxmlformats.org/presentationml/2006/main">
  <p:tag name="PPSNARRATION" val="45,-928365327,C:\BobC\_Mission\__Intel Software College\Courses\__SVN\FT3.0\OpenMP3.0LabsPS\02 Programming with OpenMP 3 0 rev3.0.02.ppc"/>
</p:tagLst>
</file>

<file path=ppt/tags/tag13.xml><?xml version="1.0" encoding="utf-8"?>
<p:tagLst xmlns:a="http://schemas.openxmlformats.org/drawingml/2006/main" xmlns:r="http://schemas.openxmlformats.org/officeDocument/2006/relationships" xmlns:p="http://schemas.openxmlformats.org/presentationml/2006/main">
  <p:tag name="PPSNARRATION" val="46,-928365327,C:\BobC\_Mission\__Intel Software College\Courses\__SVN\FT3.0\OpenMP3.0LabsPS\02 Programming with OpenMP 3 0 rev3.0.02.ppc"/>
</p:tagLst>
</file>

<file path=ppt/tags/tag14.xml><?xml version="1.0" encoding="utf-8"?>
<p:tagLst xmlns:a="http://schemas.openxmlformats.org/drawingml/2006/main" xmlns:r="http://schemas.openxmlformats.org/officeDocument/2006/relationships" xmlns:p="http://schemas.openxmlformats.org/presentationml/2006/main">
  <p:tag name="PPSNARRATION" val="49,-928365327,C:\BobC\_Mission\__Intel Software College\Courses\__SVN\FT3.0\OpenMP3.0LabsPS\02 Programming with OpenMP 3 0 rev3.0.02.ppc"/>
</p:tagLst>
</file>

<file path=ppt/tags/tag15.xml><?xml version="1.0" encoding="utf-8"?>
<p:tagLst xmlns:a="http://schemas.openxmlformats.org/drawingml/2006/main" xmlns:r="http://schemas.openxmlformats.org/officeDocument/2006/relationships" xmlns:p="http://schemas.openxmlformats.org/presentationml/2006/main">
  <p:tag name="PPSNARRATION" val="53,-928365327,C:\BobC\_Mission\__Intel Software College\Courses\__SVN\FT3.0\OpenMP3.0LabsPS\02 Programming with OpenMP 3 0 rev3.0.02.ppc"/>
</p:tagLst>
</file>

<file path=ppt/tags/tag16.xml><?xml version="1.0" encoding="utf-8"?>
<p:tagLst xmlns:a="http://schemas.openxmlformats.org/drawingml/2006/main" xmlns:r="http://schemas.openxmlformats.org/officeDocument/2006/relationships" xmlns:p="http://schemas.openxmlformats.org/presentationml/2006/main">
  <p:tag name="PPSNARRATION" val="54,-928365327,C:\BobC\_Mission\__Intel Software College\Courses\__SVN\FT3.0\OpenMP3.0LabsPS\02 Programming with OpenMP 3 0 rev3.0.02.ppc"/>
</p:tagLst>
</file>

<file path=ppt/tags/tag17.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18.xml><?xml version="1.0" encoding="utf-8"?>
<p:tagLst xmlns:a="http://schemas.openxmlformats.org/drawingml/2006/main" xmlns:r="http://schemas.openxmlformats.org/officeDocument/2006/relationships" xmlns:p="http://schemas.openxmlformats.org/presentationml/2006/main">
  <p:tag name="PPSNARRATION" val="56,-928365327,C:\BobC\_Mission\__Intel Software College\Courses\__SVN\FT3.0\OpenMP3.0LabsPS\02 Programming with OpenMP 3 0 rev3.0.02.ppc"/>
</p:tagLst>
</file>

<file path=ppt/tags/tag19.xml><?xml version="1.0" encoding="utf-8"?>
<p:tagLst xmlns:a="http://schemas.openxmlformats.org/drawingml/2006/main" xmlns:r="http://schemas.openxmlformats.org/officeDocument/2006/relationships" xmlns:p="http://schemas.openxmlformats.org/presentationml/2006/main">
  <p:tag name="PPSNARRATION" val="58,-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FT3.0\OpenMP3.0LabsPS\02 Programming with OpenMP 3 0 rev3.0.02.ppc"/>
</p:tagLst>
</file>

<file path=ppt/tags/tag21.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FT3.0\OpenMP3.0LabsPS\02 Programming with OpenMP 3 0 rev3.0.02.ppc"/>
</p:tagLst>
</file>

<file path=ppt/tags/tag22.xml><?xml version="1.0" encoding="utf-8"?>
<p:tagLst xmlns:a="http://schemas.openxmlformats.org/drawingml/2006/main" xmlns:r="http://schemas.openxmlformats.org/officeDocument/2006/relationships" xmlns:p="http://schemas.openxmlformats.org/presentationml/2006/main">
  <p:tag name="PPSNARRATION" val="61,-928365327,C:\BobC\_Mission\__Intel Software College\Courses\__SVN\FT3.0\OpenMP3.0LabsPS\02 Programming with OpenMP 3 0 rev3.0.02.ppc"/>
</p:tagLst>
</file>

<file path=ppt/tags/tag23.xml><?xml version="1.0" encoding="utf-8"?>
<p:tagLst xmlns:a="http://schemas.openxmlformats.org/drawingml/2006/main" xmlns:r="http://schemas.openxmlformats.org/officeDocument/2006/relationships" xmlns:p="http://schemas.openxmlformats.org/presentationml/2006/main">
  <p:tag name="PPSNARRATION" val="62,-928365327,C:\BobC\_Mission\__Intel Software College\Courses\__SVN\FT3.0\OpenMP3.0LabsPS\02 Programming with OpenMP 3 0 rev3.0.02.ppc"/>
</p:tagLst>
</file>

<file path=ppt/tags/tag24.xml><?xml version="1.0" encoding="utf-8"?>
<p:tagLst xmlns:a="http://schemas.openxmlformats.org/drawingml/2006/main" xmlns:r="http://schemas.openxmlformats.org/officeDocument/2006/relationships" xmlns:p="http://schemas.openxmlformats.org/presentationml/2006/main">
  <p:tag name="PPSNARRATION" val="65,-928365327,C:\BobC\_Mission\__Intel Software College\Courses\__SVN\FT3.0\OpenMP3.0LabsPS\02 Programming with OpenMP 3 0 rev3.0.02.ppc"/>
</p:tagLst>
</file>

<file path=ppt/tags/tag25.xml><?xml version="1.0" encoding="utf-8"?>
<p:tagLst xmlns:a="http://schemas.openxmlformats.org/drawingml/2006/main" xmlns:r="http://schemas.openxmlformats.org/officeDocument/2006/relationships" xmlns:p="http://schemas.openxmlformats.org/presentationml/2006/main">
  <p:tag name="PPSNARRATION" val="67,-928365327,C:\BobC\_Mission\__Intel Software College\Courses\__SVN\FT3.0\OpenMP3.0LabsPS\02 Programming with OpenMP 3 0 rev3.0.02.ppc"/>
</p:tagLst>
</file>

<file path=ppt/tags/tag26.xml><?xml version="1.0" encoding="utf-8"?>
<p:tagLst xmlns:a="http://schemas.openxmlformats.org/drawingml/2006/main" xmlns:r="http://schemas.openxmlformats.org/officeDocument/2006/relationships" xmlns:p="http://schemas.openxmlformats.org/presentationml/2006/main">
  <p:tag name="PPSNARRATION" val="67,-928365327,C:\BobC\_Mission\__Intel Software College\Courses\__SVN\FT3.0\OpenMP3.0LabsPS\02 Programming with OpenMP 3 0 rev3.0.02.ppc"/>
</p:tagLst>
</file>

<file path=ppt/tags/tag27.xml><?xml version="1.0" encoding="utf-8"?>
<p:tagLst xmlns:a="http://schemas.openxmlformats.org/drawingml/2006/main" xmlns:r="http://schemas.openxmlformats.org/officeDocument/2006/relationships" xmlns:p="http://schemas.openxmlformats.org/presentationml/2006/main">
  <p:tag name="PPSNARRATION" val="47,-928365327,C:\BobC\_Mission\__Intel Software College\Courses\__SVN\FT3.0\OpenMP3.0LabsPS\02 Programming with OpenMP 3 0 rev3.0.02.ppc"/>
</p:tagLst>
</file>

<file path=ppt/tags/tag28.xml><?xml version="1.0" encoding="utf-8"?>
<p:tagLst xmlns:a="http://schemas.openxmlformats.org/drawingml/2006/main" xmlns:r="http://schemas.openxmlformats.org/officeDocument/2006/relationships" xmlns:p="http://schemas.openxmlformats.org/presentationml/2006/main">
  <p:tag name="PPSNARRATION" val="68,-928365327,C:\BobC\_Mission\__Intel Software College\Courses\__SVN\FT3.0\OpenMP3.0LabsPS\02 Programming with OpenMP 3 0 rev3.0.02.ppc"/>
</p:tagLst>
</file>

<file path=ppt/tags/tag29.xml><?xml version="1.0" encoding="utf-8"?>
<p:tagLst xmlns:a="http://schemas.openxmlformats.org/drawingml/2006/main" xmlns:r="http://schemas.openxmlformats.org/officeDocument/2006/relationships" xmlns:p="http://schemas.openxmlformats.org/presentationml/2006/main">
  <p:tag name="PPSNARRATION" val="69,-928365327,C:\BobC\_Mission\__Intel Software College\Courses\__SVN\FT3.0\OpenMP3.0LabsPS\02 Programming with OpenMP 3 0 rev3.0.02.ppc"/>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  \cdot 2^M  - (2^0  +  \ldots  + 2^{M-1} ) = M \cdot 2^M  - 2^M  + 1 = n(\log (n) - 1) + 1&#10;\]&#10;\end{document}&#10;"/>
  <p:tag name="EXTERNALNAME" val="TP_tmp"/>
  <p:tag name="BLEND" val="0"/>
  <p:tag name="TRANSPARENT" val="0"/>
  <p:tag name="RESOLUTION" val="1200"/>
  <p:tag name="WORKAROUNDTRANSPARENCYBUG" val="0"/>
  <p:tag name="ALLOWFONTSUBSTITUTION" val="0"/>
  <p:tag name="BITMAPFORMAT" val="png16m"/>
  <p:tag name="ORIGWIDTH" val="297"/>
  <p:tag name="PICTUREFILESIZE" val="13320"/>
</p:tagLst>
</file>

<file path=ppt/tags/tag30.xml><?xml version="1.0" encoding="utf-8"?>
<p:tagLst xmlns:a="http://schemas.openxmlformats.org/drawingml/2006/main" xmlns:r="http://schemas.openxmlformats.org/officeDocument/2006/relationships" xmlns:p="http://schemas.openxmlformats.org/presentationml/2006/main">
  <p:tag name="PPSNARRATION" val="91,-928365327,C:\BobC\_Mission\__Intel Software College\Courses\__SVN\FT3.0\OpenMP3.0LabsPS\02 Programming with OpenMP 3 0 rev3.0.02.ppc"/>
</p:tagLst>
</file>

<file path=ppt/tags/tag31.xml><?xml version="1.0" encoding="utf-8"?>
<p:tagLst xmlns:a="http://schemas.openxmlformats.org/drawingml/2006/main" xmlns:r="http://schemas.openxmlformats.org/officeDocument/2006/relationships" xmlns:p="http://schemas.openxmlformats.org/presentationml/2006/main">
  <p:tag name="PPSNARRATION" val="89,-928365327,C:\BobC\_Mission\__Intel Software College\Courses\__SVN\FT3.0\OpenMP3.0LabsPS\02 Programming with OpenMP 3 0 rev3.0.02.ppc"/>
</p:tagLst>
</file>

<file path=ppt/tags/tag32.xml><?xml version="1.0" encoding="utf-8"?>
<p:tagLst xmlns:a="http://schemas.openxmlformats.org/drawingml/2006/main" xmlns:r="http://schemas.openxmlformats.org/officeDocument/2006/relationships" xmlns:p="http://schemas.openxmlformats.org/presentationml/2006/main">
  <p:tag name="PPSNARRATION" val="90,-928365327,C:\BobC\_Mission\__Intel Software College\Courses\__SVN\FT3.0\OpenMP3.0LabsPS\02 Programming with OpenMP 3 0 rev3.0.02.ppc"/>
</p:tagLst>
</file>

<file path=ppt/tags/tag33.xml><?xml version="1.0" encoding="utf-8"?>
<p:tagLst xmlns:a="http://schemas.openxmlformats.org/drawingml/2006/main" xmlns:r="http://schemas.openxmlformats.org/officeDocument/2006/relationships" xmlns:p="http://schemas.openxmlformats.org/presentationml/2006/main">
  <p:tag name="PPSNARRATION" val="78,-928365327,C:\BobC\_Mission\__Intel Software College\Courses\__SVN\FT3.0\OpenMP3.0LabsPS\02 Programming with OpenMP 3 0 rev3.0.02.ppc"/>
</p:tagLst>
</file>

<file path=ppt/tags/tag34.xml><?xml version="1.0" encoding="utf-8"?>
<p:tagLst xmlns:a="http://schemas.openxmlformats.org/drawingml/2006/main" xmlns:r="http://schemas.openxmlformats.org/officeDocument/2006/relationships" xmlns:p="http://schemas.openxmlformats.org/presentationml/2006/main">
  <p:tag name="PPSNARRATION" val="79,-928365327,C:\BobC\_Mission\__Intel Software College\Courses\__SVN\FT3.0\OpenMP3.0LabsPS\02 Programming with OpenMP 3 0 rev3.0.02.ppc"/>
</p:tagLst>
</file>

<file path=ppt/tags/tag35.xml><?xml version="1.0" encoding="utf-8"?>
<p:tagLst xmlns:a="http://schemas.openxmlformats.org/drawingml/2006/main" xmlns:r="http://schemas.openxmlformats.org/officeDocument/2006/relationships" xmlns:p="http://schemas.openxmlformats.org/presentationml/2006/main">
  <p:tag name="PPSNARRATION" val="80,-928365327,C:\BobC\_Mission\__Intel Software College\Courses\__SVN\FT3.0\OpenMP3.0LabsPS\02 Programming with OpenMP 3 0 rev3.0.02.ppc"/>
</p:tagLst>
</file>

<file path=ppt/tags/tag36.xml><?xml version="1.0" encoding="utf-8"?>
<p:tagLst xmlns:a="http://schemas.openxmlformats.org/drawingml/2006/main" xmlns:r="http://schemas.openxmlformats.org/officeDocument/2006/relationships" xmlns:p="http://schemas.openxmlformats.org/presentationml/2006/main">
  <p:tag name="PPSNARRATION" val="81,-928365327,C:\BobC\_Mission\__Intel Software College\Courses\__SVN\FT3.0\OpenMP3.0LabsPS\02 Programming with OpenMP 3 0 rev3.0.02.ppc"/>
</p:tagLst>
</file>

<file path=ppt/tags/tag37.xml><?xml version="1.0" encoding="utf-8"?>
<p:tagLst xmlns:a="http://schemas.openxmlformats.org/drawingml/2006/main" xmlns:r="http://schemas.openxmlformats.org/officeDocument/2006/relationships" xmlns:p="http://schemas.openxmlformats.org/presentationml/2006/main">
  <p:tag name="PPSNARRATION" val="81,-928365327,C:\BobC\_Mission\__Intel Software College\Courses\__SVN\FT3.0\OpenMP3.0LabsPS\02 Programming with OpenMP 3 0 rev3.0.02.ppc"/>
</p:tagLst>
</file>

<file path=ppt/tags/tag38.xml><?xml version="1.0" encoding="utf-8"?>
<p:tagLst xmlns:a="http://schemas.openxmlformats.org/drawingml/2006/main" xmlns:r="http://schemas.openxmlformats.org/officeDocument/2006/relationships" xmlns:p="http://schemas.openxmlformats.org/presentationml/2006/main">
  <p:tag name="PPSNARRATION" val="92,-928365327,C:\BobC\_Mission\__Intel Software College\Courses\__SVN\FT3.0\OpenMP3.0LabsPS\02 Programming with OpenMP 3 0 rev3.0.02.ppc"/>
</p:tagLst>
</file>

<file path=ppt/tags/tag39.xml><?xml version="1.0" encoding="utf-8"?>
<p:tagLst xmlns:a="http://schemas.openxmlformats.org/drawingml/2006/main" xmlns:r="http://schemas.openxmlformats.org/officeDocument/2006/relationships" xmlns:p="http://schemas.openxmlformats.org/presentationml/2006/main">
  <p:tag name="PPSNARRATION" val="92,-928365327,C:\BobC\_Mission\__Intel Software College\Courses\__SVN\FT3.0\OpenMP3.0LabsPS\02 Programming with OpenMP 3 0 rev3.0.02.ppc"/>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sum\limits_{k = 0}^{M - 1} {2^{M - k - 1} }  = 2^M  - 1 = n - 1&#10;\]&#10;\end{document}&#10;"/>
  <p:tag name="EXTERNALNAME" val="TP_tmp"/>
  <p:tag name="BLEND" val="0"/>
  <p:tag name="TRANSPARENT" val="0"/>
  <p:tag name="RESOLUTION" val="1200"/>
  <p:tag name="WORKAROUNDTRANSPARENCYBUG" val="0"/>
  <p:tag name="ALLOWFONTSUBSTITUTION" val="0"/>
  <p:tag name="BITMAPFORMAT" val="png16m"/>
  <p:tag name="ORIGWIDTH" val="135"/>
  <p:tag name="PICTUREFILESIZE" val="10690"/>
</p:tagLst>
</file>

<file path=ppt/tags/tag40.xml><?xml version="1.0" encoding="utf-8"?>
<p:tagLst xmlns:a="http://schemas.openxmlformats.org/drawingml/2006/main" xmlns:r="http://schemas.openxmlformats.org/officeDocument/2006/relationships" xmlns:p="http://schemas.openxmlformats.org/presentationml/2006/main">
  <p:tag name="PPSNARRATION" val="83,-928365327,C:\BobC\_Mission\__Intel Software College\Courses\__SVN\FT3.0\OpenMP3.0LabsPS\02 Programming with OpenMP 3 0 rev3.0.02.ppc"/>
</p:tagLst>
</file>

<file path=ppt/tags/tag41.xml><?xml version="1.0" encoding="utf-8"?>
<p:tagLst xmlns:a="http://schemas.openxmlformats.org/drawingml/2006/main" xmlns:r="http://schemas.openxmlformats.org/officeDocument/2006/relationships" xmlns:p="http://schemas.openxmlformats.org/presentationml/2006/main">
  <p:tag name="PPSNARRATION" val="82,-928365327,C:\BobC\_Mission\__Intel Software College\Courses\__SVN\FT3.0\OpenMP3.0LabsPS\02 Programming with OpenMP 3 0 rev3.0.02.ppc"/>
</p:tagLst>
</file>

<file path=ppt/tags/tag42.xml><?xml version="1.0" encoding="utf-8"?>
<p:tagLst xmlns:a="http://schemas.openxmlformats.org/drawingml/2006/main" xmlns:r="http://schemas.openxmlformats.org/officeDocument/2006/relationships" xmlns:p="http://schemas.openxmlformats.org/presentationml/2006/main">
  <p:tag name="PPSNARRATION" val="84,-928365327,C:\BobC\_Mission\__Intel Software College\Courses\__SVN\FT3.0\OpenMP3.0LabsPS\02 Programming with OpenMP 3 0 rev3.0.02.ppc"/>
</p:tagLst>
</file>

<file path=ppt/tags/tag5.xml><?xml version="1.0" encoding="utf-8"?>
<p:tagLst xmlns:a="http://schemas.openxmlformats.org/drawingml/2006/main" xmlns:r="http://schemas.openxmlformats.org/officeDocument/2006/relationships" xmlns:p="http://schemas.openxmlformats.org/presentationml/2006/main">
  <p:tag name="PPSNARRATION" val="42,-928365327,C:\BobC\_Mission\__Intel Software College\Courses\__SVN\FT3.0\OpenMP3.0LabsPS\02 Programming with OpenMP 3 0 rev3.0.02.ppc"/>
</p:tagLst>
</file>

<file path=ppt/tags/tag6.xml><?xml version="1.0" encoding="utf-8"?>
<p:tagLst xmlns:a="http://schemas.openxmlformats.org/drawingml/2006/main" xmlns:r="http://schemas.openxmlformats.org/officeDocument/2006/relationships" xmlns:p="http://schemas.openxmlformats.org/presentationml/2006/main">
  <p:tag name="PPSNARRATION" val="38,-928365327,C:\BobC\_Mission\__Intel Software College\Courses\__SVN\FT3.0\OpenMP3.0LabsPS\02 Programming with OpenMP 3 0 rev3.0.02.ppc"/>
</p:tagLst>
</file>

<file path=ppt/tags/tag7.xml><?xml version="1.0" encoding="utf-8"?>
<p:tagLst xmlns:a="http://schemas.openxmlformats.org/drawingml/2006/main" xmlns:r="http://schemas.openxmlformats.org/officeDocument/2006/relationships" xmlns:p="http://schemas.openxmlformats.org/presentationml/2006/main">
  <p:tag name="PPSNARRATION" val="39,-928365327,C:\BobC\_Mission\__Intel Software College\Courses\__SVN\FT3.0\OpenMP3.0LabsPS\02 Programming with OpenMP 3 0 rev3.0.02.ppc"/>
</p:tagLst>
</file>

<file path=ppt/tags/tag8.xml><?xml version="1.0" encoding="utf-8"?>
<p:tagLst xmlns:a="http://schemas.openxmlformats.org/drawingml/2006/main" xmlns:r="http://schemas.openxmlformats.org/officeDocument/2006/relationships" xmlns:p="http://schemas.openxmlformats.org/presentationml/2006/main">
  <p:tag name="PPSNARRATION" val="110,-928365327,C:\BobC\_Mission\__Intel Software College\Courses\__SVN\FT3.0\OpenMP3.0LabsPS\02 Programming with OpenMP 3 0 rev3.0.02.ppc"/>
</p:tagLst>
</file>

<file path=ppt/tags/tag9.xml><?xml version="1.0" encoding="utf-8"?>
<p:tagLst xmlns:a="http://schemas.openxmlformats.org/drawingml/2006/main" xmlns:r="http://schemas.openxmlformats.org/officeDocument/2006/relationships" xmlns:p="http://schemas.openxmlformats.org/presentationml/2006/main">
  <p:tag name="PPSNARRATION" val="41,-928365327,C:\BobC\_Mission\__Intel Software College\Courses\__SVN\FT3.0\OpenMP3.0LabsPS\02 Programming with OpenMP 3 0 rev3.0.02.ppc"/>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7873</TotalTime>
  <Words>93836</Words>
  <Application>Microsoft Office PowerPoint</Application>
  <PresentationFormat>Widescreen</PresentationFormat>
  <Paragraphs>14063</Paragraphs>
  <Slides>706</Slides>
  <Notes>396</Notes>
  <HiddenSlides>0</HiddenSlides>
  <MMClips>0</MMClips>
  <ScaleCrop>false</ScaleCrop>
  <HeadingPairs>
    <vt:vector size="8" baseType="variant">
      <vt:variant>
        <vt:lpstr>Fonts Used</vt:lpstr>
      </vt:variant>
      <vt:variant>
        <vt:i4>30</vt:i4>
      </vt:variant>
      <vt:variant>
        <vt:lpstr>Theme</vt:lpstr>
      </vt:variant>
      <vt:variant>
        <vt:i4>6</vt:i4>
      </vt:variant>
      <vt:variant>
        <vt:lpstr>Embedded OLE Servers</vt:lpstr>
      </vt:variant>
      <vt:variant>
        <vt:i4>3</vt:i4>
      </vt:variant>
      <vt:variant>
        <vt:lpstr>Slide Titles</vt:lpstr>
      </vt:variant>
      <vt:variant>
        <vt:i4>706</vt:i4>
      </vt:variant>
    </vt:vector>
  </HeadingPairs>
  <TitlesOfParts>
    <vt:vector size="745" baseType="lpstr">
      <vt:lpstr>cmsy10</vt:lpstr>
      <vt:lpstr>Consolas, </vt:lpstr>
      <vt:lpstr>Courier</vt:lpstr>
      <vt:lpstr>DejaVu Sans</vt:lpstr>
      <vt:lpstr>DejaVu Serif</vt:lpstr>
      <vt:lpstr>Palatino</vt:lpstr>
      <vt:lpstr>PalatinoLinotype-Roman</vt:lpstr>
      <vt:lpstr>Arial</vt:lpstr>
      <vt:lpstr>Calibri</vt:lpstr>
      <vt:lpstr>Calibri Light</vt:lpstr>
      <vt:lpstr>Cambria</vt:lpstr>
      <vt:lpstr>Cambria Math</vt:lpstr>
      <vt:lpstr>Century Gothic</vt:lpstr>
      <vt:lpstr>Consolas</vt:lpstr>
      <vt:lpstr>Corbel</vt:lpstr>
      <vt:lpstr>Courier New</vt:lpstr>
      <vt:lpstr>Garamond</vt:lpstr>
      <vt:lpstr>Helvetica</vt:lpstr>
      <vt:lpstr>Lucida Calligraphy</vt:lpstr>
      <vt:lpstr>Lucida Console</vt:lpstr>
      <vt:lpstr>Roboto</vt:lpstr>
      <vt:lpstr>Segoe UI</vt:lpstr>
      <vt:lpstr>Segoe UI Semibold</vt:lpstr>
      <vt:lpstr>Segoe UI Symbol</vt:lpstr>
      <vt:lpstr>Tahoma</vt:lpstr>
      <vt:lpstr>Times New Roman</vt:lpstr>
      <vt:lpstr>Trebuchet MS</vt:lpstr>
      <vt:lpstr>Verdana</vt:lpstr>
      <vt:lpstr>Wingdings</vt:lpstr>
      <vt:lpstr>Wingdings 2</vt:lpstr>
      <vt:lpstr>Custom Design</vt:lpstr>
      <vt:lpstr>3_Custom Design</vt:lpstr>
      <vt:lpstr>2_Custom Design</vt:lpstr>
      <vt:lpstr>4_Custom Design</vt:lpstr>
      <vt:lpstr>5_Custom Design</vt:lpstr>
      <vt:lpstr>6_Custom Design</vt:lpstr>
      <vt:lpstr>Worksheet</vt:lpstr>
      <vt:lpstr>Visio</vt:lpstr>
      <vt:lpstr>Chart</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Memory Access Times</vt:lpstr>
      <vt:lpstr>Putting things in perspective: The 3 most important GPU memory spaces</vt:lpstr>
      <vt:lpstr>A Common CUDA Programming Pattern: Tiling w/ Shared Memory</vt:lpstr>
      <vt:lpstr>Tiling used for Matrix-Matrix multiplication</vt:lpstr>
      <vt:lpstr>PowerPoint Presentation</vt:lpstr>
      <vt:lpstr>Synchronization Function [Rule of Thumb: Try hard to use shared memory]</vt:lpstr>
      <vt:lpstr>3 Ways to Set Aside Shared Memory</vt:lpstr>
      <vt:lpstr>Memory Layout: All GPU units communicate to global memory through L2 cache</vt:lpstr>
      <vt:lpstr>L1 Cache vs. Shared Memory</vt:lpstr>
      <vt:lpstr>On the microarchitecture of the GPU’s Shared Memory [1/2]</vt:lpstr>
      <vt:lpstr>On the architecture of the GPU’s Shared Memory</vt:lpstr>
      <vt:lpstr>Shared Memory: Transaction Rules &amp; Bank Conflicts</vt:lpstr>
      <vt:lpstr>Shared Memory Bank Conflicts</vt:lpstr>
      <vt:lpstr>Bank Addressing Examples Transactions Involving 4 Byte Words</vt:lpstr>
      <vt:lpstr>Linear Addressing, Data types and bank conflicts</vt:lpstr>
      <vt:lpstr>Data Hazards in Parallel Computing (not only GPU)</vt:lpstr>
      <vt:lpstr>Parallel computing, bottom line</vt:lpstr>
      <vt:lpstr>The CUDA __threadfence function, backdrop</vt:lpstr>
      <vt:lpstr>The CUDA __threadfence family of functions</vt:lpstr>
      <vt:lpstr>The nitty-gritty, has to do with enforcing ordering…</vt:lpstr>
      <vt:lpstr>The concept of “memory consistency”</vt:lpstr>
      <vt:lpstr>The volatile qualifier</vt:lpstr>
      <vt:lpstr>The volatile qualifier: how things go south, ShMem example</vt:lpstr>
      <vt:lpstr>volatile vs. __threadfence(): how different?</vt:lpstr>
      <vt:lpstr>GPU Cache Line</vt:lpstr>
      <vt:lpstr>Memory Access Issues</vt:lpstr>
      <vt:lpstr>Data Access “Divergence”</vt:lpstr>
      <vt:lpstr>Global Memory Access</vt:lpstr>
      <vt:lpstr>Comment, on the “layout of the access” attribute</vt:lpstr>
      <vt:lpstr>Comment, on the “alignment” attribute</vt:lpstr>
      <vt:lpstr>Hitting the jackpot/winning the lottery</vt:lpstr>
      <vt:lpstr>Why is this important?</vt:lpstr>
      <vt:lpstr>A note on the effective bandwidth</vt:lpstr>
      <vt:lpstr>Test Your Understanding</vt:lpstr>
      <vt:lpstr>Reflecting on Accessing Global Memory in CUDA</vt:lpstr>
      <vt:lpstr>How Do You Avoid Bad Memory Accesses?</vt:lpstr>
      <vt:lpstr>Related to Data Organization</vt:lpstr>
      <vt:lpstr>SoA or AoS?</vt:lpstr>
      <vt:lpstr>Latency vs. Bandwidth, or how the CPU and GPU go about hiding memory access overhead</vt:lpstr>
      <vt:lpstr>Atomic Operations</vt:lpstr>
      <vt:lpstr>Coordinating Memory Operations to Avoid Data Hazards </vt:lpstr>
      <vt:lpstr>Atomics, Introduction</vt:lpstr>
      <vt:lpstr>Atomic Functions, Example [1/2]</vt:lpstr>
      <vt:lpstr>Atomic Functions [2/2]</vt:lpstr>
      <vt:lpstr>No mix-and-match, please…</vt:lpstr>
      <vt:lpstr>Rules of thumb, atomic ops</vt:lpstr>
      <vt:lpstr>Synchronization vs. Coordination</vt:lpstr>
      <vt:lpstr>Resource Management Considerations</vt:lpstr>
      <vt:lpstr>Some Hard Constraints (1/2)</vt:lpstr>
      <vt:lpstr>Some Hard Constraints (2/2)</vt:lpstr>
      <vt:lpstr>The Concept of Occupancy</vt:lpstr>
      <vt:lpstr>Occupancy != Performance [yet a pretty good proxy]</vt:lpstr>
      <vt:lpstr>CUDA Optimization Rules of Thumb</vt:lpstr>
      <vt:lpstr>Writing CUDA Software: High-Priority Recommendations</vt:lpstr>
      <vt:lpstr>Writing CUDA Software: Medium-Priority Recommendations</vt:lpstr>
      <vt:lpstr>Some nuts and bolts, compiler related and such [supplemental material]</vt:lpstr>
      <vt:lpstr>Compiling CUDA Code [with nvcc driver]</vt:lpstr>
      <vt:lpstr>PTX: Parallel Thread eXecution</vt:lpstr>
      <vt:lpstr>More on the nvcc compiler</vt:lpstr>
      <vt:lpstr>The JIT story</vt:lpstr>
      <vt:lpstr>Getting stuck with a CC, via the –code flag</vt:lpstr>
      <vt:lpstr>A word on PTX compatibility, and the role of the –arch flag</vt:lpstr>
      <vt:lpstr>GPU Computing: Case studies</vt:lpstr>
      <vt:lpstr>Problem at hand: Performing a 1D Stencil</vt:lpstr>
      <vt:lpstr>Serial Algorithm</vt:lpstr>
      <vt:lpstr>Serial Implementation [assume N=16 mil.]</vt:lpstr>
      <vt:lpstr>Serial Implementation</vt:lpstr>
      <vt:lpstr>Application Optimization Process</vt:lpstr>
      <vt:lpstr>Parallel Algorithm</vt:lpstr>
      <vt:lpstr>The Parallel Implementation</vt:lpstr>
      <vt:lpstr>NVIDIA Visual Profiler [nvvp, part of CUDA installation]</vt:lpstr>
      <vt:lpstr>Detecting Low Memory Throughput</vt:lpstr>
      <vt:lpstr>Visual Profiler Analysis</vt:lpstr>
      <vt:lpstr>Visual Profiler Analysis</vt:lpstr>
      <vt:lpstr>Online Optimization Help</vt:lpstr>
      <vt:lpstr>Pinned CPU Memory Implementation </vt:lpstr>
      <vt:lpstr>Pinned Memory</vt:lpstr>
      <vt:lpstr>Allocate/Free Pinned Memory (a.k.a. Page Locked Memory)</vt:lpstr>
      <vt:lpstr>Data Partitioning Example</vt:lpstr>
      <vt:lpstr>Data Partitioning Example</vt:lpstr>
      <vt:lpstr>Data Partitioning Example</vt:lpstr>
      <vt:lpstr>Overlapped Compute/Memcpy</vt:lpstr>
      <vt:lpstr>Optimization Summary [Looking Back at 1D Stencil Example…]</vt:lpstr>
      <vt:lpstr>CUDA Case Study 2: Parallel Reduction</vt:lpstr>
      <vt:lpstr>Parallel Reduction in CUDA</vt:lpstr>
      <vt:lpstr>Parallel Reduction: Sum all entries in an array</vt:lpstr>
      <vt:lpstr>Problem: Global, grid-level synchronization missing in CUDA</vt:lpstr>
      <vt:lpstr>Multiple Kernel Calls [An Example, and how it all works out…]</vt:lpstr>
      <vt:lpstr>Vector Reduction: 30,000 Feet Perspective</vt:lpstr>
      <vt:lpstr>Parallel Reduction: Interleaved Addressing</vt:lpstr>
      <vt:lpstr>Reduction #1: Interleaved Addressing</vt:lpstr>
      <vt:lpstr>Parallel Reduction: Interleaved Addressing</vt:lpstr>
      <vt:lpstr>Reduction #2: Interleaved Addressing</vt:lpstr>
      <vt:lpstr>Parallel Reduction: Sequential Addressing</vt:lpstr>
      <vt:lpstr>Reduction #3: Sequential Addressing</vt:lpstr>
      <vt:lpstr>Idle Threads…</vt:lpstr>
      <vt:lpstr>Reduction #4: First Add During Load</vt:lpstr>
      <vt:lpstr>Instruction Bottleneck [important slide]</vt:lpstr>
      <vt:lpstr>Unrolling the Last Warp</vt:lpstr>
      <vt:lpstr>Reduction #5: Unroll the Last Warp</vt:lpstr>
      <vt:lpstr>Complete Unrolling</vt:lpstr>
      <vt:lpstr>Reduction #6: Completely Unrolled</vt:lpstr>
      <vt:lpstr>Invoking Template Kernels</vt:lpstr>
      <vt:lpstr>Parallel Reduction Complexity</vt:lpstr>
      <vt:lpstr>What About Cost?</vt:lpstr>
      <vt:lpstr>Algorithm Cascading</vt:lpstr>
      <vt:lpstr>Kernel 7, Comments</vt:lpstr>
      <vt:lpstr>Reduction #7: Multiple Adds / Thread</vt:lpstr>
      <vt:lpstr>Performance for 4 Million element reduction</vt:lpstr>
      <vt:lpstr>Final Kernel…</vt:lpstr>
      <vt:lpstr>Performance Comparison</vt:lpstr>
      <vt:lpstr>Lessons Learned, Array Reduction</vt:lpstr>
      <vt:lpstr>CUDA Case Study 3: Parallel Prefix Scan on the GPU</vt:lpstr>
      <vt:lpstr>Parallel Prefix Sum (Scan)</vt:lpstr>
      <vt:lpstr>Prefix scan: comes in two main flavors</vt:lpstr>
      <vt:lpstr>Scan on the CPU [as is, it computes exclusive scan]</vt:lpstr>
      <vt:lpstr>Applications of prefix scan</vt:lpstr>
      <vt:lpstr>Parallel Scan Algorithm Solution #1: Hillis &amp; Steele (1986)</vt:lpstr>
      <vt:lpstr>The Plain English Perspective</vt:lpstr>
      <vt:lpstr>Hillis &amp; Steele, Operation Count</vt:lpstr>
      <vt:lpstr>Hillis &amp; Steele: Kernel Function</vt:lpstr>
      <vt:lpstr>Hillis &amp; Steele: Kernel Function, Quick Remarks</vt:lpstr>
      <vt:lpstr>Parallel Scan Algorithm: Solution #2: Harris-Sengupta-Owen  (2007)</vt:lpstr>
      <vt:lpstr>Picture and Pseudocode: The Reduction Step (“roots to main trunk”)</vt:lpstr>
      <vt:lpstr>Operation Count, Reduce Phase</vt:lpstr>
      <vt:lpstr>The “main trunk to roots” sweep (the down sweep)</vt:lpstr>
      <vt:lpstr>“main trunk-to-roots” phase</vt:lpstr>
      <vt:lpstr>Going beyond 2048 entries handled by one CUDA block [1/3]</vt:lpstr>
      <vt:lpstr>Going beyond 2048 entries handled by one CUDA block [2/3]</vt:lpstr>
      <vt:lpstr>Going beyond 2048 entries handled by one CUDA block [3/3]</vt:lpstr>
      <vt:lpstr>Concluding Remarks, Parallel Scan</vt:lpstr>
      <vt:lpstr>CUDA Streams</vt:lpstr>
      <vt:lpstr>The “GPU computing” process</vt:lpstr>
      <vt:lpstr>CUDA Streams: Prelude</vt:lpstr>
      <vt:lpstr>[“Streams” Preamble: 1/3] Asynchronous Concurrent Execution: some CUDA calls are asynchronous</vt:lpstr>
      <vt:lpstr>[“Streams” Preamble: 2/3] Non-blocking Host-Device Data Transfer Issues</vt:lpstr>
      <vt:lpstr>[“Streams” Preamble: 3/3] Overlapping Host  Device Data Transfer with Device Execution</vt:lpstr>
      <vt:lpstr>Why pinned memory?</vt:lpstr>
      <vt:lpstr>CUDA Streams: Two flavors of concurrency enabled by streams</vt:lpstr>
      <vt:lpstr>CUDA Streams: Overview</vt:lpstr>
      <vt:lpstr>CUDA Streams: Quick notes</vt:lpstr>
      <vt:lpstr>Example, Part 1 – CUDA Streams: Creation</vt:lpstr>
      <vt:lpstr>Example, Part 2 – CUDA Streams: Making Use of Them</vt:lpstr>
      <vt:lpstr>Example, Part 3 – CUDA Streams: Clean Up Phase</vt:lpstr>
      <vt:lpstr>CUDA Streams: Caveats</vt:lpstr>
      <vt:lpstr>CUDA Stream: More Caveats</vt:lpstr>
      <vt:lpstr>CUDA Streams: Synchronization Aspects</vt:lpstr>
      <vt:lpstr>Example: Use of cudaStreamWaitEvent</vt:lpstr>
      <vt:lpstr>Example 1: Using One Stream [Enable both CPU and GPU to mind their business at the same time]</vt:lpstr>
      <vt:lpstr>This Example’s Kernel </vt:lpstr>
      <vt:lpstr>The “main()” Function</vt:lpstr>
      <vt:lpstr>The “main()” Function [Cntd.]</vt:lpstr>
      <vt:lpstr>Example 1, Summary</vt:lpstr>
      <vt:lpstr>Gaining speed through concurrency. Looks like “manual pipelining” </vt:lpstr>
      <vt:lpstr>Example 2: Using Multiple Streams [Version 2.1]</vt:lpstr>
      <vt:lpstr>Overlapping Execution and Data Transfer: What is hoped for</vt:lpstr>
      <vt:lpstr>The “main()” Function, Two Streams</vt:lpstr>
      <vt:lpstr>The “main()” Function, Two Streams [Cntd.]</vt:lpstr>
      <vt:lpstr>The “main()” Function, Two Streams [Cntd.]</vt:lpstr>
      <vt:lpstr>Example 2.1 [Version 1], Summary</vt:lpstr>
      <vt:lpstr>The Two Stream Example, Version 2.1 Looking Under the Hood</vt:lpstr>
      <vt:lpstr>The Two Stream Example Looking Under the Hood</vt:lpstr>
      <vt:lpstr>The Two Stream Example  [Version 2.2: A More Effective Implementation: Breadth First]</vt:lpstr>
      <vt:lpstr>The Two Stream Example </vt:lpstr>
      <vt:lpstr>Using Streams, Lessons Learned</vt:lpstr>
      <vt:lpstr>Concurrent Kernel Execution [second type of concurrency enabled by use of CUDA streams]</vt:lpstr>
      <vt:lpstr>Departing Thoughts</vt:lpstr>
      <vt:lpstr>Profiling GPU CUDA code</vt:lpstr>
      <vt:lpstr>Code Timing/Profiling</vt:lpstr>
      <vt:lpstr>Unified Memory (Managed Memory) in CUDA</vt:lpstr>
      <vt:lpstr>Putting things in perspective</vt:lpstr>
      <vt:lpstr>Good to keep in mind &amp; cudaMemcpy</vt:lpstr>
      <vt:lpstr>cudaHostAlloc: helps improve host/device transfer speeds</vt:lpstr>
      <vt:lpstr>cudaHostAlloc: Function Prototype</vt:lpstr>
      <vt:lpstr>cudaHostAlloc: A friend, with its pluses and minuses</vt:lpstr>
      <vt:lpstr>Zero-Copy (Z-C) GPU-CPU Interaction</vt:lpstr>
      <vt:lpstr>From Z-C to UVA: CUDA 2.2 to CUDA 4.0</vt:lpstr>
      <vt:lpstr>How one can think of the host &amp; device memory ecosystem</vt:lpstr>
      <vt:lpstr>Finding the needle in the haystack</vt:lpstr>
      <vt:lpstr>The Page Table &amp; The Translation Process</vt:lpstr>
      <vt:lpstr>Anatomy of a Virtual Memory Address</vt:lpstr>
      <vt:lpstr>Unified Virtual Address Space: From CUDA programming guide</vt:lpstr>
      <vt:lpstr>UVA – Consequences</vt:lpstr>
      <vt:lpstr>UVA – Showcasing Its Versatility…</vt:lpstr>
      <vt:lpstr>UVA is a Step Forward Relative to Z-C</vt:lpstr>
      <vt:lpstr>UVA &amp; Unified Memory (UM) </vt:lpstr>
      <vt:lpstr>Unified Memory, a first example</vt:lpstr>
      <vt:lpstr>Unified Memory: enabled by cudaMallocManaged</vt:lpstr>
      <vt:lpstr>The UM innovation</vt:lpstr>
      <vt:lpstr>Then and Now: no-UM vs. UM</vt:lpstr>
      <vt:lpstr>Requirements, UM</vt:lpstr>
      <vt:lpstr>UM vs. Z-C</vt:lpstr>
      <vt:lpstr>cudaMallocManaged</vt:lpstr>
      <vt:lpstr>__managed__</vt:lpstr>
      <vt:lpstr>UM, other quick points </vt:lpstr>
      <vt:lpstr>UM, Nuts and Bolts</vt:lpstr>
      <vt:lpstr>UM: Access to managed pool – Example, for CC&lt;6.0</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under the hood</vt:lpstr>
      <vt:lpstr>Unified Memory platforms &amp; Support</vt:lpstr>
      <vt:lpstr>CUDA + Power 9 on Euler</vt:lpstr>
      <vt:lpstr>CUDA &amp; Power 9: code changes to move func2 from CPU to GPU</vt:lpstr>
      <vt:lpstr>CUDA &amp; Power 9: GPU vs GPU, without/with use of UM</vt:lpstr>
      <vt:lpstr>CUDA &amp; Power 9</vt:lpstr>
      <vt:lpstr>CUDA &amp; Power 9</vt:lpstr>
      <vt:lpstr>High vantage point, the big picture</vt:lpstr>
      <vt:lpstr>UM – Why Bother?</vt:lpstr>
      <vt:lpstr>Grace + Hopper Superchip [coming up in 2023]</vt:lpstr>
      <vt:lpstr>GPU Computing with thrust</vt:lpstr>
      <vt:lpstr>Three Ways to Accelerate via Parallel Computing*</vt:lpstr>
      <vt:lpstr>What is thrust?</vt:lpstr>
      <vt:lpstr>thrust: used how?</vt:lpstr>
      <vt:lpstr>Namespaces</vt:lpstr>
      <vt:lpstr>thrust containers: host_vector &amp; device_vector</vt:lpstr>
      <vt:lpstr>thrust containers: host_vector &amp; device_vector</vt:lpstr>
      <vt:lpstr>thrust containers</vt:lpstr>
      <vt:lpstr>Iterators: think of them as C/C++ pointers</vt:lpstr>
      <vt:lpstr>Interoperability: iterators to C/C++ pointers</vt:lpstr>
      <vt:lpstr>Interoperability: pointers to C/C++ iterators</vt:lpstr>
      <vt:lpstr>Example: UM and thrust</vt:lpstr>
      <vt:lpstr>Namespaces, containers, iterators: closing remarks</vt:lpstr>
      <vt:lpstr>Algorithms</vt:lpstr>
      <vt:lpstr>thrust Example: sort</vt:lpstr>
      <vt:lpstr>Input-Sensitive Optimizations</vt:lpstr>
      <vt:lpstr>Example, Vector Addition</vt:lpstr>
      <vt:lpstr>Algorithms</vt:lpstr>
      <vt:lpstr>SAXPY</vt:lpstr>
      <vt:lpstr>Functor, another example (negating all values in a vector)</vt:lpstr>
      <vt:lpstr>Functor, another example yet: used for sorting</vt:lpstr>
      <vt:lpstr>Functor, another example: counting elements larger than threshold</vt:lpstr>
      <vt:lpstr>Algorithms, More Examples…</vt:lpstr>
      <vt:lpstr>General Transformations</vt:lpstr>
      <vt:lpstr>The Zip Operation (“zipping”)</vt:lpstr>
      <vt:lpstr>Example: General Transformations</vt:lpstr>
      <vt:lpstr>Example:  thrust::transform_reduce</vt:lpstr>
      <vt:lpstr>Performance Considerations [discussion tied to “fusing”]</vt:lpstr>
      <vt:lpstr>Arithmetic Intensity [discussion tied to “fusing”]</vt:lpstr>
      <vt:lpstr>Fusing, as a strategy to increase the arithmetic intensity</vt:lpstr>
      <vt:lpstr>Fusing Transformations</vt:lpstr>
      <vt:lpstr>Fusing Transformations</vt:lpstr>
      <vt:lpstr>Fusing Transformations</vt:lpstr>
      <vt:lpstr>thrust Wrap-Up</vt:lpstr>
      <vt:lpstr>GPU Computing with CUB</vt:lpstr>
      <vt:lpstr>CUB, from “CUDA UnBound”, factoids</vt:lpstr>
      <vt:lpstr>Straight from CUB webpage</vt:lpstr>
      <vt:lpstr>CUB, device-wide operations</vt:lpstr>
      <vt:lpstr>CUB, block-wide operations [callable from a kernel function]</vt:lpstr>
      <vt:lpstr>CUB, warp-level primitives</vt:lpstr>
      <vt:lpstr>CUB, departing thoughts</vt:lpstr>
      <vt:lpstr>Multi-core parallel computing with OpenMP</vt:lpstr>
      <vt:lpstr>Multi-Socket Motherboard Configuration [ASRock Rack EP2C621D12 WS EEB Server Motherboard LGA 3647 Intel C621]</vt:lpstr>
      <vt:lpstr>Opportunities for Efficiency Gains</vt:lpstr>
      <vt:lpstr>OpenMP:  Step #1 – Know your hardware</vt:lpstr>
      <vt:lpstr>Implications, larger transistor counts</vt:lpstr>
      <vt:lpstr>SMP: Symmetric Multi-Processing</vt:lpstr>
      <vt:lpstr>Illustrating Hardware, Haswell</vt:lpstr>
      <vt:lpstr>Haswell Microarchitecture [30,000 Feet]</vt:lpstr>
      <vt:lpstr>Moving from HW to SW</vt:lpstr>
      <vt:lpstr>OpenMP: When Used</vt:lpstr>
      <vt:lpstr>process vs. thread  [important slide]</vt:lpstr>
      <vt:lpstr>OpenMP Attributes [important slide]</vt:lpstr>
      <vt:lpstr>OpenMP: What’s Reasonable to Expect</vt:lpstr>
      <vt:lpstr>Data vs. Task Parallelism</vt:lpstr>
      <vt:lpstr>Example: Hello World</vt:lpstr>
      <vt:lpstr>Comments, “Hello World!” Example</vt:lpstr>
      <vt:lpstr>OpenMP Programming Model</vt:lpstr>
      <vt:lpstr>OpenMP Execution Model</vt:lpstr>
      <vt:lpstr>OpenMP, Compiling Using the Command Line</vt:lpstr>
      <vt:lpstr>Example: Calculate Entries in a Table</vt:lpstr>
      <vt:lpstr>Example: Calculate Entries in a Table in Parallel w/ OpenMP</vt:lpstr>
      <vt:lpstr>Example: Calculate Entries in a Table in Parallel w/ OpenMP</vt:lpstr>
      <vt:lpstr>Example: Calculate Entries in a Table in Parallel w/ OpenMP</vt:lpstr>
      <vt:lpstr>A Few Syntax Details to Get Started</vt:lpstr>
      <vt:lpstr>Why Compiler Directives?</vt:lpstr>
      <vt:lpstr>Compiler Directives, Examples</vt:lpstr>
      <vt:lpstr>OpenMP Beyond Directives: User-Level Runtime Routines</vt:lpstr>
      <vt:lpstr>Example: Set/Get Number of Threads</vt:lpstr>
      <vt:lpstr>Example: Get Max Number of Threads</vt:lpstr>
      <vt:lpstr>OpenMP: Anchored by Three Pillars</vt:lpstr>
      <vt:lpstr>Example, two ways to accomplish the same thing</vt:lpstr>
      <vt:lpstr>OpenMP: Environment Variables, two quick remarks</vt:lpstr>
      <vt:lpstr>Precedence issues (how OpenMP gets quirky) [based on the latest code example of several slides ago] </vt:lpstr>
      <vt:lpstr>OpenMP: Putting Things in Perspective</vt:lpstr>
      <vt:lpstr>Structured Blocks (C/C++)</vt:lpstr>
      <vt:lpstr>Example, Parallel Regions</vt:lpstr>
      <vt:lpstr>Parallel Regions, Another Example</vt:lpstr>
      <vt:lpstr>whatsUpQuestionmark Example: What Happens Under the Hood</vt:lpstr>
      <vt:lpstr>Timing an OpenMP Application</vt:lpstr>
      <vt:lpstr>Nested Parallelism: What Happens &amp; How to Control</vt:lpstr>
      <vt:lpstr>Relevant Actors, Nested Parallelism</vt:lpstr>
      <vt:lpstr>The OMP single directive</vt:lpstr>
      <vt:lpstr>Example [wicked, think about what happens in the code below]</vt:lpstr>
      <vt:lpstr>“setting” and “getting”: their scope</vt:lpstr>
      <vt:lpstr>Departing Thoughts</vt:lpstr>
      <vt:lpstr>Work Plan, OpenMP</vt:lpstr>
      <vt:lpstr>Work Sharing, an alternative to GPU-style parallel computing</vt:lpstr>
      <vt:lpstr>The omp for Directive</vt:lpstr>
      <vt:lpstr>Combining Constructs</vt:lpstr>
      <vt:lpstr>Problems with default partitioning</vt:lpstr>
      <vt:lpstr>The schedule Clause</vt:lpstr>
      <vt:lpstr>schedule Clause Example</vt:lpstr>
      <vt:lpstr>Loop Scheduling (Assume 3 Threads)</vt:lpstr>
      <vt:lpstr>Choosing a Schedule</vt:lpstr>
      <vt:lpstr>What for loops can be parallelized?</vt:lpstr>
      <vt:lpstr>The OpenMP collapse clause</vt:lpstr>
      <vt:lpstr>OpenMP collapse: caveats</vt:lpstr>
      <vt:lpstr>Example: benefits of collapsing </vt:lpstr>
      <vt:lpstr>Function Level Parallelism</vt:lpstr>
      <vt:lpstr>Parallel omp sections Directive</vt:lpstr>
      <vt:lpstr>Functional Level Parallelism Using omp sections</vt:lpstr>
      <vt:lpstr>Different Way to Go at It</vt:lpstr>
      <vt:lpstr>Advantage of Parallel Sections</vt:lpstr>
      <vt:lpstr>Example, sections: using 2 threads</vt:lpstr>
      <vt:lpstr>Example, sections: using 4 threads</vt:lpstr>
      <vt:lpstr>Backdrop, OpenMP tasks</vt:lpstr>
      <vt:lpstr>OpenMP tasks</vt:lpstr>
      <vt:lpstr>OpenMP tasks – Motivation [1/3]</vt:lpstr>
      <vt:lpstr>OpenMP tasks – Motivation [2/3]</vt:lpstr>
      <vt:lpstr>OpenMP tasks – Motivation [3/3]</vt:lpstr>
      <vt:lpstr>The task Concept in OpenMP</vt:lpstr>
      <vt:lpstr>Tasks: Who Does What and When?</vt:lpstr>
      <vt:lpstr>What Are Tasks? How Do They Work?</vt:lpstr>
      <vt:lpstr>What Are Tasks? [The specifics…]</vt:lpstr>
      <vt:lpstr>The task Directive</vt:lpstr>
      <vt:lpstr>Why Are Tasks Useful? [Example below: assume 4 OpenMP threads]</vt:lpstr>
      <vt:lpstr>PowerPoint Presentation</vt:lpstr>
      <vt:lpstr>Tasks: Synchronization Issues</vt:lpstr>
      <vt:lpstr>Task Completion Example</vt:lpstr>
      <vt:lpstr>Putting things in perspective: section vs. task </vt:lpstr>
      <vt:lpstr>Variable Scoping Issues in OpenMP – What is shared?</vt:lpstr>
      <vt:lpstr>Variable Scoping Issues in OpenMP – What is shared?</vt:lpstr>
      <vt:lpstr>The private Clause</vt:lpstr>
      <vt:lpstr>Data Scoping – What is Private?</vt:lpstr>
      <vt:lpstr>Example [dwelling on the private concept]: Is “i” shared or private?</vt:lpstr>
      <vt:lpstr>private: somewhat sneaky</vt:lpstr>
      <vt:lpstr>private vs. firstprivate</vt:lpstr>
      <vt:lpstr>The lastprivate OpenMP directive </vt:lpstr>
      <vt:lpstr>Quiz: what’s shared and what’s not?</vt:lpstr>
      <vt:lpstr>Data Scoping – Words of Wisdom</vt:lpstr>
      <vt:lpstr>Harping On Data Scoping</vt:lpstr>
      <vt:lpstr>Data Dependency Example  [1/5]</vt:lpstr>
      <vt:lpstr>Data Dependency Example  [2/5]</vt:lpstr>
      <vt:lpstr>Data Dependency Example: 1 Thread [3/5]</vt:lpstr>
      <vt:lpstr>Data Dependency Example: 2 Threads  [4/5]</vt:lpstr>
      <vt:lpstr>Data Dependency Example: 3 Threads  [5/5]</vt:lpstr>
      <vt:lpstr>The barrier Construct</vt:lpstr>
      <vt:lpstr>Implicit Barriers</vt:lpstr>
      <vt:lpstr>The nowait Clause</vt:lpstr>
      <vt:lpstr>Race Condition</vt:lpstr>
      <vt:lpstr>Race conditions (data hazards) – two possible scenarios</vt:lpstr>
      <vt:lpstr>Example: Computing the Dot Product, second attempt</vt:lpstr>
      <vt:lpstr>The critical Directive</vt:lpstr>
      <vt:lpstr>OpenMP critical Construct</vt:lpstr>
      <vt:lpstr>The atomic Directive</vt:lpstr>
      <vt:lpstr>Example, for loop &amp; atomic directive</vt:lpstr>
      <vt:lpstr>OpenMP atomic Directive</vt:lpstr>
      <vt:lpstr>The reduction Construct</vt:lpstr>
      <vt:lpstr>The reduction Clause</vt:lpstr>
      <vt:lpstr>C/C++ reduction Operations</vt:lpstr>
      <vt:lpstr>Scaling Analysis: Computation of π</vt:lpstr>
      <vt:lpstr>Wait, it can get even better: the simd directive</vt:lpstr>
      <vt:lpstr>OpenMP reduction Works Beyond for Loops [1/2]</vt:lpstr>
      <vt:lpstr>Good OpenMP Performance: why an elusive target</vt:lpstr>
      <vt:lpstr>Too much sequential code in your app</vt:lpstr>
      <vt:lpstr>Too much communication [that you fail to notice]</vt:lpstr>
      <vt:lpstr>Load Imbalance</vt:lpstr>
      <vt:lpstr>Synchronisation is costly. Avoid if possible.</vt:lpstr>
      <vt:lpstr>Compiler (non)-optimization</vt:lpstr>
      <vt:lpstr>[New subtopic] Cache Coherence issues &amp; The Haswell die</vt:lpstr>
      <vt:lpstr>Two Memory Aspects Coming Into Play: Consistency &amp; Coherence</vt:lpstr>
      <vt:lpstr>Consistency vs. Coherence</vt:lpstr>
      <vt:lpstr>Bottom line, the take-home message…</vt:lpstr>
      <vt:lpstr>Cache Coherence: Why is this relevant for OpenMP?</vt:lpstr>
      <vt:lpstr>Caches Coherence Mechanisms</vt:lpstr>
      <vt:lpstr>Cache Coherence Mechanisms: Directory-Based</vt:lpstr>
      <vt:lpstr>Cache Coherence Mechanism: Snooping/Sniffing-Based</vt:lpstr>
      <vt:lpstr>MESI: Invalidation-Based Coherence Protocol</vt:lpstr>
      <vt:lpstr>The four states in which a cache line (CL) can find itself [NOTE: clean/dirty states: Think of them in relation to what is stored in CL vs. in main memory]</vt:lpstr>
      <vt:lpstr>Example: Possible state combinations (✔), for a pair of caches</vt:lpstr>
      <vt:lpstr>Coherency, a visualization (upon further simplification of the protocol)</vt:lpstr>
      <vt:lpstr>[new sub-topic]Preamble: the “false sharing” issue in OpenMP</vt:lpstr>
      <vt:lpstr>The “False Sharing” Pitfall</vt:lpstr>
      <vt:lpstr>False Sharing Example  [1/2]</vt:lpstr>
      <vt:lpstr>False Sharing Example [2/2]</vt:lpstr>
      <vt:lpstr>[New subtopic] NUMA Preamble: the SMP model</vt:lpstr>
      <vt:lpstr>Critical Thinking in Code Design/Development, with an Eye Towards Improving Performance</vt:lpstr>
      <vt:lpstr>Mindsets, approaching software development</vt:lpstr>
      <vt:lpstr>Assessing performance, common sense things to keep in mind</vt:lpstr>
      <vt:lpstr>Assessing performance, common sense things to keep in mind</vt:lpstr>
      <vt:lpstr>Rules of thumb, squeezing performance out of solution</vt:lpstr>
      <vt:lpstr>Know your memory latencies [typical embedded, desktop, and server computers]</vt:lpstr>
      <vt:lpstr>Know bandwidths/latencies in your system</vt:lpstr>
      <vt:lpstr>Starting off on the right foot: choose the right algorithm</vt:lpstr>
      <vt:lpstr>“Arithmetic Intensity” will shape your level of performance</vt:lpstr>
      <vt:lpstr>Arithmetic Intensity: Putting things in perspective</vt:lpstr>
      <vt:lpstr>Sample, roofline analysis results</vt:lpstr>
      <vt:lpstr>The roofline model, in one slide</vt:lpstr>
      <vt:lpstr>How to increase Arithmetic Intensity: Fusing Transformations</vt:lpstr>
      <vt:lpstr>“High Performance Computing”: Questions to Ask</vt:lpstr>
      <vt:lpstr>Let’s talk next about the compiler…</vt:lpstr>
      <vt:lpstr>How compilers enter the equation</vt:lpstr>
      <vt:lpstr>How compilers come into play</vt:lpstr>
      <vt:lpstr>The compiler has a tough job</vt:lpstr>
      <vt:lpstr>The compiler has a tough job</vt:lpstr>
      <vt:lpstr>Tricks of the trade, done by compiler</vt:lpstr>
      <vt:lpstr>Tricks of the trade, done by compiler</vt:lpstr>
      <vt:lpstr>How can you help the compiler?</vt:lpstr>
      <vt:lpstr>Compilers, and link time optimization (LTO)</vt:lpstr>
      <vt:lpstr>LTO: Done how?</vt:lpstr>
      <vt:lpstr>Other tricks pulled off by the compiler [called “strength reduction”]</vt:lpstr>
      <vt:lpstr>Other lesser trick: Share Common Subexpressions</vt:lpstr>
      <vt:lpstr>Other lesser tricks: Replace costly operations with simpler ones</vt:lpstr>
      <vt:lpstr>One common theme for speeding up code: code motion</vt:lpstr>
      <vt:lpstr>Assembly code, optimization –O1</vt:lpstr>
      <vt:lpstr>Optimization Blocker: Function Calls</vt:lpstr>
      <vt:lpstr>Calling strlen</vt:lpstr>
      <vt:lpstr>Improving Performance</vt:lpstr>
      <vt:lpstr>Lower Case Conversion Performance</vt:lpstr>
      <vt:lpstr>Optimization Blocker: Procedure Calls</vt:lpstr>
      <vt:lpstr>[Next thing to consider:] Memory matters, and the trickiness of pointers</vt:lpstr>
      <vt:lpstr>Memory Aliasing</vt:lpstr>
      <vt:lpstr>Removing Aliasing</vt:lpstr>
      <vt:lpstr>[Next thing to consider:] Memory Matters</vt:lpstr>
      <vt:lpstr>Optimization Blocker: Memory Aliasing</vt:lpstr>
      <vt:lpstr>ILP Business, with three actors: one struct + two functions</vt:lpstr>
      <vt:lpstr>ILP Business, the second function (a reduce operation)</vt:lpstr>
      <vt:lpstr>Cycles Per Element (CPE)</vt:lpstr>
      <vt:lpstr>Benchmark Performance</vt:lpstr>
      <vt:lpstr>Basic Optimizations</vt:lpstr>
      <vt:lpstr>Effect of Basic Optimizations</vt:lpstr>
      <vt:lpstr>Opportunities for Efficiency Gains</vt:lpstr>
      <vt:lpstr>[Next thing to consider:] Exploiting Instruction-Level Parallelism</vt:lpstr>
      <vt:lpstr>Curbing our enthusiasm, ILP hazards</vt:lpstr>
      <vt:lpstr>Recall ILP discussion, 1.5 months ago: superscalar attribute</vt:lpstr>
      <vt:lpstr>Old ILP discussion: the pipelining attribute</vt:lpstr>
      <vt:lpstr>Example: The Intel Haswell CPU – aspects that are ILP relevant</vt:lpstr>
      <vt:lpstr>reduce4 = Serial Computation</vt:lpstr>
      <vt:lpstr>First trick: Loop Unrolling (2x1)</vt:lpstr>
      <vt:lpstr>Effect of Loop Unrolling</vt:lpstr>
      <vt:lpstr>Loop Unrolling with Reassociation (2x1a)</vt:lpstr>
      <vt:lpstr>Effect of Reassociation</vt:lpstr>
      <vt:lpstr>Reassociated Computation</vt:lpstr>
      <vt:lpstr>Loop Unrolling with Separate Accumulators (2x2)</vt:lpstr>
      <vt:lpstr>Effect of Separate Accumulators</vt:lpstr>
      <vt:lpstr>Separate Accumulators</vt:lpstr>
      <vt:lpstr>Unrolling &amp; Accumulating</vt:lpstr>
      <vt:lpstr>Unrolling &amp; Accumulating: Floating Point Multiplication</vt:lpstr>
      <vt:lpstr>Unrolling &amp; Accumulating: Integer Addition</vt:lpstr>
      <vt:lpstr>Achievable Performance</vt:lpstr>
      <vt:lpstr>Programming with AVX2, YMM Registers related</vt:lpstr>
      <vt:lpstr>SIMD Operations, with AVX2</vt:lpstr>
      <vt:lpstr>Using Vector Instructions</vt:lpstr>
      <vt:lpstr>Supplemental Material: Branch Prediction (another ILP trick)</vt:lpstr>
      <vt:lpstr>Modern CPU Design</vt:lpstr>
      <vt:lpstr>Branch Outcomes</vt:lpstr>
      <vt:lpstr>Branch Prediction</vt:lpstr>
      <vt:lpstr>Branch Prediction Through Loop</vt:lpstr>
      <vt:lpstr>Branch Misprediction Invalidation</vt:lpstr>
      <vt:lpstr>Branch Misprediction Recovery</vt:lpstr>
      <vt:lpstr>Branch Prediction Numbers</vt:lpstr>
      <vt:lpstr>Short trip: actors, the “speculative execution” trick [it’s tricky]</vt:lpstr>
      <vt:lpstr>Looking back at examples, what we did to improve performance</vt:lpstr>
      <vt:lpstr>Parallel Computing with the Message Passing Interface (MPI)</vt:lpstr>
      <vt:lpstr>Opportunities for Efficiency Gains</vt:lpstr>
      <vt:lpstr>Overview of Large Multiprocessor Hardware Configurations (“supercomputers”)</vt:lpstr>
      <vt:lpstr>Nomenclature Issues</vt:lpstr>
      <vt:lpstr>Example </vt:lpstr>
      <vt:lpstr>Bandwidths in a multi-node, CPU-GPU System</vt:lpstr>
      <vt:lpstr>Comments, distributed-memory multiprocessor architecture</vt:lpstr>
      <vt:lpstr>PowerPoint Presentation</vt:lpstr>
      <vt:lpstr>Nomenclature: What is an MPP? How’s it different from a cluster?</vt:lpstr>
      <vt:lpstr>Shared Memory Hardware Systems</vt:lpstr>
      <vt:lpstr>SMS vs. Distributed Memory Systems (DMS)</vt:lpstr>
      <vt:lpstr>Distributed Memory Hardware Systems: The Virtual Memory Angle</vt:lpstr>
      <vt:lpstr>High Performance Computing (HPC) vs. High Throughput Computing (HTC)</vt:lpstr>
      <vt:lpstr>MPI: High-level overview</vt:lpstr>
      <vt:lpstr>Outline, Parallel Computing w/ MPI</vt:lpstr>
      <vt:lpstr>Parallel Computing w/ MPI: One way to look at it</vt:lpstr>
      <vt:lpstr>A First MPI Program</vt:lpstr>
      <vt:lpstr>MPI: the concept of “rank” [quick intro, more later]</vt:lpstr>
      <vt:lpstr>The Message-Passing Model</vt:lpstr>
      <vt:lpstr>MPI, quick remarks</vt:lpstr>
      <vt:lpstr>MPI: A Second Example Application</vt:lpstr>
      <vt:lpstr>The Message-Passing Programming Paradigm</vt:lpstr>
      <vt:lpstr>Fundamental Concepts: Process/Program/Processor</vt:lpstr>
      <vt:lpstr>What is MPI?</vt:lpstr>
      <vt:lpstr>Two MPI implementations</vt:lpstr>
      <vt:lpstr>Where can we use MPI?</vt:lpstr>
      <vt:lpstr>MPI vs OpenMP</vt:lpstr>
      <vt:lpstr>MPI vs. CUDA</vt:lpstr>
      <vt:lpstr>Why care about MPI?</vt:lpstr>
      <vt:lpstr>MPI: Pluses and Minuses</vt:lpstr>
      <vt:lpstr>Parallel computing issue: Who am I? What’s my problem/task?</vt:lpstr>
      <vt:lpstr>The Rank &amp; The Communicator [As Facilitators for Data and Work Distribution]</vt:lpstr>
      <vt:lpstr>Message Passing: The Actors Involved</vt:lpstr>
      <vt:lpstr>Point-to-Point Communication</vt:lpstr>
      <vt:lpstr>P2P Communication, Syntax Issues: Sending a Message</vt:lpstr>
      <vt:lpstr>P2P Communication, Syntax Issues: Receiving a Message</vt:lpstr>
      <vt:lpstr>The MPI_COMM_WORLD Communicator</vt:lpstr>
      <vt:lpstr>MPI_Comm_create</vt:lpstr>
      <vt:lpstr>The Data Type</vt:lpstr>
      <vt:lpstr>MPI-defined data types, and C counterparts </vt:lpstr>
      <vt:lpstr>Message Order Preservation</vt:lpstr>
      <vt:lpstr>The Mechanics of P2P Communication: Wildcarding</vt:lpstr>
      <vt:lpstr>MPI_Recv: The need for an MPI_Status argument</vt:lpstr>
      <vt:lpstr>The Mechanics of P2P Communication: Communication Envelope</vt:lpstr>
      <vt:lpstr>The Mechanics of P2P Communication: Rules of Engagement, Summary</vt:lpstr>
      <vt:lpstr>On the “blocking” aspect of the point-to-point communication</vt:lpstr>
      <vt:lpstr>MPI_Send &amp; MPI_Recv: The Eager and Rendezvous Flavors</vt:lpstr>
      <vt:lpstr>MPI_Send &amp; MPI_Recv: Eager OR Rendezvous?</vt:lpstr>
      <vt:lpstr>Blocking Type: Communication Modes </vt:lpstr>
      <vt:lpstr>Point-to-Point Communication: The MPI_Bsend flavor</vt:lpstr>
      <vt:lpstr>More on the Buffered Send [1/2]</vt:lpstr>
      <vt:lpstr>More on the Buffered Send [2/2]</vt:lpstr>
      <vt:lpstr>Further comments on the four flavors for sending data in MPI</vt:lpstr>
      <vt:lpstr>Four flavors for sending data in MPI</vt:lpstr>
      <vt:lpstr>Side-trip: TCP/IP vs. UDP Analogy</vt:lpstr>
      <vt:lpstr>Cheat Sheet, Blocking Options</vt:lpstr>
      <vt:lpstr>Concluding Remarks: Blocking P2P communication</vt:lpstr>
      <vt:lpstr>P2P Communication: Deadlocking</vt:lpstr>
      <vt:lpstr>Deadlocking, Another Example</vt:lpstr>
      <vt:lpstr>Avoiding Deadlocking</vt:lpstr>
      <vt:lpstr>Example</vt:lpstr>
      <vt:lpstr>Example</vt:lpstr>
      <vt:lpstr>Timing an MPI Job</vt:lpstr>
      <vt:lpstr>Non-blocking, P2P Communication</vt:lpstr>
      <vt:lpstr>P2P Communication: Drawbacks of the MPI_Send (and friends)</vt:lpstr>
      <vt:lpstr>Send/Receives: Blocking vs. Non-blocking [important slide]</vt:lpstr>
      <vt:lpstr>Non-Blocking P2P Communication: How things play out</vt:lpstr>
      <vt:lpstr>P2P Communication: The problem w/ non-blocking MPI_Isend</vt:lpstr>
      <vt:lpstr>Non-blocking Send/Receive</vt:lpstr>
      <vt:lpstr>Non-Blocking Send/Receive: Tools of the Trade</vt:lpstr>
      <vt:lpstr>The Screenplay: Non-Blocking P2P Communication</vt:lpstr>
      <vt:lpstr>Waiting for Isend/Ireceive to complete </vt:lpstr>
      <vt:lpstr>MPI_Test</vt:lpstr>
      <vt:lpstr>Another helper, at the receiving end: MPI_Probe / MPI_Iprobe  [1/2]</vt:lpstr>
      <vt:lpstr>Probe prior to receive  [2/2]</vt:lpstr>
      <vt:lpstr>MPI P2P Communication: Take Away Points</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292</cp:revision>
  <dcterms:created xsi:type="dcterms:W3CDTF">2022-09-30T18:06:53Z</dcterms:created>
  <dcterms:modified xsi:type="dcterms:W3CDTF">2022-11-08T05:05:38Z</dcterms:modified>
</cp:coreProperties>
</file>